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3" r:id="rId3"/>
    <p:sldId id="292" r:id="rId4"/>
    <p:sldId id="314" r:id="rId5"/>
    <p:sldId id="273" r:id="rId6"/>
    <p:sldId id="268" r:id="rId7"/>
    <p:sldId id="317" r:id="rId8"/>
    <p:sldId id="318" r:id="rId9"/>
    <p:sldId id="319" r:id="rId10"/>
    <p:sldId id="295" r:id="rId11"/>
    <p:sldId id="306" r:id="rId12"/>
    <p:sldId id="307" r:id="rId13"/>
    <p:sldId id="285" r:id="rId14"/>
    <p:sldId id="275" r:id="rId15"/>
    <p:sldId id="312" r:id="rId16"/>
    <p:sldId id="262" r:id="rId17"/>
    <p:sldId id="309" r:id="rId18"/>
    <p:sldId id="286" r:id="rId19"/>
    <p:sldId id="287" r:id="rId20"/>
    <p:sldId id="284" r:id="rId21"/>
    <p:sldId id="308" r:id="rId22"/>
    <p:sldId id="293" r:id="rId23"/>
    <p:sldId id="294" r:id="rId24"/>
    <p:sldId id="288" r:id="rId25"/>
    <p:sldId id="300" r:id="rId26"/>
    <p:sldId id="301" r:id="rId27"/>
    <p:sldId id="303" r:id="rId28"/>
    <p:sldId id="302" r:id="rId29"/>
    <p:sldId id="315" r:id="rId30"/>
    <p:sldId id="316" r:id="rId31"/>
    <p:sldId id="296" r:id="rId32"/>
    <p:sldId id="310" r:id="rId33"/>
    <p:sldId id="258" r:id="rId34"/>
    <p:sldId id="270" r:id="rId35"/>
    <p:sldId id="298" r:id="rId36"/>
    <p:sldId id="299" r:id="rId37"/>
    <p:sldId id="297" r:id="rId38"/>
    <p:sldId id="259" r:id="rId39"/>
    <p:sldId id="311" r:id="rId40"/>
    <p:sldId id="290" r:id="rId41"/>
    <p:sldId id="291"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botka, Lee" initials="SL" lastIdx="1" clrIdx="0">
    <p:extLst>
      <p:ext uri="{19B8F6BF-5375-455C-9EA6-DF929625EA0E}">
        <p15:presenceInfo xmlns:p15="http://schemas.microsoft.com/office/powerpoint/2012/main" userId="Sobotka, L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9F7"/>
    <a:srgbClr val="2A01BF"/>
    <a:srgbClr val="040DBC"/>
    <a:srgbClr val="240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4660"/>
  </p:normalViewPr>
  <p:slideViewPr>
    <p:cSldViewPr snapToGrid="0">
      <p:cViewPr varScale="1">
        <p:scale>
          <a:sx n="87" d="100"/>
          <a:sy n="87" d="100"/>
        </p:scale>
        <p:origin x="78"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A2011F5-CF67-4B3F-A8DE-FE675BACFB6D}" type="datetimeFigureOut">
              <a:rPr lang="en-US" smtClean="0"/>
              <a:t>7/13/2023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572A8A7-CBBE-4A2E-A5AD-7C42C9F7ADB8}" type="slidenum">
              <a:rPr lang="en-US" smtClean="0"/>
              <a:t>‹#›</a:t>
            </a:fld>
            <a:endParaRPr lang="en-US"/>
          </a:p>
        </p:txBody>
      </p:sp>
    </p:spTree>
    <p:extLst>
      <p:ext uri="{BB962C8B-B14F-4D97-AF65-F5344CB8AC3E}">
        <p14:creationId xmlns:p14="http://schemas.microsoft.com/office/powerpoint/2010/main" val="216238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63402-1309-4FD0-9F80-FDF3D121905C}" type="datetime1">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281677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80F29-8A81-4B0C-8512-4C538073BB2F}" type="datetime1">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303716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B792-FC03-4AB9-8B19-854BFFE8B334}" type="datetime1">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12745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BBA7C-B04F-472E-B046-156FB59D797E}" type="datetime1">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96775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7668BF-9430-4CEF-ADC4-EF9199E1102E}" type="datetime1">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177142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5C20F-856B-485A-946C-8231A272BE9C}" type="datetime1">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13542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B9F055-52A3-4BE9-A24C-94AD2AB8FD18}" type="datetime1">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176917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2490F-A1B7-484C-AB2B-2AA7928E2FF8}" type="datetime1">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42182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007F-E781-4409-AF6A-26AA90E54346}" type="datetime1">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84298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F1F77A-44C4-45B9-807D-787C63D007AE}" type="datetime1">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273674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A46F1E-3D34-4105-B782-4E531D615040}" type="datetime1">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6730D-3F5F-4113-B878-501F47501CEA}" type="slidenum">
              <a:rPr lang="en-US" smtClean="0"/>
              <a:t>‹#›</a:t>
            </a:fld>
            <a:endParaRPr lang="en-US"/>
          </a:p>
        </p:txBody>
      </p:sp>
    </p:spTree>
    <p:extLst>
      <p:ext uri="{BB962C8B-B14F-4D97-AF65-F5344CB8AC3E}">
        <p14:creationId xmlns:p14="http://schemas.microsoft.com/office/powerpoint/2010/main" val="190293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167AC-ABB0-452B-B6DA-F5C1FE136A16}" type="datetime1">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6730D-3F5F-4113-B878-501F47501CEA}" type="slidenum">
              <a:rPr lang="en-US" smtClean="0"/>
              <a:t>‹#›</a:t>
            </a:fld>
            <a:endParaRPr lang="en-US"/>
          </a:p>
        </p:txBody>
      </p:sp>
    </p:spTree>
    <p:extLst>
      <p:ext uri="{BB962C8B-B14F-4D97-AF65-F5344CB8AC3E}">
        <p14:creationId xmlns:p14="http://schemas.microsoft.com/office/powerpoint/2010/main" val="267260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1.emf"/><Relationship Id="rId5" Type="http://schemas.openxmlformats.org/officeDocument/2006/relationships/oleObject" Target="../embeddings/oleObject2.bin"/><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2.png"/><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6.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image" Target="../media/image58.emf"/></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321" y="1472476"/>
            <a:ext cx="10361748" cy="703688"/>
          </a:xfrm>
        </p:spPr>
        <p:txBody>
          <a:bodyPr>
            <a:normAutofit fontScale="90000"/>
          </a:bodyPr>
          <a:lstStyle/>
          <a:p>
            <a:r>
              <a:rPr lang="en-US" sz="2400" b="1" dirty="0" smtClean="0"/>
              <a:t>Update and insights from conference organized by A. Bulgac, J. Randrup, I. Stetcu, J. Wilson</a:t>
            </a:r>
            <a:br>
              <a:rPr lang="en-US" sz="2400" b="1" dirty="0" smtClean="0"/>
            </a:br>
            <a:r>
              <a:rPr lang="en-US" sz="2400" b="1" dirty="0" smtClean="0"/>
              <a:t>This “donnybrook” conference generated considerable insight in its “wake”!</a:t>
            </a:r>
            <a:endParaRPr lang="en-US" sz="2400" b="1" dirty="0"/>
          </a:p>
        </p:txBody>
      </p:sp>
      <p:sp>
        <p:nvSpPr>
          <p:cNvPr id="3" name="Subtitle 2"/>
          <p:cNvSpPr>
            <a:spLocks noGrp="1"/>
          </p:cNvSpPr>
          <p:nvPr>
            <p:ph type="subTitle" idx="1"/>
          </p:nvPr>
        </p:nvSpPr>
        <p:spPr>
          <a:xfrm>
            <a:off x="194057" y="2557158"/>
            <a:ext cx="5847986" cy="1831758"/>
          </a:xfrm>
        </p:spPr>
        <p:txBody>
          <a:bodyPr>
            <a:normAutofit fontScale="77500" lnSpcReduction="20000"/>
          </a:bodyPr>
          <a:lstStyle/>
          <a:p>
            <a:pPr algn="l"/>
            <a:r>
              <a:rPr lang="en-US" sz="2800" b="1" dirty="0" smtClean="0">
                <a:solidFill>
                  <a:srgbClr val="00B050"/>
                </a:solidFill>
              </a:rPr>
              <a:t>Theoretical concepts		</a:t>
            </a:r>
            <a:r>
              <a:rPr lang="en-US" sz="2800" b="1" u="sng" dirty="0" smtClean="0">
                <a:solidFill>
                  <a:srgbClr val="00B050"/>
                </a:solidFill>
                <a:effectLst>
                  <a:outerShdw blurRad="38100" dist="38100" dir="2700000" algn="tl">
                    <a:srgbClr val="000000">
                      <a:alpha val="43137"/>
                    </a:srgbClr>
                  </a:outerShdw>
                </a:effectLst>
              </a:rPr>
              <a:t>Jorgen </a:t>
            </a:r>
            <a:endParaRPr lang="en-US" sz="2800" b="1" u="sng" dirty="0" smtClean="0">
              <a:solidFill>
                <a:srgbClr val="FF0000"/>
              </a:solidFill>
              <a:effectLst>
                <a:outerShdw blurRad="38100" dist="38100" dir="2700000" algn="tl">
                  <a:srgbClr val="000000">
                    <a:alpha val="43137"/>
                  </a:srgbClr>
                </a:outerShdw>
              </a:effectLst>
            </a:endParaRPr>
          </a:p>
          <a:p>
            <a:pPr algn="l"/>
            <a:r>
              <a:rPr lang="en-US" sz="2800" b="1" dirty="0" smtClean="0">
                <a:solidFill>
                  <a:srgbClr val="00B050"/>
                </a:solidFill>
              </a:rPr>
              <a:t>S</a:t>
            </a:r>
            <a:r>
              <a:rPr lang="en-US" sz="2800" b="1" baseline="-25000" dirty="0" smtClean="0">
                <a:solidFill>
                  <a:srgbClr val="00B050"/>
                </a:solidFill>
              </a:rPr>
              <a:t>L</a:t>
            </a:r>
            <a:r>
              <a:rPr lang="en-US" sz="2800" b="1" dirty="0" smtClean="0">
                <a:solidFill>
                  <a:srgbClr val="00B050"/>
                </a:solidFill>
              </a:rPr>
              <a:t> S</a:t>
            </a:r>
            <a:r>
              <a:rPr lang="en-US" sz="2800" b="1" baseline="-25000" dirty="0" smtClean="0">
                <a:solidFill>
                  <a:srgbClr val="00B050"/>
                </a:solidFill>
              </a:rPr>
              <a:t>H</a:t>
            </a:r>
            <a:r>
              <a:rPr lang="en-US" sz="2800" b="1" dirty="0" smtClean="0">
                <a:solidFill>
                  <a:srgbClr val="00B050"/>
                </a:solidFill>
              </a:rPr>
              <a:t>, L correlations		</a:t>
            </a:r>
            <a:r>
              <a:rPr lang="en-US" sz="2800" b="1" u="sng" dirty="0" smtClean="0">
                <a:solidFill>
                  <a:srgbClr val="00B050"/>
                </a:solidFill>
                <a:effectLst>
                  <a:outerShdw blurRad="38100" dist="38100" dir="2700000" algn="tl">
                    <a:srgbClr val="000000">
                      <a:alpha val="43137"/>
                    </a:srgbClr>
                  </a:outerShdw>
                </a:effectLst>
              </a:rPr>
              <a:t>Aurel</a:t>
            </a:r>
          </a:p>
          <a:p>
            <a:pPr algn="l"/>
            <a:r>
              <a:rPr lang="en-US" sz="2800" b="1" dirty="0" smtClean="0">
                <a:solidFill>
                  <a:srgbClr val="00B050"/>
                </a:solidFill>
              </a:rPr>
              <a:t>S</a:t>
            </a:r>
            <a:r>
              <a:rPr lang="en-US" sz="2800" b="1" baseline="-25000" dirty="0" smtClean="0">
                <a:solidFill>
                  <a:srgbClr val="00B050"/>
                </a:solidFill>
              </a:rPr>
              <a:t>L</a:t>
            </a:r>
            <a:r>
              <a:rPr lang="en-US" sz="2800" b="1" dirty="0" smtClean="0">
                <a:solidFill>
                  <a:srgbClr val="00B050"/>
                </a:solidFill>
              </a:rPr>
              <a:t>, S</a:t>
            </a:r>
            <a:r>
              <a:rPr lang="en-US" sz="2800" b="1" baseline="-25000" dirty="0" smtClean="0">
                <a:solidFill>
                  <a:srgbClr val="00B050"/>
                </a:solidFill>
              </a:rPr>
              <a:t>H</a:t>
            </a:r>
            <a:r>
              <a:rPr lang="en-US" sz="2800" b="1" dirty="0" smtClean="0">
                <a:solidFill>
                  <a:srgbClr val="00B050"/>
                </a:solidFill>
              </a:rPr>
              <a:t>(A)			</a:t>
            </a:r>
            <a:r>
              <a:rPr lang="en-US" sz="2800" b="1" dirty="0" err="1" smtClean="0">
                <a:solidFill>
                  <a:srgbClr val="00B050"/>
                </a:solidFill>
              </a:rPr>
              <a:t>Petar</a:t>
            </a:r>
            <a:r>
              <a:rPr lang="en-US" sz="2800" b="1" dirty="0" smtClean="0">
                <a:solidFill>
                  <a:srgbClr val="00B050"/>
                </a:solidFill>
              </a:rPr>
              <a:t> </a:t>
            </a:r>
            <a:r>
              <a:rPr lang="en-US" sz="2800" b="1" dirty="0" err="1" smtClean="0">
                <a:solidFill>
                  <a:srgbClr val="00B050"/>
                </a:solidFill>
              </a:rPr>
              <a:t>Marevic</a:t>
            </a:r>
            <a:endParaRPr lang="en-US" sz="2800" b="1" dirty="0" smtClean="0">
              <a:solidFill>
                <a:srgbClr val="00B050"/>
              </a:solidFill>
            </a:endParaRPr>
          </a:p>
          <a:p>
            <a:pPr algn="l"/>
            <a:r>
              <a:rPr lang="en-US" sz="2800" b="1" dirty="0" smtClean="0">
                <a:solidFill>
                  <a:srgbClr val="00B050"/>
                </a:solidFill>
              </a:rPr>
              <a:t>Spin reorientation		George </a:t>
            </a:r>
            <a:r>
              <a:rPr lang="en-US" sz="2800" b="1" dirty="0" err="1" smtClean="0">
                <a:solidFill>
                  <a:srgbClr val="00B050"/>
                </a:solidFill>
              </a:rPr>
              <a:t>Bertsch</a:t>
            </a:r>
            <a:endParaRPr lang="en-US" sz="2800" b="1" dirty="0" smtClean="0">
              <a:solidFill>
                <a:srgbClr val="00B050"/>
              </a:solidFill>
            </a:endParaRPr>
          </a:p>
          <a:p>
            <a:pPr algn="l"/>
            <a:r>
              <a:rPr lang="en-US" sz="2800" b="1" dirty="0" smtClean="0">
                <a:solidFill>
                  <a:srgbClr val="00B050"/>
                </a:solidFill>
              </a:rPr>
              <a:t>Axial break to rotation	     Guillaume Scamps</a:t>
            </a:r>
          </a:p>
          <a:p>
            <a:pPr algn="l"/>
            <a:endParaRPr lang="en-US" sz="2800" b="1" dirty="0" smtClean="0">
              <a:solidFill>
                <a:srgbClr val="00B050"/>
              </a:solidFill>
            </a:endParaRPr>
          </a:p>
          <a:p>
            <a:endParaRPr lang="en-US" dirty="0"/>
          </a:p>
        </p:txBody>
      </p:sp>
      <p:sp>
        <p:nvSpPr>
          <p:cNvPr id="4" name="Subtitle 2"/>
          <p:cNvSpPr txBox="1">
            <a:spLocks/>
          </p:cNvSpPr>
          <p:nvPr/>
        </p:nvSpPr>
        <p:spPr>
          <a:xfrm>
            <a:off x="334029" y="4769910"/>
            <a:ext cx="5568043"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b="1" dirty="0" err="1" smtClean="0">
                <a:solidFill>
                  <a:srgbClr val="FF0000"/>
                </a:solidFill>
              </a:rPr>
              <a:t>Exp</a:t>
            </a:r>
            <a:r>
              <a:rPr lang="en-US" sz="2600" b="1" dirty="0" smtClean="0">
                <a:solidFill>
                  <a:srgbClr val="FF0000"/>
                </a:solidFill>
              </a:rPr>
              <a:t> – spin related		</a:t>
            </a:r>
            <a:r>
              <a:rPr lang="en-US" sz="2600" b="1" u="sng" dirty="0" smtClean="0">
                <a:solidFill>
                  <a:srgbClr val="FF0000"/>
                </a:solidFill>
                <a:effectLst>
                  <a:outerShdw blurRad="38100" dist="38100" dir="2700000" algn="tl">
                    <a:srgbClr val="000000">
                      <a:alpha val="43137"/>
                    </a:srgbClr>
                  </a:outerShdw>
                </a:effectLst>
              </a:rPr>
              <a:t> Jonathan</a:t>
            </a:r>
          </a:p>
          <a:p>
            <a:pPr algn="l"/>
            <a:r>
              <a:rPr lang="en-US" sz="2600" b="1" dirty="0" smtClean="0">
                <a:solidFill>
                  <a:srgbClr val="FF0000"/>
                </a:solidFill>
              </a:rPr>
              <a:t>Model dep of spin removal	</a:t>
            </a:r>
            <a:r>
              <a:rPr lang="en-US" sz="2600" b="1" u="sng" dirty="0" smtClean="0">
                <a:solidFill>
                  <a:srgbClr val="FF0000"/>
                </a:solidFill>
                <a:effectLst>
                  <a:outerShdw blurRad="38100" dist="38100" dir="2700000" algn="tl">
                    <a:srgbClr val="000000">
                      <a:alpha val="43137"/>
                    </a:srgbClr>
                  </a:outerShdw>
                </a:effectLst>
              </a:rPr>
              <a:t>Ionel</a:t>
            </a:r>
          </a:p>
          <a:p>
            <a:pPr algn="l"/>
            <a:r>
              <a:rPr lang="en-US" sz="2600" b="1" dirty="0" smtClean="0">
                <a:solidFill>
                  <a:srgbClr val="FF0000"/>
                </a:solidFill>
              </a:rPr>
              <a:t>FIFRELIN			Olivier </a:t>
            </a:r>
            <a:r>
              <a:rPr lang="en-US" sz="2600" b="1" dirty="0" err="1" smtClean="0">
                <a:solidFill>
                  <a:srgbClr val="FF0000"/>
                </a:solidFill>
              </a:rPr>
              <a:t>Litaize</a:t>
            </a:r>
            <a:endParaRPr lang="en-US" sz="2600" b="1" dirty="0" smtClean="0">
              <a:solidFill>
                <a:srgbClr val="FF0000"/>
              </a:solidFill>
            </a:endParaRPr>
          </a:p>
          <a:p>
            <a:pPr algn="l"/>
            <a:r>
              <a:rPr lang="en-US" sz="2600" b="1" dirty="0" smtClean="0">
                <a:solidFill>
                  <a:srgbClr val="FF0000"/>
                </a:solidFill>
              </a:rPr>
              <a:t>FREYA				Ramona </a:t>
            </a:r>
            <a:r>
              <a:rPr lang="en-US" sz="2600" b="1" dirty="0">
                <a:solidFill>
                  <a:srgbClr val="FF0000"/>
                </a:solidFill>
              </a:rPr>
              <a:t>V</a:t>
            </a:r>
            <a:r>
              <a:rPr lang="en-US" sz="2600" b="1" dirty="0" smtClean="0">
                <a:solidFill>
                  <a:srgbClr val="FF0000"/>
                </a:solidFill>
              </a:rPr>
              <a:t>ogt</a:t>
            </a:r>
          </a:p>
          <a:p>
            <a:endParaRPr lang="en-US" dirty="0"/>
          </a:p>
        </p:txBody>
      </p:sp>
      <p:sp>
        <p:nvSpPr>
          <p:cNvPr id="5" name="Subtitle 2"/>
          <p:cNvSpPr txBox="1">
            <a:spLocks/>
          </p:cNvSpPr>
          <p:nvPr/>
        </p:nvSpPr>
        <p:spPr>
          <a:xfrm>
            <a:off x="6112509" y="2439712"/>
            <a:ext cx="6000931" cy="233975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rgbClr val="0070C0"/>
                </a:solidFill>
              </a:rPr>
              <a:t>Prompt gamma in 235(</a:t>
            </a:r>
            <a:r>
              <a:rPr lang="en-US" b="1" dirty="0" err="1" smtClean="0">
                <a:solidFill>
                  <a:srgbClr val="0070C0"/>
                </a:solidFill>
              </a:rPr>
              <a:t>n</a:t>
            </a:r>
            <a:r>
              <a:rPr lang="en-US" b="1" baseline="-25000" dirty="0" err="1" smtClean="0">
                <a:solidFill>
                  <a:srgbClr val="0070C0"/>
                </a:solidFill>
              </a:rPr>
              <a:t>th</a:t>
            </a:r>
            <a:r>
              <a:rPr lang="en-US" b="1" dirty="0" err="1" smtClean="0">
                <a:solidFill>
                  <a:srgbClr val="0070C0"/>
                </a:solidFill>
              </a:rPr>
              <a:t>,f</a:t>
            </a:r>
            <a:r>
              <a:rPr lang="en-US" b="1" dirty="0" smtClean="0">
                <a:solidFill>
                  <a:srgbClr val="0070C0"/>
                </a:solidFill>
              </a:rPr>
              <a:t>)  	</a:t>
            </a:r>
            <a:r>
              <a:rPr lang="en-US" b="1" dirty="0" err="1" smtClean="0">
                <a:solidFill>
                  <a:srgbClr val="0070C0"/>
                </a:solidFill>
              </a:rPr>
              <a:t>Katsuhisa</a:t>
            </a:r>
            <a:r>
              <a:rPr lang="en-US" b="1" dirty="0" smtClean="0">
                <a:solidFill>
                  <a:srgbClr val="0070C0"/>
                </a:solidFill>
              </a:rPr>
              <a:t> </a:t>
            </a:r>
            <a:r>
              <a:rPr lang="en-US" b="1" dirty="0" err="1" smtClean="0">
                <a:solidFill>
                  <a:srgbClr val="0070C0"/>
                </a:solidFill>
              </a:rPr>
              <a:t>Nishio</a:t>
            </a:r>
            <a:endParaRPr lang="en-US" b="1" dirty="0" smtClean="0">
              <a:solidFill>
                <a:srgbClr val="0070C0"/>
              </a:solidFill>
            </a:endParaRPr>
          </a:p>
          <a:p>
            <a:pPr algn="l"/>
            <a:r>
              <a:rPr lang="en-US" b="1" dirty="0" smtClean="0">
                <a:solidFill>
                  <a:srgbClr val="0070C0"/>
                </a:solidFill>
              </a:rPr>
              <a:t>L from AMD			Satoshi Chiba</a:t>
            </a:r>
          </a:p>
          <a:p>
            <a:pPr algn="l"/>
            <a:r>
              <a:rPr lang="en-US" b="1" dirty="0" smtClean="0">
                <a:solidFill>
                  <a:srgbClr val="0070C0"/>
                </a:solidFill>
              </a:rPr>
              <a:t>Metropolis random walk </a:t>
            </a:r>
            <a:r>
              <a:rPr lang="en-US" b="1" dirty="0" smtClean="0">
                <a:solidFill>
                  <a:srgbClr val="0070C0"/>
                </a:solidFill>
                <a:sym typeface="Wingdings" panose="05000000000000000000" pitchFamily="2" charset="2"/>
              </a:rPr>
              <a:t> S</a:t>
            </a:r>
            <a:r>
              <a:rPr lang="en-US" b="1" dirty="0" smtClean="0">
                <a:solidFill>
                  <a:srgbClr val="0070C0"/>
                </a:solidFill>
              </a:rPr>
              <a:t> 	Thomas Dossing</a:t>
            </a:r>
          </a:p>
          <a:p>
            <a:pPr algn="l"/>
            <a:r>
              <a:rPr lang="en-US" b="1" dirty="0" smtClean="0">
                <a:solidFill>
                  <a:srgbClr val="0070C0"/>
                </a:solidFill>
              </a:rPr>
              <a:t>S </a:t>
            </a:r>
            <a:r>
              <a:rPr lang="en-US" b="1" dirty="0" smtClean="0">
                <a:solidFill>
                  <a:srgbClr val="0070C0"/>
                </a:solidFill>
                <a:sym typeface="Wingdings" panose="05000000000000000000" pitchFamily="2" charset="2"/>
              </a:rPr>
              <a:t></a:t>
            </a:r>
            <a:r>
              <a:rPr lang="en-US" b="1" dirty="0" smtClean="0">
                <a:solidFill>
                  <a:srgbClr val="0070C0"/>
                </a:solidFill>
              </a:rPr>
              <a:t> E*			Nathan Ghia</a:t>
            </a:r>
          </a:p>
          <a:p>
            <a:pPr algn="l"/>
            <a:r>
              <a:rPr lang="en-US" b="1" dirty="0" err="1" smtClean="0">
                <a:solidFill>
                  <a:srgbClr val="0070C0"/>
                </a:solidFill>
              </a:rPr>
              <a:t>M_g</a:t>
            </a:r>
            <a:r>
              <a:rPr lang="en-US" b="1" dirty="0" smtClean="0">
                <a:solidFill>
                  <a:srgbClr val="0070C0"/>
                </a:solidFill>
              </a:rPr>
              <a:t> correlations &amp; KE		Valentin </a:t>
            </a:r>
            <a:r>
              <a:rPr lang="en-US" b="1" dirty="0" err="1" smtClean="0">
                <a:solidFill>
                  <a:srgbClr val="0070C0"/>
                </a:solidFill>
              </a:rPr>
              <a:t>Piau</a:t>
            </a:r>
            <a:endParaRPr lang="en-US" b="1" dirty="0" smtClean="0">
              <a:solidFill>
                <a:srgbClr val="0070C0"/>
              </a:solidFill>
            </a:endParaRPr>
          </a:p>
        </p:txBody>
      </p:sp>
      <p:sp>
        <p:nvSpPr>
          <p:cNvPr id="6" name="Subtitle 2"/>
          <p:cNvSpPr txBox="1">
            <a:spLocks/>
          </p:cNvSpPr>
          <p:nvPr/>
        </p:nvSpPr>
        <p:spPr>
          <a:xfrm>
            <a:off x="6112509" y="4958595"/>
            <a:ext cx="5568043" cy="12783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rgbClr val="C00000"/>
                </a:solidFill>
              </a:rPr>
              <a:t>Isomer </a:t>
            </a:r>
            <a:r>
              <a:rPr lang="en-US" b="1" dirty="0">
                <a:solidFill>
                  <a:srgbClr val="C00000"/>
                </a:solidFill>
              </a:rPr>
              <a:t>Y</a:t>
            </a:r>
            <a:r>
              <a:rPr lang="en-US" b="1" dirty="0" smtClean="0">
                <a:solidFill>
                  <a:srgbClr val="C00000"/>
                </a:solidFill>
              </a:rPr>
              <a:t>ields		Stephan Pomp</a:t>
            </a:r>
          </a:p>
          <a:p>
            <a:pPr algn="l"/>
            <a:r>
              <a:rPr lang="en-US" b="1" dirty="0" smtClean="0">
                <a:solidFill>
                  <a:srgbClr val="C00000"/>
                </a:solidFill>
              </a:rPr>
              <a:t>Spins in </a:t>
            </a:r>
            <a:r>
              <a:rPr lang="en-US" b="1" baseline="30000" dirty="0" smtClean="0">
                <a:solidFill>
                  <a:srgbClr val="C00000"/>
                </a:solidFill>
              </a:rPr>
              <a:t>132</a:t>
            </a:r>
            <a:r>
              <a:rPr lang="en-US" b="1" dirty="0" smtClean="0">
                <a:solidFill>
                  <a:srgbClr val="C00000"/>
                </a:solidFill>
              </a:rPr>
              <a:t>Sn from n</a:t>
            </a:r>
            <a:r>
              <a:rPr lang="en-US" b="1" baseline="-25000" dirty="0" smtClean="0">
                <a:solidFill>
                  <a:srgbClr val="C00000"/>
                </a:solidFill>
              </a:rPr>
              <a:t>th</a:t>
            </a:r>
            <a:r>
              <a:rPr lang="en-US" b="1" dirty="0" smtClean="0">
                <a:solidFill>
                  <a:srgbClr val="C00000"/>
                </a:solidFill>
              </a:rPr>
              <a:t> </a:t>
            </a:r>
            <a:r>
              <a:rPr lang="en-US" b="1" dirty="0" err="1" smtClean="0">
                <a:solidFill>
                  <a:srgbClr val="C00000"/>
                </a:solidFill>
              </a:rPr>
              <a:t>Abelaziz</a:t>
            </a:r>
            <a:r>
              <a:rPr lang="en-US" b="1" dirty="0" smtClean="0">
                <a:solidFill>
                  <a:srgbClr val="C00000"/>
                </a:solidFill>
              </a:rPr>
              <a:t> </a:t>
            </a:r>
            <a:r>
              <a:rPr lang="en-US" b="1" dirty="0" err="1" smtClean="0">
                <a:solidFill>
                  <a:srgbClr val="C00000"/>
                </a:solidFill>
              </a:rPr>
              <a:t>Chebboubi</a:t>
            </a:r>
            <a:endParaRPr lang="en-US" b="1" dirty="0" smtClean="0">
              <a:solidFill>
                <a:srgbClr val="C00000"/>
              </a:solidFill>
            </a:endParaRPr>
          </a:p>
          <a:p>
            <a:pPr algn="l"/>
            <a:r>
              <a:rPr lang="en-US" b="1" dirty="0" smtClean="0">
                <a:solidFill>
                  <a:srgbClr val="C00000"/>
                </a:solidFill>
              </a:rPr>
              <a:t>Isomer </a:t>
            </a:r>
            <a:r>
              <a:rPr lang="en-US" b="1" dirty="0">
                <a:solidFill>
                  <a:srgbClr val="C00000"/>
                </a:solidFill>
              </a:rPr>
              <a:t>Y</a:t>
            </a:r>
            <a:r>
              <a:rPr lang="en-US" b="1" dirty="0" smtClean="0">
                <a:solidFill>
                  <a:srgbClr val="C00000"/>
                </a:solidFill>
              </a:rPr>
              <a:t>ields		 </a:t>
            </a:r>
            <a:r>
              <a:rPr lang="en-US" b="1" dirty="0" err="1" smtClean="0">
                <a:solidFill>
                  <a:srgbClr val="C00000"/>
                </a:solidFill>
              </a:rPr>
              <a:t>Dorthea</a:t>
            </a:r>
            <a:r>
              <a:rPr lang="en-US" b="1" dirty="0" smtClean="0">
                <a:solidFill>
                  <a:srgbClr val="C00000"/>
                </a:solidFill>
              </a:rPr>
              <a:t> </a:t>
            </a:r>
            <a:r>
              <a:rPr lang="en-US" b="1" dirty="0" err="1">
                <a:solidFill>
                  <a:srgbClr val="C00000"/>
                </a:solidFill>
              </a:rPr>
              <a:t>G</a:t>
            </a:r>
            <a:r>
              <a:rPr lang="en-US" b="1" dirty="0" err="1" smtClean="0">
                <a:solidFill>
                  <a:srgbClr val="C00000"/>
                </a:solidFill>
              </a:rPr>
              <a:t>jestvang</a:t>
            </a:r>
            <a:endParaRPr lang="en-US" dirty="0">
              <a:solidFill>
                <a:srgbClr val="C00000"/>
              </a:solidFill>
            </a:endParaRPr>
          </a:p>
        </p:txBody>
      </p:sp>
      <p:pic>
        <p:nvPicPr>
          <p:cNvPr id="9" name="Picture 8"/>
          <p:cNvPicPr>
            <a:picLocks noChangeAspect="1"/>
          </p:cNvPicPr>
          <p:nvPr/>
        </p:nvPicPr>
        <p:blipFill>
          <a:blip r:embed="rId2"/>
          <a:stretch>
            <a:fillRect/>
          </a:stretch>
        </p:blipFill>
        <p:spPr>
          <a:xfrm>
            <a:off x="9957979" y="135517"/>
            <a:ext cx="2112007" cy="651333"/>
          </a:xfrm>
          <a:prstGeom prst="rect">
            <a:avLst/>
          </a:prstGeom>
        </p:spPr>
      </p:pic>
      <p:sp>
        <p:nvSpPr>
          <p:cNvPr id="10" name="Rectangle 9"/>
          <p:cNvSpPr/>
          <p:nvPr/>
        </p:nvSpPr>
        <p:spPr>
          <a:xfrm>
            <a:off x="2454447" y="187193"/>
            <a:ext cx="7316124" cy="1384995"/>
          </a:xfrm>
          <a:prstGeom prst="rect">
            <a:avLst/>
          </a:prstGeom>
        </p:spPr>
        <p:txBody>
          <a:bodyPr wrap="square">
            <a:spAutoFit/>
          </a:bodyPr>
          <a:lstStyle/>
          <a:p>
            <a:pPr algn="ctr"/>
            <a:r>
              <a:rPr lang="en-US" sz="2800" b="1" dirty="0"/>
              <a:t>Fragment spin generation in Fission:</a:t>
            </a:r>
            <a:br>
              <a:rPr lang="en-US" sz="2800" b="1" dirty="0"/>
            </a:br>
            <a:r>
              <a:rPr lang="en-US" sz="2800" b="1" dirty="0"/>
              <a:t>What we know, can’t know, and should know.</a:t>
            </a:r>
            <a:br>
              <a:rPr lang="en-US" sz="2800" b="1" dirty="0"/>
            </a:br>
            <a:r>
              <a:rPr lang="en-US" sz="2800" b="1" dirty="0" smtClean="0"/>
              <a:t>L</a:t>
            </a:r>
            <a:r>
              <a:rPr lang="en-US" sz="2800" b="1" dirty="0"/>
              <a:t>. G. </a:t>
            </a:r>
            <a:r>
              <a:rPr lang="en-US" sz="2800" b="1" dirty="0" err="1" smtClean="0"/>
              <a:t>Sobotka</a:t>
            </a:r>
            <a:r>
              <a:rPr lang="en-US" sz="2800" b="1" dirty="0" smtClean="0"/>
              <a:t> (referee) </a:t>
            </a:r>
            <a:endParaRPr lang="en-US" sz="2800" dirty="0"/>
          </a:p>
        </p:txBody>
      </p:sp>
      <p:sp>
        <p:nvSpPr>
          <p:cNvPr id="7" name="Slide Number Placeholder 6"/>
          <p:cNvSpPr>
            <a:spLocks noGrp="1"/>
          </p:cNvSpPr>
          <p:nvPr>
            <p:ph type="sldNum" sz="quarter" idx="12"/>
          </p:nvPr>
        </p:nvSpPr>
        <p:spPr>
          <a:xfrm>
            <a:off x="11466860" y="6416120"/>
            <a:ext cx="427383" cy="305355"/>
          </a:xfrm>
        </p:spPr>
        <p:txBody>
          <a:bodyPr/>
          <a:lstStyle/>
          <a:p>
            <a:fld id="{6C86730D-3F5F-4113-B878-501F47501CEA}" type="slidenum">
              <a:rPr lang="en-US" smtClean="0"/>
              <a:t>1</a:t>
            </a:fld>
            <a:endParaRPr lang="en-US" dirty="0"/>
          </a:p>
        </p:txBody>
      </p:sp>
    </p:spTree>
    <p:extLst>
      <p:ext uri="{BB962C8B-B14F-4D97-AF65-F5344CB8AC3E}">
        <p14:creationId xmlns:p14="http://schemas.microsoft.com/office/powerpoint/2010/main" val="144284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240593"/>
            <a:ext cx="11618904" cy="843256"/>
          </a:xfrm>
        </p:spPr>
        <p:txBody>
          <a:bodyPr>
            <a:normAutofit fontScale="90000"/>
          </a:bodyPr>
          <a:lstStyle/>
          <a:p>
            <a:r>
              <a:rPr lang="en-US" sz="3200" b="1" dirty="0" smtClean="0"/>
              <a:t>Another pocket explanation of why  </a:t>
            </a:r>
            <a:r>
              <a:rPr lang="en-US" sz="3200" b="1" u="sng" dirty="0" smtClean="0"/>
              <a:t>MAGNITUDES</a:t>
            </a:r>
            <a:r>
              <a:rPr lang="en-US" sz="3200" b="1" dirty="0" smtClean="0"/>
              <a:t> |S</a:t>
            </a:r>
            <a:r>
              <a:rPr lang="en-US" sz="3200" b="1" baseline="-25000" dirty="0" smtClean="0"/>
              <a:t>H</a:t>
            </a:r>
            <a:r>
              <a:rPr lang="en-US" sz="3200" b="1" dirty="0" smtClean="0"/>
              <a:t>|:|</a:t>
            </a:r>
            <a:r>
              <a:rPr lang="en-US" sz="3200" b="1" dirty="0" err="1" smtClean="0"/>
              <a:t>S</a:t>
            </a:r>
            <a:r>
              <a:rPr lang="en-US" sz="3200" b="1" baseline="-25000" dirty="0" err="1" smtClean="0"/>
              <a:t>L</a:t>
            </a:r>
            <a:r>
              <a:rPr lang="en-US" sz="3200" b="1" dirty="0" err="1" smtClean="0"/>
              <a:t>|are</a:t>
            </a:r>
            <a:r>
              <a:rPr lang="en-US" sz="3200" b="1" dirty="0" smtClean="0"/>
              <a:t> </a:t>
            </a:r>
            <a:r>
              <a:rPr lang="en-US" sz="3200" b="1" u="sng" dirty="0" err="1" smtClean="0"/>
              <a:t>UN</a:t>
            </a:r>
            <a:r>
              <a:rPr lang="en-US" sz="3200" b="1" dirty="0" err="1" smtClean="0"/>
              <a:t>correlated</a:t>
            </a:r>
            <a:r>
              <a:rPr lang="en-US" sz="3200" b="1" dirty="0"/>
              <a:t>.</a:t>
            </a:r>
          </a:p>
        </p:txBody>
      </p:sp>
      <p:sp>
        <p:nvSpPr>
          <p:cNvPr id="3" name="TextBox 2"/>
          <p:cNvSpPr txBox="1"/>
          <p:nvPr/>
        </p:nvSpPr>
        <p:spPr>
          <a:xfrm>
            <a:off x="246185" y="1083849"/>
            <a:ext cx="11864039" cy="5693866"/>
          </a:xfrm>
          <a:prstGeom prst="rect">
            <a:avLst/>
          </a:prstGeom>
          <a:noFill/>
        </p:spPr>
        <p:txBody>
          <a:bodyPr wrap="square" rtlCol="0">
            <a:spAutoFit/>
          </a:bodyPr>
          <a:lstStyle/>
          <a:p>
            <a:r>
              <a:rPr lang="en-US" sz="2800" dirty="0" smtClean="0"/>
              <a:t>S</a:t>
            </a:r>
            <a:r>
              <a:rPr lang="en-US" sz="2800" baseline="-25000" dirty="0" smtClean="0"/>
              <a:t>L</a:t>
            </a:r>
            <a:r>
              <a:rPr lang="en-US" sz="2800" dirty="0" smtClean="0"/>
              <a:t> and S</a:t>
            </a:r>
            <a:r>
              <a:rPr lang="en-US" sz="2800" baseline="-25000" dirty="0" smtClean="0"/>
              <a:t>H</a:t>
            </a:r>
            <a:r>
              <a:rPr lang="en-US" sz="2800" dirty="0" smtClean="0"/>
              <a:t> are but two of the three AM. The third – the orbital – has a</a:t>
            </a:r>
          </a:p>
          <a:p>
            <a:r>
              <a:rPr lang="en-US" sz="2800" dirty="0" smtClean="0"/>
              <a:t>significantly larger momentum of inertia, i.e. lower energy cost </a:t>
            </a:r>
          </a:p>
          <a:p>
            <a:r>
              <a:rPr lang="en-US" sz="2800" dirty="0" smtClean="0"/>
              <a:t>to generate L than S</a:t>
            </a:r>
            <a:r>
              <a:rPr lang="en-US" sz="2800" baseline="-25000" dirty="0" smtClean="0"/>
              <a:t>L</a:t>
            </a:r>
            <a:r>
              <a:rPr lang="en-US" sz="2800" dirty="0" smtClean="0"/>
              <a:t> or S</a:t>
            </a:r>
            <a:r>
              <a:rPr lang="en-US" sz="2800" baseline="-25000" dirty="0" smtClean="0"/>
              <a:t>H</a:t>
            </a:r>
            <a:r>
              <a:rPr lang="en-US" sz="2800" dirty="0" smtClean="0"/>
              <a:t>.</a:t>
            </a:r>
            <a:r>
              <a:rPr lang="en-US" sz="2800" dirty="0"/>
              <a:t> </a:t>
            </a:r>
            <a:r>
              <a:rPr lang="en-US" sz="2800" dirty="0" smtClean="0"/>
              <a:t>Thus L serves as a (AM) bath for the spins and </a:t>
            </a:r>
          </a:p>
          <a:p>
            <a:r>
              <a:rPr lang="en-US" sz="2800" dirty="0" smtClean="0"/>
              <a:t>therefore the </a:t>
            </a:r>
            <a:r>
              <a:rPr lang="en-US" sz="2800" dirty="0"/>
              <a:t>f</a:t>
            </a:r>
            <a:r>
              <a:rPr lang="en-US" sz="2800" dirty="0" smtClean="0"/>
              <a:t>ragment spin magnitudes should be uncorrelated. </a:t>
            </a:r>
          </a:p>
          <a:p>
            <a:r>
              <a:rPr lang="en-US" sz="2800" b="1" dirty="0" smtClean="0">
                <a:sym typeface="Wingdings" panose="05000000000000000000" pitchFamily="2" charset="2"/>
              </a:rPr>
              <a:t></a:t>
            </a:r>
            <a:r>
              <a:rPr lang="en-US" sz="2800" b="1" dirty="0" smtClean="0"/>
              <a:t>There is  no escaping this conclusion </a:t>
            </a:r>
            <a:r>
              <a:rPr lang="en-US" sz="2400" dirty="0" smtClean="0">
                <a:sym typeface="Wingdings" panose="05000000000000000000" pitchFamily="2" charset="2"/>
              </a:rPr>
              <a:t> </a:t>
            </a:r>
            <a:r>
              <a:rPr lang="en-US" sz="2400" dirty="0" smtClean="0"/>
              <a:t>as long as wriggling</a:t>
            </a:r>
            <a:r>
              <a:rPr lang="en-US" sz="2400" baseline="30000" dirty="0" smtClean="0"/>
              <a:t>2</a:t>
            </a:r>
            <a:r>
              <a:rPr lang="en-US" sz="2400" dirty="0" smtClean="0"/>
              <a:t> </a:t>
            </a:r>
            <a:r>
              <a:rPr lang="en-US" sz="2400" dirty="0"/>
              <a:t>+</a:t>
            </a:r>
            <a:r>
              <a:rPr lang="en-US" sz="2400" dirty="0" smtClean="0"/>
              <a:t> bending</a:t>
            </a:r>
            <a:r>
              <a:rPr lang="en-US" sz="2400" baseline="30000" dirty="0" smtClean="0"/>
              <a:t>2</a:t>
            </a:r>
            <a:r>
              <a:rPr lang="en-US" sz="2400" dirty="0"/>
              <a:t> </a:t>
            </a:r>
            <a:r>
              <a:rPr lang="en-US" sz="2400" dirty="0" smtClean="0"/>
              <a:t>.</a:t>
            </a:r>
          </a:p>
          <a:p>
            <a:r>
              <a:rPr lang="en-US" sz="2800" b="1" dirty="0" smtClean="0">
                <a:sym typeface="Wingdings" panose="05000000000000000000" pitchFamily="2" charset="2"/>
              </a:rPr>
              <a:t></a:t>
            </a:r>
            <a:r>
              <a:rPr lang="en-US" sz="2800" b="1" dirty="0" smtClean="0"/>
              <a:t>The lack of spin-spin magnitude correlation is NOT evidence of post scission   generated spin as suggested by JW et al.  </a:t>
            </a:r>
          </a:p>
          <a:p>
            <a:r>
              <a:rPr lang="en-US" sz="2800" b="1" dirty="0"/>
              <a:t> </a:t>
            </a:r>
            <a:r>
              <a:rPr lang="en-US" sz="2800" b="1" dirty="0" smtClean="0"/>
              <a:t>   </a:t>
            </a:r>
            <a:r>
              <a:rPr lang="en-US" sz="2800" b="1" dirty="0" err="1" smtClean="0"/>
              <a:t>CoulEx</a:t>
            </a:r>
            <a:r>
              <a:rPr lang="en-US" sz="2800" b="1" dirty="0" smtClean="0"/>
              <a:t> can generate some 1 - 2 </a:t>
            </a:r>
            <a:r>
              <a:rPr lang="en-US" sz="2800" b="1" dirty="0" err="1" smtClean="0"/>
              <a:t>hbar</a:t>
            </a:r>
            <a:r>
              <a:rPr lang="en-US" sz="2800" b="1" dirty="0" smtClean="0"/>
              <a:t>, post-scission (2d) spin. [GB + GS]</a:t>
            </a:r>
          </a:p>
          <a:p>
            <a:r>
              <a:rPr lang="en-US" sz="2800" b="1" u="sng" dirty="0" smtClean="0"/>
              <a:t>DIRECTIONAL issue</a:t>
            </a:r>
            <a:endParaRPr lang="en-US" sz="2800" b="1" u="sng" dirty="0"/>
          </a:p>
          <a:p>
            <a:r>
              <a:rPr lang="en-US" sz="2800" dirty="0" smtClean="0"/>
              <a:t>L, the orbital component, is in the plane </a:t>
            </a:r>
            <a:r>
              <a:rPr lang="en-US" sz="2800" b="1" dirty="0" smtClean="0">
                <a:latin typeface="Symbol" panose="05050102010706020507" pitchFamily="18" charset="2"/>
              </a:rPr>
              <a:t>^</a:t>
            </a:r>
            <a:r>
              <a:rPr lang="en-US" sz="2800" b="1" dirty="0" smtClean="0"/>
              <a:t> </a:t>
            </a:r>
            <a:r>
              <a:rPr lang="en-US" sz="2800" dirty="0" smtClean="0"/>
              <a:t>to the fission axis. </a:t>
            </a:r>
          </a:p>
          <a:p>
            <a:r>
              <a:rPr lang="en-US" sz="2800" dirty="0" smtClean="0"/>
              <a:t>The fragment spins need not be, but conspire </a:t>
            </a:r>
            <a:r>
              <a:rPr lang="en-US" sz="2800" b="1" dirty="0" smtClean="0"/>
              <a:t>L (</a:t>
            </a:r>
            <a:r>
              <a:rPr lang="en-US" sz="2800" b="1" dirty="0" smtClean="0">
                <a:latin typeface="Symbol" panose="05050102010706020507" pitchFamily="18" charset="2"/>
              </a:rPr>
              <a:t>L</a:t>
            </a:r>
            <a:r>
              <a:rPr lang="en-US" sz="2800" b="1" dirty="0" smtClean="0"/>
              <a:t>) + S</a:t>
            </a:r>
            <a:r>
              <a:rPr lang="en-US" sz="2800" b="1" baseline="-25000" dirty="0" smtClean="0"/>
              <a:t>L</a:t>
            </a:r>
            <a:r>
              <a:rPr lang="en-US" sz="2800" b="1" dirty="0" smtClean="0"/>
              <a:t> + S</a:t>
            </a:r>
            <a:r>
              <a:rPr lang="en-US" sz="2800" b="1" baseline="-25000" dirty="0" smtClean="0"/>
              <a:t>H</a:t>
            </a:r>
            <a:r>
              <a:rPr lang="en-US" sz="2800" b="1" dirty="0" smtClean="0"/>
              <a:t> = S</a:t>
            </a:r>
            <a:r>
              <a:rPr lang="en-US" sz="2800" b="1" baseline="-25000" dirty="0" smtClean="0"/>
              <a:t>0</a:t>
            </a:r>
            <a:r>
              <a:rPr lang="en-US" sz="2800" b="1" dirty="0" smtClean="0"/>
              <a:t> = 0 </a:t>
            </a:r>
            <a:r>
              <a:rPr lang="en-US" sz="2800" dirty="0"/>
              <a:t>(for </a:t>
            </a:r>
            <a:r>
              <a:rPr lang="en-US" sz="2800" baseline="30000" dirty="0"/>
              <a:t>252</a:t>
            </a:r>
            <a:r>
              <a:rPr lang="en-US" sz="2800" dirty="0"/>
              <a:t>Cf</a:t>
            </a:r>
            <a:r>
              <a:rPr lang="en-US" sz="2800" dirty="0" smtClean="0"/>
              <a:t>).</a:t>
            </a:r>
            <a:endParaRPr lang="en-US" sz="2800" b="1" dirty="0" smtClean="0"/>
          </a:p>
          <a:p>
            <a:endParaRPr lang="en-US" sz="2800" dirty="0" smtClean="0"/>
          </a:p>
          <a:p>
            <a:r>
              <a:rPr lang="en-US" sz="2800" b="1" dirty="0"/>
              <a:t>T</a:t>
            </a:r>
            <a:r>
              <a:rPr lang="en-US" sz="2800" b="1" dirty="0" smtClean="0"/>
              <a:t>he directional fragment spin-spin correlations are more interesting. </a:t>
            </a:r>
          </a:p>
        </p:txBody>
      </p:sp>
      <p:sp>
        <p:nvSpPr>
          <p:cNvPr id="4" name="Slide Number Placeholder 3"/>
          <p:cNvSpPr>
            <a:spLocks noGrp="1"/>
          </p:cNvSpPr>
          <p:nvPr>
            <p:ph type="sldNum" sz="quarter" idx="12"/>
          </p:nvPr>
        </p:nvSpPr>
        <p:spPr>
          <a:xfrm>
            <a:off x="11552829" y="6416097"/>
            <a:ext cx="415119" cy="361618"/>
          </a:xfrm>
        </p:spPr>
        <p:txBody>
          <a:bodyPr/>
          <a:lstStyle/>
          <a:p>
            <a:fld id="{6C86730D-3F5F-4113-B878-501F47501CEA}" type="slidenum">
              <a:rPr lang="en-US" sz="1400" b="1" smtClean="0"/>
              <a:t>10</a:t>
            </a:fld>
            <a:endParaRPr lang="en-US" sz="1400" b="1" dirty="0"/>
          </a:p>
        </p:txBody>
      </p:sp>
    </p:spTree>
    <p:extLst>
      <p:ext uri="{BB962C8B-B14F-4D97-AF65-F5344CB8AC3E}">
        <p14:creationId xmlns:p14="http://schemas.microsoft.com/office/powerpoint/2010/main" val="2203200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33" y="261396"/>
            <a:ext cx="5485598" cy="900149"/>
          </a:xfrm>
        </p:spPr>
        <p:txBody>
          <a:bodyPr>
            <a:normAutofit fontScale="90000"/>
          </a:bodyPr>
          <a:lstStyle/>
          <a:p>
            <a:r>
              <a:rPr lang="en-US" dirty="0" smtClean="0"/>
              <a:t>Wolf and </a:t>
            </a:r>
            <a:r>
              <a:rPr lang="en-US" dirty="0" err="1" smtClean="0"/>
              <a:t>Cheifetz</a:t>
            </a:r>
            <a:r>
              <a:rPr lang="en-US" dirty="0" smtClean="0"/>
              <a:t>:  </a:t>
            </a:r>
            <a:r>
              <a:rPr lang="en-US" b="1" baseline="30000" dirty="0" smtClean="0">
                <a:solidFill>
                  <a:srgbClr val="FF0000"/>
                </a:solidFill>
              </a:rPr>
              <a:t>252</a:t>
            </a:r>
            <a:r>
              <a:rPr lang="en-US" b="1" dirty="0" smtClean="0">
                <a:solidFill>
                  <a:srgbClr val="FF0000"/>
                </a:solidFill>
              </a:rPr>
              <a:t>Cf</a:t>
            </a:r>
            <a:r>
              <a:rPr lang="en-US" dirty="0" smtClean="0"/>
              <a:t> </a:t>
            </a:r>
            <a:endParaRPr lang="en-US" dirty="0"/>
          </a:p>
        </p:txBody>
      </p:sp>
      <p:pic>
        <p:nvPicPr>
          <p:cNvPr id="4" name="Picture 3"/>
          <p:cNvPicPr>
            <a:picLocks noChangeAspect="1"/>
          </p:cNvPicPr>
          <p:nvPr/>
        </p:nvPicPr>
        <p:blipFill>
          <a:blip r:embed="rId2"/>
          <a:stretch>
            <a:fillRect/>
          </a:stretch>
        </p:blipFill>
        <p:spPr>
          <a:xfrm>
            <a:off x="166142" y="4953342"/>
            <a:ext cx="11621265" cy="1595666"/>
          </a:xfrm>
          <a:prstGeom prst="rect">
            <a:avLst/>
          </a:prstGeom>
        </p:spPr>
      </p:pic>
      <p:pic>
        <p:nvPicPr>
          <p:cNvPr id="5" name="Picture 4"/>
          <p:cNvPicPr>
            <a:picLocks noChangeAspect="1"/>
          </p:cNvPicPr>
          <p:nvPr/>
        </p:nvPicPr>
        <p:blipFill>
          <a:blip r:embed="rId3"/>
          <a:stretch>
            <a:fillRect/>
          </a:stretch>
        </p:blipFill>
        <p:spPr>
          <a:xfrm>
            <a:off x="361964" y="1161545"/>
            <a:ext cx="4838700" cy="3286125"/>
          </a:xfrm>
          <a:prstGeom prst="rect">
            <a:avLst/>
          </a:prstGeom>
        </p:spPr>
      </p:pic>
      <p:pic>
        <p:nvPicPr>
          <p:cNvPr id="6" name="Picture 5"/>
          <p:cNvPicPr>
            <a:picLocks noChangeAspect="1"/>
          </p:cNvPicPr>
          <p:nvPr/>
        </p:nvPicPr>
        <p:blipFill>
          <a:blip r:embed="rId4"/>
          <a:stretch>
            <a:fillRect/>
          </a:stretch>
        </p:blipFill>
        <p:spPr>
          <a:xfrm>
            <a:off x="7028326" y="139112"/>
            <a:ext cx="4917683" cy="4857096"/>
          </a:xfrm>
          <a:prstGeom prst="rect">
            <a:avLst/>
          </a:prstGeom>
        </p:spPr>
      </p:pic>
      <p:cxnSp>
        <p:nvCxnSpPr>
          <p:cNvPr id="7" name="Straight Connector 6"/>
          <p:cNvCxnSpPr/>
          <p:nvPr/>
        </p:nvCxnSpPr>
        <p:spPr>
          <a:xfrm flipV="1">
            <a:off x="1944303" y="6189044"/>
            <a:ext cx="4032471" cy="9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5-Point Star 2"/>
          <p:cNvSpPr/>
          <p:nvPr/>
        </p:nvSpPr>
        <p:spPr>
          <a:xfrm>
            <a:off x="2935200" y="3060835"/>
            <a:ext cx="250771" cy="23100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00384" y="3412161"/>
            <a:ext cx="1952779" cy="923330"/>
          </a:xfrm>
          <a:prstGeom prst="rect">
            <a:avLst/>
          </a:prstGeom>
          <a:solidFill>
            <a:srgbClr val="FFFF00"/>
          </a:solidFill>
        </p:spPr>
        <p:txBody>
          <a:bodyPr wrap="none" rtlCol="0">
            <a:spAutoFit/>
          </a:bodyPr>
          <a:lstStyle/>
          <a:p>
            <a:r>
              <a:rPr lang="en-US" b="1" dirty="0" smtClean="0"/>
              <a:t>Si detectors </a:t>
            </a:r>
          </a:p>
          <a:p>
            <a:r>
              <a:rPr lang="en-US" b="1" dirty="0" smtClean="0"/>
              <a:t>0.14 </a:t>
            </a:r>
            <a:r>
              <a:rPr lang="en-US" b="1" dirty="0" err="1" smtClean="0"/>
              <a:t>mSr</a:t>
            </a:r>
            <a:endParaRPr lang="en-US" b="1" dirty="0" smtClean="0"/>
          </a:p>
          <a:p>
            <a:r>
              <a:rPr lang="en-US" b="1" dirty="0" smtClean="0"/>
              <a:t>22</a:t>
            </a:r>
            <a:r>
              <a:rPr lang="en-US" b="1" baseline="30000" dirty="0" smtClean="0"/>
              <a:t>o</a:t>
            </a:r>
            <a:r>
              <a:rPr lang="en-US" b="1" dirty="0" smtClean="0"/>
              <a:t> opening angle </a:t>
            </a:r>
            <a:endParaRPr lang="en-US" b="1" dirty="0"/>
          </a:p>
        </p:txBody>
      </p:sp>
      <p:sp>
        <p:nvSpPr>
          <p:cNvPr id="9" name="Slide Number Placeholder 8"/>
          <p:cNvSpPr>
            <a:spLocks noGrp="1"/>
          </p:cNvSpPr>
          <p:nvPr>
            <p:ph type="sldNum" sz="quarter" idx="12"/>
          </p:nvPr>
        </p:nvSpPr>
        <p:spPr>
          <a:xfrm>
            <a:off x="11616573" y="6493566"/>
            <a:ext cx="500270" cy="280918"/>
          </a:xfrm>
        </p:spPr>
        <p:txBody>
          <a:bodyPr/>
          <a:lstStyle/>
          <a:p>
            <a:fld id="{6C86730D-3F5F-4113-B878-501F47501CEA}" type="slidenum">
              <a:rPr lang="en-US" sz="1400" b="1" smtClean="0"/>
              <a:t>11</a:t>
            </a:fld>
            <a:endParaRPr lang="en-US" sz="1400" b="1" dirty="0"/>
          </a:p>
        </p:txBody>
      </p:sp>
    </p:spTree>
    <p:extLst>
      <p:ext uri="{BB962C8B-B14F-4D97-AF65-F5344CB8AC3E}">
        <p14:creationId xmlns:p14="http://schemas.microsoft.com/office/powerpoint/2010/main" val="116938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28" y="247943"/>
            <a:ext cx="10980801" cy="656005"/>
          </a:xfrm>
          <a:solidFill>
            <a:srgbClr val="FFFF00"/>
          </a:solidFill>
        </p:spPr>
        <p:txBody>
          <a:bodyPr>
            <a:normAutofit fontScale="90000"/>
          </a:bodyPr>
          <a:lstStyle/>
          <a:p>
            <a:r>
              <a:rPr lang="en-US" dirty="0" smtClean="0"/>
              <a:t>Backtrack to make sure we are all on the same page. </a:t>
            </a:r>
            <a:endParaRPr lang="en-US" dirty="0"/>
          </a:p>
        </p:txBody>
      </p:sp>
      <p:pic>
        <p:nvPicPr>
          <p:cNvPr id="3" name="Picture 2"/>
          <p:cNvPicPr>
            <a:picLocks noChangeAspect="1"/>
          </p:cNvPicPr>
          <p:nvPr/>
        </p:nvPicPr>
        <p:blipFill>
          <a:blip r:embed="rId2"/>
          <a:stretch>
            <a:fillRect/>
          </a:stretch>
        </p:blipFill>
        <p:spPr>
          <a:xfrm>
            <a:off x="1161964" y="1435103"/>
            <a:ext cx="4478849" cy="4547757"/>
          </a:xfrm>
          <a:prstGeom prst="rect">
            <a:avLst/>
          </a:prstGeom>
        </p:spPr>
      </p:pic>
      <p:cxnSp>
        <p:nvCxnSpPr>
          <p:cNvPr id="4" name="Straight Arrow Connector 3"/>
          <p:cNvCxnSpPr/>
          <p:nvPr/>
        </p:nvCxnSpPr>
        <p:spPr>
          <a:xfrm>
            <a:off x="871750" y="3745220"/>
            <a:ext cx="524043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431608" y="2016824"/>
            <a:ext cx="1048890" cy="627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403400" y="3685512"/>
            <a:ext cx="997988" cy="22973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390720" y="1823951"/>
            <a:ext cx="825327" cy="190850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11093" y="5917446"/>
            <a:ext cx="308344" cy="584775"/>
          </a:xfrm>
          <a:prstGeom prst="rect">
            <a:avLst/>
          </a:prstGeom>
          <a:noFill/>
        </p:spPr>
        <p:txBody>
          <a:bodyPr wrap="square" rtlCol="0">
            <a:spAutoFit/>
          </a:bodyPr>
          <a:lstStyle/>
          <a:p>
            <a:r>
              <a:rPr lang="en-US" sz="3200" b="1" dirty="0" smtClean="0"/>
              <a:t>X</a:t>
            </a:r>
            <a:endParaRPr lang="en-US" sz="3200" b="1" dirty="0"/>
          </a:p>
        </p:txBody>
      </p:sp>
      <p:sp>
        <p:nvSpPr>
          <p:cNvPr id="9" name="TextBox 8"/>
          <p:cNvSpPr txBox="1"/>
          <p:nvPr/>
        </p:nvSpPr>
        <p:spPr>
          <a:xfrm>
            <a:off x="6034829" y="3452832"/>
            <a:ext cx="735137" cy="584775"/>
          </a:xfrm>
          <a:prstGeom prst="rect">
            <a:avLst/>
          </a:prstGeom>
          <a:noFill/>
        </p:spPr>
        <p:txBody>
          <a:bodyPr wrap="square" rtlCol="0">
            <a:spAutoFit/>
          </a:bodyPr>
          <a:lstStyle/>
          <a:p>
            <a:r>
              <a:rPr lang="en-US" sz="3200" b="1" dirty="0" smtClean="0"/>
              <a:t>Y</a:t>
            </a:r>
            <a:r>
              <a:rPr lang="en-US" sz="3200" b="1" baseline="-25000" dirty="0" smtClean="0"/>
              <a:t>F</a:t>
            </a:r>
            <a:endParaRPr lang="en-US" sz="3200" b="1" baseline="-25000" dirty="0"/>
          </a:p>
        </p:txBody>
      </p:sp>
      <p:sp>
        <p:nvSpPr>
          <p:cNvPr id="10" name="TextBox 9"/>
          <p:cNvSpPr txBox="1"/>
          <p:nvPr/>
        </p:nvSpPr>
        <p:spPr>
          <a:xfrm>
            <a:off x="3145756" y="1175845"/>
            <a:ext cx="692421" cy="584775"/>
          </a:xfrm>
          <a:prstGeom prst="rect">
            <a:avLst/>
          </a:prstGeom>
          <a:noFill/>
        </p:spPr>
        <p:txBody>
          <a:bodyPr wrap="square" rtlCol="0">
            <a:spAutoFit/>
          </a:bodyPr>
          <a:lstStyle/>
          <a:p>
            <a:r>
              <a:rPr lang="en-US" sz="3200" b="1" dirty="0" smtClean="0"/>
              <a:t>Z</a:t>
            </a:r>
            <a:r>
              <a:rPr lang="en-US" sz="3200" b="1" baseline="-25000" dirty="0" smtClean="0"/>
              <a:t>Q</a:t>
            </a:r>
            <a:endParaRPr lang="en-US" sz="3200" b="1" baseline="-25000" dirty="0"/>
          </a:p>
        </p:txBody>
      </p:sp>
      <p:sp>
        <p:nvSpPr>
          <p:cNvPr id="11" name="Oval 10"/>
          <p:cNvSpPr/>
          <p:nvPr/>
        </p:nvSpPr>
        <p:spPr>
          <a:xfrm>
            <a:off x="5455014" y="3570080"/>
            <a:ext cx="512846" cy="3266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91866" y="3518246"/>
            <a:ext cx="512846" cy="4539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6870731" y="903948"/>
            <a:ext cx="5003842" cy="4942193"/>
          </a:xfrm>
          <a:prstGeom prst="rect">
            <a:avLst/>
          </a:prstGeom>
        </p:spPr>
      </p:pic>
      <p:sp>
        <p:nvSpPr>
          <p:cNvPr id="14" name="Rectangle 13"/>
          <p:cNvSpPr/>
          <p:nvPr/>
        </p:nvSpPr>
        <p:spPr>
          <a:xfrm>
            <a:off x="10184750" y="5549933"/>
            <a:ext cx="1899238" cy="369332"/>
          </a:xfrm>
          <a:prstGeom prst="rect">
            <a:avLst/>
          </a:prstGeom>
        </p:spPr>
        <p:txBody>
          <a:bodyPr wrap="none">
            <a:spAutoFit/>
          </a:bodyPr>
          <a:lstStyle/>
          <a:p>
            <a:r>
              <a:rPr lang="en-US" dirty="0"/>
              <a:t>Wolf and </a:t>
            </a:r>
            <a:r>
              <a:rPr lang="en-US" dirty="0" err="1"/>
              <a:t>Cheifetz</a:t>
            </a:r>
            <a:r>
              <a:rPr lang="en-US" dirty="0"/>
              <a:t> </a:t>
            </a:r>
          </a:p>
        </p:txBody>
      </p:sp>
      <p:sp>
        <p:nvSpPr>
          <p:cNvPr id="15" name="TextBox 14"/>
          <p:cNvSpPr txBox="1"/>
          <p:nvPr/>
        </p:nvSpPr>
        <p:spPr>
          <a:xfrm>
            <a:off x="115502" y="6434196"/>
            <a:ext cx="4031681" cy="369332"/>
          </a:xfrm>
          <a:prstGeom prst="rect">
            <a:avLst/>
          </a:prstGeom>
          <a:noFill/>
        </p:spPr>
        <p:txBody>
          <a:bodyPr wrap="none" rtlCol="0">
            <a:spAutoFit/>
          </a:bodyPr>
          <a:lstStyle/>
          <a:p>
            <a:r>
              <a:rPr lang="en-US" dirty="0" smtClean="0"/>
              <a:t>Rotate red donut around Y</a:t>
            </a:r>
            <a:r>
              <a:rPr lang="en-US" baseline="-25000" dirty="0" smtClean="0"/>
              <a:t>F</a:t>
            </a:r>
            <a:r>
              <a:rPr lang="en-US" dirty="0" smtClean="0"/>
              <a:t> (fission axis). </a:t>
            </a:r>
            <a:endParaRPr lang="en-US" dirty="0"/>
          </a:p>
        </p:txBody>
      </p:sp>
      <p:sp>
        <p:nvSpPr>
          <p:cNvPr id="16" name="TextBox 15"/>
          <p:cNvSpPr txBox="1"/>
          <p:nvPr/>
        </p:nvSpPr>
        <p:spPr>
          <a:xfrm>
            <a:off x="5711437" y="5972531"/>
            <a:ext cx="6344136" cy="646331"/>
          </a:xfrm>
          <a:prstGeom prst="rect">
            <a:avLst/>
          </a:prstGeom>
          <a:noFill/>
        </p:spPr>
        <p:txBody>
          <a:bodyPr wrap="square" rtlCol="0">
            <a:spAutoFit/>
          </a:bodyPr>
          <a:lstStyle/>
          <a:p>
            <a:r>
              <a:rPr lang="en-US" dirty="0" smtClean="0"/>
              <a:t>These anisotropies are large actually surprisingly large. </a:t>
            </a:r>
          </a:p>
          <a:p>
            <a:r>
              <a:rPr lang="en-US" dirty="0" smtClean="0"/>
              <a:t>These data have not been significantly challenged in~ 50 years. </a:t>
            </a:r>
          </a:p>
        </p:txBody>
      </p:sp>
      <p:sp>
        <p:nvSpPr>
          <p:cNvPr id="17" name="Slide Number Placeholder 16"/>
          <p:cNvSpPr>
            <a:spLocks noGrp="1"/>
          </p:cNvSpPr>
          <p:nvPr>
            <p:ph type="sldNum" sz="quarter" idx="12"/>
          </p:nvPr>
        </p:nvSpPr>
        <p:spPr>
          <a:xfrm>
            <a:off x="11690942" y="6376810"/>
            <a:ext cx="367352" cy="368442"/>
          </a:xfrm>
        </p:spPr>
        <p:txBody>
          <a:bodyPr/>
          <a:lstStyle/>
          <a:p>
            <a:fld id="{6C86730D-3F5F-4113-B878-501F47501CEA}" type="slidenum">
              <a:rPr lang="en-US" sz="1400" b="1" smtClean="0"/>
              <a:t>12</a:t>
            </a:fld>
            <a:endParaRPr lang="en-US" sz="1400" b="1" dirty="0"/>
          </a:p>
        </p:txBody>
      </p:sp>
    </p:spTree>
    <p:extLst>
      <p:ext uri="{BB962C8B-B14F-4D97-AF65-F5344CB8AC3E}">
        <p14:creationId xmlns:p14="http://schemas.microsoft.com/office/powerpoint/2010/main" val="3944116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9762173" y="2836161"/>
            <a:ext cx="287594" cy="2150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1445" y="186016"/>
            <a:ext cx="11180119" cy="1217339"/>
          </a:xfrm>
          <a:solidFill>
            <a:srgbClr val="FFFF00"/>
          </a:solidFill>
        </p:spPr>
        <p:txBody>
          <a:bodyPr>
            <a:normAutofit/>
          </a:bodyPr>
          <a:lstStyle/>
          <a:p>
            <a:r>
              <a:rPr lang="en-US" sz="4000" b="1" dirty="0" smtClean="0"/>
              <a:t>I will focus </a:t>
            </a:r>
            <a:r>
              <a:rPr lang="en-US" sz="4000" b="1" dirty="0"/>
              <a:t>on the </a:t>
            </a:r>
            <a:r>
              <a:rPr lang="en-US" sz="4000" b="1" dirty="0" smtClean="0"/>
              <a:t>issue that excited many of us at the conference and generated a flurry of work &amp; papers. </a:t>
            </a:r>
            <a:endParaRPr lang="en-US" sz="4000" b="1" u="sng" dirty="0"/>
          </a:p>
        </p:txBody>
      </p:sp>
      <p:pic>
        <p:nvPicPr>
          <p:cNvPr id="3" name="Picture 2"/>
          <p:cNvPicPr>
            <a:picLocks noChangeAspect="1"/>
          </p:cNvPicPr>
          <p:nvPr/>
        </p:nvPicPr>
        <p:blipFill>
          <a:blip r:embed="rId2"/>
          <a:stretch>
            <a:fillRect/>
          </a:stretch>
        </p:blipFill>
        <p:spPr>
          <a:xfrm>
            <a:off x="3183381" y="2181931"/>
            <a:ext cx="5300676" cy="3953047"/>
          </a:xfrm>
          <a:prstGeom prst="rect">
            <a:avLst/>
          </a:prstGeom>
        </p:spPr>
      </p:pic>
      <p:sp>
        <p:nvSpPr>
          <p:cNvPr id="5" name="TextBox 4"/>
          <p:cNvSpPr txBox="1"/>
          <p:nvPr/>
        </p:nvSpPr>
        <p:spPr>
          <a:xfrm>
            <a:off x="1071848" y="6098775"/>
            <a:ext cx="9928831" cy="677108"/>
          </a:xfrm>
          <a:prstGeom prst="rect">
            <a:avLst/>
          </a:prstGeom>
          <a:noFill/>
        </p:spPr>
        <p:txBody>
          <a:bodyPr wrap="square" rtlCol="0">
            <a:spAutoFit/>
          </a:bodyPr>
          <a:lstStyle/>
          <a:p>
            <a:r>
              <a:rPr lang="en-US" b="1" dirty="0" err="1" smtClean="0">
                <a:latin typeface="Symbol" panose="05050102010706020507" pitchFamily="18" charset="2"/>
              </a:rPr>
              <a:t>f</a:t>
            </a:r>
            <a:r>
              <a:rPr lang="en-US" b="1" baseline="30000" dirty="0" err="1" smtClean="0"/>
              <a:t>LH</a:t>
            </a:r>
            <a:r>
              <a:rPr lang="en-US" b="1" dirty="0" smtClean="0">
                <a:latin typeface="Symbol" panose="05050102010706020507" pitchFamily="18" charset="2"/>
              </a:rPr>
              <a:t> = </a:t>
            </a:r>
            <a:r>
              <a:rPr lang="en-US" dirty="0"/>
              <a:t>r</a:t>
            </a:r>
            <a:r>
              <a:rPr lang="en-US" dirty="0" smtClean="0"/>
              <a:t>elative angle BETWEEN L and H spin vectors (projected on plane perpendicular to fission axis).</a:t>
            </a:r>
          </a:p>
          <a:p>
            <a:pPr marL="285750" indent="-285750" algn="ctr">
              <a:buFont typeface="Symbol" panose="05050102010706020507" pitchFamily="18" charset="2"/>
              <a:buChar char="q"/>
            </a:pPr>
            <a:r>
              <a:rPr lang="en-US" sz="2000" b="1" dirty="0" smtClean="0"/>
              <a:t>&amp;</a:t>
            </a:r>
            <a:r>
              <a:rPr lang="en-US" sz="2000" b="1" dirty="0" smtClean="0">
                <a:latin typeface="Symbol" panose="05050102010706020507" pitchFamily="18" charset="2"/>
              </a:rPr>
              <a:t>  f (y</a:t>
            </a:r>
            <a:r>
              <a:rPr lang="en-US" sz="2000" b="1" dirty="0" smtClean="0"/>
              <a:t> sometimes) normal polar coordinates relative to fission axis. </a:t>
            </a:r>
          </a:p>
        </p:txBody>
      </p:sp>
      <p:sp>
        <p:nvSpPr>
          <p:cNvPr id="6" name="Oval 5"/>
          <p:cNvSpPr/>
          <p:nvPr/>
        </p:nvSpPr>
        <p:spPr>
          <a:xfrm>
            <a:off x="1300686" y="2817228"/>
            <a:ext cx="287594" cy="2150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409405" y="2927062"/>
            <a:ext cx="88420" cy="8136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424819" y="3733066"/>
            <a:ext cx="70055" cy="104942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10800000">
            <a:off x="511608" y="3608321"/>
            <a:ext cx="678426" cy="364273"/>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670702" y="3673674"/>
            <a:ext cx="1352613" cy="233569"/>
          </a:xfrm>
          <a:prstGeom prst="rightArrow">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9015001" y="3650258"/>
            <a:ext cx="678426" cy="364273"/>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0133990" y="3713201"/>
            <a:ext cx="1352613" cy="233569"/>
          </a:xfrm>
          <a:prstGeom prst="rightArrow">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9646523" y="3753934"/>
            <a:ext cx="243178" cy="123274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3920" y="5065027"/>
            <a:ext cx="3081869" cy="830997"/>
          </a:xfrm>
          <a:prstGeom prst="rect">
            <a:avLst/>
          </a:prstGeom>
          <a:noFill/>
        </p:spPr>
        <p:txBody>
          <a:bodyPr wrap="none" rtlCol="0">
            <a:spAutoFit/>
          </a:bodyPr>
          <a:lstStyle/>
          <a:p>
            <a:r>
              <a:rPr lang="en-US" sz="2400" b="1" dirty="0" smtClean="0">
                <a:solidFill>
                  <a:srgbClr val="1919F7"/>
                </a:solidFill>
              </a:rPr>
              <a:t>Standard (1,1,0</a:t>
            </a:r>
            <a:r>
              <a:rPr lang="en-US" sz="2400" b="1" dirty="0">
                <a:solidFill>
                  <a:srgbClr val="1919F7"/>
                </a:solidFill>
              </a:rPr>
              <a:t>)</a:t>
            </a:r>
            <a:r>
              <a:rPr lang="en-US" sz="2400" b="1" dirty="0" smtClean="0">
                <a:solidFill>
                  <a:srgbClr val="1919F7"/>
                </a:solidFill>
              </a:rPr>
              <a:t> FREYA</a:t>
            </a:r>
          </a:p>
          <a:p>
            <a:r>
              <a:rPr lang="en-US" sz="2400" b="1" dirty="0">
                <a:solidFill>
                  <a:srgbClr val="1919F7"/>
                </a:solidFill>
              </a:rPr>
              <a:t> </a:t>
            </a:r>
            <a:r>
              <a:rPr lang="en-US" sz="2400" b="1" dirty="0" smtClean="0">
                <a:solidFill>
                  <a:srgbClr val="1919F7"/>
                </a:solidFill>
              </a:rPr>
              <a:t>                (W,B,T)</a:t>
            </a:r>
            <a:endParaRPr lang="en-US" sz="2400" b="1" dirty="0">
              <a:solidFill>
                <a:srgbClr val="1919F7"/>
              </a:solidFill>
            </a:endParaRPr>
          </a:p>
        </p:txBody>
      </p:sp>
      <p:sp>
        <p:nvSpPr>
          <p:cNvPr id="25" name="TextBox 24"/>
          <p:cNvSpPr txBox="1"/>
          <p:nvPr/>
        </p:nvSpPr>
        <p:spPr>
          <a:xfrm>
            <a:off x="8860691" y="5121312"/>
            <a:ext cx="2625912" cy="830997"/>
          </a:xfrm>
          <a:prstGeom prst="rect">
            <a:avLst/>
          </a:prstGeom>
          <a:noFill/>
        </p:spPr>
        <p:txBody>
          <a:bodyPr wrap="none" rtlCol="0">
            <a:spAutoFit/>
          </a:bodyPr>
          <a:lstStyle/>
          <a:p>
            <a:pPr algn="ctr"/>
            <a:r>
              <a:rPr lang="en-US" sz="2400" b="1" dirty="0" smtClean="0">
                <a:solidFill>
                  <a:srgbClr val="1919F7"/>
                </a:solidFill>
              </a:rPr>
              <a:t>TDDFT &amp; AMD</a:t>
            </a:r>
          </a:p>
          <a:p>
            <a:pPr algn="ctr"/>
            <a:r>
              <a:rPr lang="en-US" sz="2400" b="1" dirty="0" smtClean="0">
                <a:solidFill>
                  <a:srgbClr val="1919F7"/>
                </a:solidFill>
              </a:rPr>
              <a:t>No spin constraints</a:t>
            </a:r>
            <a:endParaRPr lang="en-US" sz="2400" b="1" dirty="0">
              <a:solidFill>
                <a:srgbClr val="1919F7"/>
              </a:solidFill>
            </a:endParaRPr>
          </a:p>
        </p:txBody>
      </p:sp>
      <p:sp>
        <p:nvSpPr>
          <p:cNvPr id="4" name="TextBox 3"/>
          <p:cNvSpPr txBox="1"/>
          <p:nvPr/>
        </p:nvSpPr>
        <p:spPr>
          <a:xfrm>
            <a:off x="4959295" y="1543339"/>
            <a:ext cx="2611612" cy="769441"/>
          </a:xfrm>
          <a:prstGeom prst="rect">
            <a:avLst/>
          </a:prstGeom>
          <a:solidFill>
            <a:srgbClr val="FF0000"/>
          </a:solidFill>
        </p:spPr>
        <p:txBody>
          <a:bodyPr wrap="none" rtlCol="0">
            <a:spAutoFit/>
          </a:bodyPr>
          <a:lstStyle/>
          <a:p>
            <a:r>
              <a:rPr lang="en-US" sz="4400" b="1" dirty="0" smtClean="0"/>
              <a:t>“Da” issue</a:t>
            </a:r>
            <a:endParaRPr lang="en-US" sz="4400" b="1" dirty="0"/>
          </a:p>
        </p:txBody>
      </p:sp>
      <p:cxnSp>
        <p:nvCxnSpPr>
          <p:cNvPr id="20" name="Straight Arrow Connector 19"/>
          <p:cNvCxnSpPr/>
          <p:nvPr/>
        </p:nvCxnSpPr>
        <p:spPr>
          <a:xfrm flipV="1">
            <a:off x="9886830" y="2927062"/>
            <a:ext cx="337541" cy="8136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flipV="1">
            <a:off x="1087229" y="3399914"/>
            <a:ext cx="1062726" cy="985144"/>
          </a:xfrm>
          <a:prstGeom prst="arc">
            <a:avLst>
              <a:gd name="adj1" fmla="val 15994346"/>
              <a:gd name="adj2" fmla="val 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967222" y="4230839"/>
            <a:ext cx="344966" cy="461665"/>
          </a:xfrm>
          <a:prstGeom prst="rect">
            <a:avLst/>
          </a:prstGeom>
          <a:noFill/>
        </p:spPr>
        <p:txBody>
          <a:bodyPr wrap="none" rtlCol="0">
            <a:spAutoFit/>
          </a:bodyPr>
          <a:lstStyle/>
          <a:p>
            <a:r>
              <a:rPr lang="en-US" sz="2400" b="1" dirty="0" smtClean="0">
                <a:latin typeface="Symbol" panose="05050102010706020507" pitchFamily="18" charset="2"/>
              </a:rPr>
              <a:t>q</a:t>
            </a:r>
            <a:endParaRPr lang="en-US" sz="2400" b="1" dirty="0">
              <a:latin typeface="Symbol" panose="05050102010706020507" pitchFamily="18" charset="2"/>
            </a:endParaRPr>
          </a:p>
        </p:txBody>
      </p:sp>
      <p:sp>
        <p:nvSpPr>
          <p:cNvPr id="21" name="TextBox 20"/>
          <p:cNvSpPr txBox="1"/>
          <p:nvPr/>
        </p:nvSpPr>
        <p:spPr>
          <a:xfrm>
            <a:off x="976463" y="2495788"/>
            <a:ext cx="370614" cy="461665"/>
          </a:xfrm>
          <a:prstGeom prst="rect">
            <a:avLst/>
          </a:prstGeom>
          <a:solidFill>
            <a:schemeClr val="bg1"/>
          </a:solidFill>
        </p:spPr>
        <p:txBody>
          <a:bodyPr wrap="none" rtlCol="0">
            <a:spAutoFit/>
          </a:bodyPr>
          <a:lstStyle/>
          <a:p>
            <a:r>
              <a:rPr lang="en-US" sz="2400" b="1" dirty="0" smtClean="0">
                <a:latin typeface="Symbol" panose="05050102010706020507" pitchFamily="18" charset="2"/>
              </a:rPr>
              <a:t>j</a:t>
            </a:r>
            <a:endParaRPr lang="en-US" sz="2400" b="1" dirty="0">
              <a:latin typeface="Symbol" panose="05050102010706020507" pitchFamily="18" charset="2"/>
            </a:endParaRPr>
          </a:p>
        </p:txBody>
      </p:sp>
      <p:sp>
        <p:nvSpPr>
          <p:cNvPr id="10" name="TextBox 9"/>
          <p:cNvSpPr txBox="1"/>
          <p:nvPr/>
        </p:nvSpPr>
        <p:spPr>
          <a:xfrm>
            <a:off x="437921" y="1758433"/>
            <a:ext cx="2876750" cy="646331"/>
          </a:xfrm>
          <a:prstGeom prst="rect">
            <a:avLst/>
          </a:prstGeom>
          <a:noFill/>
        </p:spPr>
        <p:txBody>
          <a:bodyPr wrap="none" rtlCol="0">
            <a:spAutoFit/>
          </a:bodyPr>
          <a:lstStyle/>
          <a:p>
            <a:r>
              <a:rPr lang="en-US" b="1" dirty="0" smtClean="0"/>
              <a:t>Initial variance of  fragment </a:t>
            </a:r>
          </a:p>
          <a:p>
            <a:r>
              <a:rPr lang="en-US" b="1" dirty="0" smtClean="0"/>
              <a:t>Spin along fission axis = 0.</a:t>
            </a:r>
            <a:endParaRPr lang="en-US" b="1" dirty="0"/>
          </a:p>
        </p:txBody>
      </p:sp>
      <p:sp>
        <p:nvSpPr>
          <p:cNvPr id="23" name="TextBox 22"/>
          <p:cNvSpPr txBox="1"/>
          <p:nvPr/>
        </p:nvSpPr>
        <p:spPr>
          <a:xfrm>
            <a:off x="8644123" y="1944895"/>
            <a:ext cx="3375219" cy="646331"/>
          </a:xfrm>
          <a:prstGeom prst="rect">
            <a:avLst/>
          </a:prstGeom>
          <a:noFill/>
        </p:spPr>
        <p:txBody>
          <a:bodyPr wrap="none" rtlCol="0">
            <a:spAutoFit/>
          </a:bodyPr>
          <a:lstStyle/>
          <a:p>
            <a:r>
              <a:rPr lang="en-US" b="1" dirty="0" smtClean="0"/>
              <a:t>Substantial variance of  fragment </a:t>
            </a:r>
          </a:p>
          <a:p>
            <a:r>
              <a:rPr lang="en-US" b="1" dirty="0" smtClean="0"/>
              <a:t>Spin along fission axis.</a:t>
            </a:r>
            <a:endParaRPr lang="en-US" b="1" dirty="0"/>
          </a:p>
        </p:txBody>
      </p:sp>
      <p:sp>
        <p:nvSpPr>
          <p:cNvPr id="13" name="Slide Number Placeholder 12"/>
          <p:cNvSpPr>
            <a:spLocks noGrp="1"/>
          </p:cNvSpPr>
          <p:nvPr>
            <p:ph type="sldNum" sz="quarter" idx="12"/>
          </p:nvPr>
        </p:nvSpPr>
        <p:spPr>
          <a:xfrm>
            <a:off x="11604223" y="6431629"/>
            <a:ext cx="415119" cy="344254"/>
          </a:xfrm>
        </p:spPr>
        <p:txBody>
          <a:bodyPr/>
          <a:lstStyle/>
          <a:p>
            <a:fld id="{6C86730D-3F5F-4113-B878-501F47501CEA}" type="slidenum">
              <a:rPr lang="en-US" sz="1400" b="1" smtClean="0"/>
              <a:t>13</a:t>
            </a:fld>
            <a:endParaRPr lang="en-US" sz="1400" b="1" dirty="0"/>
          </a:p>
        </p:txBody>
      </p:sp>
    </p:spTree>
    <p:extLst>
      <p:ext uri="{BB962C8B-B14F-4D97-AF65-F5344CB8AC3E}">
        <p14:creationId xmlns:p14="http://schemas.microsoft.com/office/powerpoint/2010/main" val="13109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6" grpId="0" animBg="1"/>
      <p:bldP spid="17" grpId="0" animBg="1"/>
      <p:bldP spid="18" grpId="0" animBg="1"/>
      <p:bldP spid="19" grpId="0" animBg="1"/>
      <p:bldP spid="24" grpId="0"/>
      <p:bldP spid="25" grpId="0"/>
      <p:bldP spid="9" grpId="0" animBg="1"/>
      <p:bldP spid="12"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627" y="56469"/>
            <a:ext cx="11551292" cy="1089529"/>
          </a:xfrm>
          <a:prstGeom prst="rect">
            <a:avLst/>
          </a:prstGeom>
        </p:spPr>
        <p:txBody>
          <a:bodyPr wrap="square">
            <a:spAutoFit/>
          </a:bodyPr>
          <a:lstStyle/>
          <a:p>
            <a:r>
              <a:rPr lang="en-US" sz="3600" b="1" dirty="0" smtClean="0">
                <a:solidFill>
                  <a:srgbClr val="0070C0"/>
                </a:solidFill>
              </a:rPr>
              <a:t>The “tell” was provided by Satoshi Chiba (</a:t>
            </a:r>
            <a:r>
              <a:rPr lang="en-US" sz="3600" b="1" dirty="0" smtClean="0">
                <a:solidFill>
                  <a:srgbClr val="FF0000"/>
                </a:solidFill>
              </a:rPr>
              <a:t>Chen thesis</a:t>
            </a:r>
            <a:r>
              <a:rPr lang="en-US" sz="3600" b="1" dirty="0" smtClean="0">
                <a:solidFill>
                  <a:srgbClr val="0070C0"/>
                </a:solidFill>
              </a:rPr>
              <a:t>) using …</a:t>
            </a:r>
            <a:br>
              <a:rPr lang="en-US" sz="3600" b="1" dirty="0" smtClean="0">
                <a:solidFill>
                  <a:srgbClr val="0070C0"/>
                </a:solidFill>
              </a:rPr>
            </a:br>
            <a:r>
              <a:rPr lang="en-US" sz="3600" b="1" dirty="0">
                <a:solidFill>
                  <a:srgbClr val="0070C0"/>
                </a:solidFill>
              </a:rPr>
              <a:t>	</a:t>
            </a:r>
            <a:r>
              <a:rPr lang="en-US" sz="3600" b="1" dirty="0" smtClean="0">
                <a:solidFill>
                  <a:srgbClr val="0070C0"/>
                </a:solidFill>
              </a:rPr>
              <a:t>		boost induced or jump-started </a:t>
            </a:r>
            <a:r>
              <a:rPr lang="en-US" sz="3600" b="1" u="sng" dirty="0" smtClean="0">
                <a:solidFill>
                  <a:srgbClr val="FF0000"/>
                </a:solidFill>
              </a:rPr>
              <a:t>AMD</a:t>
            </a:r>
            <a:endParaRPr lang="en-US" sz="3600" b="1" u="sng" dirty="0">
              <a:solidFill>
                <a:srgbClr val="FF0000"/>
              </a:solidFill>
            </a:endParaRPr>
          </a:p>
        </p:txBody>
      </p:sp>
      <p:sp>
        <p:nvSpPr>
          <p:cNvPr id="2" name="TextBox 1"/>
          <p:cNvSpPr txBox="1"/>
          <p:nvPr/>
        </p:nvSpPr>
        <p:spPr>
          <a:xfrm>
            <a:off x="389626" y="1042407"/>
            <a:ext cx="11802374" cy="1938992"/>
          </a:xfrm>
          <a:prstGeom prst="rect">
            <a:avLst/>
          </a:prstGeom>
          <a:noFill/>
        </p:spPr>
        <p:txBody>
          <a:bodyPr wrap="square" rtlCol="0">
            <a:spAutoFit/>
          </a:bodyPr>
          <a:lstStyle/>
          <a:p>
            <a:r>
              <a:rPr lang="en-US" sz="2400" b="1" dirty="0" smtClean="0"/>
              <a:t>LD-like fission as E* high </a:t>
            </a:r>
          </a:p>
          <a:p>
            <a:r>
              <a:rPr lang="en-US" sz="2400" dirty="0" smtClean="0"/>
              <a:t>Nice verification of what has been modelled in ternary fission (John Rasmussen) </a:t>
            </a:r>
          </a:p>
          <a:p>
            <a:r>
              <a:rPr lang="en-US" sz="2400" dirty="0"/>
              <a:t>D</a:t>
            </a:r>
            <a:r>
              <a:rPr lang="en-US" sz="2400" dirty="0" smtClean="0"/>
              <a:t>oes not get &lt;S&gt; saw tooth </a:t>
            </a:r>
            <a:r>
              <a:rPr lang="en-US" sz="2400" b="1" dirty="0" smtClean="0"/>
              <a:t>but</a:t>
            </a:r>
            <a:r>
              <a:rPr lang="en-US" sz="2400" dirty="0" smtClean="0"/>
              <a:t> high E* should kill shell effects AND could excite “Twisting”. </a:t>
            </a:r>
          </a:p>
          <a:p>
            <a:pPr algn="ctr"/>
            <a:endParaRPr lang="en-US" sz="2400" dirty="0" smtClean="0"/>
          </a:p>
          <a:p>
            <a:pPr algn="ctr"/>
            <a:r>
              <a:rPr lang="en-US" sz="2400" dirty="0" smtClean="0"/>
              <a:t>	        </a:t>
            </a:r>
            <a:r>
              <a:rPr lang="en-US" sz="2400" b="1" dirty="0" smtClean="0"/>
              <a:t>P(phi</a:t>
            </a:r>
            <a:r>
              <a:rPr lang="en-US" sz="2400" b="1" dirty="0"/>
              <a:t>) ~ sin (phi</a:t>
            </a:r>
            <a:r>
              <a:rPr lang="en-US" sz="2400" b="1" dirty="0" smtClean="0"/>
              <a:t>)			    P(</a:t>
            </a:r>
            <a:r>
              <a:rPr lang="en-US" sz="2400" b="1" dirty="0" err="1" smtClean="0"/>
              <a:t>th</a:t>
            </a:r>
            <a:r>
              <a:rPr lang="en-US" sz="2400" b="1" dirty="0" smtClean="0"/>
              <a:t>) ~ sin(</a:t>
            </a:r>
            <a:r>
              <a:rPr lang="en-US" sz="2400" b="1" dirty="0" err="1" smtClean="0"/>
              <a:t>th</a:t>
            </a:r>
            <a:r>
              <a:rPr lang="en-US" sz="2400" b="1" dirty="0" smtClean="0"/>
              <a:t>) , </a:t>
            </a:r>
            <a:r>
              <a:rPr lang="en-US" sz="2400" b="1" u="sng" dirty="0" smtClean="0"/>
              <a:t>i.e. just solid angle</a:t>
            </a:r>
            <a:r>
              <a:rPr lang="en-US" sz="2400" b="1" dirty="0" smtClean="0"/>
              <a:t>	</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6342253" y="3042966"/>
            <a:ext cx="4008404" cy="3187891"/>
          </a:xfrm>
          <a:prstGeom prst="rect">
            <a:avLst/>
          </a:prstGeom>
        </p:spPr>
      </p:pic>
      <p:pic>
        <p:nvPicPr>
          <p:cNvPr id="5" name="Picture 4"/>
          <p:cNvPicPr>
            <a:picLocks noChangeAspect="1"/>
          </p:cNvPicPr>
          <p:nvPr/>
        </p:nvPicPr>
        <p:blipFill>
          <a:blip r:embed="rId3"/>
          <a:stretch>
            <a:fillRect/>
          </a:stretch>
        </p:blipFill>
        <p:spPr>
          <a:xfrm>
            <a:off x="517446" y="3033197"/>
            <a:ext cx="4613583" cy="3515111"/>
          </a:xfrm>
          <a:prstGeom prst="rect">
            <a:avLst/>
          </a:prstGeom>
        </p:spPr>
      </p:pic>
      <p:cxnSp>
        <p:nvCxnSpPr>
          <p:cNvPr id="7" name="Straight Connector 6"/>
          <p:cNvCxnSpPr/>
          <p:nvPr/>
        </p:nvCxnSpPr>
        <p:spPr>
          <a:xfrm flipV="1">
            <a:off x="10597118" y="3247139"/>
            <a:ext cx="0" cy="24605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40128" y="3247139"/>
            <a:ext cx="0" cy="24605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234546" y="5985049"/>
            <a:ext cx="176980" cy="1545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508628" y="6062310"/>
            <a:ext cx="176980" cy="1545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3757" y="6211669"/>
            <a:ext cx="5121851" cy="646331"/>
          </a:xfrm>
          <a:prstGeom prst="rect">
            <a:avLst/>
          </a:prstGeom>
          <a:noFill/>
        </p:spPr>
        <p:txBody>
          <a:bodyPr wrap="none" rtlCol="0">
            <a:spAutoFit/>
          </a:bodyPr>
          <a:lstStyle/>
          <a:p>
            <a:r>
              <a:rPr lang="en-US" dirty="0" smtClean="0"/>
              <a:t>Substantial initial spin projection along fission axis</a:t>
            </a:r>
          </a:p>
          <a:p>
            <a:r>
              <a:rPr lang="en-US" dirty="0" smtClean="0"/>
              <a:t>Macro suggestion: strong “Tilting/twisting” agitation</a:t>
            </a:r>
            <a:endParaRPr lang="en-US" dirty="0"/>
          </a:p>
        </p:txBody>
      </p:sp>
      <p:sp>
        <p:nvSpPr>
          <p:cNvPr id="11" name="Slide Number Placeholder 10"/>
          <p:cNvSpPr>
            <a:spLocks noGrp="1"/>
          </p:cNvSpPr>
          <p:nvPr>
            <p:ph type="sldNum" sz="quarter" idx="12"/>
          </p:nvPr>
        </p:nvSpPr>
        <p:spPr>
          <a:xfrm>
            <a:off x="11573300" y="6475863"/>
            <a:ext cx="462887" cy="300203"/>
          </a:xfrm>
        </p:spPr>
        <p:txBody>
          <a:bodyPr/>
          <a:lstStyle/>
          <a:p>
            <a:fld id="{6C86730D-3F5F-4113-B878-501F47501CEA}" type="slidenum">
              <a:rPr lang="en-US" sz="1400" b="1" smtClean="0"/>
              <a:t>14</a:t>
            </a:fld>
            <a:endParaRPr lang="en-US" sz="1400" b="1" dirty="0"/>
          </a:p>
        </p:txBody>
      </p:sp>
    </p:spTree>
    <p:extLst>
      <p:ext uri="{BB962C8B-B14F-4D97-AF65-F5344CB8AC3E}">
        <p14:creationId xmlns:p14="http://schemas.microsoft.com/office/powerpoint/2010/main" val="14228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49059" y="56938"/>
            <a:ext cx="3357349" cy="6801062"/>
          </a:xfrm>
          <a:prstGeom prst="rect">
            <a:avLst/>
          </a:prstGeom>
        </p:spPr>
      </p:pic>
      <p:pic>
        <p:nvPicPr>
          <p:cNvPr id="4" name="Picture 3"/>
          <p:cNvPicPr>
            <a:picLocks noChangeAspect="1"/>
          </p:cNvPicPr>
          <p:nvPr/>
        </p:nvPicPr>
        <p:blipFill>
          <a:blip r:embed="rId3"/>
          <a:stretch>
            <a:fillRect/>
          </a:stretch>
        </p:blipFill>
        <p:spPr>
          <a:xfrm>
            <a:off x="4426465" y="1621591"/>
            <a:ext cx="4122594" cy="5046907"/>
          </a:xfrm>
          <a:prstGeom prst="rect">
            <a:avLst/>
          </a:prstGeom>
        </p:spPr>
      </p:pic>
      <p:pic>
        <p:nvPicPr>
          <p:cNvPr id="5" name="Picture 4"/>
          <p:cNvPicPr>
            <a:picLocks noChangeAspect="1"/>
          </p:cNvPicPr>
          <p:nvPr/>
        </p:nvPicPr>
        <p:blipFill>
          <a:blip r:embed="rId4"/>
          <a:stretch>
            <a:fillRect/>
          </a:stretch>
        </p:blipFill>
        <p:spPr>
          <a:xfrm>
            <a:off x="665749" y="1095418"/>
            <a:ext cx="2713834" cy="3340103"/>
          </a:xfrm>
          <a:prstGeom prst="rect">
            <a:avLst/>
          </a:prstGeom>
        </p:spPr>
      </p:pic>
      <p:sp>
        <p:nvSpPr>
          <p:cNvPr id="7" name="TextBox 6"/>
          <p:cNvSpPr txBox="1"/>
          <p:nvPr/>
        </p:nvSpPr>
        <p:spPr>
          <a:xfrm>
            <a:off x="376995" y="4362678"/>
            <a:ext cx="3756606" cy="523220"/>
          </a:xfrm>
          <a:prstGeom prst="rect">
            <a:avLst/>
          </a:prstGeom>
          <a:noFill/>
        </p:spPr>
        <p:txBody>
          <a:bodyPr wrap="none" rtlCol="0">
            <a:spAutoFit/>
          </a:bodyPr>
          <a:lstStyle/>
          <a:p>
            <a:r>
              <a:rPr lang="en-US" sz="2800" b="1" dirty="0" smtClean="0">
                <a:solidFill>
                  <a:srgbClr val="FF0000"/>
                </a:solidFill>
              </a:rPr>
              <a:t>S</a:t>
            </a:r>
            <a:r>
              <a:rPr lang="en-US" sz="2800" b="1" baseline="-25000" dirty="0" smtClean="0">
                <a:solidFill>
                  <a:srgbClr val="FF0000"/>
                </a:solidFill>
              </a:rPr>
              <a:t>H</a:t>
            </a:r>
            <a:r>
              <a:rPr lang="en-US" sz="2800" b="1" dirty="0" smtClean="0"/>
              <a:t> +</a:t>
            </a:r>
            <a:r>
              <a:rPr lang="en-US" sz="2800" b="1" dirty="0" smtClean="0">
                <a:solidFill>
                  <a:srgbClr val="00B050"/>
                </a:solidFill>
              </a:rPr>
              <a:t> S</a:t>
            </a:r>
            <a:r>
              <a:rPr lang="en-US" sz="2800" b="1" baseline="-25000" dirty="0" smtClean="0">
                <a:solidFill>
                  <a:srgbClr val="00B050"/>
                </a:solidFill>
              </a:rPr>
              <a:t>L</a:t>
            </a:r>
            <a:r>
              <a:rPr lang="en-US" sz="2800" b="1" dirty="0" smtClean="0">
                <a:solidFill>
                  <a:srgbClr val="00B050"/>
                </a:solidFill>
              </a:rPr>
              <a:t> </a:t>
            </a:r>
            <a:r>
              <a:rPr lang="en-US" sz="2800" b="1" dirty="0" smtClean="0"/>
              <a:t>+ L = S</a:t>
            </a:r>
            <a:r>
              <a:rPr lang="en-US" sz="2800" b="1" baseline="-25000" dirty="0" smtClean="0"/>
              <a:t>0</a:t>
            </a:r>
            <a:r>
              <a:rPr lang="en-US" sz="2800" b="1" dirty="0" smtClean="0"/>
              <a:t> = 0 (</a:t>
            </a:r>
            <a:r>
              <a:rPr lang="en-US" sz="2800" b="1" baseline="30000" dirty="0" smtClean="0"/>
              <a:t>252</a:t>
            </a:r>
            <a:r>
              <a:rPr lang="en-US" sz="2800" b="1" dirty="0" smtClean="0"/>
              <a:t>Cf)</a:t>
            </a:r>
            <a:endParaRPr lang="en-US" sz="2800" b="1" dirty="0"/>
          </a:p>
        </p:txBody>
      </p:sp>
      <p:sp>
        <p:nvSpPr>
          <p:cNvPr id="2" name="Title 1"/>
          <p:cNvSpPr>
            <a:spLocks noGrp="1"/>
          </p:cNvSpPr>
          <p:nvPr>
            <p:ph type="title"/>
          </p:nvPr>
        </p:nvSpPr>
        <p:spPr>
          <a:xfrm>
            <a:off x="499310" y="237344"/>
            <a:ext cx="4194105" cy="980073"/>
          </a:xfrm>
        </p:spPr>
        <p:txBody>
          <a:bodyPr>
            <a:normAutofit fontScale="90000"/>
          </a:bodyPr>
          <a:lstStyle/>
          <a:p>
            <a:r>
              <a:rPr lang="en-US" b="1" dirty="0" smtClean="0"/>
              <a:t>Nix &amp; </a:t>
            </a:r>
            <a:r>
              <a:rPr lang="en-US" b="1" dirty="0" err="1" smtClean="0"/>
              <a:t>Swiatecki’s</a:t>
            </a:r>
            <a:r>
              <a:rPr lang="en-US" b="1" dirty="0" smtClean="0"/>
              <a:t>  AM bearing modes</a:t>
            </a:r>
            <a:endParaRPr lang="en-US" b="1" dirty="0"/>
          </a:p>
        </p:txBody>
      </p:sp>
      <p:sp>
        <p:nvSpPr>
          <p:cNvPr id="8" name="TextBox 7"/>
          <p:cNvSpPr txBox="1"/>
          <p:nvPr/>
        </p:nvSpPr>
        <p:spPr>
          <a:xfrm>
            <a:off x="9901714" y="4885899"/>
            <a:ext cx="2195024" cy="584775"/>
          </a:xfrm>
          <a:prstGeom prst="rect">
            <a:avLst/>
          </a:prstGeom>
          <a:noFill/>
        </p:spPr>
        <p:txBody>
          <a:bodyPr wrap="none" rtlCol="0">
            <a:spAutoFit/>
          </a:bodyPr>
          <a:lstStyle/>
          <a:p>
            <a:r>
              <a:rPr lang="en-US" sz="3200" b="1" dirty="0" smtClean="0"/>
              <a:t>(Wriggling)</a:t>
            </a:r>
            <a:r>
              <a:rPr lang="en-US" sz="3200" b="1" baseline="30000" dirty="0" smtClean="0"/>
              <a:t>2</a:t>
            </a:r>
            <a:endParaRPr lang="en-US" sz="3200" b="1" baseline="30000" dirty="0"/>
          </a:p>
        </p:txBody>
      </p:sp>
      <p:sp>
        <p:nvSpPr>
          <p:cNvPr id="9" name="Rectangle 8"/>
          <p:cNvSpPr/>
          <p:nvPr/>
        </p:nvSpPr>
        <p:spPr>
          <a:xfrm>
            <a:off x="6577044" y="4940489"/>
            <a:ext cx="1972015" cy="584775"/>
          </a:xfrm>
          <a:prstGeom prst="rect">
            <a:avLst/>
          </a:prstGeom>
        </p:spPr>
        <p:txBody>
          <a:bodyPr wrap="none">
            <a:spAutoFit/>
          </a:bodyPr>
          <a:lstStyle/>
          <a:p>
            <a:r>
              <a:rPr lang="en-US" sz="3200" b="1" dirty="0" smtClean="0"/>
              <a:t>(Bending)</a:t>
            </a:r>
            <a:r>
              <a:rPr lang="en-US" sz="3200" b="1" baseline="30000" dirty="0" smtClean="0"/>
              <a:t>2</a:t>
            </a:r>
            <a:endParaRPr lang="en-US" sz="3200" b="1" baseline="30000" dirty="0"/>
          </a:p>
        </p:txBody>
      </p:sp>
      <p:sp>
        <p:nvSpPr>
          <p:cNvPr id="10" name="TextBox 9"/>
          <p:cNvSpPr txBox="1"/>
          <p:nvPr/>
        </p:nvSpPr>
        <p:spPr>
          <a:xfrm>
            <a:off x="71789" y="5178286"/>
            <a:ext cx="4941609" cy="1323439"/>
          </a:xfrm>
          <a:prstGeom prst="rect">
            <a:avLst/>
          </a:prstGeom>
          <a:noFill/>
        </p:spPr>
        <p:txBody>
          <a:bodyPr wrap="none" rtlCol="0">
            <a:spAutoFit/>
          </a:bodyPr>
          <a:lstStyle/>
          <a:p>
            <a:r>
              <a:rPr lang="en-US" sz="2400" b="1" dirty="0" smtClean="0"/>
              <a:t>Bending &amp; Wriggling </a:t>
            </a:r>
            <a:r>
              <a:rPr lang="en-US" sz="2800" b="1" dirty="0" smtClean="0">
                <a:latin typeface="Symbol" panose="05050102010706020507" pitchFamily="18" charset="2"/>
              </a:rPr>
              <a:t>^</a:t>
            </a:r>
            <a:r>
              <a:rPr lang="en-US" sz="2400" b="1" dirty="0" smtClean="0">
                <a:latin typeface="Symbol" panose="05050102010706020507" pitchFamily="18" charset="2"/>
              </a:rPr>
              <a:t> </a:t>
            </a:r>
            <a:r>
              <a:rPr lang="en-US" sz="2400" b="1" dirty="0" smtClean="0"/>
              <a:t>to fission axis</a:t>
            </a:r>
          </a:p>
          <a:p>
            <a:endParaRPr lang="en-US" sz="2400" b="1" dirty="0" smtClean="0"/>
          </a:p>
          <a:p>
            <a:r>
              <a:rPr lang="en-US" sz="2400" b="1" dirty="0" smtClean="0"/>
              <a:t>Twisting  &amp; Tilting     </a:t>
            </a:r>
            <a:r>
              <a:rPr lang="en-US" sz="2800" b="1" dirty="0" smtClean="0"/>
              <a:t>||</a:t>
            </a:r>
            <a:r>
              <a:rPr lang="en-US" sz="2400" b="1" dirty="0" smtClean="0"/>
              <a:t> to fission axis</a:t>
            </a:r>
            <a:endParaRPr lang="en-US" sz="2400" b="1" dirty="0"/>
          </a:p>
        </p:txBody>
      </p:sp>
      <p:sp>
        <p:nvSpPr>
          <p:cNvPr id="11" name="TextBox 10"/>
          <p:cNvSpPr txBox="1"/>
          <p:nvPr/>
        </p:nvSpPr>
        <p:spPr>
          <a:xfrm>
            <a:off x="4779957" y="386420"/>
            <a:ext cx="6646756" cy="707886"/>
          </a:xfrm>
          <a:prstGeom prst="rect">
            <a:avLst/>
          </a:prstGeom>
          <a:solidFill>
            <a:srgbClr val="FFFF00"/>
          </a:solidFill>
        </p:spPr>
        <p:txBody>
          <a:bodyPr wrap="none" rtlCol="0">
            <a:spAutoFit/>
          </a:bodyPr>
          <a:lstStyle/>
          <a:p>
            <a:r>
              <a:rPr lang="en-US" sz="2000" b="1" dirty="0" smtClean="0"/>
              <a:t>          Significant Twisting                               Tilting</a:t>
            </a:r>
          </a:p>
          <a:p>
            <a:r>
              <a:rPr lang="en-US" sz="2000" b="1" dirty="0" smtClean="0"/>
              <a:t> will generate out-of-plane spin </a:t>
            </a:r>
            <a:r>
              <a:rPr lang="en-US" sz="2000" b="1" u="sng" dirty="0" smtClean="0"/>
              <a:t>variance</a:t>
            </a:r>
            <a:r>
              <a:rPr lang="en-US" sz="2000" b="1" dirty="0" smtClean="0"/>
              <a:t> as can pair breaking</a:t>
            </a:r>
            <a:endParaRPr lang="en-US" sz="2000" b="1" dirty="0"/>
          </a:p>
        </p:txBody>
      </p:sp>
      <p:sp>
        <p:nvSpPr>
          <p:cNvPr id="6" name="Slide Number Placeholder 5"/>
          <p:cNvSpPr>
            <a:spLocks noGrp="1"/>
          </p:cNvSpPr>
          <p:nvPr>
            <p:ph type="sldNum" sz="quarter" idx="12"/>
          </p:nvPr>
        </p:nvSpPr>
        <p:spPr>
          <a:xfrm>
            <a:off x="11341163" y="6359857"/>
            <a:ext cx="565245" cy="395738"/>
          </a:xfrm>
        </p:spPr>
        <p:txBody>
          <a:bodyPr/>
          <a:lstStyle/>
          <a:p>
            <a:fld id="{6C86730D-3F5F-4113-B878-501F47501CEA}" type="slidenum">
              <a:rPr lang="en-US" sz="1400" b="1" smtClean="0"/>
              <a:t>15</a:t>
            </a:fld>
            <a:endParaRPr lang="en-US" sz="1400" b="1" dirty="0"/>
          </a:p>
        </p:txBody>
      </p:sp>
    </p:spTree>
    <p:extLst>
      <p:ext uri="{BB962C8B-B14F-4D97-AF65-F5344CB8AC3E}">
        <p14:creationId xmlns:p14="http://schemas.microsoft.com/office/powerpoint/2010/main" val="3580609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2738" y="331873"/>
            <a:ext cx="9181018" cy="1526164"/>
          </a:xfrm>
          <a:prstGeom prst="rect">
            <a:avLst/>
          </a:prstGeom>
        </p:spPr>
      </p:pic>
      <p:pic>
        <p:nvPicPr>
          <p:cNvPr id="3" name="Picture 2"/>
          <p:cNvPicPr>
            <a:picLocks noChangeAspect="1"/>
          </p:cNvPicPr>
          <p:nvPr/>
        </p:nvPicPr>
        <p:blipFill>
          <a:blip r:embed="rId3"/>
          <a:stretch>
            <a:fillRect/>
          </a:stretch>
        </p:blipFill>
        <p:spPr>
          <a:xfrm>
            <a:off x="8626231" y="3882209"/>
            <a:ext cx="3007450" cy="1892011"/>
          </a:xfrm>
          <a:prstGeom prst="rect">
            <a:avLst/>
          </a:prstGeom>
        </p:spPr>
      </p:pic>
      <p:pic>
        <p:nvPicPr>
          <p:cNvPr id="6" name="Picture 5"/>
          <p:cNvPicPr>
            <a:picLocks noChangeAspect="1"/>
          </p:cNvPicPr>
          <p:nvPr/>
        </p:nvPicPr>
        <p:blipFill>
          <a:blip r:embed="rId4"/>
          <a:stretch>
            <a:fillRect/>
          </a:stretch>
        </p:blipFill>
        <p:spPr>
          <a:xfrm>
            <a:off x="477982" y="1901900"/>
            <a:ext cx="7015018" cy="4896992"/>
          </a:xfrm>
          <a:prstGeom prst="rect">
            <a:avLst/>
          </a:prstGeom>
        </p:spPr>
      </p:pic>
      <p:sp>
        <p:nvSpPr>
          <p:cNvPr id="4" name="Right Arrow 3"/>
          <p:cNvSpPr/>
          <p:nvPr/>
        </p:nvSpPr>
        <p:spPr>
          <a:xfrm rot="10800000">
            <a:off x="7289800" y="3411442"/>
            <a:ext cx="1336431" cy="572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02086" y="3512877"/>
            <a:ext cx="915059" cy="369332"/>
          </a:xfrm>
          <a:prstGeom prst="rect">
            <a:avLst/>
          </a:prstGeom>
          <a:noFill/>
        </p:spPr>
        <p:txBody>
          <a:bodyPr wrap="none" rtlCol="0">
            <a:spAutoFit/>
          </a:bodyPr>
          <a:lstStyle/>
          <a:p>
            <a:r>
              <a:rPr lang="en-US" b="1" dirty="0" smtClean="0"/>
              <a:t>LDSLDA</a:t>
            </a:r>
            <a:endParaRPr lang="en-US" b="1" dirty="0"/>
          </a:p>
        </p:txBody>
      </p:sp>
      <p:sp>
        <p:nvSpPr>
          <p:cNvPr id="7" name="TextBox 6"/>
          <p:cNvSpPr txBox="1"/>
          <p:nvPr/>
        </p:nvSpPr>
        <p:spPr>
          <a:xfrm>
            <a:off x="7446722" y="1908756"/>
            <a:ext cx="4521879" cy="1569660"/>
          </a:xfrm>
          <a:prstGeom prst="rect">
            <a:avLst/>
          </a:prstGeom>
          <a:solidFill>
            <a:srgbClr val="FFFF00"/>
          </a:solidFill>
        </p:spPr>
        <p:txBody>
          <a:bodyPr wrap="none" rtlCol="0">
            <a:spAutoFit/>
          </a:bodyPr>
          <a:lstStyle/>
          <a:p>
            <a:r>
              <a:rPr lang="en-US" sz="2400" dirty="0" smtClean="0"/>
              <a:t>The logic here is that these modes </a:t>
            </a:r>
          </a:p>
          <a:p>
            <a:r>
              <a:rPr lang="en-US" sz="2400" dirty="0"/>
              <a:t>a</a:t>
            </a:r>
            <a:r>
              <a:rPr lang="en-US" sz="2400" dirty="0" smtClean="0"/>
              <a:t>re “agitated” by nucleons going </a:t>
            </a:r>
          </a:p>
          <a:p>
            <a:r>
              <a:rPr lang="en-US" sz="2400" dirty="0"/>
              <a:t>t</a:t>
            </a:r>
            <a:r>
              <a:rPr lang="en-US" sz="2400" dirty="0" smtClean="0"/>
              <a:t>hrough the neck </a:t>
            </a:r>
          </a:p>
          <a:p>
            <a:r>
              <a:rPr lang="en-US" sz="2400" dirty="0" smtClean="0"/>
              <a:t>     (between Saddle and scission)</a:t>
            </a:r>
            <a:endParaRPr lang="en-US" sz="2400" dirty="0"/>
          </a:p>
        </p:txBody>
      </p:sp>
      <p:sp>
        <p:nvSpPr>
          <p:cNvPr id="8" name="TextBox 7"/>
          <p:cNvSpPr txBox="1"/>
          <p:nvPr/>
        </p:nvSpPr>
        <p:spPr>
          <a:xfrm>
            <a:off x="7364617" y="5737155"/>
            <a:ext cx="4686091" cy="1015663"/>
          </a:xfrm>
          <a:prstGeom prst="rect">
            <a:avLst/>
          </a:prstGeom>
          <a:solidFill>
            <a:srgbClr val="FFFF00"/>
          </a:solidFill>
        </p:spPr>
        <p:txBody>
          <a:bodyPr wrap="none" rtlCol="0">
            <a:spAutoFit/>
          </a:bodyPr>
          <a:lstStyle/>
          <a:p>
            <a:r>
              <a:rPr lang="en-US" sz="2000" b="1" dirty="0" smtClean="0"/>
              <a:t>The larger X, the longer saddle-to-scission,</a:t>
            </a:r>
          </a:p>
          <a:p>
            <a:r>
              <a:rPr lang="en-US" sz="2000" b="1" dirty="0" smtClean="0"/>
              <a:t>&amp; larger c</a:t>
            </a:r>
            <a:r>
              <a:rPr lang="en-US" sz="2000" b="1" dirty="0"/>
              <a:t> </a:t>
            </a:r>
            <a:r>
              <a:rPr lang="en-US" sz="2000" b="1" dirty="0" smtClean="0">
                <a:sym typeface="Wingdings" panose="05000000000000000000" pitchFamily="2" charset="2"/>
              </a:rPr>
              <a:t> </a:t>
            </a:r>
            <a:r>
              <a:rPr lang="en-US" sz="2000" b="1" dirty="0" smtClean="0"/>
              <a:t> more twisting, </a:t>
            </a:r>
          </a:p>
          <a:p>
            <a:r>
              <a:rPr lang="en-US" sz="2000" b="1" dirty="0" smtClean="0"/>
              <a:t>the more out-of-plane!</a:t>
            </a:r>
            <a:endParaRPr lang="en-US" sz="2000" b="1" dirty="0"/>
          </a:p>
        </p:txBody>
      </p:sp>
      <p:sp>
        <p:nvSpPr>
          <p:cNvPr id="9" name="TextBox 8"/>
          <p:cNvSpPr txBox="1"/>
          <p:nvPr/>
        </p:nvSpPr>
        <p:spPr>
          <a:xfrm>
            <a:off x="150436" y="222357"/>
            <a:ext cx="2868029" cy="523220"/>
          </a:xfrm>
          <a:prstGeom prst="rect">
            <a:avLst/>
          </a:prstGeom>
          <a:noFill/>
        </p:spPr>
        <p:txBody>
          <a:bodyPr wrap="none" rtlCol="0">
            <a:spAutoFit/>
          </a:bodyPr>
          <a:lstStyle/>
          <a:p>
            <a:r>
              <a:rPr lang="en-US" sz="2800" b="1" dirty="0" smtClean="0"/>
              <a:t>Randrup and Vogt</a:t>
            </a:r>
            <a:endParaRPr lang="en-US" sz="2800" b="1" dirty="0"/>
          </a:p>
        </p:txBody>
      </p:sp>
      <p:cxnSp>
        <p:nvCxnSpPr>
          <p:cNvPr id="13" name="Straight Arrow Connector 12"/>
          <p:cNvCxnSpPr/>
          <p:nvPr/>
        </p:nvCxnSpPr>
        <p:spPr>
          <a:xfrm flipH="1" flipV="1">
            <a:off x="9314695" y="4511787"/>
            <a:ext cx="1464467" cy="41778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314694" y="4858463"/>
            <a:ext cx="1464468" cy="387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559108" y="6325539"/>
            <a:ext cx="394648" cy="334323"/>
          </a:xfrm>
        </p:spPr>
        <p:txBody>
          <a:bodyPr/>
          <a:lstStyle/>
          <a:p>
            <a:fld id="{6C86730D-3F5F-4113-B878-501F47501CEA}" type="slidenum">
              <a:rPr lang="en-US" sz="1400" b="1" smtClean="0"/>
              <a:t>16</a:t>
            </a:fld>
            <a:endParaRPr lang="en-US" sz="1400" b="1" dirty="0"/>
          </a:p>
        </p:txBody>
      </p:sp>
    </p:spTree>
    <p:extLst>
      <p:ext uri="{BB962C8B-B14F-4D97-AF65-F5344CB8AC3E}">
        <p14:creationId xmlns:p14="http://schemas.microsoft.com/office/powerpoint/2010/main" val="18212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p:cNvSpPr/>
          <p:nvPr/>
        </p:nvSpPr>
        <p:spPr>
          <a:xfrm rot="2606143">
            <a:off x="9006840" y="4343400"/>
            <a:ext cx="914400" cy="914400"/>
          </a:xfrm>
          <a:prstGeom prst="arc">
            <a:avLst>
              <a:gd name="adj1" fmla="val 16200000"/>
              <a:gd name="adj2" fmla="val 1948272"/>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48"/>
          <p:cNvSpPr/>
          <p:nvPr/>
        </p:nvSpPr>
        <p:spPr>
          <a:xfrm rot="2381513">
            <a:off x="6623574" y="5820826"/>
            <a:ext cx="793087" cy="764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048" y="186919"/>
            <a:ext cx="5894070" cy="620052"/>
          </a:xfrm>
        </p:spPr>
        <p:txBody>
          <a:bodyPr>
            <a:normAutofit fontScale="90000"/>
          </a:bodyPr>
          <a:lstStyle/>
          <a:p>
            <a:r>
              <a:rPr lang="en-US" dirty="0" err="1" smtClean="0"/>
              <a:t>Aurel’s</a:t>
            </a:r>
            <a:r>
              <a:rPr lang="en-US" dirty="0" smtClean="0"/>
              <a:t> triangle sampling. </a:t>
            </a:r>
            <a:endParaRPr lang="en-US" dirty="0"/>
          </a:p>
        </p:txBody>
      </p:sp>
      <p:pic>
        <p:nvPicPr>
          <p:cNvPr id="4" name="Picture 3"/>
          <p:cNvPicPr>
            <a:picLocks noChangeAspect="1"/>
          </p:cNvPicPr>
          <p:nvPr/>
        </p:nvPicPr>
        <p:blipFill>
          <a:blip r:embed="rId2"/>
          <a:stretch>
            <a:fillRect/>
          </a:stretch>
        </p:blipFill>
        <p:spPr>
          <a:xfrm>
            <a:off x="1160682" y="733886"/>
            <a:ext cx="4502802" cy="750467"/>
          </a:xfrm>
          <a:prstGeom prst="rect">
            <a:avLst/>
          </a:prstGeom>
        </p:spPr>
      </p:pic>
      <p:pic>
        <p:nvPicPr>
          <p:cNvPr id="5" name="Picture 4"/>
          <p:cNvPicPr>
            <a:picLocks noChangeAspect="1"/>
          </p:cNvPicPr>
          <p:nvPr/>
        </p:nvPicPr>
        <p:blipFill>
          <a:blip r:embed="rId3"/>
          <a:stretch>
            <a:fillRect/>
          </a:stretch>
        </p:blipFill>
        <p:spPr>
          <a:xfrm>
            <a:off x="7020117" y="143153"/>
            <a:ext cx="4886714" cy="3829844"/>
          </a:xfrm>
          <a:prstGeom prst="rect">
            <a:avLst/>
          </a:prstGeom>
        </p:spPr>
      </p:pic>
      <p:sp>
        <p:nvSpPr>
          <p:cNvPr id="6" name="TextBox 5"/>
          <p:cNvSpPr txBox="1"/>
          <p:nvPr/>
        </p:nvSpPr>
        <p:spPr>
          <a:xfrm>
            <a:off x="308010" y="1307329"/>
            <a:ext cx="8141972" cy="5509200"/>
          </a:xfrm>
          <a:prstGeom prst="rect">
            <a:avLst/>
          </a:prstGeom>
          <a:noFill/>
        </p:spPr>
        <p:txBody>
          <a:bodyPr wrap="none" rtlCol="0">
            <a:spAutoFit/>
          </a:bodyPr>
          <a:lstStyle/>
          <a:p>
            <a:r>
              <a:rPr lang="en-US" sz="2800" b="1" dirty="0" smtClean="0"/>
              <a:t>+ Various models for generation </a:t>
            </a:r>
          </a:p>
          <a:p>
            <a:r>
              <a:rPr lang="en-US" sz="2800" b="1" dirty="0" smtClean="0"/>
              <a:t>of the parent P(S</a:t>
            </a:r>
            <a:r>
              <a:rPr lang="en-US" sz="2800" b="1" baseline="30000" dirty="0" smtClean="0"/>
              <a:t>L</a:t>
            </a:r>
            <a:r>
              <a:rPr lang="en-US" sz="2800" b="1" dirty="0" smtClean="0"/>
              <a:t>), P(S</a:t>
            </a:r>
            <a:r>
              <a:rPr lang="en-US" sz="2800" b="1" baseline="30000" dirty="0" smtClean="0"/>
              <a:t>H</a:t>
            </a:r>
            <a:r>
              <a:rPr lang="en-US" sz="2800" b="1" dirty="0" smtClean="0"/>
              <a:t>), P(S</a:t>
            </a:r>
            <a:r>
              <a:rPr lang="en-US" sz="2800" b="1" baseline="30000" dirty="0" smtClean="0">
                <a:latin typeface="Symbol" panose="05050102010706020507" pitchFamily="18" charset="2"/>
              </a:rPr>
              <a:t>L</a:t>
            </a:r>
            <a:r>
              <a:rPr lang="en-US" sz="2800" b="1" dirty="0" smtClean="0"/>
              <a:t>)</a:t>
            </a:r>
          </a:p>
          <a:p>
            <a:r>
              <a:rPr lang="en-US" sz="2800" b="1" dirty="0" smtClean="0"/>
              <a:t>Distributions….</a:t>
            </a:r>
          </a:p>
          <a:p>
            <a:endParaRPr lang="en-US" sz="2800" b="1" dirty="0"/>
          </a:p>
          <a:p>
            <a:pPr marL="457200" indent="-457200">
              <a:buFont typeface="Wingdings" panose="05000000000000000000" pitchFamily="2" charset="2"/>
              <a:buChar char="è"/>
            </a:pPr>
            <a:r>
              <a:rPr lang="en-US" sz="2800" b="1" dirty="0" smtClean="0">
                <a:sym typeface="Wingdings" panose="05000000000000000000" pitchFamily="2" charset="2"/>
              </a:rPr>
              <a:t>P(</a:t>
            </a:r>
            <a:r>
              <a:rPr lang="en-US" sz="2800" b="1" dirty="0" err="1" smtClean="0">
                <a:latin typeface="Symbol" panose="05050102010706020507" pitchFamily="18" charset="2"/>
                <a:sym typeface="Wingdings" panose="05000000000000000000" pitchFamily="2" charset="2"/>
              </a:rPr>
              <a:t>Df</a:t>
            </a:r>
            <a:r>
              <a:rPr lang="en-US" sz="2800" b="1" dirty="0" smtClean="0">
                <a:sym typeface="Wingdings" panose="05000000000000000000" pitchFamily="2" charset="2"/>
              </a:rPr>
              <a:t>)  0       at 0</a:t>
            </a:r>
            <a:r>
              <a:rPr lang="en-US" sz="2800" b="1" baseline="30000" dirty="0">
                <a:sym typeface="Wingdings" panose="05000000000000000000" pitchFamily="2" charset="2"/>
              </a:rPr>
              <a:t>o</a:t>
            </a:r>
            <a:r>
              <a:rPr lang="en-US" sz="2800" b="1" dirty="0" smtClean="0">
                <a:sym typeface="Wingdings" panose="05000000000000000000" pitchFamily="2" charset="2"/>
              </a:rPr>
              <a:t>          and            180</a:t>
            </a:r>
            <a:r>
              <a:rPr lang="en-US" sz="2800" b="1" baseline="30000" dirty="0" smtClean="0">
                <a:sym typeface="Wingdings" panose="05000000000000000000" pitchFamily="2" charset="2"/>
              </a:rPr>
              <a:t>o</a:t>
            </a:r>
            <a:r>
              <a:rPr lang="en-US" sz="2800" b="1" dirty="0" smtClean="0">
                <a:sym typeface="Wingdings" panose="05000000000000000000" pitchFamily="2" charset="2"/>
              </a:rPr>
              <a:t> </a:t>
            </a:r>
          </a:p>
          <a:p>
            <a:pPr marL="457200" indent="-457200">
              <a:buFont typeface="Wingdings" panose="05000000000000000000" pitchFamily="2" charset="2"/>
              <a:buChar char="è"/>
            </a:pPr>
            <a:endParaRPr lang="en-US" sz="2800" b="1" dirty="0" smtClean="0">
              <a:sym typeface="Wingdings" panose="05000000000000000000" pitchFamily="2" charset="2"/>
            </a:endParaRPr>
          </a:p>
          <a:p>
            <a:endParaRPr lang="en-US" sz="2800" b="1" dirty="0" smtClean="0">
              <a:sym typeface="Wingdings" panose="05000000000000000000" pitchFamily="2" charset="2"/>
            </a:endParaRPr>
          </a:p>
          <a:p>
            <a:pPr marL="457200" indent="-457200">
              <a:buFont typeface="Wingdings" panose="05000000000000000000" pitchFamily="2" charset="2"/>
              <a:buChar char="è"/>
            </a:pPr>
            <a:r>
              <a:rPr lang="en-US" sz="2800" b="1" dirty="0" smtClean="0">
                <a:sym typeface="Wingdings" panose="05000000000000000000" pitchFamily="2" charset="2"/>
              </a:rPr>
              <a:t>P(</a:t>
            </a:r>
            <a:r>
              <a:rPr lang="en-US" sz="2800" b="1" dirty="0" err="1" smtClean="0">
                <a:latin typeface="Symbol" panose="05050102010706020507" pitchFamily="18" charset="2"/>
                <a:sym typeface="Wingdings" panose="05000000000000000000" pitchFamily="2" charset="2"/>
              </a:rPr>
              <a:t>Df</a:t>
            </a:r>
            <a:r>
              <a:rPr lang="en-US" sz="2800" b="1" dirty="0">
                <a:sym typeface="Wingdings" panose="05000000000000000000" pitchFamily="2" charset="2"/>
              </a:rPr>
              <a:t>)  </a:t>
            </a:r>
            <a:r>
              <a:rPr lang="en-US" sz="2800" b="1" dirty="0" smtClean="0">
                <a:sym typeface="Wingdings" panose="05000000000000000000" pitchFamily="2" charset="2"/>
              </a:rPr>
              <a:t>max at ~ 120</a:t>
            </a:r>
            <a:r>
              <a:rPr lang="en-US" sz="2800" b="1" baseline="30000" dirty="0" smtClean="0">
                <a:sym typeface="Wingdings" panose="05000000000000000000" pitchFamily="2" charset="2"/>
              </a:rPr>
              <a:t>o</a:t>
            </a:r>
            <a:r>
              <a:rPr lang="en-US" sz="2800" b="1" dirty="0" smtClean="0">
                <a:sym typeface="Wingdings" panose="05000000000000000000" pitchFamily="2" charset="2"/>
              </a:rPr>
              <a:t> </a:t>
            </a:r>
          </a:p>
          <a:p>
            <a:r>
              <a:rPr lang="en-US" sz="2800" b="1" dirty="0" smtClean="0">
                <a:sym typeface="Wingdings" panose="05000000000000000000" pitchFamily="2" charset="2"/>
              </a:rPr>
              <a:t>     is easy to understand  from “triangle </a:t>
            </a:r>
            <a:r>
              <a:rPr lang="en-US" sz="2800" b="1" dirty="0">
                <a:sym typeface="Wingdings" panose="05000000000000000000" pitchFamily="2" charset="2"/>
              </a:rPr>
              <a:t>p</a:t>
            </a:r>
            <a:r>
              <a:rPr lang="en-US" sz="2800" b="1" dirty="0" smtClean="0">
                <a:sym typeface="Wingdings" panose="05000000000000000000" pitchFamily="2" charset="2"/>
              </a:rPr>
              <a:t>hase space”.</a:t>
            </a:r>
          </a:p>
          <a:p>
            <a:endParaRPr lang="en-US" sz="2800" b="1" dirty="0">
              <a:sym typeface="Wingdings" panose="05000000000000000000" pitchFamily="2" charset="2"/>
            </a:endParaRPr>
          </a:p>
          <a:p>
            <a:r>
              <a:rPr lang="en-US" sz="2400" b="1" dirty="0" smtClean="0">
                <a:sym typeface="Wingdings" panose="05000000000000000000" pitchFamily="2" charset="2"/>
              </a:rPr>
              <a:t>The point is: IF AM </a:t>
            </a:r>
            <a:r>
              <a:rPr lang="en-US" sz="2400" b="1" u="sng" dirty="0" smtClean="0">
                <a:sym typeface="Wingdings" panose="05000000000000000000" pitchFamily="2" charset="2"/>
              </a:rPr>
              <a:t>ONLY</a:t>
            </a:r>
            <a:r>
              <a:rPr lang="en-US" sz="2400" b="1" dirty="0" smtClean="0">
                <a:sym typeface="Wingdings" panose="05000000000000000000" pitchFamily="2" charset="2"/>
              </a:rPr>
              <a:t> need obey “triangle rule”:</a:t>
            </a:r>
          </a:p>
          <a:p>
            <a:r>
              <a:rPr lang="en-US" sz="2400" b="1" dirty="0">
                <a:sym typeface="Wingdings" panose="05000000000000000000" pitchFamily="2" charset="2"/>
              </a:rPr>
              <a:t>P(</a:t>
            </a:r>
            <a:r>
              <a:rPr lang="en-US" sz="2400" b="1" dirty="0" err="1">
                <a:latin typeface="Symbol" panose="05050102010706020507" pitchFamily="18" charset="2"/>
                <a:sym typeface="Wingdings" panose="05000000000000000000" pitchFamily="2" charset="2"/>
              </a:rPr>
              <a:t>Df</a:t>
            </a:r>
            <a:r>
              <a:rPr lang="en-US" sz="2400" b="1" dirty="0" smtClean="0">
                <a:sym typeface="Wingdings" panose="05000000000000000000" pitchFamily="2" charset="2"/>
              </a:rPr>
              <a:t>) </a:t>
            </a:r>
            <a:r>
              <a:rPr lang="en-US" sz="2400" b="1" u="sng" dirty="0" smtClean="0">
                <a:sym typeface="Wingdings" panose="05000000000000000000" pitchFamily="2" charset="2"/>
              </a:rPr>
              <a:t>will</a:t>
            </a:r>
            <a:r>
              <a:rPr lang="en-US" sz="2400" b="1" dirty="0" smtClean="0">
                <a:sym typeface="Wingdings" panose="05000000000000000000" pitchFamily="2" charset="2"/>
              </a:rPr>
              <a:t> have strong </a:t>
            </a:r>
            <a:r>
              <a:rPr lang="en-US" sz="2400" b="1" dirty="0" smtClean="0">
                <a:latin typeface="Symbol" panose="05050102010706020507" pitchFamily="18" charset="2"/>
                <a:sym typeface="Wingdings" panose="05000000000000000000" pitchFamily="2" charset="2"/>
              </a:rPr>
              <a:t>j</a:t>
            </a:r>
            <a:r>
              <a:rPr lang="en-US" sz="2400" b="1" dirty="0" smtClean="0">
                <a:sym typeface="Wingdings" panose="05000000000000000000" pitchFamily="2" charset="2"/>
              </a:rPr>
              <a:t> correlation</a:t>
            </a:r>
            <a:r>
              <a:rPr lang="en-US" sz="2400" b="1" dirty="0">
                <a:sym typeface="Wingdings" panose="05000000000000000000" pitchFamily="2" charset="2"/>
              </a:rPr>
              <a:t> </a:t>
            </a:r>
            <a:r>
              <a:rPr lang="en-US" sz="2400" b="1" dirty="0" smtClean="0">
                <a:sym typeface="Wingdings" panose="05000000000000000000" pitchFamily="2" charset="2"/>
              </a:rPr>
              <a:t>and </a:t>
            </a:r>
          </a:p>
          <a:p>
            <a:r>
              <a:rPr lang="en-US" sz="2400" b="1" dirty="0">
                <a:sym typeface="Wingdings" panose="05000000000000000000" pitchFamily="2" charset="2"/>
              </a:rPr>
              <a:t>	</a:t>
            </a:r>
            <a:r>
              <a:rPr lang="en-US" sz="2400" b="1" dirty="0" smtClean="0">
                <a:sym typeface="Wingdings" panose="05000000000000000000" pitchFamily="2" charset="2"/>
              </a:rPr>
              <a:t>	out-of-plane spin variance.</a:t>
            </a:r>
          </a:p>
        </p:txBody>
      </p:sp>
      <p:cxnSp>
        <p:nvCxnSpPr>
          <p:cNvPr id="8" name="Straight Arrow Connector 7"/>
          <p:cNvCxnSpPr/>
          <p:nvPr/>
        </p:nvCxnSpPr>
        <p:spPr>
          <a:xfrm flipV="1">
            <a:off x="2721173" y="3778457"/>
            <a:ext cx="880676" cy="1143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97553" y="3792991"/>
            <a:ext cx="854006" cy="1143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19869" y="3795602"/>
            <a:ext cx="880676" cy="114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11909" y="3787276"/>
            <a:ext cx="876017" cy="114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82284" y="3587392"/>
            <a:ext cx="1783080" cy="0"/>
          </a:xfrm>
          <a:prstGeom prst="straightConnector1">
            <a:avLst/>
          </a:prstGeom>
          <a:ln w="57150">
            <a:solidFill>
              <a:srgbClr val="1919F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817021" y="3587392"/>
            <a:ext cx="259646" cy="0"/>
          </a:xfrm>
          <a:prstGeom prst="straightConnector1">
            <a:avLst/>
          </a:prstGeom>
          <a:ln w="57150">
            <a:solidFill>
              <a:srgbClr val="1919F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780678" y="5681293"/>
            <a:ext cx="1037692" cy="5282"/>
          </a:xfrm>
          <a:prstGeom prst="straightConnector1">
            <a:avLst/>
          </a:prstGeom>
          <a:ln w="57150">
            <a:solidFill>
              <a:srgbClr val="1919F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349506" y="4960392"/>
            <a:ext cx="516089" cy="712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780678" y="4926330"/>
            <a:ext cx="568828" cy="74645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351944" y="4147195"/>
            <a:ext cx="550613" cy="733456"/>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03615" y="3801317"/>
            <a:ext cx="736099" cy="584775"/>
          </a:xfrm>
          <a:prstGeom prst="rect">
            <a:avLst/>
          </a:prstGeom>
          <a:noFill/>
        </p:spPr>
        <p:txBody>
          <a:bodyPr wrap="none" rtlCol="0">
            <a:spAutoFit/>
          </a:bodyPr>
          <a:lstStyle/>
          <a:p>
            <a:r>
              <a:rPr lang="en-US" sz="3200" dirty="0" smtClean="0"/>
              <a:t>(1) </a:t>
            </a:r>
            <a:endParaRPr lang="en-US" sz="3200" dirty="0"/>
          </a:p>
        </p:txBody>
      </p:sp>
      <p:sp>
        <p:nvSpPr>
          <p:cNvPr id="57" name="Rectangle 56"/>
          <p:cNvSpPr/>
          <p:nvPr/>
        </p:nvSpPr>
        <p:spPr>
          <a:xfrm>
            <a:off x="5686519" y="3773814"/>
            <a:ext cx="736099" cy="584775"/>
          </a:xfrm>
          <a:prstGeom prst="rect">
            <a:avLst/>
          </a:prstGeom>
        </p:spPr>
        <p:txBody>
          <a:bodyPr wrap="none">
            <a:spAutoFit/>
          </a:bodyPr>
          <a:lstStyle/>
          <a:p>
            <a:r>
              <a:rPr lang="en-US" sz="3200" dirty="0"/>
              <a:t>(1) </a:t>
            </a:r>
          </a:p>
        </p:txBody>
      </p:sp>
      <p:sp>
        <p:nvSpPr>
          <p:cNvPr id="58" name="Rectangle 57"/>
          <p:cNvSpPr/>
          <p:nvPr/>
        </p:nvSpPr>
        <p:spPr>
          <a:xfrm>
            <a:off x="8092761" y="5940404"/>
            <a:ext cx="4025461" cy="584775"/>
          </a:xfrm>
          <a:prstGeom prst="rect">
            <a:avLst/>
          </a:prstGeom>
        </p:spPr>
        <p:txBody>
          <a:bodyPr wrap="none">
            <a:spAutoFit/>
          </a:bodyPr>
          <a:lstStyle/>
          <a:p>
            <a:r>
              <a:rPr lang="en-US" sz="3200" dirty="0" smtClean="0"/>
              <a:t>“triangle phase space” </a:t>
            </a:r>
            <a:endParaRPr lang="en-US" sz="3200" dirty="0"/>
          </a:p>
        </p:txBody>
      </p:sp>
      <p:sp>
        <p:nvSpPr>
          <p:cNvPr id="3" name="TextBox 2"/>
          <p:cNvSpPr txBox="1"/>
          <p:nvPr/>
        </p:nvSpPr>
        <p:spPr>
          <a:xfrm>
            <a:off x="8707302" y="4907842"/>
            <a:ext cx="357790" cy="584775"/>
          </a:xfrm>
          <a:prstGeom prst="rect">
            <a:avLst/>
          </a:prstGeom>
          <a:noFill/>
        </p:spPr>
        <p:txBody>
          <a:bodyPr wrap="none" rtlCol="0">
            <a:spAutoFit/>
          </a:bodyPr>
          <a:lstStyle/>
          <a:p>
            <a:r>
              <a:rPr lang="en-US" sz="3200" b="1" dirty="0" smtClean="0">
                <a:solidFill>
                  <a:srgbClr val="00B050"/>
                </a:solidFill>
              </a:rPr>
              <a:t>L</a:t>
            </a:r>
            <a:endParaRPr lang="en-US" sz="3200" b="1" dirty="0">
              <a:solidFill>
                <a:srgbClr val="00B050"/>
              </a:solidFill>
            </a:endParaRPr>
          </a:p>
        </p:txBody>
      </p:sp>
      <p:sp>
        <p:nvSpPr>
          <p:cNvPr id="22" name="TextBox 21"/>
          <p:cNvSpPr txBox="1"/>
          <p:nvPr/>
        </p:nvSpPr>
        <p:spPr>
          <a:xfrm>
            <a:off x="9800761" y="5118140"/>
            <a:ext cx="444352" cy="584775"/>
          </a:xfrm>
          <a:prstGeom prst="rect">
            <a:avLst/>
          </a:prstGeom>
          <a:noFill/>
        </p:spPr>
        <p:txBody>
          <a:bodyPr wrap="none" rtlCol="0">
            <a:spAutoFit/>
          </a:bodyPr>
          <a:lstStyle/>
          <a:p>
            <a:r>
              <a:rPr lang="en-US" sz="3200" b="1" dirty="0" smtClean="0">
                <a:solidFill>
                  <a:srgbClr val="FF0000"/>
                </a:solidFill>
              </a:rPr>
              <a:t>H</a:t>
            </a:r>
            <a:endParaRPr lang="en-US" sz="3200" b="1" dirty="0">
              <a:solidFill>
                <a:srgbClr val="FF0000"/>
              </a:solidFill>
            </a:endParaRPr>
          </a:p>
        </p:txBody>
      </p:sp>
      <p:sp>
        <p:nvSpPr>
          <p:cNvPr id="7" name="Slide Number Placeholder 6"/>
          <p:cNvSpPr>
            <a:spLocks noGrp="1"/>
          </p:cNvSpPr>
          <p:nvPr>
            <p:ph type="sldNum" sz="quarter" idx="12"/>
          </p:nvPr>
        </p:nvSpPr>
        <p:spPr>
          <a:xfrm>
            <a:off x="11446787" y="6408956"/>
            <a:ext cx="537949" cy="341147"/>
          </a:xfrm>
        </p:spPr>
        <p:txBody>
          <a:bodyPr/>
          <a:lstStyle/>
          <a:p>
            <a:fld id="{6C86730D-3F5F-4113-B878-501F47501CEA}" type="slidenum">
              <a:rPr lang="en-US" smtClean="0"/>
              <a:t>17</a:t>
            </a:fld>
            <a:endParaRPr lang="en-US" dirty="0"/>
          </a:p>
        </p:txBody>
      </p:sp>
    </p:spTree>
    <p:extLst>
      <p:ext uri="{BB962C8B-B14F-4D97-AF65-F5344CB8AC3E}">
        <p14:creationId xmlns:p14="http://schemas.microsoft.com/office/powerpoint/2010/main" val="227437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90" y="510295"/>
            <a:ext cx="11696170" cy="1338169"/>
          </a:xfrm>
        </p:spPr>
        <p:txBody>
          <a:bodyPr>
            <a:noAutofit/>
          </a:bodyPr>
          <a:lstStyle/>
          <a:p>
            <a:r>
              <a:rPr lang="en-US" sz="2800" b="1" u="sng" dirty="0" smtClean="0">
                <a:effectLst>
                  <a:outerShdw blurRad="38100" dist="38100" dir="2700000" algn="tl">
                    <a:srgbClr val="000000">
                      <a:alpha val="43137"/>
                    </a:srgbClr>
                  </a:outerShdw>
                </a:effectLst>
              </a:rPr>
              <a:t>Jorgen</a:t>
            </a:r>
            <a:r>
              <a:rPr lang="en-US" sz="2800" b="1" u="sng" dirty="0" smtClean="0"/>
              <a:t> [PRC 106, L051601, (2022)] </a:t>
            </a:r>
            <a:r>
              <a:rPr lang="en-US" sz="2800" b="1" dirty="0" smtClean="0"/>
              <a:t>shows …..</a:t>
            </a:r>
            <a:br>
              <a:rPr lang="en-US" sz="2800" b="1" dirty="0" smtClean="0"/>
            </a:br>
            <a:r>
              <a:rPr lang="en-US" sz="2800" b="1" u="sng" dirty="0" smtClean="0"/>
              <a:t>IF</a:t>
            </a:r>
            <a:r>
              <a:rPr lang="en-US" sz="2800" b="1" dirty="0" smtClean="0"/>
              <a:t> spins confined in </a:t>
            </a:r>
            <a:r>
              <a:rPr lang="en-US" sz="2800" b="1" u="sng" dirty="0" smtClean="0"/>
              <a:t>2D</a:t>
            </a:r>
            <a:r>
              <a:rPr lang="en-US" sz="2800" b="1" dirty="0" smtClean="0"/>
              <a:t> x-y plane, i.e.  P</a:t>
            </a:r>
            <a:r>
              <a:rPr lang="en-US" sz="2800" b="1" dirty="0" smtClean="0">
                <a:latin typeface="Symbol" panose="05050102010706020507" pitchFamily="18" charset="2"/>
              </a:rPr>
              <a:t>(q)</a:t>
            </a:r>
            <a:r>
              <a:rPr lang="en-US" sz="2800" b="1" dirty="0" smtClean="0"/>
              <a:t> = </a:t>
            </a:r>
            <a:r>
              <a:rPr lang="en-US" sz="2800" b="1" dirty="0" smtClean="0">
                <a:latin typeface="Symbol" panose="05050102010706020507" pitchFamily="18" charset="2"/>
              </a:rPr>
              <a:t>d</a:t>
            </a:r>
            <a:r>
              <a:rPr lang="en-US" sz="2800" b="1" baseline="-25000" dirty="0" smtClean="0">
                <a:latin typeface="+mn-lt"/>
              </a:rPr>
              <a:t>90</a:t>
            </a:r>
            <a:r>
              <a:rPr lang="en-US" sz="2800" b="1" baseline="-25000" dirty="0" smtClean="0"/>
              <a:t> </a:t>
            </a:r>
            <a:r>
              <a:rPr lang="en-US" sz="2800" b="1" dirty="0" smtClean="0"/>
              <a:t>      </a:t>
            </a:r>
            <a:r>
              <a:rPr lang="en-US" sz="2800" b="1" dirty="0" smtClean="0">
                <a:sym typeface="Wingdings" panose="05000000000000000000" pitchFamily="2" charset="2"/>
              </a:rPr>
              <a:t> </a:t>
            </a:r>
            <a:r>
              <a:rPr lang="en-US" sz="2800" b="1" dirty="0" smtClean="0"/>
              <a:t>P</a:t>
            </a:r>
            <a:r>
              <a:rPr lang="en-US" sz="2800" b="1" dirty="0" smtClean="0">
                <a:latin typeface="Symbol" panose="05050102010706020507" pitchFamily="18" charset="2"/>
              </a:rPr>
              <a:t>(y)</a:t>
            </a:r>
            <a:r>
              <a:rPr lang="en-US" sz="2800" b="1" dirty="0" smtClean="0"/>
              <a:t> = constant (like FREYA)</a:t>
            </a:r>
            <a:br>
              <a:rPr lang="en-US" sz="2800" b="1" dirty="0" smtClean="0"/>
            </a:br>
            <a:r>
              <a:rPr lang="en-US" sz="2800" b="1" u="sng" dirty="0" smtClean="0"/>
              <a:t>IF</a:t>
            </a:r>
            <a:r>
              <a:rPr lang="en-US" sz="2800" b="1" dirty="0" smtClean="0"/>
              <a:t> spin free in           </a:t>
            </a:r>
            <a:r>
              <a:rPr lang="en-US" sz="2800" b="1" u="sng" dirty="0" smtClean="0"/>
              <a:t>3D</a:t>
            </a:r>
            <a:r>
              <a:rPr lang="en-US" sz="2800" b="1" dirty="0" smtClean="0"/>
              <a:t>,                          P</a:t>
            </a:r>
            <a:r>
              <a:rPr lang="en-US" sz="2800" b="1" dirty="0" smtClean="0">
                <a:latin typeface="Symbol" panose="05050102010706020507" pitchFamily="18" charset="2"/>
              </a:rPr>
              <a:t>(q</a:t>
            </a:r>
            <a:r>
              <a:rPr lang="en-US" sz="2800" b="1" dirty="0">
                <a:latin typeface="Symbol" panose="05050102010706020507" pitchFamily="18" charset="2"/>
              </a:rPr>
              <a:t>)</a:t>
            </a:r>
            <a:r>
              <a:rPr lang="en-US" sz="2800" b="1" dirty="0"/>
              <a:t> </a:t>
            </a:r>
            <a:r>
              <a:rPr lang="en-US" sz="2800" b="1" dirty="0" smtClean="0"/>
              <a:t>~ sin(</a:t>
            </a:r>
            <a:r>
              <a:rPr lang="en-US" sz="2800" b="1" dirty="0" smtClean="0">
                <a:latin typeface="Symbol" panose="05050102010706020507" pitchFamily="18" charset="2"/>
              </a:rPr>
              <a:t>q</a:t>
            </a:r>
            <a:r>
              <a:rPr lang="en-US" sz="2800" b="1" dirty="0" smtClean="0"/>
              <a:t>) </a:t>
            </a:r>
            <a:r>
              <a:rPr lang="en-US" sz="2800" b="1" dirty="0" smtClean="0">
                <a:sym typeface="Wingdings" panose="05000000000000000000" pitchFamily="2" charset="2"/>
              </a:rPr>
              <a:t></a:t>
            </a:r>
            <a:r>
              <a:rPr lang="en-US" sz="2800" b="1" dirty="0" smtClean="0"/>
              <a:t> P(</a:t>
            </a:r>
            <a:r>
              <a:rPr lang="en-US" sz="2800" b="1" dirty="0">
                <a:latin typeface="Symbol" panose="05050102010706020507" pitchFamily="18" charset="2"/>
              </a:rPr>
              <a:t>y</a:t>
            </a:r>
            <a:r>
              <a:rPr lang="en-US" sz="2800" b="1" dirty="0" smtClean="0"/>
              <a:t>) =  </a:t>
            </a:r>
            <a:r>
              <a:rPr lang="en-US" sz="2800" b="1" dirty="0" smtClean="0">
                <a:sym typeface="Wingdings" panose="05000000000000000000" pitchFamily="2" charset="2"/>
              </a:rPr>
              <a:t>peaked  (like TDDFT)</a:t>
            </a:r>
            <a:endParaRPr lang="en-US" sz="2800" b="1" dirty="0"/>
          </a:p>
        </p:txBody>
      </p:sp>
      <p:pic>
        <p:nvPicPr>
          <p:cNvPr id="5" name="Picture 4"/>
          <p:cNvPicPr>
            <a:picLocks noChangeAspect="1"/>
          </p:cNvPicPr>
          <p:nvPr/>
        </p:nvPicPr>
        <p:blipFill>
          <a:blip r:embed="rId2"/>
          <a:stretch>
            <a:fillRect/>
          </a:stretch>
        </p:blipFill>
        <p:spPr>
          <a:xfrm>
            <a:off x="6188744" y="1717558"/>
            <a:ext cx="5630116" cy="3889132"/>
          </a:xfrm>
          <a:prstGeom prst="rect">
            <a:avLst/>
          </a:prstGeom>
        </p:spPr>
      </p:pic>
      <p:sp>
        <p:nvSpPr>
          <p:cNvPr id="6" name="TextBox 5"/>
          <p:cNvSpPr txBox="1"/>
          <p:nvPr/>
        </p:nvSpPr>
        <p:spPr>
          <a:xfrm>
            <a:off x="617119" y="5620954"/>
            <a:ext cx="10909333" cy="1077218"/>
          </a:xfrm>
          <a:prstGeom prst="rect">
            <a:avLst/>
          </a:prstGeom>
          <a:noFill/>
        </p:spPr>
        <p:txBody>
          <a:bodyPr wrap="none" rtlCol="0">
            <a:spAutoFit/>
          </a:bodyPr>
          <a:lstStyle/>
          <a:p>
            <a:r>
              <a:rPr lang="en-US" sz="3200" b="1" dirty="0" smtClean="0"/>
              <a:t>WHAT fantastic insight! Now issue becomes 2d or 3d and why?</a:t>
            </a:r>
          </a:p>
          <a:p>
            <a:r>
              <a:rPr lang="en-US" sz="3200" b="1" dirty="0" smtClean="0"/>
              <a:t>		“What is the GO of it?” Maxwell -- Faraday</a:t>
            </a:r>
            <a:endParaRPr lang="en-US" sz="3200" b="1" dirty="0"/>
          </a:p>
        </p:txBody>
      </p:sp>
      <p:pic>
        <p:nvPicPr>
          <p:cNvPr id="3" name="Picture 2"/>
          <p:cNvPicPr>
            <a:picLocks noChangeAspect="1"/>
          </p:cNvPicPr>
          <p:nvPr/>
        </p:nvPicPr>
        <p:blipFill>
          <a:blip r:embed="rId3"/>
          <a:stretch>
            <a:fillRect/>
          </a:stretch>
        </p:blipFill>
        <p:spPr>
          <a:xfrm>
            <a:off x="780896" y="1848464"/>
            <a:ext cx="4941383" cy="3383679"/>
          </a:xfrm>
          <a:prstGeom prst="rect">
            <a:avLst/>
          </a:prstGeom>
        </p:spPr>
      </p:pic>
      <p:sp>
        <p:nvSpPr>
          <p:cNvPr id="4" name="Slide Number Placeholder 3"/>
          <p:cNvSpPr>
            <a:spLocks noGrp="1"/>
          </p:cNvSpPr>
          <p:nvPr>
            <p:ph type="sldNum" sz="quarter" idx="12"/>
          </p:nvPr>
        </p:nvSpPr>
        <p:spPr>
          <a:xfrm>
            <a:off x="11611300" y="6293857"/>
            <a:ext cx="415119" cy="450329"/>
          </a:xfrm>
        </p:spPr>
        <p:txBody>
          <a:bodyPr/>
          <a:lstStyle/>
          <a:p>
            <a:fld id="{6C86730D-3F5F-4113-B878-501F47501CEA}" type="slidenum">
              <a:rPr lang="en-US" sz="1400" b="1" smtClean="0"/>
              <a:t>18</a:t>
            </a:fld>
            <a:endParaRPr lang="en-US" sz="1400" b="1" dirty="0"/>
          </a:p>
        </p:txBody>
      </p:sp>
    </p:spTree>
    <p:extLst>
      <p:ext uri="{BB962C8B-B14F-4D97-AF65-F5344CB8AC3E}">
        <p14:creationId xmlns:p14="http://schemas.microsoft.com/office/powerpoint/2010/main" val="2477814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98" y="615487"/>
            <a:ext cx="11953702" cy="6080500"/>
          </a:xfrm>
        </p:spPr>
        <p:txBody>
          <a:bodyPr>
            <a:noAutofit/>
          </a:bodyPr>
          <a:lstStyle/>
          <a:p>
            <a:r>
              <a:rPr lang="en-US" sz="3200" b="1" u="sng" dirty="0" smtClean="0">
                <a:effectLst>
                  <a:outerShdw blurRad="38100" dist="38100" dir="2700000" algn="tl">
                    <a:srgbClr val="000000">
                      <a:alpha val="43137"/>
                    </a:srgbClr>
                  </a:outerShdw>
                </a:effectLst>
              </a:rPr>
              <a:t>George Bertsch</a:t>
            </a:r>
            <a:r>
              <a:rPr lang="en-US" sz="2400" b="1" dirty="0"/>
              <a:t> </a:t>
            </a:r>
            <a:r>
              <a:rPr lang="en-US" sz="2400" b="1" dirty="0" smtClean="0"/>
              <a:t>  argues ….. </a:t>
            </a:r>
            <a:r>
              <a:rPr lang="en-US" sz="2400" b="1" dirty="0"/>
              <a:t/>
            </a:r>
            <a:br>
              <a:rPr lang="en-US" sz="2400" b="1" dirty="0"/>
            </a:br>
            <a:r>
              <a:rPr lang="en-US" sz="2400" b="1" dirty="0" smtClean="0"/>
              <a:t/>
            </a:r>
            <a:br>
              <a:rPr lang="en-US" sz="2400" b="1" dirty="0" smtClean="0"/>
            </a:br>
            <a:r>
              <a:rPr lang="en-US" sz="2400" b="1" dirty="0" smtClean="0">
                <a:sym typeface="Wingdings" panose="05000000000000000000" pitchFamily="2" charset="2"/>
              </a:rPr>
              <a:t> </a:t>
            </a:r>
            <a:r>
              <a:rPr lang="en-US" sz="2400" b="1" dirty="0" smtClean="0"/>
              <a:t>Any mean-field model </a:t>
            </a:r>
            <a:r>
              <a:rPr lang="en-US" sz="2400" b="1" u="sng" dirty="0" smtClean="0"/>
              <a:t>wo</a:t>
            </a:r>
            <a:r>
              <a:rPr lang="en-US" sz="2400" b="1" dirty="0" smtClean="0"/>
              <a:t> pair breaking compels </a:t>
            </a:r>
            <a:r>
              <a:rPr lang="en-US" sz="2400" b="1" dirty="0"/>
              <a:t>P</a:t>
            </a:r>
            <a:r>
              <a:rPr lang="en-US" sz="2400" b="1" dirty="0">
                <a:latin typeface="Symbol" panose="05050102010706020507" pitchFamily="18" charset="2"/>
              </a:rPr>
              <a:t>(q)</a:t>
            </a:r>
            <a:r>
              <a:rPr lang="en-US" sz="2400" b="1" dirty="0"/>
              <a:t> </a:t>
            </a:r>
            <a:r>
              <a:rPr lang="en-US" sz="2400" b="1" dirty="0" smtClean="0"/>
              <a:t>=</a:t>
            </a:r>
            <a:r>
              <a:rPr lang="en-US" sz="2400" b="1" dirty="0">
                <a:latin typeface="Symbol" panose="05050102010706020507" pitchFamily="18" charset="2"/>
              </a:rPr>
              <a:t> d</a:t>
            </a:r>
            <a:r>
              <a:rPr lang="en-US" sz="2400" b="1" baseline="-25000" dirty="0"/>
              <a:t>90</a:t>
            </a:r>
            <a:r>
              <a:rPr lang="en-US" sz="2400" b="1" dirty="0" smtClean="0"/>
              <a:t> </a:t>
            </a:r>
            <a:r>
              <a:rPr lang="en-US" sz="2400" b="1" dirty="0"/>
              <a:t/>
            </a:r>
            <a:br>
              <a:rPr lang="en-US" sz="2400" b="1" dirty="0"/>
            </a:br>
            <a:r>
              <a:rPr lang="en-US" sz="2400" b="1" dirty="0" smtClean="0"/>
              <a:t>Jorgen argues this comes naturally in any IPM</a:t>
            </a:r>
            <a:br>
              <a:rPr lang="en-US" sz="2400" b="1" dirty="0" smtClean="0"/>
            </a:br>
            <a:r>
              <a:rPr lang="en-US" sz="2400" b="1" dirty="0" smtClean="0"/>
              <a:t/>
            </a:r>
            <a:br>
              <a:rPr lang="en-US" sz="2400" b="1" dirty="0" smtClean="0"/>
            </a:br>
            <a:r>
              <a:rPr lang="en-US" sz="2400" b="1" dirty="0"/>
              <a:t/>
            </a:r>
            <a:br>
              <a:rPr lang="en-US" sz="2400" b="1" dirty="0"/>
            </a:br>
            <a:r>
              <a:rPr lang="en-US" sz="2400" b="1" dirty="0" smtClean="0">
                <a:sym typeface="Wingdings" panose="05000000000000000000" pitchFamily="2" charset="2"/>
              </a:rPr>
              <a:t> </a:t>
            </a:r>
            <a:r>
              <a:rPr lang="en-US" sz="2400" b="1" dirty="0" smtClean="0"/>
              <a:t>Spin components along Z (fission) - axis are generated IF(F?)</a:t>
            </a:r>
            <a:r>
              <a:rPr lang="en-US" sz="2400" b="1" dirty="0"/>
              <a:t> </a:t>
            </a:r>
            <a:r>
              <a:rPr lang="en-US" sz="2400" b="1" dirty="0" smtClean="0"/>
              <a:t>there is </a:t>
            </a:r>
            <a:r>
              <a:rPr lang="en-US" sz="2400" b="1" dirty="0" err="1" smtClean="0"/>
              <a:t>diabatic</a:t>
            </a:r>
            <a:r>
              <a:rPr lang="en-US" sz="2400" b="1" dirty="0" smtClean="0"/>
              <a:t> pair breaking.</a:t>
            </a:r>
            <a:br>
              <a:rPr lang="en-US" sz="2400" b="1" dirty="0" smtClean="0"/>
            </a:br>
            <a:r>
              <a:rPr lang="en-US" sz="2400" b="1" dirty="0" smtClean="0"/>
              <a:t>This sends formally paired nucleons in opposite directions TO populate different fragments.</a:t>
            </a:r>
            <a:br>
              <a:rPr lang="en-US" sz="2400" b="1" dirty="0" smtClean="0"/>
            </a:br>
            <a:r>
              <a:rPr lang="en-US" sz="2400" b="1" dirty="0"/>
              <a:t/>
            </a:r>
            <a:br>
              <a:rPr lang="en-US" sz="2400" b="1" dirty="0"/>
            </a:br>
            <a:r>
              <a:rPr lang="en-US" sz="2400" b="1" dirty="0" smtClean="0">
                <a:sym typeface="Wingdings" panose="05000000000000000000" pitchFamily="2" charset="2"/>
              </a:rPr>
              <a:t> </a:t>
            </a:r>
            <a:r>
              <a:rPr lang="en-US" sz="2400" b="1" dirty="0" smtClean="0"/>
              <a:t>IF(F?) some fraction of Fermi crust is pair separated </a:t>
            </a:r>
            <a:r>
              <a:rPr lang="en-US" sz="2400" b="1" dirty="0" smtClean="0">
                <a:sym typeface="Wingdings" panose="05000000000000000000" pitchFamily="2" charset="2"/>
              </a:rPr>
              <a:t> 3D, </a:t>
            </a:r>
            <a:r>
              <a:rPr lang="en-US" sz="2400" b="1" dirty="0"/>
              <a:t>P</a:t>
            </a:r>
            <a:r>
              <a:rPr lang="en-US" sz="2400" b="1" dirty="0">
                <a:latin typeface="Symbol" panose="05050102010706020507" pitchFamily="18" charset="2"/>
              </a:rPr>
              <a:t>(q)</a:t>
            </a:r>
            <a:r>
              <a:rPr lang="en-US" sz="2400" b="1" dirty="0"/>
              <a:t> ~ sin(</a:t>
            </a:r>
            <a:r>
              <a:rPr lang="en-US" sz="2400" b="1" dirty="0">
                <a:latin typeface="Symbol" panose="05050102010706020507" pitchFamily="18" charset="2"/>
              </a:rPr>
              <a:t>q</a:t>
            </a:r>
            <a:r>
              <a:rPr lang="en-US" sz="2400" b="1" dirty="0"/>
              <a:t>) </a:t>
            </a:r>
            <a:r>
              <a:rPr lang="en-US" sz="2400" b="1" dirty="0" smtClean="0"/>
              <a:t/>
            </a:r>
            <a:br>
              <a:rPr lang="en-US" sz="2400" b="1" dirty="0" smtClean="0"/>
            </a:br>
            <a:r>
              <a:rPr lang="en-US" sz="2400" b="1" dirty="0"/>
              <a:t>	</a:t>
            </a:r>
            <a:r>
              <a:rPr lang="en-US" sz="2400" b="1" dirty="0" smtClean="0"/>
              <a:t>		Must happen at high E* ! Does it happen in SF of </a:t>
            </a:r>
            <a:r>
              <a:rPr lang="en-US" sz="2400" b="1" baseline="30000" dirty="0" smtClean="0"/>
              <a:t>252</a:t>
            </a:r>
            <a:r>
              <a:rPr lang="en-US" sz="2400" b="1" dirty="0" smtClean="0"/>
              <a:t>Cf?</a:t>
            </a:r>
            <a:br>
              <a:rPr lang="en-US" sz="2400" b="1" dirty="0" smtClean="0"/>
            </a:br>
            <a:r>
              <a:rPr lang="en-US" sz="2400" b="1" dirty="0" smtClean="0"/>
              <a:t/>
            </a:r>
            <a:br>
              <a:rPr lang="en-US" sz="2400" b="1" dirty="0" smtClean="0"/>
            </a:br>
            <a:r>
              <a:rPr lang="en-US" sz="2400" b="1" dirty="0" smtClean="0">
                <a:effectLst>
                  <a:outerShdw blurRad="38100" dist="38100" dir="2700000" algn="tl">
                    <a:srgbClr val="000000">
                      <a:alpha val="43137"/>
                    </a:srgbClr>
                  </a:outerShdw>
                </a:effectLst>
              </a:rPr>
              <a:t>So it just might be that differentiating 2d vs 3d </a:t>
            </a:r>
            <a:r>
              <a:rPr lang="en-US" sz="2400" b="1" dirty="0" smtClean="0">
                <a:effectLst>
                  <a:outerShdw blurRad="38100" dist="38100" dir="2700000" algn="tl">
                    <a:srgbClr val="000000">
                      <a:alpha val="43137"/>
                    </a:srgbClr>
                  </a:outerShdw>
                </a:effectLst>
                <a:sym typeface="Wingdings" panose="05000000000000000000" pitchFamily="2" charset="2"/>
              </a:rPr>
              <a:t> pair breaking in fission</a:t>
            </a:r>
            <a:br>
              <a:rPr lang="en-US" sz="2400" b="1" dirty="0" smtClean="0">
                <a:effectLst>
                  <a:outerShdw blurRad="38100" dist="38100" dir="2700000" algn="tl">
                    <a:srgbClr val="000000">
                      <a:alpha val="43137"/>
                    </a:srgbClr>
                  </a:outerShdw>
                </a:effectLst>
                <a:sym typeface="Wingdings" panose="05000000000000000000" pitchFamily="2" charset="2"/>
              </a:rPr>
            </a:br>
            <a:r>
              <a:rPr lang="en-US" sz="2400" b="1" dirty="0" smtClean="0">
                <a:effectLst>
                  <a:outerShdw blurRad="38100" dist="38100" dir="2700000" algn="tl">
                    <a:srgbClr val="000000">
                      <a:alpha val="43137"/>
                    </a:srgbClr>
                  </a:outerShdw>
                </a:effectLst>
                <a:sym typeface="Wingdings" panose="05000000000000000000" pitchFamily="2" charset="2"/>
              </a:rPr>
              <a:t>	</a:t>
            </a:r>
            <a:r>
              <a:rPr lang="en-US" sz="2400" b="1" dirty="0">
                <a:effectLst>
                  <a:outerShdw blurRad="38100" dist="38100" dir="2700000" algn="tl">
                    <a:srgbClr val="000000">
                      <a:alpha val="43137"/>
                    </a:srgbClr>
                  </a:outerShdw>
                </a:effectLst>
                <a:sym typeface="Wingdings" panose="05000000000000000000" pitchFamily="2" charset="2"/>
              </a:rPr>
              <a:t> </a:t>
            </a:r>
            <a:r>
              <a:rPr lang="en-US" sz="2400" b="1" dirty="0" smtClean="0">
                <a:effectLst>
                  <a:outerShdw blurRad="38100" dist="38100" dir="2700000" algn="tl">
                    <a:srgbClr val="000000">
                      <a:alpha val="43137"/>
                    </a:srgbClr>
                  </a:outerShdw>
                </a:effectLst>
                <a:sym typeface="Wingdings" panose="05000000000000000000" pitchFamily="2" charset="2"/>
              </a:rPr>
              <a:t> 	If 2d</a:t>
            </a:r>
            <a:r>
              <a:rPr lang="en-US" sz="2400" b="1" dirty="0">
                <a:effectLst>
                  <a:outerShdw blurRad="38100" dist="38100" dir="2700000" algn="tl">
                    <a:srgbClr val="000000">
                      <a:alpha val="43137"/>
                    </a:srgbClr>
                  </a:outerShdw>
                </a:effectLst>
                <a:sym typeface="Wingdings" panose="05000000000000000000" pitchFamily="2" charset="2"/>
              </a:rPr>
              <a:t> </a:t>
            </a:r>
            <a:r>
              <a:rPr lang="en-US" sz="2400" b="1" dirty="0" smtClean="0">
                <a:effectLst>
                  <a:outerShdw blurRad="38100" dist="38100" dir="2700000" algn="tl">
                    <a:srgbClr val="000000">
                      <a:alpha val="43137"/>
                    </a:srgbClr>
                  </a:outerShdw>
                </a:effectLst>
                <a:sym typeface="Wingdings" panose="05000000000000000000" pitchFamily="2" charset="2"/>
              </a:rPr>
              <a:t>  pairs                            if 3d  pair breaking</a:t>
            </a:r>
            <a:br>
              <a:rPr lang="en-US" sz="2400" b="1" dirty="0" smtClean="0">
                <a:effectLst>
                  <a:outerShdw blurRad="38100" dist="38100" dir="2700000" algn="tl">
                    <a:srgbClr val="000000">
                      <a:alpha val="43137"/>
                    </a:srgbClr>
                  </a:outerShdw>
                </a:effectLst>
                <a:sym typeface="Wingdings" panose="05000000000000000000" pitchFamily="2" charset="2"/>
              </a:rPr>
            </a:br>
            <a:r>
              <a:rPr lang="en-US" sz="2400" b="1" dirty="0">
                <a:effectLst>
                  <a:outerShdw blurRad="38100" dist="38100" dir="2700000" algn="tl">
                    <a:srgbClr val="000000">
                      <a:alpha val="43137"/>
                    </a:srgbClr>
                  </a:outerShdw>
                </a:effectLst>
                <a:sym typeface="Wingdings" panose="05000000000000000000" pitchFamily="2" charset="2"/>
              </a:rPr>
              <a:t/>
            </a:r>
            <a:br>
              <a:rPr lang="en-US" sz="2400" b="1" dirty="0">
                <a:effectLst>
                  <a:outerShdw blurRad="38100" dist="38100" dir="2700000" algn="tl">
                    <a:srgbClr val="000000">
                      <a:alpha val="43137"/>
                    </a:srgbClr>
                  </a:outerShdw>
                </a:effectLst>
                <a:sym typeface="Wingdings" panose="05000000000000000000" pitchFamily="2" charset="2"/>
              </a:rPr>
            </a:br>
            <a:r>
              <a:rPr lang="en-US" sz="2400" b="1" dirty="0" smtClean="0">
                <a:effectLst>
                  <a:outerShdw blurRad="38100" dist="38100" dir="2700000" algn="tl">
                    <a:srgbClr val="000000">
                      <a:alpha val="43137"/>
                    </a:srgbClr>
                  </a:outerShdw>
                </a:effectLst>
                <a:sym typeface="Wingdings" panose="05000000000000000000" pitchFamily="2" charset="2"/>
              </a:rPr>
              <a:t>FREYA (statistical approach) does not need “pair breaking” BUT CAN acquire longitudinal spin projections with tilting/twisting modes.</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5" name="Oval 4"/>
          <p:cNvSpPr/>
          <p:nvPr/>
        </p:nvSpPr>
        <p:spPr>
          <a:xfrm>
            <a:off x="10016323" y="456003"/>
            <a:ext cx="287594" cy="2150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10090065" y="615487"/>
            <a:ext cx="88420" cy="81368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090065" y="1352908"/>
            <a:ext cx="70055" cy="10494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524565" y="1359097"/>
            <a:ext cx="1183341"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072282" y="1352908"/>
            <a:ext cx="79200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40873" y="6306064"/>
            <a:ext cx="473765" cy="380310"/>
          </a:xfrm>
        </p:spPr>
        <p:txBody>
          <a:bodyPr/>
          <a:lstStyle/>
          <a:p>
            <a:fld id="{6C86730D-3F5F-4113-B878-501F47501CEA}" type="slidenum">
              <a:rPr lang="en-US" sz="1400" b="1" smtClean="0"/>
              <a:t>19</a:t>
            </a:fld>
            <a:endParaRPr lang="en-US" sz="1400" b="1" dirty="0"/>
          </a:p>
        </p:txBody>
      </p:sp>
    </p:spTree>
    <p:extLst>
      <p:ext uri="{BB962C8B-B14F-4D97-AF65-F5344CB8AC3E}">
        <p14:creationId xmlns:p14="http://schemas.microsoft.com/office/powerpoint/2010/main" val="1430095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80" y="163097"/>
            <a:ext cx="11411816" cy="488882"/>
          </a:xfrm>
        </p:spPr>
        <p:txBody>
          <a:bodyPr>
            <a:noAutofit/>
          </a:bodyPr>
          <a:lstStyle/>
          <a:p>
            <a:r>
              <a:rPr lang="en-US" sz="3200" b="1" dirty="0" smtClean="0"/>
              <a:t>Conventional  image of fission. (We may need a “mental” adjustment)</a:t>
            </a:r>
            <a:endParaRPr lang="en-US" sz="3200" b="1" dirty="0"/>
          </a:p>
        </p:txBody>
      </p:sp>
      <p:pic>
        <p:nvPicPr>
          <p:cNvPr id="3" name="Picture 2"/>
          <p:cNvPicPr>
            <a:picLocks noChangeAspect="1"/>
          </p:cNvPicPr>
          <p:nvPr/>
        </p:nvPicPr>
        <p:blipFill>
          <a:blip r:embed="rId2"/>
          <a:stretch>
            <a:fillRect/>
          </a:stretch>
        </p:blipFill>
        <p:spPr>
          <a:xfrm>
            <a:off x="-108160" y="3329112"/>
            <a:ext cx="4727309" cy="3507732"/>
          </a:xfrm>
          <a:prstGeom prst="rect">
            <a:avLst/>
          </a:prstGeom>
        </p:spPr>
      </p:pic>
      <p:pic>
        <p:nvPicPr>
          <p:cNvPr id="4" name="Picture 3"/>
          <p:cNvPicPr>
            <a:picLocks noChangeAspect="1"/>
          </p:cNvPicPr>
          <p:nvPr/>
        </p:nvPicPr>
        <p:blipFill>
          <a:blip r:embed="rId3"/>
          <a:stretch>
            <a:fillRect/>
          </a:stretch>
        </p:blipFill>
        <p:spPr>
          <a:xfrm>
            <a:off x="5123137" y="4106865"/>
            <a:ext cx="3029230" cy="1969561"/>
          </a:xfrm>
          <a:prstGeom prst="rect">
            <a:avLst/>
          </a:prstGeom>
        </p:spPr>
      </p:pic>
      <p:pic>
        <p:nvPicPr>
          <p:cNvPr id="5" name="Picture 4"/>
          <p:cNvPicPr>
            <a:picLocks noChangeAspect="1"/>
          </p:cNvPicPr>
          <p:nvPr/>
        </p:nvPicPr>
        <p:blipFill>
          <a:blip r:embed="rId4"/>
          <a:stretch>
            <a:fillRect/>
          </a:stretch>
        </p:blipFill>
        <p:spPr>
          <a:xfrm>
            <a:off x="253409" y="697983"/>
            <a:ext cx="4114800" cy="3152775"/>
          </a:xfrm>
          <a:prstGeom prst="rect">
            <a:avLst/>
          </a:prstGeom>
        </p:spPr>
      </p:pic>
      <p:pic>
        <p:nvPicPr>
          <p:cNvPr id="6" name="Picture 5"/>
          <p:cNvPicPr>
            <a:picLocks noChangeAspect="1"/>
          </p:cNvPicPr>
          <p:nvPr/>
        </p:nvPicPr>
        <p:blipFill>
          <a:blip r:embed="rId5"/>
          <a:stretch>
            <a:fillRect/>
          </a:stretch>
        </p:blipFill>
        <p:spPr>
          <a:xfrm>
            <a:off x="4880344" y="1031359"/>
            <a:ext cx="5561835" cy="3075506"/>
          </a:xfrm>
          <a:prstGeom prst="rect">
            <a:avLst/>
          </a:prstGeom>
        </p:spPr>
      </p:pic>
      <p:pic>
        <p:nvPicPr>
          <p:cNvPr id="8" name="Picture 7"/>
          <p:cNvPicPr>
            <a:picLocks noChangeAspect="1"/>
          </p:cNvPicPr>
          <p:nvPr/>
        </p:nvPicPr>
        <p:blipFill>
          <a:blip r:embed="rId6"/>
          <a:stretch>
            <a:fillRect/>
          </a:stretch>
        </p:blipFill>
        <p:spPr>
          <a:xfrm>
            <a:off x="9085262" y="2796628"/>
            <a:ext cx="2713834" cy="3340103"/>
          </a:xfrm>
          <a:prstGeom prst="rect">
            <a:avLst/>
          </a:prstGeom>
        </p:spPr>
      </p:pic>
      <p:sp>
        <p:nvSpPr>
          <p:cNvPr id="9" name="TextBox 8"/>
          <p:cNvSpPr txBox="1"/>
          <p:nvPr/>
        </p:nvSpPr>
        <p:spPr>
          <a:xfrm>
            <a:off x="8964699" y="5868298"/>
            <a:ext cx="3845348" cy="461665"/>
          </a:xfrm>
          <a:prstGeom prst="rect">
            <a:avLst/>
          </a:prstGeom>
          <a:noFill/>
        </p:spPr>
        <p:txBody>
          <a:bodyPr wrap="square" rtlCol="0">
            <a:spAutoFit/>
          </a:bodyPr>
          <a:lstStyle/>
          <a:p>
            <a:r>
              <a:rPr lang="en-US" sz="2400" b="1" dirty="0" smtClean="0">
                <a:solidFill>
                  <a:srgbClr val="FF0000"/>
                </a:solidFill>
              </a:rPr>
              <a:t>S</a:t>
            </a:r>
            <a:r>
              <a:rPr lang="en-US" sz="2400" b="1" baseline="-25000" dirty="0" smtClean="0">
                <a:solidFill>
                  <a:srgbClr val="FF0000"/>
                </a:solidFill>
              </a:rPr>
              <a:t>H</a:t>
            </a:r>
            <a:r>
              <a:rPr lang="en-US" sz="2400" b="1" dirty="0" smtClean="0"/>
              <a:t> +</a:t>
            </a:r>
            <a:r>
              <a:rPr lang="en-US" sz="2400" b="1" dirty="0" smtClean="0">
                <a:solidFill>
                  <a:srgbClr val="00B050"/>
                </a:solidFill>
              </a:rPr>
              <a:t> S</a:t>
            </a:r>
            <a:r>
              <a:rPr lang="en-US" sz="2400" b="1" baseline="-25000" dirty="0" smtClean="0">
                <a:solidFill>
                  <a:srgbClr val="00B050"/>
                </a:solidFill>
              </a:rPr>
              <a:t>L</a:t>
            </a:r>
            <a:r>
              <a:rPr lang="en-US" sz="2400" b="1" dirty="0" smtClean="0">
                <a:solidFill>
                  <a:srgbClr val="00B050"/>
                </a:solidFill>
              </a:rPr>
              <a:t> </a:t>
            </a:r>
            <a:r>
              <a:rPr lang="en-US" sz="2400" b="1" dirty="0" smtClean="0"/>
              <a:t>+ L = S</a:t>
            </a:r>
            <a:r>
              <a:rPr lang="en-US" sz="2400" b="1" baseline="-25000" dirty="0" smtClean="0"/>
              <a:t>0</a:t>
            </a:r>
            <a:r>
              <a:rPr lang="en-US" sz="2400" b="1" dirty="0" smtClean="0"/>
              <a:t> = 0 (</a:t>
            </a:r>
            <a:r>
              <a:rPr lang="en-US" sz="2400" b="1" baseline="30000" dirty="0" smtClean="0"/>
              <a:t>252</a:t>
            </a:r>
            <a:r>
              <a:rPr lang="en-US" sz="2400" b="1" dirty="0" smtClean="0"/>
              <a:t>Cf)</a:t>
            </a:r>
            <a:endParaRPr lang="en-US" sz="2400" b="1" dirty="0"/>
          </a:p>
        </p:txBody>
      </p:sp>
      <p:sp>
        <p:nvSpPr>
          <p:cNvPr id="10" name="TextBox 9"/>
          <p:cNvSpPr txBox="1"/>
          <p:nvPr/>
        </p:nvSpPr>
        <p:spPr>
          <a:xfrm>
            <a:off x="1966333" y="3850758"/>
            <a:ext cx="2735044" cy="2862322"/>
          </a:xfrm>
          <a:prstGeom prst="rect">
            <a:avLst/>
          </a:prstGeom>
          <a:noFill/>
        </p:spPr>
        <p:txBody>
          <a:bodyPr wrap="none" rtlCol="0">
            <a:spAutoFit/>
          </a:bodyPr>
          <a:lstStyle/>
          <a:p>
            <a:r>
              <a:rPr lang="en-US" sz="1600" b="1" dirty="0"/>
              <a:t>&lt;</a:t>
            </a:r>
            <a:r>
              <a:rPr lang="en-US" sz="1600" b="1" dirty="0" smtClean="0"/>
              <a:t>S</a:t>
            </a:r>
            <a:r>
              <a:rPr lang="en-US" sz="1600" b="1" baseline="-25000" dirty="0" smtClean="0"/>
              <a:t>H/L</a:t>
            </a:r>
            <a:r>
              <a:rPr lang="en-US" sz="1600" b="1" dirty="0" smtClean="0"/>
              <a:t>&gt;</a:t>
            </a:r>
            <a:r>
              <a:rPr lang="en-US" sz="1600" b="1" baseline="-25000" dirty="0" err="1" smtClean="0"/>
              <a:t>i</a:t>
            </a:r>
            <a:r>
              <a:rPr lang="en-US" sz="1600" b="1" dirty="0" smtClean="0"/>
              <a:t> ~ 10 </a:t>
            </a:r>
            <a:r>
              <a:rPr lang="en-US" sz="1600" b="1" dirty="0" err="1" smtClean="0"/>
              <a:t>hbar</a:t>
            </a:r>
            <a:r>
              <a:rPr lang="en-US" sz="1600" b="1" dirty="0"/>
              <a:t> </a:t>
            </a:r>
            <a:r>
              <a:rPr lang="en-US" sz="1600" b="1" dirty="0" smtClean="0"/>
              <a:t>&amp;  </a:t>
            </a:r>
            <a:r>
              <a:rPr lang="en-US" sz="1600" b="1" dirty="0" smtClean="0">
                <a:latin typeface="Symbol" panose="05050102010706020507" pitchFamily="18" charset="2"/>
              </a:rPr>
              <a:t>s</a:t>
            </a:r>
            <a:r>
              <a:rPr lang="en-US" sz="1600" b="1" dirty="0" smtClean="0"/>
              <a:t> ~ 0.4 &lt; &gt;</a:t>
            </a:r>
          </a:p>
          <a:p>
            <a:endParaRPr lang="en-US" sz="1600" b="1" dirty="0" smtClean="0"/>
          </a:p>
          <a:p>
            <a:r>
              <a:rPr lang="en-US" sz="1600" b="1" dirty="0">
                <a:solidFill>
                  <a:srgbClr val="7030A0"/>
                </a:solidFill>
              </a:rPr>
              <a:t> </a:t>
            </a:r>
            <a:r>
              <a:rPr lang="en-US" sz="1600" b="1" dirty="0" smtClean="0">
                <a:solidFill>
                  <a:srgbClr val="7030A0"/>
                </a:solidFill>
              </a:rPr>
              <a:t>              -- ~ 1 </a:t>
            </a:r>
            <a:r>
              <a:rPr lang="en-US" sz="1600" b="1" dirty="0" err="1" smtClean="0">
                <a:solidFill>
                  <a:srgbClr val="7030A0"/>
                </a:solidFill>
              </a:rPr>
              <a:t>hbar</a:t>
            </a:r>
            <a:r>
              <a:rPr lang="en-US" sz="1600" b="1" dirty="0" smtClean="0">
                <a:solidFill>
                  <a:srgbClr val="7030A0"/>
                </a:solidFill>
              </a:rPr>
              <a:t>/n</a:t>
            </a:r>
          </a:p>
          <a:p>
            <a:endParaRPr lang="en-US" sz="1600" b="1" dirty="0" smtClean="0"/>
          </a:p>
          <a:p>
            <a:endParaRPr lang="en-US" sz="1600" b="1" dirty="0"/>
          </a:p>
          <a:p>
            <a:endParaRPr lang="en-US" sz="1600" b="1" dirty="0"/>
          </a:p>
          <a:p>
            <a:endParaRPr lang="en-US" sz="1600" b="1" dirty="0"/>
          </a:p>
          <a:p>
            <a:r>
              <a:rPr lang="en-US" sz="1600" b="1" dirty="0">
                <a:solidFill>
                  <a:schemeClr val="accent2"/>
                </a:solidFill>
              </a:rPr>
              <a:t> </a:t>
            </a:r>
            <a:r>
              <a:rPr lang="en-US" sz="1600" b="1" dirty="0" smtClean="0">
                <a:solidFill>
                  <a:schemeClr val="accent2"/>
                </a:solidFill>
              </a:rPr>
              <a:t>            -- a few more </a:t>
            </a:r>
            <a:r>
              <a:rPr lang="en-US" sz="1600" b="1" dirty="0" err="1" smtClean="0">
                <a:solidFill>
                  <a:schemeClr val="accent2"/>
                </a:solidFill>
              </a:rPr>
              <a:t>hbar</a:t>
            </a:r>
            <a:endParaRPr lang="en-US" sz="1600" b="1" dirty="0" smtClean="0">
              <a:solidFill>
                <a:schemeClr val="accent2"/>
              </a:solidFill>
            </a:endParaRPr>
          </a:p>
          <a:p>
            <a:r>
              <a:rPr lang="en-US" sz="1600" b="1" dirty="0"/>
              <a:t>&lt;</a:t>
            </a:r>
            <a:r>
              <a:rPr lang="en-US" sz="1600" b="1" dirty="0" smtClean="0"/>
              <a:t>S</a:t>
            </a:r>
            <a:r>
              <a:rPr lang="en-US" sz="1600" b="1" baseline="-25000" dirty="0" smtClean="0"/>
              <a:t>H/L</a:t>
            </a:r>
            <a:r>
              <a:rPr lang="en-US" sz="1600" b="1" dirty="0" smtClean="0"/>
              <a:t>&gt;</a:t>
            </a:r>
            <a:r>
              <a:rPr lang="en-US" sz="1600" b="1" baseline="-25000" dirty="0" smtClean="0"/>
              <a:t>e</a:t>
            </a:r>
            <a:r>
              <a:rPr lang="en-US" sz="1600" b="1" dirty="0" smtClean="0"/>
              <a:t> </a:t>
            </a:r>
            <a:r>
              <a:rPr lang="en-US" sz="1600" b="1" dirty="0"/>
              <a:t>~ </a:t>
            </a:r>
            <a:r>
              <a:rPr lang="en-US" sz="1600" b="1" dirty="0" smtClean="0"/>
              <a:t>6 </a:t>
            </a:r>
            <a:r>
              <a:rPr lang="en-US" sz="1600" b="1" dirty="0" err="1" smtClean="0"/>
              <a:t>hbar</a:t>
            </a:r>
            <a:r>
              <a:rPr lang="en-US" sz="1600" b="1" dirty="0" smtClean="0"/>
              <a:t> below entry</a:t>
            </a:r>
            <a:endParaRPr lang="en-US" sz="1600" b="1" dirty="0"/>
          </a:p>
          <a:p>
            <a:endParaRPr lang="en-US" dirty="0"/>
          </a:p>
          <a:p>
            <a:r>
              <a:rPr lang="en-US" dirty="0" smtClean="0"/>
              <a:t>	</a:t>
            </a:r>
            <a:endParaRPr lang="en-US" dirty="0"/>
          </a:p>
        </p:txBody>
      </p:sp>
      <p:sp>
        <p:nvSpPr>
          <p:cNvPr id="11" name="TextBox 10"/>
          <p:cNvSpPr txBox="1"/>
          <p:nvPr/>
        </p:nvSpPr>
        <p:spPr>
          <a:xfrm>
            <a:off x="4619149" y="6228740"/>
            <a:ext cx="7524880" cy="369332"/>
          </a:xfrm>
          <a:prstGeom prst="rect">
            <a:avLst/>
          </a:prstGeom>
          <a:noFill/>
        </p:spPr>
        <p:txBody>
          <a:bodyPr wrap="none" rtlCol="0">
            <a:spAutoFit/>
          </a:bodyPr>
          <a:lstStyle/>
          <a:p>
            <a:r>
              <a:rPr lang="en-US" dirty="0" smtClean="0"/>
              <a:t>Most neutrons are </a:t>
            </a:r>
            <a:r>
              <a:rPr lang="en-US" dirty="0" err="1" smtClean="0"/>
              <a:t>kinematically</a:t>
            </a:r>
            <a:r>
              <a:rPr lang="en-US" dirty="0" smtClean="0"/>
              <a:t> focused        Angular momentum is conserved</a:t>
            </a:r>
            <a:endParaRPr lang="en-US" dirty="0"/>
          </a:p>
        </p:txBody>
      </p:sp>
      <p:sp>
        <p:nvSpPr>
          <p:cNvPr id="12" name="Oval 11"/>
          <p:cNvSpPr/>
          <p:nvPr/>
        </p:nvSpPr>
        <p:spPr>
          <a:xfrm>
            <a:off x="5516882" y="4815877"/>
            <a:ext cx="361507" cy="3508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83307" y="4855717"/>
            <a:ext cx="420663" cy="2565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1662011" y="6510076"/>
            <a:ext cx="408295" cy="255289"/>
          </a:xfrm>
        </p:spPr>
        <p:txBody>
          <a:bodyPr/>
          <a:lstStyle/>
          <a:p>
            <a:fld id="{6C86730D-3F5F-4113-B878-501F47501CEA}" type="slidenum">
              <a:rPr lang="en-US" smtClean="0"/>
              <a:t>2</a:t>
            </a:fld>
            <a:endParaRPr lang="en-US" dirty="0"/>
          </a:p>
        </p:txBody>
      </p:sp>
    </p:spTree>
    <p:extLst>
      <p:ext uri="{BB962C8B-B14F-4D97-AF65-F5344CB8AC3E}">
        <p14:creationId xmlns:p14="http://schemas.microsoft.com/office/powerpoint/2010/main" val="2477971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83836" y="464002"/>
            <a:ext cx="2484407" cy="2389517"/>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554049" y="1072620"/>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V="1">
            <a:off x="2381520" y="1063994"/>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112028" y="2152720"/>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flipV="1">
            <a:off x="1939499" y="2144094"/>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488685" y="842782"/>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V="1">
            <a:off x="1316156" y="834156"/>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241395" y="1793094"/>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flipV="1">
            <a:off x="1068866" y="1784468"/>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1050700" y="1220873"/>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flipV="1">
            <a:off x="878171" y="1212246"/>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2239182" y="720960"/>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V="1">
            <a:off x="2066653" y="712333"/>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1990202" y="1505546"/>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flipV="1">
            <a:off x="1817673" y="1496919"/>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1488685" y="2311224"/>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flipV="1">
            <a:off x="1316156" y="2302597"/>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2686622" y="1907425"/>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flipV="1">
            <a:off x="2514093" y="1898798"/>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35419" y="970329"/>
            <a:ext cx="2200066" cy="125681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644690" y="732380"/>
            <a:ext cx="2026531" cy="19463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4144" y="4127751"/>
            <a:ext cx="2200066" cy="1256812"/>
          </a:xfrm>
          <a:prstGeom prst="ellipse">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923661" y="3717047"/>
            <a:ext cx="2026531" cy="1946334"/>
          </a:xfrm>
          <a:prstGeom prst="ellipse">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929622" y="3968982"/>
            <a:ext cx="2200066" cy="125681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874551" y="3512864"/>
            <a:ext cx="2026531" cy="19463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104535" y="3512864"/>
            <a:ext cx="287594" cy="2150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flipV="1">
            <a:off x="3178277" y="3672348"/>
            <a:ext cx="88420" cy="8136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178277" y="4409769"/>
            <a:ext cx="70055" cy="10494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Down Arrow 46"/>
          <p:cNvSpPr/>
          <p:nvPr/>
        </p:nvSpPr>
        <p:spPr>
          <a:xfrm>
            <a:off x="952829" y="4273919"/>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V="1">
            <a:off x="780300" y="4265293"/>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1929043" y="4795029"/>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flipV="1">
            <a:off x="1756514" y="4786403"/>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927056" y="4920623"/>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flipV="1">
            <a:off x="754527" y="4911997"/>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1557695" y="4317823"/>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flipV="1">
            <a:off x="1385166" y="4309196"/>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632817" y="4673207"/>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flipV="1">
            <a:off x="460288" y="4664580"/>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a:off x="1437405" y="4964527"/>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flipV="1">
            <a:off x="1264876" y="4955900"/>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2221932" y="4510297"/>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flipV="1">
            <a:off x="2049403" y="4501670"/>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a:off x="4656332" y="3935306"/>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flipV="1">
            <a:off x="4483803" y="3926679"/>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5672314" y="4771564"/>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p:cNvSpPr/>
          <p:nvPr/>
        </p:nvSpPr>
        <p:spPr>
          <a:xfrm flipV="1">
            <a:off x="5499785" y="4762937"/>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4412180" y="4973523"/>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flipV="1">
            <a:off x="4239651" y="4964896"/>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5130022" y="5134286"/>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wn Arrow 67"/>
          <p:cNvSpPr/>
          <p:nvPr/>
        </p:nvSpPr>
        <p:spPr>
          <a:xfrm flipV="1">
            <a:off x="4957493" y="5125659"/>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wn Arrow 68"/>
          <p:cNvSpPr/>
          <p:nvPr/>
        </p:nvSpPr>
        <p:spPr>
          <a:xfrm>
            <a:off x="5358676" y="4258026"/>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n Arrow 69"/>
          <p:cNvSpPr/>
          <p:nvPr/>
        </p:nvSpPr>
        <p:spPr>
          <a:xfrm flipV="1">
            <a:off x="5186147" y="4249399"/>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wn Arrow 70"/>
          <p:cNvSpPr/>
          <p:nvPr/>
        </p:nvSpPr>
        <p:spPr>
          <a:xfrm>
            <a:off x="4280304" y="4326449"/>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wn Arrow 71"/>
          <p:cNvSpPr/>
          <p:nvPr/>
        </p:nvSpPr>
        <p:spPr>
          <a:xfrm flipV="1">
            <a:off x="4107775" y="4317823"/>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4791826" y="4904774"/>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flipV="1">
            <a:off x="4619297" y="4896148"/>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5089817" y="3987724"/>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flipV="1">
            <a:off x="4917288" y="3979098"/>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a:off x="5349792" y="4650553"/>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flipV="1">
            <a:off x="5177263" y="4641927"/>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p:cNvSpPr/>
          <p:nvPr/>
        </p:nvSpPr>
        <p:spPr>
          <a:xfrm>
            <a:off x="4836458" y="4389462"/>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flipV="1">
            <a:off x="4663929" y="4380836"/>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a:off x="7589492" y="4212649"/>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wn Arrow 83"/>
          <p:cNvSpPr/>
          <p:nvPr/>
        </p:nvSpPr>
        <p:spPr>
          <a:xfrm flipV="1">
            <a:off x="7416963" y="4204022"/>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wn Arrow 84"/>
          <p:cNvSpPr/>
          <p:nvPr/>
        </p:nvSpPr>
        <p:spPr>
          <a:xfrm>
            <a:off x="8636620" y="4670553"/>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wn Arrow 85"/>
          <p:cNvSpPr/>
          <p:nvPr/>
        </p:nvSpPr>
        <p:spPr>
          <a:xfrm flipV="1">
            <a:off x="8464091" y="4661926"/>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wn Arrow 86"/>
          <p:cNvSpPr/>
          <p:nvPr/>
        </p:nvSpPr>
        <p:spPr>
          <a:xfrm>
            <a:off x="10605339" y="3751033"/>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wn Arrow 87"/>
          <p:cNvSpPr/>
          <p:nvPr/>
        </p:nvSpPr>
        <p:spPr>
          <a:xfrm flipV="1">
            <a:off x="10385240" y="3771207"/>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wn Arrow 88"/>
          <p:cNvSpPr/>
          <p:nvPr/>
        </p:nvSpPr>
        <p:spPr>
          <a:xfrm>
            <a:off x="11296219" y="4853052"/>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wn Arrow 89"/>
          <p:cNvSpPr/>
          <p:nvPr/>
        </p:nvSpPr>
        <p:spPr>
          <a:xfrm flipV="1">
            <a:off x="11155245" y="4849005"/>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wn Arrow 90"/>
          <p:cNvSpPr/>
          <p:nvPr/>
        </p:nvSpPr>
        <p:spPr>
          <a:xfrm>
            <a:off x="8049225" y="4440034"/>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wn Arrow 91"/>
          <p:cNvSpPr/>
          <p:nvPr/>
        </p:nvSpPr>
        <p:spPr>
          <a:xfrm flipV="1">
            <a:off x="7905812" y="4409769"/>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own Arrow 92"/>
          <p:cNvSpPr/>
          <p:nvPr/>
        </p:nvSpPr>
        <p:spPr>
          <a:xfrm>
            <a:off x="8494541" y="4223106"/>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wn Arrow 93"/>
          <p:cNvSpPr/>
          <p:nvPr/>
        </p:nvSpPr>
        <p:spPr>
          <a:xfrm flipV="1">
            <a:off x="8322012" y="4214480"/>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wn Arrow 94"/>
          <p:cNvSpPr/>
          <p:nvPr/>
        </p:nvSpPr>
        <p:spPr>
          <a:xfrm>
            <a:off x="11572239" y="4032105"/>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wn Arrow 95"/>
          <p:cNvSpPr/>
          <p:nvPr/>
        </p:nvSpPr>
        <p:spPr>
          <a:xfrm flipV="1">
            <a:off x="11399710" y="4023479"/>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wn Arrow 96"/>
          <p:cNvSpPr/>
          <p:nvPr/>
        </p:nvSpPr>
        <p:spPr>
          <a:xfrm>
            <a:off x="10848700" y="4244394"/>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wn Arrow 97"/>
          <p:cNvSpPr/>
          <p:nvPr/>
        </p:nvSpPr>
        <p:spPr>
          <a:xfrm flipV="1">
            <a:off x="10685007" y="4223106"/>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wn Arrow 98"/>
          <p:cNvSpPr/>
          <p:nvPr/>
        </p:nvSpPr>
        <p:spPr>
          <a:xfrm>
            <a:off x="7051695" y="4443080"/>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p:cNvSpPr/>
          <p:nvPr/>
        </p:nvSpPr>
        <p:spPr>
          <a:xfrm>
            <a:off x="11293266" y="222531"/>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p:cNvSpPr/>
          <p:nvPr/>
        </p:nvSpPr>
        <p:spPr>
          <a:xfrm>
            <a:off x="11232679" y="930284"/>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p:cNvSpPr/>
          <p:nvPr/>
        </p:nvSpPr>
        <p:spPr>
          <a:xfrm>
            <a:off x="10759519" y="5060196"/>
            <a:ext cx="138021" cy="267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wn Arrow 102"/>
          <p:cNvSpPr/>
          <p:nvPr/>
        </p:nvSpPr>
        <p:spPr>
          <a:xfrm flipV="1">
            <a:off x="8072485" y="4933433"/>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wn Arrow 103"/>
          <p:cNvSpPr/>
          <p:nvPr/>
        </p:nvSpPr>
        <p:spPr>
          <a:xfrm flipV="1">
            <a:off x="10049148" y="4331850"/>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wn Arrow 104"/>
          <p:cNvSpPr/>
          <p:nvPr/>
        </p:nvSpPr>
        <p:spPr>
          <a:xfrm flipV="1">
            <a:off x="11832071" y="216947"/>
            <a:ext cx="138021" cy="2608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wn Arrow 105"/>
          <p:cNvSpPr/>
          <p:nvPr/>
        </p:nvSpPr>
        <p:spPr>
          <a:xfrm>
            <a:off x="10918076" y="233257"/>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wn Arrow 106"/>
          <p:cNvSpPr/>
          <p:nvPr/>
        </p:nvSpPr>
        <p:spPr>
          <a:xfrm>
            <a:off x="11666370" y="4450973"/>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107"/>
          <p:cNvSpPr/>
          <p:nvPr/>
        </p:nvSpPr>
        <p:spPr>
          <a:xfrm>
            <a:off x="10979898" y="5037012"/>
            <a:ext cx="123644" cy="296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wn Arrow 108"/>
          <p:cNvSpPr/>
          <p:nvPr/>
        </p:nvSpPr>
        <p:spPr>
          <a:xfrm flipV="1">
            <a:off x="11692244" y="868543"/>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wn Arrow 109"/>
          <p:cNvSpPr/>
          <p:nvPr/>
        </p:nvSpPr>
        <p:spPr>
          <a:xfrm flipV="1">
            <a:off x="8312910" y="4842286"/>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wn Arrow 110"/>
          <p:cNvSpPr/>
          <p:nvPr/>
        </p:nvSpPr>
        <p:spPr>
          <a:xfrm flipV="1">
            <a:off x="8900399" y="4399050"/>
            <a:ext cx="123644" cy="2889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p:cNvPicPr>
            <a:picLocks noChangeAspect="1"/>
          </p:cNvPicPr>
          <p:nvPr/>
        </p:nvPicPr>
        <p:blipFill>
          <a:blip r:embed="rId2"/>
          <a:stretch>
            <a:fillRect/>
          </a:stretch>
        </p:blipFill>
        <p:spPr>
          <a:xfrm>
            <a:off x="6124354" y="842772"/>
            <a:ext cx="1026745" cy="1202759"/>
          </a:xfrm>
          <a:prstGeom prst="rect">
            <a:avLst/>
          </a:prstGeom>
        </p:spPr>
      </p:pic>
      <p:sp>
        <p:nvSpPr>
          <p:cNvPr id="113" name="Oval 112"/>
          <p:cNvSpPr/>
          <p:nvPr/>
        </p:nvSpPr>
        <p:spPr>
          <a:xfrm>
            <a:off x="9422241" y="3432958"/>
            <a:ext cx="287594" cy="2150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p:cNvCxnSpPr/>
          <p:nvPr/>
        </p:nvCxnSpPr>
        <p:spPr>
          <a:xfrm flipH="1" flipV="1">
            <a:off x="9082432" y="3630768"/>
            <a:ext cx="506639" cy="8709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9585083" y="4440845"/>
            <a:ext cx="336639" cy="10646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3198171" y="1466343"/>
            <a:ext cx="991320" cy="345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rot="8947256">
            <a:off x="3765579" y="2733713"/>
            <a:ext cx="3032046" cy="345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rot="2086685">
            <a:off x="6359136" y="2711294"/>
            <a:ext cx="2700155" cy="345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H="1">
            <a:off x="6516497" y="2985129"/>
            <a:ext cx="49032" cy="35043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224876" y="6008997"/>
            <a:ext cx="10197663" cy="461665"/>
          </a:xfrm>
          <a:prstGeom prst="rect">
            <a:avLst/>
          </a:prstGeom>
          <a:noFill/>
        </p:spPr>
        <p:txBody>
          <a:bodyPr wrap="none" rtlCol="0">
            <a:spAutoFit/>
          </a:bodyPr>
          <a:lstStyle/>
          <a:p>
            <a:r>
              <a:rPr lang="en-US" sz="2400" b="1" dirty="0" smtClean="0"/>
              <a:t>Adiabatic – 2d – P(</a:t>
            </a:r>
            <a:r>
              <a:rPr lang="en-US" sz="2400" b="1" dirty="0" smtClean="0">
                <a:latin typeface="Symbol" panose="05050102010706020507" pitchFamily="18" charset="2"/>
              </a:rPr>
              <a:t>q</a:t>
            </a:r>
            <a:r>
              <a:rPr lang="en-US" sz="2400" b="1" dirty="0" smtClean="0"/>
              <a:t>)  ~ </a:t>
            </a:r>
            <a:r>
              <a:rPr lang="en-US" sz="2400" b="1" dirty="0" smtClean="0">
                <a:latin typeface="Symbol" panose="05050102010706020507" pitchFamily="18" charset="2"/>
              </a:rPr>
              <a:t>d</a:t>
            </a:r>
            <a:r>
              <a:rPr lang="en-US" sz="2400" b="1" dirty="0" smtClean="0"/>
              <a:t>                                             </a:t>
            </a:r>
            <a:r>
              <a:rPr lang="en-US" sz="2400" b="1" dirty="0" err="1" smtClean="0"/>
              <a:t>diabatic</a:t>
            </a:r>
            <a:r>
              <a:rPr lang="en-US" sz="2400" b="1" dirty="0" smtClean="0"/>
              <a:t>  - 3d  - P(</a:t>
            </a:r>
            <a:r>
              <a:rPr lang="en-US" sz="2400" b="1" dirty="0">
                <a:latin typeface="Symbol" panose="05050102010706020507" pitchFamily="18" charset="2"/>
              </a:rPr>
              <a:t>q</a:t>
            </a:r>
            <a:r>
              <a:rPr lang="en-US" sz="2400" b="1" dirty="0" smtClean="0"/>
              <a:t>) </a:t>
            </a:r>
            <a:r>
              <a:rPr lang="en-US" sz="2400" b="1" dirty="0" smtClean="0">
                <a:sym typeface="Wingdings" panose="05000000000000000000" pitchFamily="2" charset="2"/>
              </a:rPr>
              <a:t></a:t>
            </a:r>
            <a:r>
              <a:rPr lang="en-US" sz="2400" b="1" dirty="0" smtClean="0"/>
              <a:t> sin(</a:t>
            </a:r>
            <a:r>
              <a:rPr lang="en-US" sz="2400" b="1" dirty="0" smtClean="0">
                <a:latin typeface="Symbol" panose="05050102010706020507" pitchFamily="18" charset="2"/>
              </a:rPr>
              <a:t>q</a:t>
            </a:r>
            <a:r>
              <a:rPr lang="en-US" sz="2400" b="1" dirty="0" smtClean="0"/>
              <a:t>)</a:t>
            </a:r>
            <a:endParaRPr lang="en-US" sz="2400" b="1" dirty="0"/>
          </a:p>
        </p:txBody>
      </p:sp>
      <p:sp>
        <p:nvSpPr>
          <p:cNvPr id="127" name="TextBox 126"/>
          <p:cNvSpPr txBox="1"/>
          <p:nvPr/>
        </p:nvSpPr>
        <p:spPr>
          <a:xfrm rot="19793764">
            <a:off x="4984676" y="2820251"/>
            <a:ext cx="1098378" cy="584775"/>
          </a:xfrm>
          <a:prstGeom prst="rect">
            <a:avLst/>
          </a:prstGeom>
          <a:noFill/>
        </p:spPr>
        <p:txBody>
          <a:bodyPr wrap="none" rtlCol="0">
            <a:spAutoFit/>
          </a:bodyPr>
          <a:lstStyle/>
          <a:p>
            <a:r>
              <a:rPr lang="en-US" sz="3200" b="1" dirty="0" smtClean="0"/>
              <a:t>Noah</a:t>
            </a:r>
            <a:endParaRPr lang="en-US" sz="3200" b="1" dirty="0"/>
          </a:p>
        </p:txBody>
      </p:sp>
      <p:sp>
        <p:nvSpPr>
          <p:cNvPr id="128" name="TextBox 127"/>
          <p:cNvSpPr txBox="1"/>
          <p:nvPr/>
        </p:nvSpPr>
        <p:spPr>
          <a:xfrm rot="2177347">
            <a:off x="6652935" y="2864136"/>
            <a:ext cx="2024337" cy="584775"/>
          </a:xfrm>
          <a:prstGeom prst="rect">
            <a:avLst/>
          </a:prstGeom>
          <a:noFill/>
        </p:spPr>
        <p:txBody>
          <a:bodyPr wrap="none" rtlCol="0">
            <a:spAutoFit/>
          </a:bodyPr>
          <a:lstStyle/>
          <a:p>
            <a:r>
              <a:rPr lang="en-US" sz="3200" b="1" dirty="0" smtClean="0"/>
              <a:t>Anti- Noah</a:t>
            </a:r>
            <a:endParaRPr lang="en-US" sz="3200" b="1" dirty="0"/>
          </a:p>
        </p:txBody>
      </p:sp>
      <p:sp>
        <p:nvSpPr>
          <p:cNvPr id="3" name="TextBox 2"/>
          <p:cNvSpPr txBox="1"/>
          <p:nvPr/>
        </p:nvSpPr>
        <p:spPr>
          <a:xfrm>
            <a:off x="4020193" y="125645"/>
            <a:ext cx="4962962" cy="523220"/>
          </a:xfrm>
          <a:prstGeom prst="rect">
            <a:avLst/>
          </a:prstGeom>
          <a:solidFill>
            <a:srgbClr val="FFFF00"/>
          </a:solidFill>
        </p:spPr>
        <p:txBody>
          <a:bodyPr wrap="none" rtlCol="0">
            <a:spAutoFit/>
          </a:bodyPr>
          <a:lstStyle/>
          <a:p>
            <a:r>
              <a:rPr lang="en-US" sz="2800" b="1" dirty="0" smtClean="0"/>
              <a:t>Mental (meant two ways) view. </a:t>
            </a:r>
            <a:endParaRPr lang="en-US" sz="2800" b="1" dirty="0"/>
          </a:p>
        </p:txBody>
      </p:sp>
      <p:sp>
        <p:nvSpPr>
          <p:cNvPr id="6" name="Down Arrow 5"/>
          <p:cNvSpPr/>
          <p:nvPr/>
        </p:nvSpPr>
        <p:spPr>
          <a:xfrm rot="19715533" flipV="1">
            <a:off x="8074465" y="3961122"/>
            <a:ext cx="190312" cy="3966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682864">
            <a:off x="10971926" y="3632638"/>
            <a:ext cx="220450" cy="3442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825558">
            <a:off x="10425657" y="4656665"/>
            <a:ext cx="193979" cy="37091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9767831" flipV="1">
            <a:off x="7579065" y="4649350"/>
            <a:ext cx="184224" cy="34177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523354" y="6397307"/>
            <a:ext cx="505100" cy="360402"/>
          </a:xfrm>
        </p:spPr>
        <p:txBody>
          <a:bodyPr/>
          <a:lstStyle/>
          <a:p>
            <a:fld id="{6C86730D-3F5F-4113-B878-501F47501CEA}" type="slidenum">
              <a:rPr lang="en-US" sz="1400" b="1" smtClean="0"/>
              <a:t>20</a:t>
            </a:fld>
            <a:endParaRPr lang="en-US" sz="1400" b="1" dirty="0"/>
          </a:p>
        </p:txBody>
      </p:sp>
    </p:spTree>
    <p:extLst>
      <p:ext uri="{BB962C8B-B14F-4D97-AF65-F5344CB8AC3E}">
        <p14:creationId xmlns:p14="http://schemas.microsoft.com/office/powerpoint/2010/main" val="108923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55" y="196931"/>
            <a:ext cx="10704553" cy="1378958"/>
          </a:xfrm>
        </p:spPr>
        <p:txBody>
          <a:bodyPr>
            <a:normAutofit/>
          </a:bodyPr>
          <a:lstStyle/>
          <a:p>
            <a:r>
              <a:rPr lang="en-US" sz="2800" b="1" dirty="0" smtClean="0"/>
              <a:t>The </a:t>
            </a:r>
            <a:r>
              <a:rPr lang="en-US" sz="2800" b="1" u="sng" dirty="0" smtClean="0"/>
              <a:t>macro</a:t>
            </a:r>
            <a:r>
              <a:rPr lang="en-US" sz="2800" b="1" dirty="0" smtClean="0"/>
              <a:t> “go of it” is “</a:t>
            </a:r>
            <a:r>
              <a:rPr lang="en-US" sz="2800" b="1" dirty="0"/>
              <a:t>T</a:t>
            </a:r>
            <a:r>
              <a:rPr lang="en-US" sz="2800" b="1" dirty="0" smtClean="0"/>
              <a:t>wisting or Tilting”. </a:t>
            </a:r>
            <a:br>
              <a:rPr lang="en-US" sz="2800" b="1" dirty="0" smtClean="0"/>
            </a:br>
            <a:r>
              <a:rPr lang="en-US" sz="2800" b="1" dirty="0" smtClean="0"/>
              <a:t>As Moretto showed in 1978 IF (T) fully statistically excited </a:t>
            </a:r>
            <a:r>
              <a:rPr lang="en-US" sz="2800" b="1" dirty="0" smtClean="0">
                <a:sym typeface="Wingdings" panose="05000000000000000000" pitchFamily="2" charset="2"/>
              </a:rPr>
              <a:t> </a:t>
            </a:r>
            <a:r>
              <a:rPr lang="en-US" sz="2800" b="1" dirty="0" smtClean="0"/>
              <a:t>fragment spins are virtually isotopic.</a:t>
            </a:r>
            <a:endParaRPr lang="en-US" sz="2800" b="1" dirty="0"/>
          </a:p>
        </p:txBody>
      </p:sp>
      <p:sp>
        <p:nvSpPr>
          <p:cNvPr id="3" name="TextBox 2"/>
          <p:cNvSpPr txBox="1"/>
          <p:nvPr/>
        </p:nvSpPr>
        <p:spPr>
          <a:xfrm>
            <a:off x="595455" y="1575889"/>
            <a:ext cx="10654327" cy="707886"/>
          </a:xfrm>
          <a:prstGeom prst="rect">
            <a:avLst/>
          </a:prstGeom>
          <a:solidFill>
            <a:srgbClr val="FFFF00"/>
          </a:solidFill>
        </p:spPr>
        <p:txBody>
          <a:bodyPr wrap="none" rtlCol="0">
            <a:spAutoFit/>
          </a:bodyPr>
          <a:lstStyle/>
          <a:p>
            <a:r>
              <a:rPr lang="en-US" sz="2000" b="1" dirty="0" smtClean="0"/>
              <a:t>“…. Hence, titling and wriggling together generate an angular momentum that is almost random.”  </a:t>
            </a:r>
          </a:p>
          <a:p>
            <a:r>
              <a:rPr lang="en-US" sz="2000" b="1" dirty="0" err="1" smtClean="0"/>
              <a:t>Varenna</a:t>
            </a:r>
            <a:r>
              <a:rPr lang="en-US" sz="2000" b="1" dirty="0" smtClean="0"/>
              <a:t> lectures and elsewhere (1979).</a:t>
            </a:r>
            <a:endParaRPr lang="en-US" sz="2000" b="1" dirty="0"/>
          </a:p>
        </p:txBody>
      </p:sp>
      <p:sp>
        <p:nvSpPr>
          <p:cNvPr id="4" name="TextBox 3"/>
          <p:cNvSpPr txBox="1"/>
          <p:nvPr/>
        </p:nvSpPr>
        <p:spPr>
          <a:xfrm>
            <a:off x="398158" y="3294037"/>
            <a:ext cx="11185563" cy="3108543"/>
          </a:xfrm>
          <a:prstGeom prst="rect">
            <a:avLst/>
          </a:prstGeom>
          <a:noFill/>
        </p:spPr>
        <p:txBody>
          <a:bodyPr wrap="none" rtlCol="0">
            <a:spAutoFit/>
          </a:bodyPr>
          <a:lstStyle/>
          <a:p>
            <a:r>
              <a:rPr lang="en-US" sz="2800" b="1" dirty="0" smtClean="0"/>
              <a:t>The tension:</a:t>
            </a:r>
          </a:p>
          <a:p>
            <a:r>
              <a:rPr lang="en-US" sz="2800" b="1" dirty="0" smtClean="0"/>
              <a:t>Old data indicates initial spins are 2d. </a:t>
            </a:r>
          </a:p>
          <a:p>
            <a:r>
              <a:rPr lang="en-US" sz="2800" b="1" dirty="0" smtClean="0">
                <a:sym typeface="Wingdings" panose="05000000000000000000" pitchFamily="2" charset="2"/>
              </a:rPr>
              <a:t>     </a:t>
            </a:r>
            <a:r>
              <a:rPr lang="en-US" sz="2800" b="1" dirty="0" smtClean="0"/>
              <a:t>This motivated Jorgen and Ramona to favor 2D (1,1,0) FREYA model. </a:t>
            </a:r>
          </a:p>
          <a:p>
            <a:r>
              <a:rPr lang="en-US" sz="2800" b="1" dirty="0"/>
              <a:t> </a:t>
            </a:r>
            <a:r>
              <a:rPr lang="en-US" sz="2800" b="1" dirty="0" smtClean="0"/>
              <a:t>     It can also be ~ justified/rationalized by (DIC) nucleon-exchange model.</a:t>
            </a:r>
          </a:p>
          <a:p>
            <a:r>
              <a:rPr lang="en-US" sz="2800" b="1" dirty="0" smtClean="0"/>
              <a:t>New theory favors initial spins ~ fully populate 3d.</a:t>
            </a:r>
          </a:p>
          <a:p>
            <a:r>
              <a:rPr lang="en-US" sz="2800" b="1" dirty="0" smtClean="0">
                <a:sym typeface="Wingdings" panose="05000000000000000000" pitchFamily="2" charset="2"/>
              </a:rPr>
              <a:t>      </a:t>
            </a:r>
            <a:r>
              <a:rPr lang="en-US" sz="2800" b="1" dirty="0">
                <a:sym typeface="Wingdings" panose="05000000000000000000" pitchFamily="2" charset="2"/>
              </a:rPr>
              <a:t>I</a:t>
            </a:r>
            <a:r>
              <a:rPr lang="en-US" sz="2800" b="1" dirty="0" smtClean="0">
                <a:sym typeface="Wingdings" panose="05000000000000000000" pitchFamily="2" charset="2"/>
              </a:rPr>
              <a:t>ndication of (</a:t>
            </a:r>
            <a:r>
              <a:rPr lang="en-US" sz="2800" b="1" dirty="0" err="1" smtClean="0">
                <a:sym typeface="Wingdings" panose="05000000000000000000" pitchFamily="2" charset="2"/>
              </a:rPr>
              <a:t>Moretto’s</a:t>
            </a:r>
            <a:r>
              <a:rPr lang="en-US" sz="2800" b="1" dirty="0" smtClean="0">
                <a:sym typeface="Wingdings" panose="05000000000000000000" pitchFamily="2" charset="2"/>
              </a:rPr>
              <a:t>) thermal excitation of W,B,T (1,1,1) model.</a:t>
            </a:r>
          </a:p>
          <a:p>
            <a:r>
              <a:rPr lang="en-US" sz="2800" b="1" dirty="0" smtClean="0">
                <a:sym typeface="Wingdings" panose="05000000000000000000" pitchFamily="2" charset="2"/>
              </a:rPr>
              <a:t>Challenge for next few years: 2d or 3d?</a:t>
            </a:r>
            <a:endParaRPr lang="en-US" sz="2800" b="1" dirty="0"/>
          </a:p>
        </p:txBody>
      </p:sp>
      <p:sp>
        <p:nvSpPr>
          <p:cNvPr id="5" name="TextBox 4"/>
          <p:cNvSpPr txBox="1"/>
          <p:nvPr/>
        </p:nvSpPr>
        <p:spPr>
          <a:xfrm>
            <a:off x="1906859" y="2434963"/>
            <a:ext cx="8999034" cy="646331"/>
          </a:xfrm>
          <a:prstGeom prst="rect">
            <a:avLst/>
          </a:prstGeom>
          <a:noFill/>
        </p:spPr>
        <p:txBody>
          <a:bodyPr wrap="square" rtlCol="0">
            <a:spAutoFit/>
          </a:bodyPr>
          <a:lstStyle/>
          <a:p>
            <a:r>
              <a:rPr lang="en-US" b="1" dirty="0" err="1" smtClean="0"/>
              <a:t>S</a:t>
            </a:r>
            <a:r>
              <a:rPr lang="en-US" b="1" baseline="30000" dirty="0" err="1" smtClean="0"/>
              <a:t>rms</a:t>
            </a:r>
            <a:r>
              <a:rPr lang="en-US" b="1" baseline="-25000" dirty="0" err="1" smtClean="0"/>
              <a:t>L</a:t>
            </a:r>
            <a:r>
              <a:rPr lang="en-US" b="1" baseline="-25000" dirty="0" smtClean="0"/>
              <a:t>/H</a:t>
            </a:r>
            <a:r>
              <a:rPr lang="en-US" b="1" dirty="0" smtClean="0"/>
              <a:t> (1,1,0)   ~ 1.2 (</a:t>
            </a:r>
            <a:r>
              <a:rPr lang="en-US" b="1" dirty="0" smtClean="0">
                <a:latin typeface="Palace Script MT" panose="030303020206070C0B05" pitchFamily="66" charset="0"/>
              </a:rPr>
              <a:t>I  </a:t>
            </a:r>
            <a:r>
              <a:rPr lang="en-US" b="1" dirty="0" smtClean="0"/>
              <a:t>T)</a:t>
            </a:r>
            <a:r>
              <a:rPr lang="en-US" b="1" baseline="30000" dirty="0" smtClean="0"/>
              <a:t>0.5</a:t>
            </a:r>
            <a:r>
              <a:rPr lang="en-US" b="1" dirty="0" smtClean="0"/>
              <a:t> 	             ………….….	</a:t>
            </a:r>
            <a:r>
              <a:rPr lang="en-US" b="1" dirty="0"/>
              <a:t> </a:t>
            </a:r>
            <a:r>
              <a:rPr lang="en-US" b="1" dirty="0" err="1"/>
              <a:t>S</a:t>
            </a:r>
            <a:r>
              <a:rPr lang="en-US" b="1" baseline="30000" dirty="0" err="1"/>
              <a:t>rms</a:t>
            </a:r>
            <a:r>
              <a:rPr lang="en-US" b="1" baseline="-25000" dirty="0" err="1"/>
              <a:t>L</a:t>
            </a:r>
            <a:r>
              <a:rPr lang="en-US" b="1" baseline="-25000" dirty="0"/>
              <a:t>/H</a:t>
            </a:r>
            <a:r>
              <a:rPr lang="en-US" b="1" dirty="0"/>
              <a:t> </a:t>
            </a:r>
            <a:r>
              <a:rPr lang="en-US" b="1" dirty="0" smtClean="0"/>
              <a:t>(0,0,1) </a:t>
            </a:r>
            <a:r>
              <a:rPr lang="en-US" b="1" dirty="0"/>
              <a:t>~ </a:t>
            </a:r>
            <a:r>
              <a:rPr lang="en-US" b="1" dirty="0" smtClean="0"/>
              <a:t>0.84 </a:t>
            </a:r>
            <a:r>
              <a:rPr lang="en-US" b="1" dirty="0"/>
              <a:t>(</a:t>
            </a:r>
            <a:r>
              <a:rPr lang="en-US" b="1" dirty="0">
                <a:latin typeface="Palace Script MT" panose="030303020206070C0B05" pitchFamily="66" charset="0"/>
              </a:rPr>
              <a:t>I  </a:t>
            </a:r>
            <a:r>
              <a:rPr lang="en-US" b="1" dirty="0" smtClean="0"/>
              <a:t>T)</a:t>
            </a:r>
            <a:r>
              <a:rPr lang="en-US" b="1" baseline="30000" dirty="0" smtClean="0"/>
              <a:t>0.5</a:t>
            </a:r>
            <a:r>
              <a:rPr lang="en-US" b="1" dirty="0" smtClean="0"/>
              <a:t>   = aka </a:t>
            </a:r>
            <a:r>
              <a:rPr lang="en-US" b="1" dirty="0" err="1" smtClean="0"/>
              <a:t>K</a:t>
            </a:r>
            <a:r>
              <a:rPr lang="en-US" b="1" baseline="30000" dirty="0" err="1" smtClean="0"/>
              <a:t>rms</a:t>
            </a:r>
            <a:r>
              <a:rPr lang="en-US" b="1" baseline="-25000" dirty="0" err="1" smtClean="0"/>
              <a:t>L</a:t>
            </a:r>
            <a:r>
              <a:rPr lang="en-US" b="1" baseline="-25000" dirty="0" smtClean="0"/>
              <a:t>/H</a:t>
            </a:r>
            <a:endParaRPr lang="en-US" b="1" dirty="0" smtClean="0"/>
          </a:p>
          <a:p>
            <a:r>
              <a:rPr lang="en-US" b="1" dirty="0" smtClean="0">
                <a:latin typeface="Symbol" panose="05050102010706020507" pitchFamily="18" charset="2"/>
              </a:rPr>
              <a:t>    </a:t>
            </a:r>
            <a:r>
              <a:rPr lang="en-US" b="1" dirty="0" err="1" smtClean="0">
                <a:latin typeface="Symbol" panose="05050102010706020507" pitchFamily="18" charset="2"/>
              </a:rPr>
              <a:t>s</a:t>
            </a:r>
            <a:r>
              <a:rPr lang="en-US" b="1" baseline="-25000" dirty="0" err="1" smtClean="0"/>
              <a:t>L</a:t>
            </a:r>
            <a:r>
              <a:rPr lang="en-US" b="1" baseline="-25000" dirty="0" smtClean="0"/>
              <a:t>/H </a:t>
            </a:r>
            <a:r>
              <a:rPr lang="en-US" b="1" dirty="0" smtClean="0"/>
              <a:t>(1,1,0)   ~ 0.5</a:t>
            </a:r>
            <a:r>
              <a:rPr lang="en-US" b="1" dirty="0"/>
              <a:t> (</a:t>
            </a:r>
            <a:r>
              <a:rPr lang="en-US" b="1" dirty="0">
                <a:latin typeface="Palace Script MT" panose="030303020206070C0B05" pitchFamily="66" charset="0"/>
              </a:rPr>
              <a:t>I  </a:t>
            </a:r>
            <a:r>
              <a:rPr lang="en-US" b="1" dirty="0"/>
              <a:t>T)</a:t>
            </a:r>
            <a:r>
              <a:rPr lang="en-US" b="1" baseline="30000" dirty="0"/>
              <a:t>0.5</a:t>
            </a:r>
            <a:r>
              <a:rPr lang="en-US" b="1" dirty="0"/>
              <a:t> </a:t>
            </a:r>
            <a:endParaRPr lang="en-US" b="1" baseline="-25000" dirty="0"/>
          </a:p>
        </p:txBody>
      </p:sp>
      <p:sp>
        <p:nvSpPr>
          <p:cNvPr id="6" name="Slide Number Placeholder 5"/>
          <p:cNvSpPr>
            <a:spLocks noGrp="1"/>
          </p:cNvSpPr>
          <p:nvPr>
            <p:ph type="sldNum" sz="quarter" idx="12"/>
          </p:nvPr>
        </p:nvSpPr>
        <p:spPr>
          <a:xfrm>
            <a:off x="11460664" y="6402580"/>
            <a:ext cx="572069" cy="318895"/>
          </a:xfrm>
        </p:spPr>
        <p:txBody>
          <a:bodyPr/>
          <a:lstStyle/>
          <a:p>
            <a:fld id="{6C86730D-3F5F-4113-B878-501F47501CEA}" type="slidenum">
              <a:rPr lang="en-US" sz="1400" b="1" smtClean="0"/>
              <a:t>21</a:t>
            </a:fld>
            <a:endParaRPr lang="en-US" sz="1400" b="1" dirty="0"/>
          </a:p>
        </p:txBody>
      </p:sp>
    </p:spTree>
    <p:extLst>
      <p:ext uri="{BB962C8B-B14F-4D97-AF65-F5344CB8AC3E}">
        <p14:creationId xmlns:p14="http://schemas.microsoft.com/office/powerpoint/2010/main" val="1703527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274" y="867494"/>
            <a:ext cx="8655334" cy="1609892"/>
          </a:xfrm>
          <a:prstGeom prst="rect">
            <a:avLst/>
          </a:prstGeom>
        </p:spPr>
      </p:pic>
      <p:pic>
        <p:nvPicPr>
          <p:cNvPr id="3" name="Picture 2"/>
          <p:cNvPicPr>
            <a:picLocks noChangeAspect="1"/>
          </p:cNvPicPr>
          <p:nvPr/>
        </p:nvPicPr>
        <p:blipFill>
          <a:blip r:embed="rId3"/>
          <a:stretch>
            <a:fillRect/>
          </a:stretch>
        </p:blipFill>
        <p:spPr>
          <a:xfrm>
            <a:off x="638274" y="2702160"/>
            <a:ext cx="8356870" cy="2744734"/>
          </a:xfrm>
          <a:prstGeom prst="rect">
            <a:avLst/>
          </a:prstGeom>
        </p:spPr>
      </p:pic>
      <p:pic>
        <p:nvPicPr>
          <p:cNvPr id="4" name="Picture 3"/>
          <p:cNvPicPr>
            <a:picLocks noChangeAspect="1"/>
          </p:cNvPicPr>
          <p:nvPr/>
        </p:nvPicPr>
        <p:blipFill>
          <a:blip r:embed="rId4"/>
          <a:stretch>
            <a:fillRect/>
          </a:stretch>
        </p:blipFill>
        <p:spPr>
          <a:xfrm>
            <a:off x="610673" y="5368910"/>
            <a:ext cx="8384471" cy="880138"/>
          </a:xfrm>
          <a:prstGeom prst="rect">
            <a:avLst/>
          </a:prstGeom>
        </p:spPr>
      </p:pic>
      <p:sp>
        <p:nvSpPr>
          <p:cNvPr id="5" name="TextBox 4"/>
          <p:cNvSpPr txBox="1"/>
          <p:nvPr/>
        </p:nvSpPr>
        <p:spPr>
          <a:xfrm>
            <a:off x="638274" y="260551"/>
            <a:ext cx="3832331" cy="461665"/>
          </a:xfrm>
          <a:prstGeom prst="rect">
            <a:avLst/>
          </a:prstGeom>
          <a:noFill/>
        </p:spPr>
        <p:txBody>
          <a:bodyPr wrap="none" rtlCol="0">
            <a:spAutoFit/>
          </a:bodyPr>
          <a:lstStyle/>
          <a:p>
            <a:r>
              <a:rPr lang="en-US" sz="2400" b="1" dirty="0" smtClean="0"/>
              <a:t>Randrup, Vogt and </a:t>
            </a:r>
            <a:r>
              <a:rPr lang="en-US" sz="2400" b="1" dirty="0" err="1" smtClean="0"/>
              <a:t>Do”ssing</a:t>
            </a:r>
            <a:r>
              <a:rPr lang="en-US" sz="2400" b="1" dirty="0" smtClean="0"/>
              <a:t>.</a:t>
            </a:r>
            <a:endParaRPr lang="en-US" sz="2400" b="1" dirty="0"/>
          </a:p>
        </p:txBody>
      </p:sp>
      <p:sp>
        <p:nvSpPr>
          <p:cNvPr id="6" name="Right Arrow 5"/>
          <p:cNvSpPr/>
          <p:nvPr/>
        </p:nvSpPr>
        <p:spPr>
          <a:xfrm rot="10800000">
            <a:off x="9293608" y="1226635"/>
            <a:ext cx="2069485" cy="64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9257756" y="4405067"/>
            <a:ext cx="2069485" cy="64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418320" y="2055829"/>
            <a:ext cx="1908921" cy="584775"/>
          </a:xfrm>
          <a:prstGeom prst="rect">
            <a:avLst/>
          </a:prstGeom>
          <a:noFill/>
        </p:spPr>
        <p:txBody>
          <a:bodyPr wrap="none" rtlCol="0">
            <a:spAutoFit/>
          </a:bodyPr>
          <a:lstStyle/>
          <a:p>
            <a:r>
              <a:rPr lang="en-US" sz="3200" dirty="0" smtClean="0"/>
              <a:t>Yes but no</a:t>
            </a:r>
            <a:endParaRPr lang="en-US" sz="3200" dirty="0"/>
          </a:p>
        </p:txBody>
      </p:sp>
      <p:sp>
        <p:nvSpPr>
          <p:cNvPr id="9" name="TextBox 8"/>
          <p:cNvSpPr txBox="1"/>
          <p:nvPr/>
        </p:nvSpPr>
        <p:spPr>
          <a:xfrm>
            <a:off x="9293608" y="5051838"/>
            <a:ext cx="2400401" cy="1384995"/>
          </a:xfrm>
          <a:prstGeom prst="rect">
            <a:avLst/>
          </a:prstGeom>
          <a:noFill/>
        </p:spPr>
        <p:txBody>
          <a:bodyPr wrap="none" rtlCol="0">
            <a:spAutoFit/>
          </a:bodyPr>
          <a:lstStyle/>
          <a:p>
            <a:r>
              <a:rPr lang="en-US" sz="2800" dirty="0" smtClean="0"/>
              <a:t>Micro says:</a:t>
            </a:r>
          </a:p>
          <a:p>
            <a:r>
              <a:rPr lang="en-US" sz="2800" dirty="0" smtClean="0"/>
              <a:t>Macro </a:t>
            </a:r>
          </a:p>
          <a:p>
            <a:r>
              <a:rPr lang="en-US" sz="2800" dirty="0" smtClean="0"/>
              <a:t>always needs T</a:t>
            </a:r>
            <a:endParaRPr lang="en-US" sz="2800" dirty="0"/>
          </a:p>
        </p:txBody>
      </p:sp>
      <p:sp>
        <p:nvSpPr>
          <p:cNvPr id="10" name="Slide Number Placeholder 9"/>
          <p:cNvSpPr>
            <a:spLocks noGrp="1"/>
          </p:cNvSpPr>
          <p:nvPr>
            <p:ph type="sldNum" sz="quarter" idx="12"/>
          </p:nvPr>
        </p:nvSpPr>
        <p:spPr>
          <a:xfrm>
            <a:off x="11521843" y="6361321"/>
            <a:ext cx="553278" cy="386936"/>
          </a:xfrm>
        </p:spPr>
        <p:txBody>
          <a:bodyPr/>
          <a:lstStyle/>
          <a:p>
            <a:fld id="{6C86730D-3F5F-4113-B878-501F47501CEA}" type="slidenum">
              <a:rPr lang="en-US" sz="1400" b="1" smtClean="0"/>
              <a:t>22</a:t>
            </a:fld>
            <a:endParaRPr lang="en-US" sz="1400" b="1" dirty="0"/>
          </a:p>
        </p:txBody>
      </p:sp>
      <p:cxnSp>
        <p:nvCxnSpPr>
          <p:cNvPr id="11" name="Straight Connector 10"/>
          <p:cNvCxnSpPr/>
          <p:nvPr/>
        </p:nvCxnSpPr>
        <p:spPr>
          <a:xfrm flipH="1" flipV="1">
            <a:off x="513562" y="1991171"/>
            <a:ext cx="6912733" cy="646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38275" y="5336581"/>
            <a:ext cx="8146802" cy="323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093151" y="4947353"/>
            <a:ext cx="294619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38275" y="5847971"/>
            <a:ext cx="7292222" cy="204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006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355292"/>
            <a:ext cx="7560428" cy="4102408"/>
          </a:xfrm>
        </p:spPr>
        <p:txBody>
          <a:bodyPr>
            <a:normAutofit/>
          </a:bodyPr>
          <a:lstStyle/>
          <a:p>
            <a:r>
              <a:rPr lang="en-US" b="1" dirty="0" smtClean="0"/>
              <a:t>One approach</a:t>
            </a:r>
            <a:r>
              <a:rPr lang="en-US" dirty="0" smtClean="0"/>
              <a:t>:</a:t>
            </a:r>
            <a:br>
              <a:rPr lang="en-US" dirty="0" smtClean="0"/>
            </a:br>
            <a:r>
              <a:rPr lang="en-US" sz="2700" dirty="0" smtClean="0"/>
              <a:t>JR, T. Dossing, and R. </a:t>
            </a:r>
            <a:r>
              <a:rPr lang="en-US" sz="2700" dirty="0"/>
              <a:t>V</a:t>
            </a:r>
            <a:r>
              <a:rPr lang="en-US" sz="2700" dirty="0" smtClean="0"/>
              <a:t>ogt.</a:t>
            </a:r>
            <a:r>
              <a:rPr lang="en-US" sz="2700" dirty="0"/>
              <a:t/>
            </a:r>
            <a:br>
              <a:rPr lang="en-US" sz="2700" dirty="0"/>
            </a:br>
            <a:r>
              <a:rPr lang="en-US" sz="2700" dirty="0"/>
              <a:t>P</a:t>
            </a:r>
            <a:r>
              <a:rPr lang="en-US" sz="2700" dirty="0" smtClean="0"/>
              <a:t>hotons double helicity measurements would tell all.</a:t>
            </a:r>
            <a:br>
              <a:rPr lang="en-US" sz="2700" dirty="0" smtClean="0"/>
            </a:br>
            <a:r>
              <a:rPr lang="en-US" sz="2700" dirty="0"/>
              <a:t/>
            </a:r>
            <a:br>
              <a:rPr lang="en-US" sz="2700" dirty="0"/>
            </a:br>
            <a:r>
              <a:rPr lang="en-US" sz="2700" dirty="0" smtClean="0"/>
              <a:t>Fission + E2</a:t>
            </a:r>
            <a:r>
              <a:rPr lang="en-US" sz="2700" baseline="-25000" dirty="0" smtClean="0"/>
              <a:t>L</a:t>
            </a:r>
            <a:r>
              <a:rPr lang="en-US" sz="2700" dirty="0" smtClean="0"/>
              <a:t>(Hel) + E2</a:t>
            </a:r>
            <a:r>
              <a:rPr lang="en-US" sz="2700" baseline="-25000" dirty="0" smtClean="0"/>
              <a:t>H</a:t>
            </a:r>
            <a:r>
              <a:rPr lang="en-US" sz="2700" dirty="0" smtClean="0"/>
              <a:t>(Hel)</a:t>
            </a:r>
            <a:br>
              <a:rPr lang="en-US" sz="2700" dirty="0" smtClean="0"/>
            </a:br>
            <a:r>
              <a:rPr lang="en-US" sz="2700" dirty="0"/>
              <a:t/>
            </a:r>
            <a:br>
              <a:rPr lang="en-US" sz="2700" dirty="0"/>
            </a:br>
            <a:r>
              <a:rPr lang="en-US" sz="2700" dirty="0" smtClean="0"/>
              <a:t>First pass – I laughed. </a:t>
            </a:r>
            <a:br>
              <a:rPr lang="en-US" sz="2700" dirty="0" smtClean="0"/>
            </a:br>
            <a:r>
              <a:rPr lang="en-US" sz="2700" dirty="0" smtClean="0"/>
              <a:t>Second pass – perhaps an experiment for the next generation.</a:t>
            </a:r>
            <a:endParaRPr lang="en-US" sz="2700" dirty="0"/>
          </a:p>
        </p:txBody>
      </p:sp>
      <p:pic>
        <p:nvPicPr>
          <p:cNvPr id="3" name="Picture 2"/>
          <p:cNvPicPr>
            <a:picLocks noChangeAspect="1"/>
          </p:cNvPicPr>
          <p:nvPr/>
        </p:nvPicPr>
        <p:blipFill>
          <a:blip r:embed="rId2"/>
          <a:stretch>
            <a:fillRect/>
          </a:stretch>
        </p:blipFill>
        <p:spPr>
          <a:xfrm>
            <a:off x="8836094" y="0"/>
            <a:ext cx="2899508" cy="6705600"/>
          </a:xfrm>
          <a:prstGeom prst="rect">
            <a:avLst/>
          </a:prstGeom>
        </p:spPr>
      </p:pic>
      <p:cxnSp>
        <p:nvCxnSpPr>
          <p:cNvPr id="5" name="Straight Arrow Connector 4"/>
          <p:cNvCxnSpPr/>
          <p:nvPr/>
        </p:nvCxnSpPr>
        <p:spPr>
          <a:xfrm flipV="1">
            <a:off x="8486019" y="1905803"/>
            <a:ext cx="9625" cy="5678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8745901" y="1934678"/>
            <a:ext cx="8021" cy="539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1616088" y="606393"/>
            <a:ext cx="9625" cy="5678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845490" y="606393"/>
            <a:ext cx="9625" cy="567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465088" y="3415365"/>
            <a:ext cx="9625" cy="5678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724970" y="3444240"/>
            <a:ext cx="8021" cy="539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494040" y="5444691"/>
            <a:ext cx="9625" cy="5678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53922" y="5473566"/>
            <a:ext cx="8021" cy="539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570726" y="5444691"/>
            <a:ext cx="9625" cy="5678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800128" y="5444691"/>
            <a:ext cx="9625" cy="567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C86730D-3F5F-4113-B878-501F47501CEA}" type="slidenum">
              <a:rPr lang="en-US" smtClean="0"/>
              <a:t>23</a:t>
            </a:fld>
            <a:endParaRPr lang="en-US"/>
          </a:p>
        </p:txBody>
      </p:sp>
    </p:spTree>
    <p:extLst>
      <p:ext uri="{BB962C8B-B14F-4D97-AF65-F5344CB8AC3E}">
        <p14:creationId xmlns:p14="http://schemas.microsoft.com/office/powerpoint/2010/main" val="916426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55641" y="-8923"/>
            <a:ext cx="4727309" cy="3507732"/>
          </a:xfrm>
          <a:prstGeom prst="rect">
            <a:avLst/>
          </a:prstGeom>
        </p:spPr>
      </p:pic>
      <p:sp>
        <p:nvSpPr>
          <p:cNvPr id="2" name="Title 1"/>
          <p:cNvSpPr>
            <a:spLocks noGrp="1"/>
          </p:cNvSpPr>
          <p:nvPr>
            <p:ph type="title"/>
          </p:nvPr>
        </p:nvSpPr>
        <p:spPr>
          <a:xfrm>
            <a:off x="313765" y="365125"/>
            <a:ext cx="7223504" cy="1208799"/>
          </a:xfrm>
        </p:spPr>
        <p:txBody>
          <a:bodyPr>
            <a:noAutofit/>
          </a:bodyPr>
          <a:lstStyle/>
          <a:p>
            <a:r>
              <a:rPr lang="en-US" sz="3600" b="1" dirty="0" smtClean="0"/>
              <a:t>Series of HF (GEMINI) calculations.</a:t>
            </a:r>
            <a:br>
              <a:rPr lang="en-US" sz="3600" b="1" dirty="0" smtClean="0"/>
            </a:br>
            <a:r>
              <a:rPr lang="en-US" sz="2400" b="1" u="sng" dirty="0" smtClean="0"/>
              <a:t>Full angular momentum coupling during </a:t>
            </a:r>
            <a:r>
              <a:rPr lang="en-US" sz="2400" b="1" u="sng" dirty="0" err="1" smtClean="0"/>
              <a:t>deexcitation</a:t>
            </a:r>
            <a:endParaRPr lang="en-US" sz="2400" b="1" u="sng" dirty="0"/>
          </a:p>
        </p:txBody>
      </p:sp>
      <p:pic>
        <p:nvPicPr>
          <p:cNvPr id="3" name="Picture 2"/>
          <p:cNvPicPr>
            <a:picLocks noChangeAspect="1"/>
          </p:cNvPicPr>
          <p:nvPr/>
        </p:nvPicPr>
        <p:blipFill>
          <a:blip r:embed="rId3"/>
          <a:stretch>
            <a:fillRect/>
          </a:stretch>
        </p:blipFill>
        <p:spPr>
          <a:xfrm>
            <a:off x="7433612" y="3244668"/>
            <a:ext cx="3777922" cy="2456350"/>
          </a:xfrm>
          <a:prstGeom prst="rect">
            <a:avLst/>
          </a:prstGeom>
        </p:spPr>
      </p:pic>
      <p:sp>
        <p:nvSpPr>
          <p:cNvPr id="4" name="TextBox 3"/>
          <p:cNvSpPr txBox="1"/>
          <p:nvPr/>
        </p:nvSpPr>
        <p:spPr>
          <a:xfrm>
            <a:off x="7863839" y="6035686"/>
            <a:ext cx="2915863" cy="369332"/>
          </a:xfrm>
          <a:prstGeom prst="rect">
            <a:avLst/>
          </a:prstGeom>
          <a:noFill/>
        </p:spPr>
        <p:txBody>
          <a:bodyPr wrap="none" rtlCol="0">
            <a:spAutoFit/>
          </a:bodyPr>
          <a:lstStyle/>
          <a:p>
            <a:r>
              <a:rPr lang="en-US" dirty="0"/>
              <a:t>F</a:t>
            </a:r>
            <a:r>
              <a:rPr lang="en-US" dirty="0" smtClean="0"/>
              <a:t>igure partially from Ramona</a:t>
            </a:r>
            <a:endParaRPr lang="en-US" dirty="0"/>
          </a:p>
        </p:txBody>
      </p:sp>
      <p:cxnSp>
        <p:nvCxnSpPr>
          <p:cNvPr id="7" name="Straight Connector 6"/>
          <p:cNvCxnSpPr>
            <a:endCxn id="22" idx="0"/>
          </p:cNvCxnSpPr>
          <p:nvPr/>
        </p:nvCxnSpPr>
        <p:spPr>
          <a:xfrm flipV="1">
            <a:off x="6850602" y="2982253"/>
            <a:ext cx="5120490" cy="30412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4"/>
          </p:cNvCxnSpPr>
          <p:nvPr/>
        </p:nvCxnSpPr>
        <p:spPr>
          <a:xfrm flipH="1" flipV="1">
            <a:off x="6841287" y="3638350"/>
            <a:ext cx="5109879" cy="1668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1750184" y="2982253"/>
            <a:ext cx="441816" cy="3105702"/>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808455" y="3529564"/>
            <a:ext cx="285422" cy="177777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6824809" y="2954537"/>
            <a:ext cx="5142037" cy="2993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620379" y="2954537"/>
            <a:ext cx="441816" cy="3105702"/>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707891" y="3520118"/>
            <a:ext cx="285422" cy="177777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38344" y="1638367"/>
            <a:ext cx="6373796" cy="3693319"/>
          </a:xfrm>
          <a:prstGeom prst="rect">
            <a:avLst/>
          </a:prstGeom>
          <a:noFill/>
        </p:spPr>
        <p:txBody>
          <a:bodyPr wrap="none" rtlCol="0">
            <a:spAutoFit/>
          </a:bodyPr>
          <a:lstStyle/>
          <a:p>
            <a:endParaRPr lang="en-US" sz="2400" dirty="0"/>
          </a:p>
          <a:p>
            <a:r>
              <a:rPr lang="en-US" sz="2400" dirty="0" smtClean="0"/>
              <a:t>1. L-H spins either 2d or 3d</a:t>
            </a:r>
            <a:endParaRPr lang="en-US" sz="2400" dirty="0"/>
          </a:p>
          <a:p>
            <a:r>
              <a:rPr lang="en-US" sz="2400" dirty="0" smtClean="0"/>
              <a:t>2. </a:t>
            </a:r>
            <a:r>
              <a:rPr lang="en-US" sz="2400" dirty="0"/>
              <a:t>D</a:t>
            </a:r>
            <a:r>
              <a:rPr lang="en-US" sz="2400" dirty="0" smtClean="0"/>
              <a:t>ifferent spin models, e.g. FREYA, TDSLDA</a:t>
            </a:r>
          </a:p>
          <a:p>
            <a:r>
              <a:rPr lang="en-US" sz="2400" dirty="0" smtClean="0"/>
              <a:t>3. </a:t>
            </a:r>
            <a:r>
              <a:rPr lang="en-US" sz="2400" dirty="0"/>
              <a:t>E</a:t>
            </a:r>
            <a:r>
              <a:rPr lang="en-US" sz="2400" dirty="0" smtClean="0"/>
              <a:t>xamine both neutron and gamma observables</a:t>
            </a:r>
          </a:p>
          <a:p>
            <a:r>
              <a:rPr lang="en-US" sz="2400" dirty="0" smtClean="0"/>
              <a:t>4. </a:t>
            </a:r>
            <a:r>
              <a:rPr lang="en-US" sz="2400" b="1" dirty="0" smtClean="0"/>
              <a:t>intra</a:t>
            </a:r>
            <a:r>
              <a:rPr lang="en-US" sz="2400" dirty="0" smtClean="0"/>
              <a:t>-fragment (L-L &amp; H-H) distributions</a:t>
            </a:r>
          </a:p>
          <a:p>
            <a:r>
              <a:rPr lang="en-US" sz="2400" dirty="0"/>
              <a:t>	</a:t>
            </a:r>
            <a:r>
              <a:rPr lang="en-US" sz="2400" dirty="0" smtClean="0"/>
              <a:t>- as sanity check.</a:t>
            </a:r>
          </a:p>
          <a:p>
            <a:endParaRPr lang="en-US" sz="2400" dirty="0" smtClean="0"/>
          </a:p>
          <a:p>
            <a:r>
              <a:rPr lang="en-US" sz="2400" dirty="0"/>
              <a:t>5</a:t>
            </a:r>
            <a:r>
              <a:rPr lang="en-US" sz="2400" dirty="0" smtClean="0"/>
              <a:t>. Examine BOTH </a:t>
            </a:r>
            <a:r>
              <a:rPr lang="en-US" sz="2400" b="1" dirty="0" smtClean="0"/>
              <a:t>inter</a:t>
            </a:r>
            <a:r>
              <a:rPr lang="en-US" sz="2400" dirty="0" smtClean="0"/>
              <a:t>-fragment P(</a:t>
            </a:r>
            <a:r>
              <a:rPr lang="en-US" sz="2400" dirty="0" err="1" smtClean="0">
                <a:latin typeface="Symbol" panose="05050102010706020507" pitchFamily="18" charset="2"/>
              </a:rPr>
              <a:t>Df</a:t>
            </a:r>
            <a:r>
              <a:rPr lang="en-US" sz="2400" dirty="0" smtClean="0">
                <a:latin typeface="Symbol" panose="05050102010706020507" pitchFamily="18" charset="2"/>
              </a:rPr>
              <a:t>) </a:t>
            </a:r>
          </a:p>
          <a:p>
            <a:r>
              <a:rPr lang="en-US" sz="2400" dirty="0">
                <a:latin typeface="Symbol" panose="05050102010706020507" pitchFamily="18" charset="2"/>
              </a:rPr>
              <a:t>	</a:t>
            </a:r>
            <a:r>
              <a:rPr lang="en-US" sz="2400" dirty="0" smtClean="0"/>
              <a:t>and</a:t>
            </a:r>
            <a:r>
              <a:rPr lang="en-US" sz="2400" dirty="0" smtClean="0">
                <a:latin typeface="Symbol" panose="05050102010706020507" pitchFamily="18" charset="2"/>
              </a:rPr>
              <a:t> </a:t>
            </a:r>
            <a:r>
              <a:rPr lang="en-US" sz="2400" dirty="0" smtClean="0"/>
              <a:t>P(</a:t>
            </a:r>
            <a:r>
              <a:rPr lang="en-US" sz="2400" dirty="0" smtClean="0">
                <a:latin typeface="Symbol" panose="05050102010706020507" pitchFamily="18" charset="2"/>
              </a:rPr>
              <a:t>q) </a:t>
            </a:r>
            <a:r>
              <a:rPr lang="en-US" sz="2400" dirty="0" smtClean="0"/>
              <a:t>distributions</a:t>
            </a:r>
            <a:endParaRPr lang="en-US" sz="2400" dirty="0"/>
          </a:p>
          <a:p>
            <a:endParaRPr lang="en-US" dirty="0"/>
          </a:p>
        </p:txBody>
      </p:sp>
      <p:cxnSp>
        <p:nvCxnSpPr>
          <p:cNvPr id="11" name="Straight Connector 10"/>
          <p:cNvCxnSpPr/>
          <p:nvPr/>
        </p:nvCxnSpPr>
        <p:spPr>
          <a:xfrm flipV="1">
            <a:off x="7012055" y="3563251"/>
            <a:ext cx="5065245" cy="17286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63839" y="137160"/>
            <a:ext cx="3592009" cy="646331"/>
          </a:xfrm>
          <a:prstGeom prst="rect">
            <a:avLst/>
          </a:prstGeom>
          <a:solidFill>
            <a:srgbClr val="FFFF00"/>
          </a:solidFill>
        </p:spPr>
        <p:txBody>
          <a:bodyPr wrap="none" rtlCol="0">
            <a:spAutoFit/>
          </a:bodyPr>
          <a:lstStyle/>
          <a:p>
            <a:r>
              <a:rPr lang="en-US" dirty="0" smtClean="0"/>
              <a:t>Initial either 2d or 3d</a:t>
            </a:r>
          </a:p>
          <a:p>
            <a:r>
              <a:rPr lang="en-US" dirty="0" smtClean="0"/>
              <a:t>i.e. either no or substantial </a:t>
            </a:r>
            <a:r>
              <a:rPr lang="en-US" dirty="0" err="1" smtClean="0">
                <a:latin typeface="Symbol" panose="05050102010706020507" pitchFamily="18" charset="2"/>
              </a:rPr>
              <a:t>s</a:t>
            </a:r>
            <a:r>
              <a:rPr lang="en-US" baseline="-25000" dirty="0" err="1" smtClean="0"/>
              <a:t>L</a:t>
            </a:r>
            <a:r>
              <a:rPr lang="en-US" baseline="-25000" dirty="0" smtClean="0"/>
              <a:t>/H </a:t>
            </a:r>
            <a:r>
              <a:rPr lang="en-US" dirty="0" smtClean="0"/>
              <a:t>(</a:t>
            </a:r>
            <a:r>
              <a:rPr lang="en-US" dirty="0" err="1" smtClean="0"/>
              <a:t>m</a:t>
            </a:r>
            <a:r>
              <a:rPr lang="en-US" baseline="-25000" dirty="0" err="1" smtClean="0"/>
              <a:t>z</a:t>
            </a:r>
            <a:r>
              <a:rPr lang="en-US" dirty="0" smtClean="0"/>
              <a:t>) </a:t>
            </a:r>
            <a:endParaRPr lang="en-US" dirty="0"/>
          </a:p>
        </p:txBody>
      </p:sp>
      <p:sp>
        <p:nvSpPr>
          <p:cNvPr id="8" name="Slide Number Placeholder 7"/>
          <p:cNvSpPr>
            <a:spLocks noGrp="1"/>
          </p:cNvSpPr>
          <p:nvPr>
            <p:ph type="sldNum" sz="quarter" idx="12"/>
          </p:nvPr>
        </p:nvSpPr>
        <p:spPr>
          <a:xfrm>
            <a:off x="11455848" y="6239691"/>
            <a:ext cx="453887" cy="429262"/>
          </a:xfrm>
        </p:spPr>
        <p:txBody>
          <a:bodyPr/>
          <a:lstStyle/>
          <a:p>
            <a:fld id="{6C86730D-3F5F-4113-B878-501F47501CEA}" type="slidenum">
              <a:rPr lang="en-US" sz="1400" smtClean="0"/>
              <a:t>24</a:t>
            </a:fld>
            <a:endParaRPr lang="en-US" sz="1400" dirty="0"/>
          </a:p>
        </p:txBody>
      </p:sp>
    </p:spTree>
    <p:extLst>
      <p:ext uri="{BB962C8B-B14F-4D97-AF65-F5344CB8AC3E}">
        <p14:creationId xmlns:p14="http://schemas.microsoft.com/office/powerpoint/2010/main" val="27964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1455" y="627980"/>
            <a:ext cx="4098430" cy="584775"/>
          </a:xfrm>
          <a:prstGeom prst="rect">
            <a:avLst/>
          </a:prstGeom>
          <a:solidFill>
            <a:srgbClr val="FFFF00"/>
          </a:solidFill>
        </p:spPr>
        <p:txBody>
          <a:bodyPr wrap="none" rtlCol="0">
            <a:spAutoFit/>
          </a:bodyPr>
          <a:lstStyle/>
          <a:p>
            <a:r>
              <a:rPr lang="en-US" sz="3200" b="1" dirty="0"/>
              <a:t>n</a:t>
            </a:r>
            <a:r>
              <a:rPr lang="en-US" sz="3200" b="1" dirty="0" smtClean="0"/>
              <a:t>-n-fission correlations</a:t>
            </a:r>
          </a:p>
        </p:txBody>
      </p:sp>
      <p:graphicFrame>
        <p:nvGraphicFramePr>
          <p:cNvPr id="2" name="Object 1"/>
          <p:cNvGraphicFramePr>
            <a:graphicFrameLocks noChangeAspect="1"/>
          </p:cNvGraphicFramePr>
          <p:nvPr>
            <p:extLst>
              <p:ext uri="{D42A27DB-BD31-4B8C-83A1-F6EECF244321}">
                <p14:modId xmlns:p14="http://schemas.microsoft.com/office/powerpoint/2010/main" val="3866667193"/>
              </p:ext>
            </p:extLst>
          </p:nvPr>
        </p:nvGraphicFramePr>
        <p:xfrm>
          <a:off x="1113016" y="1777024"/>
          <a:ext cx="5400675" cy="3686175"/>
        </p:xfrm>
        <a:graphic>
          <a:graphicData uri="http://schemas.openxmlformats.org/presentationml/2006/ole">
            <mc:AlternateContent xmlns:mc="http://schemas.openxmlformats.org/markup-compatibility/2006">
              <mc:Choice xmlns:v="urn:schemas-microsoft-com:vml" Requires="v">
                <p:oleObj spid="_x0000_s3258" name="Acrobat Document" r:id="rId3" imgW="5400609" imgH="3686175" progId="AcroExch.Document.DC">
                  <p:embed/>
                </p:oleObj>
              </mc:Choice>
              <mc:Fallback>
                <p:oleObj name="Acrobat Document" r:id="rId3" imgW="5400609" imgH="3686175" progId="AcroExch.Document.DC">
                  <p:embed/>
                  <p:pic>
                    <p:nvPicPr>
                      <p:cNvPr id="2" name="Object 1"/>
                      <p:cNvPicPr/>
                      <p:nvPr/>
                    </p:nvPicPr>
                    <p:blipFill>
                      <a:blip r:embed="rId4"/>
                      <a:stretch>
                        <a:fillRect/>
                      </a:stretch>
                    </p:blipFill>
                    <p:spPr>
                      <a:xfrm>
                        <a:off x="1113016" y="1777024"/>
                        <a:ext cx="5400675" cy="36861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05868073"/>
              </p:ext>
            </p:extLst>
          </p:nvPr>
        </p:nvGraphicFramePr>
        <p:xfrm>
          <a:off x="7389909" y="776836"/>
          <a:ext cx="3984625" cy="5418138"/>
        </p:xfrm>
        <a:graphic>
          <a:graphicData uri="http://schemas.openxmlformats.org/presentationml/2006/ole">
            <mc:AlternateContent xmlns:mc="http://schemas.openxmlformats.org/markup-compatibility/2006">
              <mc:Choice xmlns:v="urn:schemas-microsoft-com:vml" Requires="v">
                <p:oleObj spid="_x0000_s3259" name="Acrobat Document" r:id="rId5" imgW="5162300" imgH="7019925" progId="AcroExch.Document.DC">
                  <p:embed/>
                </p:oleObj>
              </mc:Choice>
              <mc:Fallback>
                <p:oleObj name="Acrobat Document" r:id="rId5" imgW="5162300" imgH="7019925" progId="AcroExch.Document.DC">
                  <p:embed/>
                  <p:pic>
                    <p:nvPicPr>
                      <p:cNvPr id="3" name="Object 2"/>
                      <p:cNvPicPr/>
                      <p:nvPr/>
                    </p:nvPicPr>
                    <p:blipFill>
                      <a:blip r:embed="rId6"/>
                      <a:stretch>
                        <a:fillRect/>
                      </a:stretch>
                    </p:blipFill>
                    <p:spPr>
                      <a:xfrm>
                        <a:off x="7389909" y="776836"/>
                        <a:ext cx="3984625" cy="5418138"/>
                      </a:xfrm>
                      <a:prstGeom prst="rect">
                        <a:avLst/>
                      </a:prstGeom>
                    </p:spPr>
                  </p:pic>
                </p:oleObj>
              </mc:Fallback>
            </mc:AlternateContent>
          </a:graphicData>
        </a:graphic>
      </p:graphicFrame>
      <p:sp>
        <p:nvSpPr>
          <p:cNvPr id="5" name="TextBox 4"/>
          <p:cNvSpPr txBox="1"/>
          <p:nvPr/>
        </p:nvSpPr>
        <p:spPr>
          <a:xfrm>
            <a:off x="459876" y="5948769"/>
            <a:ext cx="1642053" cy="523220"/>
          </a:xfrm>
          <a:prstGeom prst="rect">
            <a:avLst/>
          </a:prstGeom>
          <a:solidFill>
            <a:srgbClr val="FFFF00"/>
          </a:solidFill>
        </p:spPr>
        <p:txBody>
          <a:bodyPr wrap="none" rtlCol="0">
            <a:spAutoFit/>
          </a:bodyPr>
          <a:lstStyle/>
          <a:p>
            <a:r>
              <a:rPr lang="en-US" sz="2800" b="1" dirty="0" smtClean="0"/>
              <a:t>worthless</a:t>
            </a:r>
            <a:endParaRPr lang="en-US" sz="2800" b="1" dirty="0"/>
          </a:p>
        </p:txBody>
      </p:sp>
      <p:sp>
        <p:nvSpPr>
          <p:cNvPr id="4" name="Rectangle 3"/>
          <p:cNvSpPr/>
          <p:nvPr/>
        </p:nvSpPr>
        <p:spPr>
          <a:xfrm>
            <a:off x="2101929" y="6102657"/>
            <a:ext cx="5413993" cy="369332"/>
          </a:xfrm>
          <a:prstGeom prst="rect">
            <a:avLst/>
          </a:prstGeom>
        </p:spPr>
        <p:txBody>
          <a:bodyPr wrap="square">
            <a:spAutoFit/>
          </a:bodyPr>
          <a:lstStyle/>
          <a:p>
            <a:r>
              <a:rPr lang="en-US" dirty="0"/>
              <a:t>All agree no spin-spin information in n-n </a:t>
            </a:r>
            <a:r>
              <a:rPr lang="en-US" dirty="0" smtClean="0"/>
              <a:t>correlations </a:t>
            </a:r>
            <a:endParaRPr lang="en-US" dirty="0"/>
          </a:p>
        </p:txBody>
      </p:sp>
      <p:sp>
        <p:nvSpPr>
          <p:cNvPr id="7" name="Slide Number Placeholder 6"/>
          <p:cNvSpPr>
            <a:spLocks noGrp="1"/>
          </p:cNvSpPr>
          <p:nvPr>
            <p:ph type="sldNum" sz="quarter" idx="12"/>
          </p:nvPr>
        </p:nvSpPr>
        <p:spPr>
          <a:xfrm>
            <a:off x="11569424" y="6287323"/>
            <a:ext cx="414130" cy="386936"/>
          </a:xfrm>
        </p:spPr>
        <p:txBody>
          <a:bodyPr/>
          <a:lstStyle/>
          <a:p>
            <a:fld id="{6C86730D-3F5F-4113-B878-501F47501CEA}" type="slidenum">
              <a:rPr lang="en-US" sz="1400" b="1" smtClean="0"/>
              <a:t>25</a:t>
            </a:fld>
            <a:endParaRPr lang="en-US" sz="1400" b="1" dirty="0"/>
          </a:p>
        </p:txBody>
      </p:sp>
    </p:spTree>
    <p:extLst>
      <p:ext uri="{BB962C8B-B14F-4D97-AF65-F5344CB8AC3E}">
        <p14:creationId xmlns:p14="http://schemas.microsoft.com/office/powerpoint/2010/main" val="3855783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2123" y="6100120"/>
            <a:ext cx="5378011" cy="523220"/>
          </a:xfrm>
          <a:prstGeom prst="rect">
            <a:avLst/>
          </a:prstGeom>
          <a:solidFill>
            <a:srgbClr val="FFFF00"/>
          </a:solidFill>
        </p:spPr>
        <p:txBody>
          <a:bodyPr wrap="none" rtlCol="0">
            <a:spAutoFit/>
          </a:bodyPr>
          <a:lstStyle/>
          <a:p>
            <a:r>
              <a:rPr lang="en-US" sz="2800" b="1" dirty="0" smtClean="0"/>
              <a:t>Valuable as checks – must be there</a:t>
            </a:r>
            <a:endParaRPr lang="en-US" sz="2800" b="1" dirty="0"/>
          </a:p>
        </p:txBody>
      </p:sp>
      <p:sp>
        <p:nvSpPr>
          <p:cNvPr id="8" name="Rectangle 7"/>
          <p:cNvSpPr/>
          <p:nvPr/>
        </p:nvSpPr>
        <p:spPr>
          <a:xfrm>
            <a:off x="561703" y="163510"/>
            <a:ext cx="10868297" cy="954107"/>
          </a:xfrm>
          <a:prstGeom prst="rect">
            <a:avLst/>
          </a:prstGeom>
          <a:solidFill>
            <a:srgbClr val="FFFF00"/>
          </a:solidFill>
        </p:spPr>
        <p:txBody>
          <a:bodyPr wrap="square">
            <a:spAutoFit/>
          </a:bodyPr>
          <a:lstStyle/>
          <a:p>
            <a:r>
              <a:rPr lang="en-US" sz="2800" b="1" dirty="0" smtClean="0"/>
              <a:t>Sanity checks  </a:t>
            </a:r>
            <a:r>
              <a:rPr lang="en-US" sz="2800" b="1" dirty="0" smtClean="0">
                <a:latin typeface="Symbol" panose="05050102010706020507" pitchFamily="18" charset="2"/>
              </a:rPr>
              <a:t>g</a:t>
            </a:r>
            <a:r>
              <a:rPr lang="en-US" sz="2800" b="1" dirty="0">
                <a:latin typeface="Symbol" panose="05050102010706020507" pitchFamily="18" charset="2"/>
              </a:rPr>
              <a:t> (</a:t>
            </a:r>
            <a:r>
              <a:rPr lang="en-US" sz="2800" b="1" dirty="0" smtClean="0">
                <a:latin typeface="Symbol" panose="05050102010706020507" pitchFamily="18" charset="2"/>
              </a:rPr>
              <a:t>q) </a:t>
            </a:r>
            <a:r>
              <a:rPr lang="en-US" sz="2800" b="1" dirty="0" smtClean="0"/>
              <a:t>and </a:t>
            </a:r>
            <a:r>
              <a:rPr lang="en-US" sz="2800" b="1" dirty="0" smtClean="0">
                <a:latin typeface="Symbol" panose="05050102010706020507" pitchFamily="18" charset="2"/>
              </a:rPr>
              <a:t>g-g</a:t>
            </a:r>
            <a:r>
              <a:rPr lang="en-US" sz="2800" b="1" dirty="0" smtClean="0"/>
              <a:t> </a:t>
            </a:r>
            <a:r>
              <a:rPr lang="en-US" sz="2800" b="1" dirty="0" smtClean="0">
                <a:latin typeface="Symbol" panose="05050102010706020507" pitchFamily="18" charset="2"/>
              </a:rPr>
              <a:t>(q </a:t>
            </a:r>
            <a:r>
              <a:rPr lang="en-US" sz="2800" b="1" dirty="0" smtClean="0"/>
              <a:t>&amp; </a:t>
            </a:r>
            <a:r>
              <a:rPr lang="en-US" sz="2800" b="1" dirty="0" smtClean="0">
                <a:latin typeface="Symbol" panose="05050102010706020507" pitchFamily="18" charset="2"/>
              </a:rPr>
              <a:t>j) E2 </a:t>
            </a:r>
            <a:r>
              <a:rPr lang="en-US" sz="2800" b="1" dirty="0" smtClean="0"/>
              <a:t>correlations from </a:t>
            </a:r>
            <a:r>
              <a:rPr lang="en-US" sz="2800" b="1" u="sng" dirty="0" smtClean="0"/>
              <a:t>same fragment</a:t>
            </a:r>
          </a:p>
          <a:p>
            <a:r>
              <a:rPr lang="en-US" sz="2800" b="1" dirty="0"/>
              <a:t>	</a:t>
            </a:r>
            <a:r>
              <a:rPr lang="en-US" sz="2800" b="1" dirty="0" smtClean="0"/>
              <a:t>		 	</a:t>
            </a:r>
            <a:r>
              <a:rPr lang="en-US" sz="2800" b="1" u="sng" dirty="0" smtClean="0">
                <a:sym typeface="Wingdings" panose="05000000000000000000" pitchFamily="2" charset="2"/>
              </a:rPr>
              <a:t> Self alignment </a:t>
            </a:r>
            <a:endParaRPr lang="en-US" sz="2800" b="1" u="sng" dirty="0"/>
          </a:p>
        </p:txBody>
      </p:sp>
      <p:pic>
        <p:nvPicPr>
          <p:cNvPr id="6" name="Picture 5"/>
          <p:cNvPicPr>
            <a:picLocks noChangeAspect="1"/>
          </p:cNvPicPr>
          <p:nvPr/>
        </p:nvPicPr>
        <p:blipFill>
          <a:blip r:embed="rId2"/>
          <a:stretch>
            <a:fillRect/>
          </a:stretch>
        </p:blipFill>
        <p:spPr>
          <a:xfrm>
            <a:off x="7181121" y="1053794"/>
            <a:ext cx="3830793" cy="5278652"/>
          </a:xfrm>
          <a:prstGeom prst="rect">
            <a:avLst/>
          </a:prstGeom>
        </p:spPr>
      </p:pic>
      <p:pic>
        <p:nvPicPr>
          <p:cNvPr id="11" name="Picture 10"/>
          <p:cNvPicPr>
            <a:picLocks noChangeAspect="1"/>
          </p:cNvPicPr>
          <p:nvPr/>
        </p:nvPicPr>
        <p:blipFill>
          <a:blip r:embed="rId3"/>
          <a:stretch>
            <a:fillRect/>
          </a:stretch>
        </p:blipFill>
        <p:spPr>
          <a:xfrm>
            <a:off x="1461392" y="1117617"/>
            <a:ext cx="3657018" cy="4987877"/>
          </a:xfrm>
          <a:prstGeom prst="rect">
            <a:avLst/>
          </a:prstGeom>
        </p:spPr>
      </p:pic>
      <p:sp>
        <p:nvSpPr>
          <p:cNvPr id="2" name="Slide Number Placeholder 1"/>
          <p:cNvSpPr>
            <a:spLocks noGrp="1"/>
          </p:cNvSpPr>
          <p:nvPr>
            <p:ph type="sldNum" sz="quarter" idx="12"/>
          </p:nvPr>
        </p:nvSpPr>
        <p:spPr>
          <a:xfrm>
            <a:off x="11430000" y="6361730"/>
            <a:ext cx="573157" cy="389029"/>
          </a:xfrm>
        </p:spPr>
        <p:txBody>
          <a:bodyPr/>
          <a:lstStyle/>
          <a:p>
            <a:fld id="{6C86730D-3F5F-4113-B878-501F47501CEA}" type="slidenum">
              <a:rPr lang="en-US" sz="1400" b="1" smtClean="0"/>
              <a:t>26</a:t>
            </a:fld>
            <a:endParaRPr lang="en-US" sz="1400" b="1" dirty="0"/>
          </a:p>
        </p:txBody>
      </p:sp>
    </p:spTree>
    <p:extLst>
      <p:ext uri="{BB962C8B-B14F-4D97-AF65-F5344CB8AC3E}">
        <p14:creationId xmlns:p14="http://schemas.microsoft.com/office/powerpoint/2010/main" val="2644102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725" y="314016"/>
            <a:ext cx="5284908" cy="461665"/>
          </a:xfrm>
          <a:prstGeom prst="rect">
            <a:avLst/>
          </a:prstGeom>
          <a:noFill/>
        </p:spPr>
        <p:txBody>
          <a:bodyPr wrap="none" rtlCol="0">
            <a:spAutoFit/>
          </a:bodyPr>
          <a:lstStyle/>
          <a:p>
            <a:r>
              <a:rPr lang="en-US" sz="2400" b="1" dirty="0"/>
              <a:t> </a:t>
            </a:r>
            <a:r>
              <a:rPr lang="en-US" sz="2400" b="1" dirty="0" smtClean="0"/>
              <a:t>now gammas from different fragments</a:t>
            </a:r>
            <a:endParaRPr lang="en-US"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3785514695"/>
              </p:ext>
            </p:extLst>
          </p:nvPr>
        </p:nvGraphicFramePr>
        <p:xfrm>
          <a:off x="765060" y="1974383"/>
          <a:ext cx="5400675" cy="3686175"/>
        </p:xfrm>
        <a:graphic>
          <a:graphicData uri="http://schemas.openxmlformats.org/presentationml/2006/ole">
            <mc:AlternateContent xmlns:mc="http://schemas.openxmlformats.org/markup-compatibility/2006">
              <mc:Choice xmlns:v="urn:schemas-microsoft-com:vml" Requires="v">
                <p:oleObj spid="_x0000_s6338" name="Acrobat Document" r:id="rId3" imgW="5400609" imgH="3686175" progId="AcroExch.Document.DC">
                  <p:embed/>
                </p:oleObj>
              </mc:Choice>
              <mc:Fallback>
                <p:oleObj name="Acrobat Document" r:id="rId3" imgW="5400609" imgH="3686175" progId="AcroExch.Document.DC">
                  <p:embed/>
                  <p:pic>
                    <p:nvPicPr>
                      <p:cNvPr id="7" name="Object 6"/>
                      <p:cNvPicPr/>
                      <p:nvPr/>
                    </p:nvPicPr>
                    <p:blipFill>
                      <a:blip r:embed="rId4"/>
                      <a:stretch>
                        <a:fillRect/>
                      </a:stretch>
                    </p:blipFill>
                    <p:spPr>
                      <a:xfrm>
                        <a:off x="765060" y="1974383"/>
                        <a:ext cx="5400675" cy="3686175"/>
                      </a:xfrm>
                      <a:prstGeom prst="rect">
                        <a:avLst/>
                      </a:prstGeom>
                    </p:spPr>
                  </p:pic>
                </p:oleObj>
              </mc:Fallback>
            </mc:AlternateContent>
          </a:graphicData>
        </a:graphic>
      </p:graphicFrame>
      <p:sp>
        <p:nvSpPr>
          <p:cNvPr id="3" name="TextBox 2"/>
          <p:cNvSpPr txBox="1"/>
          <p:nvPr/>
        </p:nvSpPr>
        <p:spPr>
          <a:xfrm>
            <a:off x="575467" y="5966018"/>
            <a:ext cx="1642053" cy="523220"/>
          </a:xfrm>
          <a:prstGeom prst="rect">
            <a:avLst/>
          </a:prstGeom>
          <a:solidFill>
            <a:srgbClr val="FFFF00"/>
          </a:solidFill>
        </p:spPr>
        <p:txBody>
          <a:bodyPr wrap="none" rtlCol="0">
            <a:spAutoFit/>
          </a:bodyPr>
          <a:lstStyle/>
          <a:p>
            <a:r>
              <a:rPr lang="en-US" sz="2800" b="1" dirty="0" smtClean="0"/>
              <a:t>worthless</a:t>
            </a:r>
            <a:endParaRPr lang="en-US" sz="2800" b="1" dirty="0"/>
          </a:p>
        </p:txBody>
      </p:sp>
      <p:sp>
        <p:nvSpPr>
          <p:cNvPr id="9" name="TextBox 8"/>
          <p:cNvSpPr txBox="1"/>
          <p:nvPr/>
        </p:nvSpPr>
        <p:spPr>
          <a:xfrm>
            <a:off x="451023" y="362568"/>
            <a:ext cx="3200046" cy="523220"/>
          </a:xfrm>
          <a:prstGeom prst="rect">
            <a:avLst/>
          </a:prstGeom>
          <a:solidFill>
            <a:srgbClr val="FFFF00"/>
          </a:solidFill>
        </p:spPr>
        <p:txBody>
          <a:bodyPr wrap="square" rtlCol="0">
            <a:spAutoFit/>
          </a:bodyPr>
          <a:lstStyle/>
          <a:p>
            <a:r>
              <a:rPr lang="en-US" sz="2800" b="1" dirty="0" smtClean="0">
                <a:latin typeface="Symbol" panose="05050102010706020507" pitchFamily="18" charset="2"/>
              </a:rPr>
              <a:t>g (E2) </a:t>
            </a:r>
            <a:r>
              <a:rPr lang="en-US" sz="2800" b="1" dirty="0" smtClean="0"/>
              <a:t>correlations</a:t>
            </a:r>
          </a:p>
        </p:txBody>
      </p:sp>
      <p:pic>
        <p:nvPicPr>
          <p:cNvPr id="10" name="Picture 9"/>
          <p:cNvPicPr>
            <a:picLocks noChangeAspect="1"/>
          </p:cNvPicPr>
          <p:nvPr/>
        </p:nvPicPr>
        <p:blipFill>
          <a:blip r:embed="rId5"/>
          <a:stretch>
            <a:fillRect/>
          </a:stretch>
        </p:blipFill>
        <p:spPr>
          <a:xfrm>
            <a:off x="9302952" y="117686"/>
            <a:ext cx="2627562" cy="2059288"/>
          </a:xfrm>
          <a:prstGeom prst="rect">
            <a:avLst/>
          </a:prstGeom>
        </p:spPr>
      </p:pic>
      <p:sp>
        <p:nvSpPr>
          <p:cNvPr id="5" name="TextBox 4"/>
          <p:cNvSpPr txBox="1"/>
          <p:nvPr/>
        </p:nvSpPr>
        <p:spPr>
          <a:xfrm>
            <a:off x="10283303" y="2791287"/>
            <a:ext cx="909160" cy="369332"/>
          </a:xfrm>
          <a:prstGeom prst="rect">
            <a:avLst/>
          </a:prstGeom>
          <a:noFill/>
        </p:spPr>
        <p:txBody>
          <a:bodyPr wrap="none" rtlCol="0">
            <a:spAutoFit/>
          </a:bodyPr>
          <a:lstStyle/>
          <a:p>
            <a:r>
              <a:rPr lang="en-US" dirty="0" err="1" smtClean="0"/>
              <a:t>J</a:t>
            </a:r>
            <a:r>
              <a:rPr lang="en-US" baseline="-25000" dirty="0" err="1" smtClean="0"/>
              <a:t>yrast</a:t>
            </a:r>
            <a:r>
              <a:rPr lang="en-US" dirty="0" smtClean="0"/>
              <a:t>&gt;=8</a:t>
            </a:r>
            <a:endParaRPr lang="en-US" dirty="0"/>
          </a:p>
        </p:txBody>
      </p:sp>
      <p:sp>
        <p:nvSpPr>
          <p:cNvPr id="4" name="TextBox 3"/>
          <p:cNvSpPr txBox="1"/>
          <p:nvPr/>
        </p:nvSpPr>
        <p:spPr>
          <a:xfrm>
            <a:off x="2998382" y="6289183"/>
            <a:ext cx="8288872" cy="400110"/>
          </a:xfrm>
          <a:prstGeom prst="rect">
            <a:avLst/>
          </a:prstGeom>
          <a:noFill/>
        </p:spPr>
        <p:txBody>
          <a:bodyPr wrap="none" rtlCol="0">
            <a:spAutoFit/>
          </a:bodyPr>
          <a:lstStyle/>
          <a:p>
            <a:r>
              <a:rPr lang="en-US" sz="2000" b="1" dirty="0" smtClean="0"/>
              <a:t>Is all lost ? Of course not</a:t>
            </a:r>
            <a:r>
              <a:rPr lang="en-US" sz="2000" b="1" dirty="0"/>
              <a:t> </a:t>
            </a:r>
            <a:r>
              <a:rPr lang="en-US" sz="2000" b="1" dirty="0" smtClean="0"/>
              <a:t>i.e. J</a:t>
            </a:r>
            <a:r>
              <a:rPr lang="en-US" sz="2000" b="1" dirty="0"/>
              <a:t>. B. </a:t>
            </a:r>
            <a:r>
              <a:rPr lang="en-US" sz="2000" b="1" dirty="0" err="1"/>
              <a:t>Wilhelmy</a:t>
            </a:r>
            <a:r>
              <a:rPr lang="en-US" sz="2000" b="1" dirty="0"/>
              <a:t>, R. </a:t>
            </a:r>
            <a:r>
              <a:rPr lang="en-US" sz="2000" b="1" dirty="0" err="1" smtClean="0"/>
              <a:t>Cheifetz</a:t>
            </a:r>
            <a:r>
              <a:rPr lang="en-US" sz="2000" b="1" dirty="0" smtClean="0"/>
              <a:t> and Wolf observable.</a:t>
            </a:r>
            <a:endParaRPr lang="en-US" sz="2000" b="1" dirty="0"/>
          </a:p>
        </p:txBody>
      </p:sp>
      <p:sp>
        <p:nvSpPr>
          <p:cNvPr id="6" name="Slide Number Placeholder 5"/>
          <p:cNvSpPr>
            <a:spLocks noGrp="1"/>
          </p:cNvSpPr>
          <p:nvPr>
            <p:ph type="sldNum" sz="quarter" idx="12"/>
          </p:nvPr>
        </p:nvSpPr>
        <p:spPr>
          <a:xfrm>
            <a:off x="11655158" y="6289183"/>
            <a:ext cx="387626" cy="432292"/>
          </a:xfrm>
        </p:spPr>
        <p:txBody>
          <a:bodyPr/>
          <a:lstStyle/>
          <a:p>
            <a:fld id="{6C86730D-3F5F-4113-B878-501F47501CEA}" type="slidenum">
              <a:rPr lang="en-US" sz="1400" b="1" smtClean="0"/>
              <a:t>27</a:t>
            </a:fld>
            <a:endParaRPr lang="en-US" sz="1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646329353"/>
              </p:ext>
            </p:extLst>
          </p:nvPr>
        </p:nvGraphicFramePr>
        <p:xfrm>
          <a:off x="6416943" y="1992089"/>
          <a:ext cx="5400675" cy="3686175"/>
        </p:xfrm>
        <a:graphic>
          <a:graphicData uri="http://schemas.openxmlformats.org/presentationml/2006/ole">
            <mc:AlternateContent xmlns:mc="http://schemas.openxmlformats.org/markup-compatibility/2006">
              <mc:Choice xmlns:v="urn:schemas-microsoft-com:vml" Requires="v">
                <p:oleObj spid="_x0000_s6339" name="Acrobat Document" r:id="rId6" imgW="5400609" imgH="3686175" progId="Acrobat.Document.11">
                  <p:embed/>
                </p:oleObj>
              </mc:Choice>
              <mc:Fallback>
                <p:oleObj name="Acrobat Document" r:id="rId6" imgW="5400609" imgH="3686175" progId="Acrobat.Document.11">
                  <p:embed/>
                  <p:pic>
                    <p:nvPicPr>
                      <p:cNvPr id="8" name="Object 7"/>
                      <p:cNvPicPr/>
                      <p:nvPr/>
                    </p:nvPicPr>
                    <p:blipFill>
                      <a:blip r:embed="rId7"/>
                      <a:stretch>
                        <a:fillRect/>
                      </a:stretch>
                    </p:blipFill>
                    <p:spPr>
                      <a:xfrm>
                        <a:off x="6416943" y="1992089"/>
                        <a:ext cx="5400675" cy="3686175"/>
                      </a:xfrm>
                      <a:prstGeom prst="rect">
                        <a:avLst/>
                      </a:prstGeom>
                    </p:spPr>
                  </p:pic>
                </p:oleObj>
              </mc:Fallback>
            </mc:AlternateContent>
          </a:graphicData>
        </a:graphic>
      </p:graphicFrame>
      <p:sp>
        <p:nvSpPr>
          <p:cNvPr id="11" name="TextBox 10"/>
          <p:cNvSpPr txBox="1"/>
          <p:nvPr/>
        </p:nvSpPr>
        <p:spPr>
          <a:xfrm>
            <a:off x="6450872" y="5730552"/>
            <a:ext cx="5479642" cy="369332"/>
          </a:xfrm>
          <a:prstGeom prst="rect">
            <a:avLst/>
          </a:prstGeom>
          <a:noFill/>
        </p:spPr>
        <p:txBody>
          <a:bodyPr wrap="none" rtlCol="0">
            <a:spAutoFit/>
          </a:bodyPr>
          <a:lstStyle/>
          <a:p>
            <a:r>
              <a:rPr lang="en-US" dirty="0" smtClean="0"/>
              <a:t>Forced 2d to have TDSDFA correlation – nothing survives</a:t>
            </a:r>
            <a:endParaRPr lang="en-US" dirty="0"/>
          </a:p>
        </p:txBody>
      </p:sp>
    </p:spTree>
    <p:extLst>
      <p:ext uri="{BB962C8B-B14F-4D97-AF65-F5344CB8AC3E}">
        <p14:creationId xmlns:p14="http://schemas.microsoft.com/office/powerpoint/2010/main" val="1848767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266244" y="1346871"/>
            <a:ext cx="4478849" cy="4547757"/>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832731414"/>
              </p:ext>
            </p:extLst>
          </p:nvPr>
        </p:nvGraphicFramePr>
        <p:xfrm>
          <a:off x="7268725" y="968027"/>
          <a:ext cx="3821397" cy="5196185"/>
        </p:xfrm>
        <a:graphic>
          <a:graphicData uri="http://schemas.openxmlformats.org/presentationml/2006/ole">
            <mc:AlternateContent xmlns:mc="http://schemas.openxmlformats.org/markup-compatibility/2006">
              <mc:Choice xmlns:v="urn:schemas-microsoft-com:vml" Requires="v">
                <p:oleObj spid="_x0000_s5226" name="Acrobat Document" r:id="rId4" imgW="5162537" imgH="7019653" progId="Acrobat.Document.11">
                  <p:embed/>
                </p:oleObj>
              </mc:Choice>
              <mc:Fallback>
                <p:oleObj name="Acrobat Document" r:id="rId4" imgW="5162537" imgH="7019653" progId="Acrobat.Document.11">
                  <p:embed/>
                  <p:pic>
                    <p:nvPicPr>
                      <p:cNvPr id="2" name="Object 1"/>
                      <p:cNvPicPr/>
                      <p:nvPr/>
                    </p:nvPicPr>
                    <p:blipFill>
                      <a:blip r:embed="rId5"/>
                      <a:stretch>
                        <a:fillRect/>
                      </a:stretch>
                    </p:blipFill>
                    <p:spPr>
                      <a:xfrm>
                        <a:off x="7268725" y="968027"/>
                        <a:ext cx="3821397" cy="5196185"/>
                      </a:xfrm>
                      <a:prstGeom prst="rect">
                        <a:avLst/>
                      </a:prstGeom>
                    </p:spPr>
                  </p:pic>
                </p:oleObj>
              </mc:Fallback>
            </mc:AlternateContent>
          </a:graphicData>
        </a:graphic>
      </p:graphicFrame>
      <p:sp>
        <p:nvSpPr>
          <p:cNvPr id="4" name="TextBox 3"/>
          <p:cNvSpPr txBox="1"/>
          <p:nvPr/>
        </p:nvSpPr>
        <p:spPr>
          <a:xfrm>
            <a:off x="490515" y="236821"/>
            <a:ext cx="9969973" cy="523220"/>
          </a:xfrm>
          <a:prstGeom prst="rect">
            <a:avLst/>
          </a:prstGeom>
          <a:solidFill>
            <a:srgbClr val="FFFF00"/>
          </a:solidFill>
        </p:spPr>
        <p:txBody>
          <a:bodyPr wrap="none" rtlCol="0">
            <a:spAutoFit/>
          </a:bodyPr>
          <a:lstStyle/>
          <a:p>
            <a:r>
              <a:rPr lang="en-US" sz="2800" b="1" dirty="0" smtClean="0"/>
              <a:t>Back off  </a:t>
            </a:r>
            <a:r>
              <a:rPr lang="en-US" dirty="0" smtClean="0"/>
              <a:t>(a la</a:t>
            </a:r>
            <a:r>
              <a:rPr lang="en-US" dirty="0"/>
              <a:t> J. B. </a:t>
            </a:r>
            <a:r>
              <a:rPr lang="en-US" dirty="0" err="1"/>
              <a:t>Wilhelmy</a:t>
            </a:r>
            <a:r>
              <a:rPr lang="en-US" dirty="0"/>
              <a:t>, R. </a:t>
            </a:r>
            <a:r>
              <a:rPr lang="en-US" dirty="0" err="1" smtClean="0"/>
              <a:t>Cheifetz</a:t>
            </a:r>
            <a:r>
              <a:rPr lang="en-US" dirty="0" smtClean="0"/>
              <a:t>) </a:t>
            </a:r>
            <a:r>
              <a:rPr lang="en-US" sz="2800" b="1" dirty="0" smtClean="0"/>
              <a:t>&amp; consider </a:t>
            </a:r>
            <a:r>
              <a:rPr lang="en-US" sz="2800" b="1" dirty="0" smtClean="0">
                <a:latin typeface="Symbol" panose="05050102010706020507" pitchFamily="18" charset="2"/>
              </a:rPr>
              <a:t>g (E2) </a:t>
            </a:r>
            <a:r>
              <a:rPr lang="en-US" sz="2800" b="1" dirty="0" smtClean="0"/>
              <a:t>- </a:t>
            </a:r>
            <a:r>
              <a:rPr lang="en-US" sz="2800" b="1" dirty="0" err="1" smtClean="0"/>
              <a:t>ff</a:t>
            </a:r>
            <a:r>
              <a:rPr lang="en-US" sz="2800" b="1" dirty="0" smtClean="0"/>
              <a:t> </a:t>
            </a:r>
            <a:r>
              <a:rPr lang="en-US" sz="2800" b="1" dirty="0" smtClean="0">
                <a:latin typeface="Symbol" panose="05050102010706020507" pitchFamily="18" charset="2"/>
              </a:rPr>
              <a:t>(q) </a:t>
            </a:r>
            <a:r>
              <a:rPr lang="en-US" sz="2800" b="1" dirty="0" smtClean="0"/>
              <a:t>correlations</a:t>
            </a:r>
            <a:endParaRPr lang="en-US" sz="2800" b="1" dirty="0"/>
          </a:p>
        </p:txBody>
      </p:sp>
      <p:sp>
        <p:nvSpPr>
          <p:cNvPr id="6" name="TextBox 5"/>
          <p:cNvSpPr txBox="1"/>
          <p:nvPr/>
        </p:nvSpPr>
        <p:spPr>
          <a:xfrm>
            <a:off x="8417608" y="6187532"/>
            <a:ext cx="2885598" cy="369332"/>
          </a:xfrm>
          <a:prstGeom prst="rect">
            <a:avLst/>
          </a:prstGeom>
          <a:noFill/>
        </p:spPr>
        <p:txBody>
          <a:bodyPr wrap="none" rtlCol="0">
            <a:spAutoFit/>
          </a:bodyPr>
          <a:lstStyle/>
          <a:p>
            <a:r>
              <a:rPr lang="en-US" dirty="0" smtClean="0"/>
              <a:t>3D = </a:t>
            </a:r>
            <a:r>
              <a:rPr lang="en-US" dirty="0" err="1" smtClean="0"/>
              <a:t>Bulgac</a:t>
            </a:r>
            <a:r>
              <a:rPr lang="en-US" dirty="0" smtClean="0"/>
              <a:t> spin correlations</a:t>
            </a:r>
            <a:endParaRPr lang="en-US" dirty="0"/>
          </a:p>
        </p:txBody>
      </p:sp>
      <p:sp>
        <p:nvSpPr>
          <p:cNvPr id="7" name="TextBox 6"/>
          <p:cNvSpPr txBox="1"/>
          <p:nvPr/>
        </p:nvSpPr>
        <p:spPr>
          <a:xfrm>
            <a:off x="90771" y="6067617"/>
            <a:ext cx="8197180" cy="523220"/>
          </a:xfrm>
          <a:prstGeom prst="rect">
            <a:avLst/>
          </a:prstGeom>
          <a:solidFill>
            <a:srgbClr val="FFFF00"/>
          </a:solidFill>
        </p:spPr>
        <p:txBody>
          <a:bodyPr wrap="none" rtlCol="0">
            <a:spAutoFit/>
          </a:bodyPr>
          <a:lstStyle/>
          <a:p>
            <a:r>
              <a:rPr lang="en-US" sz="2800" b="1" dirty="0" smtClean="0"/>
              <a:t>Hook – i.e. not worthless (This is “</a:t>
            </a:r>
            <a:r>
              <a:rPr lang="en-US" sz="2800" b="1" u="sng" dirty="0" smtClean="0"/>
              <a:t>back to the future</a:t>
            </a:r>
            <a:r>
              <a:rPr lang="en-US" sz="2800" b="1" dirty="0" smtClean="0"/>
              <a:t>”)</a:t>
            </a:r>
            <a:endParaRPr lang="en-US" sz="2800" b="1" dirty="0"/>
          </a:p>
        </p:txBody>
      </p:sp>
      <p:pic>
        <p:nvPicPr>
          <p:cNvPr id="8" name="Picture 7"/>
          <p:cNvPicPr>
            <a:picLocks noChangeAspect="1"/>
          </p:cNvPicPr>
          <p:nvPr/>
        </p:nvPicPr>
        <p:blipFill>
          <a:blip r:embed="rId3"/>
          <a:stretch>
            <a:fillRect/>
          </a:stretch>
        </p:blipFill>
        <p:spPr>
          <a:xfrm>
            <a:off x="1113844" y="1194471"/>
            <a:ext cx="4478849" cy="4547757"/>
          </a:xfrm>
          <a:prstGeom prst="rect">
            <a:avLst/>
          </a:prstGeom>
        </p:spPr>
      </p:pic>
      <p:cxnSp>
        <p:nvCxnSpPr>
          <p:cNvPr id="10" name="Straight Connector 9"/>
          <p:cNvCxnSpPr/>
          <p:nvPr/>
        </p:nvCxnSpPr>
        <p:spPr>
          <a:xfrm>
            <a:off x="9400220" y="1194471"/>
            <a:ext cx="0" cy="450081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3630" y="3504588"/>
            <a:ext cx="524043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383488" y="1776192"/>
            <a:ext cx="1048890" cy="627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a:off x="2355280" y="3444880"/>
            <a:ext cx="997988" cy="22973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342600" y="1583319"/>
            <a:ext cx="825327" cy="190850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43466" y="5699051"/>
            <a:ext cx="308344" cy="584775"/>
          </a:xfrm>
          <a:prstGeom prst="rect">
            <a:avLst/>
          </a:prstGeom>
          <a:noFill/>
        </p:spPr>
        <p:txBody>
          <a:bodyPr wrap="square" rtlCol="0">
            <a:spAutoFit/>
          </a:bodyPr>
          <a:lstStyle/>
          <a:p>
            <a:r>
              <a:rPr lang="en-US" sz="3200" b="1" dirty="0" smtClean="0"/>
              <a:t>X</a:t>
            </a:r>
            <a:endParaRPr lang="en-US" sz="3200" b="1" dirty="0"/>
          </a:p>
        </p:txBody>
      </p:sp>
      <p:sp>
        <p:nvSpPr>
          <p:cNvPr id="48" name="TextBox 47"/>
          <p:cNvSpPr txBox="1"/>
          <p:nvPr/>
        </p:nvSpPr>
        <p:spPr>
          <a:xfrm>
            <a:off x="5986709" y="3212200"/>
            <a:ext cx="735137" cy="584775"/>
          </a:xfrm>
          <a:prstGeom prst="rect">
            <a:avLst/>
          </a:prstGeom>
          <a:noFill/>
        </p:spPr>
        <p:txBody>
          <a:bodyPr wrap="square" rtlCol="0">
            <a:spAutoFit/>
          </a:bodyPr>
          <a:lstStyle/>
          <a:p>
            <a:r>
              <a:rPr lang="en-US" sz="3200" b="1" dirty="0" smtClean="0"/>
              <a:t>Y</a:t>
            </a:r>
            <a:r>
              <a:rPr lang="en-US" sz="3200" b="1" baseline="-25000" dirty="0" smtClean="0"/>
              <a:t>F</a:t>
            </a:r>
            <a:endParaRPr lang="en-US" sz="3200" b="1" baseline="-25000" dirty="0"/>
          </a:p>
        </p:txBody>
      </p:sp>
      <p:sp>
        <p:nvSpPr>
          <p:cNvPr id="49" name="TextBox 48"/>
          <p:cNvSpPr txBox="1"/>
          <p:nvPr/>
        </p:nvSpPr>
        <p:spPr>
          <a:xfrm>
            <a:off x="3097636" y="935213"/>
            <a:ext cx="692421" cy="584775"/>
          </a:xfrm>
          <a:prstGeom prst="rect">
            <a:avLst/>
          </a:prstGeom>
          <a:noFill/>
        </p:spPr>
        <p:txBody>
          <a:bodyPr wrap="square" rtlCol="0">
            <a:spAutoFit/>
          </a:bodyPr>
          <a:lstStyle/>
          <a:p>
            <a:r>
              <a:rPr lang="en-US" sz="3200" b="1" dirty="0" smtClean="0"/>
              <a:t>Z</a:t>
            </a:r>
            <a:r>
              <a:rPr lang="en-US" sz="3200" b="1" baseline="-25000" dirty="0" smtClean="0"/>
              <a:t>Q</a:t>
            </a:r>
            <a:endParaRPr lang="en-US" sz="3200" b="1" baseline="-25000" dirty="0"/>
          </a:p>
        </p:txBody>
      </p:sp>
      <p:sp>
        <p:nvSpPr>
          <p:cNvPr id="5" name="Oval 4"/>
          <p:cNvSpPr/>
          <p:nvPr/>
        </p:nvSpPr>
        <p:spPr>
          <a:xfrm>
            <a:off x="5336270" y="3341256"/>
            <a:ext cx="512846" cy="3266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13844" y="3277614"/>
            <a:ext cx="512846" cy="4539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11562520" y="6264536"/>
            <a:ext cx="460513" cy="437649"/>
          </a:xfrm>
        </p:spPr>
        <p:txBody>
          <a:bodyPr/>
          <a:lstStyle/>
          <a:p>
            <a:fld id="{6C86730D-3F5F-4113-B878-501F47501CEA}" type="slidenum">
              <a:rPr lang="en-US" sz="1400" b="1" smtClean="0"/>
              <a:t>28</a:t>
            </a:fld>
            <a:endParaRPr lang="en-US" sz="1400" b="1" dirty="0"/>
          </a:p>
        </p:txBody>
      </p:sp>
    </p:spTree>
    <p:extLst>
      <p:ext uri="{BB962C8B-B14F-4D97-AF65-F5344CB8AC3E}">
        <p14:creationId xmlns:p14="http://schemas.microsoft.com/office/powerpoint/2010/main" val="1200211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7" y="199743"/>
            <a:ext cx="11361761" cy="733519"/>
          </a:xfrm>
        </p:spPr>
        <p:txBody>
          <a:bodyPr>
            <a:normAutofit fontScale="90000"/>
          </a:bodyPr>
          <a:lstStyle/>
          <a:p>
            <a:r>
              <a:rPr lang="en-US" dirty="0" smtClean="0"/>
              <a:t>I ended up where Jorgen &amp; Ramona were a year ago.</a:t>
            </a:r>
            <a:endParaRPr lang="en-US" dirty="0"/>
          </a:p>
        </p:txBody>
      </p:sp>
      <p:sp>
        <p:nvSpPr>
          <p:cNvPr id="3" name="Slide Number Placeholder 2"/>
          <p:cNvSpPr>
            <a:spLocks noGrp="1"/>
          </p:cNvSpPr>
          <p:nvPr>
            <p:ph type="sldNum" sz="quarter" idx="12"/>
          </p:nvPr>
        </p:nvSpPr>
        <p:spPr>
          <a:xfrm>
            <a:off x="11353676" y="6299200"/>
            <a:ext cx="520824" cy="371475"/>
          </a:xfrm>
        </p:spPr>
        <p:txBody>
          <a:bodyPr/>
          <a:lstStyle/>
          <a:p>
            <a:fld id="{6C86730D-3F5F-4113-B878-501F47501CEA}" type="slidenum">
              <a:rPr lang="en-US" smtClean="0"/>
              <a:t>29</a:t>
            </a:fld>
            <a:endParaRPr lang="en-US" dirty="0"/>
          </a:p>
        </p:txBody>
      </p:sp>
      <p:pic>
        <p:nvPicPr>
          <p:cNvPr id="5" name="Picture 4"/>
          <p:cNvPicPr>
            <a:picLocks noChangeAspect="1"/>
          </p:cNvPicPr>
          <p:nvPr/>
        </p:nvPicPr>
        <p:blipFill>
          <a:blip r:embed="rId2"/>
          <a:stretch>
            <a:fillRect/>
          </a:stretch>
        </p:blipFill>
        <p:spPr>
          <a:xfrm>
            <a:off x="2462141" y="933262"/>
            <a:ext cx="7710435" cy="5804088"/>
          </a:xfrm>
          <a:prstGeom prst="rect">
            <a:avLst/>
          </a:prstGeom>
        </p:spPr>
      </p:pic>
    </p:spTree>
    <p:extLst>
      <p:ext uri="{BB962C8B-B14F-4D97-AF65-F5344CB8AC3E}">
        <p14:creationId xmlns:p14="http://schemas.microsoft.com/office/powerpoint/2010/main" val="237516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58" y="334645"/>
            <a:ext cx="9318687" cy="589915"/>
          </a:xfrm>
        </p:spPr>
        <p:txBody>
          <a:bodyPr>
            <a:normAutofit fontScale="90000"/>
          </a:bodyPr>
          <a:lstStyle/>
          <a:p>
            <a:r>
              <a:rPr lang="en-US" u="sng" dirty="0" smtClean="0"/>
              <a:t>Pivotal fission-fragment spin references</a:t>
            </a:r>
            <a:endParaRPr lang="en-US" u="sng" dirty="0"/>
          </a:p>
        </p:txBody>
      </p:sp>
      <p:sp>
        <p:nvSpPr>
          <p:cNvPr id="3" name="TextBox 2"/>
          <p:cNvSpPr txBox="1"/>
          <p:nvPr/>
        </p:nvSpPr>
        <p:spPr>
          <a:xfrm>
            <a:off x="274006" y="996663"/>
            <a:ext cx="11543096" cy="5724644"/>
          </a:xfrm>
          <a:prstGeom prst="rect">
            <a:avLst/>
          </a:prstGeom>
          <a:noFill/>
        </p:spPr>
        <p:txBody>
          <a:bodyPr wrap="none" rtlCol="0">
            <a:spAutoFit/>
          </a:bodyPr>
          <a:lstStyle/>
          <a:p>
            <a:r>
              <a:rPr lang="en-US" b="1" dirty="0" smtClean="0"/>
              <a:t>EXPERIMENT</a:t>
            </a:r>
          </a:p>
          <a:p>
            <a:pPr marL="342900" indent="-342900">
              <a:buAutoNum type="arabicPeriod"/>
            </a:pPr>
            <a:r>
              <a:rPr lang="en-US" i="1" dirty="0" smtClean="0"/>
              <a:t>Angular Momentum if primary products in … fission of </a:t>
            </a:r>
            <a:r>
              <a:rPr lang="en-US" i="1" baseline="30000" dirty="0" smtClean="0"/>
              <a:t>252</a:t>
            </a:r>
            <a:r>
              <a:rPr lang="en-US" i="1" dirty="0" smtClean="0"/>
              <a:t>Cf, </a:t>
            </a:r>
          </a:p>
          <a:p>
            <a:r>
              <a:rPr lang="en-US" i="1" dirty="0" smtClean="0"/>
              <a:t>	</a:t>
            </a:r>
            <a:r>
              <a:rPr lang="en-US" dirty="0" smtClean="0"/>
              <a:t>J. B. </a:t>
            </a:r>
            <a:r>
              <a:rPr lang="en-US" dirty="0" err="1" smtClean="0"/>
              <a:t>Wilhelmy</a:t>
            </a:r>
            <a:r>
              <a:rPr lang="en-US" dirty="0" smtClean="0"/>
              <a:t>, R. </a:t>
            </a:r>
            <a:r>
              <a:rPr lang="en-US" dirty="0" err="1" smtClean="0"/>
              <a:t>Cheifetz</a:t>
            </a:r>
            <a:r>
              <a:rPr lang="en-US" dirty="0" smtClean="0"/>
              <a:t>, R. C. Jared, S. G. Thompson, H. R. Bowman, and J. O. Rasmussen, PRC </a:t>
            </a:r>
            <a:r>
              <a:rPr lang="en-US" b="1" dirty="0" smtClean="0"/>
              <a:t>5</a:t>
            </a:r>
            <a:r>
              <a:rPr lang="en-US" dirty="0" smtClean="0"/>
              <a:t>, 2041 (1972).</a:t>
            </a:r>
          </a:p>
          <a:p>
            <a:r>
              <a:rPr lang="en-US" b="1" i="1" dirty="0" smtClean="0"/>
              <a:t>2. </a:t>
            </a:r>
            <a:r>
              <a:rPr lang="en-US" i="1" dirty="0" smtClean="0"/>
              <a:t>Angular distribution of specific gamma rays  in … </a:t>
            </a:r>
            <a:r>
              <a:rPr lang="en-US" i="1" baseline="30000" dirty="0" smtClean="0"/>
              <a:t>252</a:t>
            </a:r>
            <a:r>
              <a:rPr lang="en-US" i="1" dirty="0" smtClean="0"/>
              <a:t>Cf, A. </a:t>
            </a:r>
            <a:r>
              <a:rPr lang="en-US" b="1" i="1" dirty="0" smtClean="0"/>
              <a:t>Wolf and R. </a:t>
            </a:r>
            <a:r>
              <a:rPr lang="en-US" b="1" i="1" dirty="0" err="1" smtClean="0"/>
              <a:t>Cheifetz</a:t>
            </a:r>
            <a:r>
              <a:rPr lang="en-US" i="1" dirty="0" smtClean="0"/>
              <a:t>, </a:t>
            </a:r>
            <a:r>
              <a:rPr lang="en-US" dirty="0" smtClean="0"/>
              <a:t>PRC </a:t>
            </a:r>
            <a:r>
              <a:rPr lang="en-US" b="1" dirty="0" smtClean="0"/>
              <a:t>13</a:t>
            </a:r>
            <a:r>
              <a:rPr lang="en-US" dirty="0" smtClean="0"/>
              <a:t>, 1952 (1976).</a:t>
            </a:r>
          </a:p>
          <a:p>
            <a:r>
              <a:rPr lang="en-US" i="1" dirty="0" smtClean="0"/>
              <a:t>3. Angular correlations in the prompt neutron emission in …. </a:t>
            </a:r>
            <a:r>
              <a:rPr lang="en-US" i="1" baseline="30000" dirty="0" smtClean="0"/>
              <a:t>252</a:t>
            </a:r>
            <a:r>
              <a:rPr lang="en-US" i="1" dirty="0" smtClean="0"/>
              <a:t>Cf,    </a:t>
            </a:r>
            <a:r>
              <a:rPr lang="en-US" dirty="0" smtClean="0"/>
              <a:t>A. </a:t>
            </a:r>
            <a:r>
              <a:rPr lang="en-US" dirty="0" err="1" smtClean="0"/>
              <a:t>Chietere</a:t>
            </a:r>
            <a:r>
              <a:rPr lang="en-US" dirty="0" smtClean="0"/>
              <a:t>, </a:t>
            </a:r>
            <a:r>
              <a:rPr lang="en-US" dirty="0" err="1" smtClean="0"/>
              <a:t>Eur</a:t>
            </a:r>
            <a:r>
              <a:rPr lang="en-US" dirty="0" smtClean="0"/>
              <a:t> Phys. J. A 54, 98 (2018).</a:t>
            </a:r>
          </a:p>
          <a:p>
            <a:endParaRPr lang="en-US" dirty="0" smtClean="0"/>
          </a:p>
          <a:p>
            <a:r>
              <a:rPr lang="en-US" b="1" i="1" dirty="0" smtClean="0"/>
              <a:t>4. </a:t>
            </a:r>
            <a:r>
              <a:rPr lang="en-US" b="1" i="1" dirty="0" smtClean="0">
                <a:sym typeface="Wingdings" panose="05000000000000000000" pitchFamily="2" charset="2"/>
              </a:rPr>
              <a:t> </a:t>
            </a:r>
            <a:r>
              <a:rPr lang="en-US" b="1" i="1" dirty="0" smtClean="0"/>
              <a:t>Angular momentum generation in nuclear fission</a:t>
            </a:r>
            <a:r>
              <a:rPr lang="en-US" b="1" dirty="0" smtClean="0"/>
              <a:t>, J. Wilson et at, Nature 590, (2021). </a:t>
            </a:r>
          </a:p>
          <a:p>
            <a:endParaRPr lang="en-US" dirty="0"/>
          </a:p>
          <a:p>
            <a:r>
              <a:rPr lang="en-US" b="1" dirty="0" smtClean="0"/>
              <a:t>THEORY</a:t>
            </a:r>
          </a:p>
          <a:p>
            <a:r>
              <a:rPr lang="en-US" dirty="0" smtClean="0"/>
              <a:t>1.   V. M. </a:t>
            </a:r>
            <a:r>
              <a:rPr lang="en-US" dirty="0" err="1" smtClean="0"/>
              <a:t>Strutinsky</a:t>
            </a:r>
            <a:r>
              <a:rPr lang="en-US" dirty="0" smtClean="0"/>
              <a:t>, </a:t>
            </a:r>
            <a:r>
              <a:rPr lang="en-US" dirty="0" err="1" smtClean="0"/>
              <a:t>Sov</a:t>
            </a:r>
            <a:r>
              <a:rPr lang="en-US" dirty="0" smtClean="0"/>
              <a:t>. Phys. JETP </a:t>
            </a:r>
            <a:r>
              <a:rPr lang="en-US" b="1" dirty="0" smtClean="0"/>
              <a:t>10</a:t>
            </a:r>
            <a:r>
              <a:rPr lang="en-US" dirty="0" smtClean="0"/>
              <a:t>, 613 (1960).</a:t>
            </a:r>
          </a:p>
          <a:p>
            <a:r>
              <a:rPr lang="en-US" dirty="0" smtClean="0"/>
              <a:t>2.   J. R. Nix and W. J. </a:t>
            </a:r>
            <a:r>
              <a:rPr lang="en-US" dirty="0" err="1" smtClean="0"/>
              <a:t>Swiatecki</a:t>
            </a:r>
            <a:r>
              <a:rPr lang="en-US" dirty="0" smtClean="0"/>
              <a:t>, NP </a:t>
            </a:r>
            <a:r>
              <a:rPr lang="en-US" b="1" dirty="0" smtClean="0"/>
              <a:t>71</a:t>
            </a:r>
            <a:r>
              <a:rPr lang="en-US" dirty="0" smtClean="0"/>
              <a:t>, 1 (1965).</a:t>
            </a:r>
          </a:p>
          <a:p>
            <a:pPr marL="342900" indent="-342900">
              <a:buAutoNum type="arabicPeriod" startAt="3"/>
            </a:pPr>
            <a:r>
              <a:rPr lang="en-US" dirty="0" smtClean="0"/>
              <a:t>J. O. Rasmussen et al, NPA </a:t>
            </a:r>
            <a:r>
              <a:rPr lang="en-US" b="1" dirty="0" smtClean="0"/>
              <a:t>136</a:t>
            </a:r>
            <a:r>
              <a:rPr lang="en-US" dirty="0" smtClean="0"/>
              <a:t>, 465 (1969).</a:t>
            </a:r>
          </a:p>
          <a:p>
            <a:pPr marL="342900" indent="-342900">
              <a:buAutoNum type="arabicPeriod" startAt="3"/>
            </a:pPr>
            <a:r>
              <a:rPr lang="en-US" dirty="0" smtClean="0"/>
              <a:t>L. G. Moretto and R. P. Schmitt, PRC </a:t>
            </a:r>
            <a:r>
              <a:rPr lang="en-US" b="1" dirty="0" smtClean="0"/>
              <a:t>21</a:t>
            </a:r>
            <a:r>
              <a:rPr lang="en-US" dirty="0" smtClean="0"/>
              <a:t>, 204 (1980) &amp; LGM, Lecture 2, </a:t>
            </a:r>
            <a:r>
              <a:rPr lang="en-US" dirty="0" err="1" smtClean="0"/>
              <a:t>Varenna</a:t>
            </a:r>
            <a:r>
              <a:rPr lang="en-US" dirty="0" smtClean="0"/>
              <a:t> Conference 1979, </a:t>
            </a:r>
            <a:r>
              <a:rPr lang="en-US" b="1" dirty="0" smtClean="0"/>
              <a:t>LBL-9130.</a:t>
            </a:r>
          </a:p>
          <a:p>
            <a:pPr marL="342900" indent="-342900">
              <a:buAutoNum type="arabicPeriod" startAt="3"/>
            </a:pPr>
            <a:r>
              <a:rPr lang="en-US" dirty="0" smtClean="0"/>
              <a:t>P. Moller et al, Nature </a:t>
            </a:r>
            <a:r>
              <a:rPr lang="en-US" b="1" dirty="0" smtClean="0"/>
              <a:t>409</a:t>
            </a:r>
            <a:r>
              <a:rPr lang="en-US" dirty="0" smtClean="0"/>
              <a:t> , 785 (2001).</a:t>
            </a:r>
          </a:p>
          <a:p>
            <a:pPr marL="342900" indent="-342900">
              <a:buAutoNum type="arabicPeriod" startAt="3"/>
            </a:pPr>
            <a:r>
              <a:rPr lang="en-US" b="1" dirty="0" smtClean="0">
                <a:sym typeface="Wingdings" panose="05000000000000000000" pitchFamily="2" charset="2"/>
              </a:rPr>
              <a:t> </a:t>
            </a:r>
            <a:r>
              <a:rPr lang="en-US" b="1" dirty="0" smtClean="0"/>
              <a:t>G. F. Bertsch, T. Kawano, and L. M. Robledo, PRC 99, 034603 (2019), Guillaume Scamps and GB, preprint.</a:t>
            </a:r>
          </a:p>
          <a:p>
            <a:pPr marL="342900" indent="-342900">
              <a:buAutoNum type="arabicPeriod" startAt="3"/>
            </a:pPr>
            <a:r>
              <a:rPr lang="en-US" b="1" dirty="0" smtClean="0">
                <a:sym typeface="Wingdings" panose="05000000000000000000" pitchFamily="2" charset="2"/>
              </a:rPr>
              <a:t> </a:t>
            </a:r>
            <a:r>
              <a:rPr lang="en-US" b="1" dirty="0" smtClean="0"/>
              <a:t>J. Randrup, PRC 106, L051601 (2022), J. Randrup and Ramona Vogt, PRL 127, 062502 (2021) ….. FREYA</a:t>
            </a:r>
          </a:p>
          <a:p>
            <a:pPr marL="342900" indent="-342900">
              <a:buAutoNum type="arabicPeriod" startAt="3"/>
            </a:pPr>
            <a:r>
              <a:rPr lang="en-US" b="1" dirty="0" smtClean="0">
                <a:sym typeface="Wingdings" panose="05000000000000000000" pitchFamily="2" charset="2"/>
              </a:rPr>
              <a:t> </a:t>
            </a:r>
            <a:r>
              <a:rPr lang="en-US" b="1" dirty="0" smtClean="0"/>
              <a:t>A. Bulgac, PRL 128, 022501 (2022), PRC 106, 014624 (2022)….. TDSLDA (TD Superfluid DFT).</a:t>
            </a:r>
          </a:p>
          <a:p>
            <a:pPr marL="342900" indent="-342900">
              <a:buAutoNum type="arabicPeriod" startAt="3"/>
            </a:pPr>
            <a:r>
              <a:rPr lang="en-US" b="1" dirty="0" smtClean="0"/>
              <a:t>J. Chen, C. Ishizuka, and S. Chiba, AMD unpublished thesis, (2022).</a:t>
            </a:r>
          </a:p>
          <a:p>
            <a:pPr marL="342900" indent="-342900">
              <a:buAutoNum type="arabicPeriod" startAt="3"/>
            </a:pPr>
            <a:endParaRPr lang="en-US" b="1" dirty="0"/>
          </a:p>
          <a:p>
            <a:pPr algn="ctr"/>
            <a:r>
              <a:rPr lang="en-US" sz="2400" b="1" dirty="0" smtClean="0"/>
              <a:t>With apologies for omissions!! (I have a limited focus in this talk.)</a:t>
            </a:r>
            <a:endParaRPr lang="en-US" sz="2400" b="1" dirty="0"/>
          </a:p>
        </p:txBody>
      </p:sp>
      <p:sp>
        <p:nvSpPr>
          <p:cNvPr id="4" name="Right Arrow 3"/>
          <p:cNvSpPr/>
          <p:nvPr/>
        </p:nvSpPr>
        <p:spPr>
          <a:xfrm rot="10800000">
            <a:off x="10287000" y="1881553"/>
            <a:ext cx="518746"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9182100" y="2710960"/>
            <a:ext cx="518746"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578835" y="6277802"/>
            <a:ext cx="476534" cy="443505"/>
          </a:xfrm>
        </p:spPr>
        <p:txBody>
          <a:bodyPr/>
          <a:lstStyle/>
          <a:p>
            <a:fld id="{6C86730D-3F5F-4113-B878-501F47501CEA}" type="slidenum">
              <a:rPr lang="en-US" sz="1600" b="1" smtClean="0"/>
              <a:t>3</a:t>
            </a:fld>
            <a:endParaRPr lang="en-US" sz="1600" b="1" dirty="0"/>
          </a:p>
        </p:txBody>
      </p:sp>
    </p:spTree>
    <p:extLst>
      <p:ext uri="{BB962C8B-B14F-4D97-AF65-F5344CB8AC3E}">
        <p14:creationId xmlns:p14="http://schemas.microsoft.com/office/powerpoint/2010/main" val="3194988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5746" y="70428"/>
            <a:ext cx="8733019" cy="6580162"/>
          </a:xfrm>
          <a:prstGeom prst="rect">
            <a:avLst/>
          </a:prstGeom>
        </p:spPr>
      </p:pic>
      <p:sp>
        <p:nvSpPr>
          <p:cNvPr id="3" name="Slide Number Placeholder 2"/>
          <p:cNvSpPr>
            <a:spLocks noGrp="1"/>
          </p:cNvSpPr>
          <p:nvPr>
            <p:ph type="sldNum" sz="quarter" idx="12"/>
          </p:nvPr>
        </p:nvSpPr>
        <p:spPr>
          <a:xfrm>
            <a:off x="9628496" y="5902657"/>
            <a:ext cx="953319" cy="955343"/>
          </a:xfrm>
          <a:solidFill>
            <a:schemeClr val="bg1"/>
          </a:solidFill>
        </p:spPr>
        <p:txBody>
          <a:bodyPr/>
          <a:lstStyle/>
          <a:p>
            <a:fld id="{6C86730D-3F5F-4113-B878-501F47501CEA}" type="slidenum">
              <a:rPr lang="en-US" sz="1600" b="1" smtClean="0"/>
              <a:t>30</a:t>
            </a:fld>
            <a:endParaRPr lang="en-US" sz="1600" b="1" dirty="0"/>
          </a:p>
        </p:txBody>
      </p:sp>
    </p:spTree>
    <p:extLst>
      <p:ext uri="{BB962C8B-B14F-4D97-AF65-F5344CB8AC3E}">
        <p14:creationId xmlns:p14="http://schemas.microsoft.com/office/powerpoint/2010/main" val="909667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19450" cy="755015"/>
          </a:xfrm>
        </p:spPr>
        <p:txBody>
          <a:bodyPr/>
          <a:lstStyle/>
          <a:p>
            <a:r>
              <a:rPr lang="en-US" b="1" dirty="0" smtClean="0"/>
              <a:t>Conclusions </a:t>
            </a:r>
            <a:endParaRPr lang="en-US" b="1" dirty="0"/>
          </a:p>
        </p:txBody>
      </p:sp>
      <p:sp>
        <p:nvSpPr>
          <p:cNvPr id="3" name="TextBox 2"/>
          <p:cNvSpPr txBox="1"/>
          <p:nvPr/>
        </p:nvSpPr>
        <p:spPr>
          <a:xfrm>
            <a:off x="115985" y="1224544"/>
            <a:ext cx="11647170" cy="5324535"/>
          </a:xfrm>
          <a:prstGeom prst="rect">
            <a:avLst/>
          </a:prstGeom>
          <a:noFill/>
        </p:spPr>
        <p:txBody>
          <a:bodyPr wrap="square" rtlCol="0">
            <a:spAutoFit/>
          </a:bodyPr>
          <a:lstStyle/>
          <a:p>
            <a:r>
              <a:rPr lang="en-US" sz="2400" b="1" dirty="0" smtClean="0"/>
              <a:t>Spin magnitudes are uncorrelated.</a:t>
            </a:r>
          </a:p>
          <a:p>
            <a:endParaRPr lang="en-US" sz="2400" b="1" dirty="0"/>
          </a:p>
          <a:p>
            <a:r>
              <a:rPr lang="en-US" sz="2400" b="1" dirty="0" smtClean="0"/>
              <a:t>There is a </a:t>
            </a:r>
            <a:r>
              <a:rPr lang="en-US" sz="2400" b="1" u="sng" dirty="0" smtClean="0"/>
              <a:t>spin vector correlation tension</a:t>
            </a:r>
            <a:r>
              <a:rPr lang="en-US" sz="2400" b="1" dirty="0" smtClean="0"/>
              <a:t> between theories. </a:t>
            </a:r>
          </a:p>
          <a:p>
            <a:r>
              <a:rPr lang="en-US" sz="2400" b="1" dirty="0"/>
              <a:t>	</a:t>
            </a:r>
            <a:r>
              <a:rPr lang="en-US" sz="2400" b="1" dirty="0" smtClean="0"/>
              <a:t>old data &amp; standard macro implementation </a:t>
            </a:r>
            <a:r>
              <a:rPr lang="en-US" sz="2400" b="1" dirty="0" smtClean="0">
                <a:sym typeface="Wingdings" panose="05000000000000000000" pitchFamily="2" charset="2"/>
              </a:rPr>
              <a:t></a:t>
            </a:r>
            <a:r>
              <a:rPr lang="en-US" sz="2400" b="1" dirty="0">
                <a:sym typeface="Wingdings" panose="05000000000000000000" pitchFamily="2" charset="2"/>
              </a:rPr>
              <a:t> </a:t>
            </a:r>
            <a:r>
              <a:rPr lang="en-US" sz="2400" b="1" dirty="0" smtClean="0"/>
              <a:t>2d, </a:t>
            </a:r>
          </a:p>
          <a:p>
            <a:r>
              <a:rPr lang="en-US" sz="2400" b="1" dirty="0" smtClean="0"/>
              <a:t>BUT      new micro theory implies 3D (as one would expect if “hot”)</a:t>
            </a:r>
          </a:p>
          <a:p>
            <a:r>
              <a:rPr lang="en-US" sz="2400" b="1" dirty="0" smtClean="0"/>
              <a:t>    HOWEVER</a:t>
            </a:r>
            <a:endParaRPr lang="en-US" sz="2400" b="1" dirty="0"/>
          </a:p>
          <a:p>
            <a:pPr marL="342900" indent="-342900">
              <a:buFont typeface="Wingdings" panose="05000000000000000000" pitchFamily="2" charset="2"/>
              <a:buChar char="è"/>
            </a:pPr>
            <a:r>
              <a:rPr lang="en-US" sz="2400" b="1" dirty="0" smtClean="0"/>
              <a:t>Data exists – and can be acquired - that is far superior to the</a:t>
            </a:r>
          </a:p>
          <a:p>
            <a:r>
              <a:rPr lang="en-US" sz="2400" b="1" dirty="0"/>
              <a:t>	</a:t>
            </a:r>
            <a:r>
              <a:rPr lang="en-US" sz="2400" b="1" dirty="0" smtClean="0"/>
              <a:t>	“old data” and </a:t>
            </a:r>
          </a:p>
          <a:p>
            <a:pPr marL="457200" indent="-457200">
              <a:buFont typeface="Wingdings" panose="05000000000000000000" pitchFamily="2" charset="2"/>
              <a:buChar char="è"/>
            </a:pPr>
            <a:r>
              <a:rPr lang="en-US" sz="2400" b="1" dirty="0" smtClean="0"/>
              <a:t>Now HF can include spin-spin (vector) correlations  </a:t>
            </a:r>
            <a:r>
              <a:rPr lang="en-US" sz="2000" b="1" dirty="0" smtClean="0"/>
              <a:t>(Gemini does)</a:t>
            </a:r>
            <a:endParaRPr lang="en-US" sz="2000" b="1" dirty="0"/>
          </a:p>
          <a:p>
            <a:r>
              <a:rPr lang="en-US" sz="2400" b="1" dirty="0" smtClean="0"/>
              <a:t>       and below the entry-line nuclear structure</a:t>
            </a:r>
            <a:r>
              <a:rPr lang="en-US" sz="2400" b="1" dirty="0"/>
              <a:t>. (</a:t>
            </a:r>
            <a:r>
              <a:rPr lang="en-US" sz="2000" b="1" dirty="0"/>
              <a:t>Gemini </a:t>
            </a:r>
            <a:r>
              <a:rPr lang="en-US" sz="2000" b="1" dirty="0" smtClean="0"/>
              <a:t>does not</a:t>
            </a:r>
            <a:r>
              <a:rPr lang="en-US" sz="2400" b="1" dirty="0" smtClean="0"/>
              <a:t>)</a:t>
            </a:r>
            <a:endParaRPr lang="en-US" sz="2400" b="1" dirty="0"/>
          </a:p>
          <a:p>
            <a:endParaRPr lang="en-US" sz="2400" b="1" dirty="0" smtClean="0"/>
          </a:p>
          <a:p>
            <a:pPr marL="457200" indent="-457200">
              <a:buFont typeface="Wingdings" panose="05000000000000000000" pitchFamily="2" charset="2"/>
              <a:buChar char="è"/>
            </a:pPr>
            <a:r>
              <a:rPr lang="en-US" sz="2400" b="1" dirty="0" smtClean="0">
                <a:sym typeface="Wingdings" panose="05000000000000000000" pitchFamily="2" charset="2"/>
              </a:rPr>
              <a:t>split Ge’s  helicity ? </a:t>
            </a:r>
          </a:p>
          <a:p>
            <a:endParaRPr lang="en-US" sz="2800" b="1" dirty="0" smtClean="0">
              <a:sym typeface="Wingdings" panose="05000000000000000000" pitchFamily="2" charset="2"/>
            </a:endParaRPr>
          </a:p>
          <a:p>
            <a:r>
              <a:rPr lang="en-US" sz="2400" b="1" u="sng" dirty="0" smtClean="0">
                <a:solidFill>
                  <a:srgbClr val="FF0000"/>
                </a:solidFill>
                <a:sym typeface="Wingdings" panose="05000000000000000000" pitchFamily="2" charset="2"/>
              </a:rPr>
              <a:t>Thank you and I apologize for the omissions and simplifications</a:t>
            </a:r>
            <a:endParaRPr lang="en-US" sz="2400" b="1" u="sng" dirty="0">
              <a:solidFill>
                <a:srgbClr val="FF0000"/>
              </a:solidFill>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61" y="237655"/>
            <a:ext cx="2762637" cy="269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SCF125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087" y="3164680"/>
            <a:ext cx="267811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23128" y="5959897"/>
            <a:ext cx="3140027" cy="646331"/>
          </a:xfrm>
          <a:prstGeom prst="rect">
            <a:avLst/>
          </a:prstGeom>
        </p:spPr>
        <p:txBody>
          <a:bodyPr wrap="none">
            <a:spAutoFit/>
          </a:bodyPr>
          <a:lstStyle/>
          <a:p>
            <a:pPr>
              <a:spcBef>
                <a:spcPct val="0"/>
              </a:spcBef>
              <a:buFontTx/>
              <a:buNone/>
            </a:pPr>
            <a:r>
              <a:rPr lang="en-US" altLang="en-US" i="1" dirty="0" smtClean="0"/>
              <a:t>GS + “Hercules” </a:t>
            </a:r>
            <a:r>
              <a:rPr lang="en-US" altLang="en-US" i="1" dirty="0" err="1" smtClean="0"/>
              <a:t>scint</a:t>
            </a:r>
            <a:r>
              <a:rPr lang="en-US" altLang="en-US" i="1" dirty="0" smtClean="0"/>
              <a:t> wall</a:t>
            </a:r>
          </a:p>
          <a:p>
            <a:pPr>
              <a:spcBef>
                <a:spcPct val="0"/>
              </a:spcBef>
              <a:buFontTx/>
              <a:buNone/>
            </a:pPr>
            <a:r>
              <a:rPr lang="en-US" altLang="en-US" i="1" dirty="0" smtClean="0"/>
              <a:t>Snyder </a:t>
            </a:r>
            <a:r>
              <a:rPr lang="en-US" altLang="en-US" i="1" dirty="0"/>
              <a:t>et al. PLB 723, 61 (2013)</a:t>
            </a:r>
          </a:p>
        </p:txBody>
      </p:sp>
      <p:sp>
        <p:nvSpPr>
          <p:cNvPr id="7" name="Slide Number Placeholder 6"/>
          <p:cNvSpPr>
            <a:spLocks noGrp="1"/>
          </p:cNvSpPr>
          <p:nvPr>
            <p:ph type="sldNum" sz="quarter" idx="12"/>
          </p:nvPr>
        </p:nvSpPr>
        <p:spPr>
          <a:xfrm>
            <a:off x="11529586" y="6459142"/>
            <a:ext cx="467139" cy="294171"/>
          </a:xfrm>
        </p:spPr>
        <p:txBody>
          <a:bodyPr/>
          <a:lstStyle/>
          <a:p>
            <a:fld id="{6C86730D-3F5F-4113-B878-501F47501CEA}" type="slidenum">
              <a:rPr lang="en-US" sz="1400" b="1" smtClean="0"/>
              <a:t>31</a:t>
            </a:fld>
            <a:endParaRPr lang="en-US" sz="1400" b="1" dirty="0"/>
          </a:p>
        </p:txBody>
      </p:sp>
      <p:sp>
        <p:nvSpPr>
          <p:cNvPr id="8" name="TextBox 7"/>
          <p:cNvSpPr txBox="1"/>
          <p:nvPr/>
        </p:nvSpPr>
        <p:spPr>
          <a:xfrm>
            <a:off x="6796641" y="354359"/>
            <a:ext cx="1902124" cy="1231106"/>
          </a:xfrm>
          <a:prstGeom prst="rect">
            <a:avLst/>
          </a:prstGeom>
          <a:noFill/>
        </p:spPr>
        <p:txBody>
          <a:bodyPr wrap="none" rtlCol="0">
            <a:spAutoFit/>
          </a:bodyPr>
          <a:lstStyle/>
          <a:p>
            <a:r>
              <a:rPr lang="en-US" sz="2800" b="1" dirty="0" smtClean="0"/>
              <a:t>DGS </a:t>
            </a:r>
          </a:p>
          <a:p>
            <a:r>
              <a:rPr lang="en-US" sz="2800" b="1" dirty="0" smtClean="0"/>
              <a:t>experiment</a:t>
            </a:r>
          </a:p>
          <a:p>
            <a:endParaRPr lang="en-US" dirty="0"/>
          </a:p>
        </p:txBody>
      </p:sp>
    </p:spTree>
    <p:extLst>
      <p:ext uri="{BB962C8B-B14F-4D97-AF65-F5344CB8AC3E}">
        <p14:creationId xmlns:p14="http://schemas.microsoft.com/office/powerpoint/2010/main" val="26773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444562"/>
            <a:ext cx="9532962" cy="1179521"/>
          </a:xfrm>
        </p:spPr>
        <p:txBody>
          <a:bodyPr>
            <a:normAutofit fontScale="90000"/>
          </a:bodyPr>
          <a:lstStyle/>
          <a:p>
            <a:r>
              <a:rPr lang="en-US" sz="2800" b="1" dirty="0" smtClean="0"/>
              <a:t>Helicity of entangled PS photons (Feynman)</a:t>
            </a:r>
            <a:br>
              <a:rPr lang="en-US" sz="2800" b="1" dirty="0" smtClean="0"/>
            </a:br>
            <a:r>
              <a:rPr lang="en-US" sz="2800" b="1" dirty="0" smtClean="0"/>
              <a:t>(Fission photons not “entangled” but correlated by AM bearing mode.)</a:t>
            </a:r>
            <a:br>
              <a:rPr lang="en-US" sz="2800" b="1" dirty="0" smtClean="0"/>
            </a:br>
            <a:r>
              <a:rPr lang="en-US" sz="2800" b="1" dirty="0" smtClean="0"/>
              <a:t>Perhaps it can be done – need experimental skills of “da man” DGS </a:t>
            </a:r>
            <a:r>
              <a:rPr lang="en-US" sz="2800" b="1" dirty="0" smtClean="0">
                <a:sym typeface="Wingdings" panose="05000000000000000000" pitchFamily="2" charset="2"/>
              </a:rPr>
              <a:t></a:t>
            </a:r>
            <a:endParaRPr lang="en-US" sz="2800" b="1" dirty="0"/>
          </a:p>
        </p:txBody>
      </p:sp>
      <p:sp>
        <p:nvSpPr>
          <p:cNvPr id="3" name="Slide Number Placeholder 2"/>
          <p:cNvSpPr>
            <a:spLocks noGrp="1"/>
          </p:cNvSpPr>
          <p:nvPr>
            <p:ph type="sldNum" sz="quarter" idx="12"/>
          </p:nvPr>
        </p:nvSpPr>
        <p:spPr>
          <a:xfrm>
            <a:off x="11410950" y="6311900"/>
            <a:ext cx="533400" cy="358775"/>
          </a:xfrm>
        </p:spPr>
        <p:txBody>
          <a:bodyPr/>
          <a:lstStyle/>
          <a:p>
            <a:fld id="{6C86730D-3F5F-4113-B878-501F47501CEA}" type="slidenum">
              <a:rPr lang="en-US" smtClean="0"/>
              <a:t>32</a:t>
            </a:fld>
            <a:endParaRPr lang="en-US" dirty="0"/>
          </a:p>
        </p:txBody>
      </p:sp>
      <p:pic>
        <p:nvPicPr>
          <p:cNvPr id="4" name="Picture 3"/>
          <p:cNvPicPr>
            <a:picLocks noChangeAspect="1"/>
          </p:cNvPicPr>
          <p:nvPr/>
        </p:nvPicPr>
        <p:blipFill>
          <a:blip r:embed="rId2"/>
          <a:stretch>
            <a:fillRect/>
          </a:stretch>
        </p:blipFill>
        <p:spPr>
          <a:xfrm>
            <a:off x="5802574" y="2045197"/>
            <a:ext cx="5739316" cy="4446090"/>
          </a:xfrm>
          <a:prstGeom prst="rect">
            <a:avLst/>
          </a:prstGeom>
        </p:spPr>
      </p:pic>
      <p:pic>
        <p:nvPicPr>
          <p:cNvPr id="5" name="Picture 4"/>
          <p:cNvPicPr>
            <a:picLocks noChangeAspect="1"/>
          </p:cNvPicPr>
          <p:nvPr/>
        </p:nvPicPr>
        <p:blipFill>
          <a:blip r:embed="rId3"/>
          <a:stretch>
            <a:fillRect/>
          </a:stretch>
        </p:blipFill>
        <p:spPr>
          <a:xfrm>
            <a:off x="81887" y="1914430"/>
            <a:ext cx="5523564" cy="4756245"/>
          </a:xfrm>
          <a:prstGeom prst="rect">
            <a:avLst/>
          </a:prstGeom>
        </p:spPr>
      </p:pic>
      <p:pic>
        <p:nvPicPr>
          <p:cNvPr id="6" name="Picture 5"/>
          <p:cNvPicPr>
            <a:picLocks noChangeAspect="1"/>
          </p:cNvPicPr>
          <p:nvPr/>
        </p:nvPicPr>
        <p:blipFill>
          <a:blip r:embed="rId4"/>
          <a:stretch>
            <a:fillRect/>
          </a:stretch>
        </p:blipFill>
        <p:spPr>
          <a:xfrm>
            <a:off x="10055990" y="81530"/>
            <a:ext cx="1485900" cy="1590675"/>
          </a:xfrm>
          <a:prstGeom prst="rect">
            <a:avLst/>
          </a:prstGeom>
        </p:spPr>
      </p:pic>
    </p:spTree>
    <p:extLst>
      <p:ext uri="{BB962C8B-B14F-4D97-AF65-F5344CB8AC3E}">
        <p14:creationId xmlns:p14="http://schemas.microsoft.com/office/powerpoint/2010/main" val="3164338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72666"/>
            <a:ext cx="5549900" cy="878459"/>
          </a:xfrm>
        </p:spPr>
        <p:txBody>
          <a:bodyPr>
            <a:normAutofit/>
          </a:bodyPr>
          <a:lstStyle/>
          <a:p>
            <a:r>
              <a:rPr lang="en-US" b="1" dirty="0" smtClean="0">
                <a:solidFill>
                  <a:srgbClr val="00B050"/>
                </a:solidFill>
              </a:rPr>
              <a:t>G. </a:t>
            </a:r>
            <a:r>
              <a:rPr lang="en-US" b="1" dirty="0" err="1" smtClean="0">
                <a:solidFill>
                  <a:srgbClr val="00B050"/>
                </a:solidFill>
              </a:rPr>
              <a:t>Bertsch</a:t>
            </a:r>
            <a:r>
              <a:rPr lang="en-US" b="1" dirty="0" smtClean="0">
                <a:solidFill>
                  <a:srgbClr val="00B050"/>
                </a:solidFill>
              </a:rPr>
              <a:t> &amp; G. Scamps</a:t>
            </a:r>
            <a:endParaRPr lang="en-US" b="1" dirty="0">
              <a:solidFill>
                <a:srgbClr val="00B050"/>
              </a:solidFill>
            </a:endParaRPr>
          </a:p>
        </p:txBody>
      </p:sp>
      <p:sp>
        <p:nvSpPr>
          <p:cNvPr id="3" name="Content Placeholder 2"/>
          <p:cNvSpPr>
            <a:spLocks noGrp="1"/>
          </p:cNvSpPr>
          <p:nvPr>
            <p:ph idx="1"/>
          </p:nvPr>
        </p:nvSpPr>
        <p:spPr>
          <a:xfrm>
            <a:off x="251013" y="1051126"/>
            <a:ext cx="11806517" cy="4466448"/>
          </a:xfrm>
        </p:spPr>
        <p:txBody>
          <a:bodyPr>
            <a:normAutofit/>
          </a:bodyPr>
          <a:lstStyle/>
          <a:p>
            <a:pPr marL="0" indent="0">
              <a:buNone/>
            </a:pPr>
            <a:r>
              <a:rPr lang="en-US" dirty="0" smtClean="0"/>
              <a:t>1. Torque </a:t>
            </a:r>
            <a:r>
              <a:rPr lang="en-US" dirty="0"/>
              <a:t>from the Coulomb field </a:t>
            </a:r>
            <a:r>
              <a:rPr lang="en-US" dirty="0" smtClean="0"/>
              <a:t>generates angular momentum</a:t>
            </a:r>
            <a:r>
              <a:rPr lang="en-US" dirty="0"/>
              <a:t> </a:t>
            </a:r>
            <a:r>
              <a:rPr lang="en-US" dirty="0" smtClean="0"/>
              <a:t>(</a:t>
            </a:r>
            <a:r>
              <a:rPr lang="en-US" dirty="0" err="1" smtClean="0"/>
              <a:t>Strutinsky</a:t>
            </a:r>
            <a:r>
              <a:rPr lang="en-US" dirty="0" smtClean="0"/>
              <a:t>)</a:t>
            </a:r>
          </a:p>
          <a:p>
            <a:pPr marL="0" indent="0">
              <a:buNone/>
            </a:pPr>
            <a:r>
              <a:rPr lang="en-US" dirty="0" smtClean="0"/>
              <a:t>2. This POST scission AM from </a:t>
            </a:r>
            <a:r>
              <a:rPr lang="en-US" dirty="0" err="1"/>
              <a:t>C</a:t>
            </a:r>
            <a:r>
              <a:rPr lang="en-US" dirty="0" err="1" smtClean="0"/>
              <a:t>oul</a:t>
            </a:r>
            <a:r>
              <a:rPr lang="en-US" dirty="0" smtClean="0"/>
              <a:t>-ex is a function of (Q-mom, </a:t>
            </a:r>
            <a:r>
              <a:rPr lang="en-US" dirty="0" smtClean="0">
                <a:latin typeface="Blackadder ITC" panose="04020505051007020D02" pitchFamily="82" charset="0"/>
              </a:rPr>
              <a:t>I</a:t>
            </a:r>
            <a:r>
              <a:rPr lang="en-US" dirty="0" smtClean="0"/>
              <a:t>, relax </a:t>
            </a:r>
            <a:r>
              <a:rPr lang="en-US" dirty="0" smtClean="0">
                <a:sym typeface="Wingdings" panose="05000000000000000000" pitchFamily="2" charset="2"/>
              </a:rPr>
              <a:t> CN) </a:t>
            </a:r>
          </a:p>
          <a:p>
            <a:pPr marL="0" indent="0">
              <a:buNone/>
            </a:pPr>
            <a:r>
              <a:rPr lang="en-US" dirty="0" smtClean="0">
                <a:sym typeface="Wingdings" panose="05000000000000000000" pitchFamily="2" charset="2"/>
              </a:rPr>
              <a:t>3. </a:t>
            </a:r>
            <a:r>
              <a:rPr lang="en-US" dirty="0">
                <a:sym typeface="Wingdings" panose="05000000000000000000" pitchFamily="2" charset="2"/>
              </a:rPr>
              <a:t> </a:t>
            </a:r>
            <a:r>
              <a:rPr lang="en-US" dirty="0" smtClean="0">
                <a:sym typeface="Wingdings" panose="05000000000000000000" pitchFamily="2" charset="2"/>
              </a:rPr>
              <a:t>  </a:t>
            </a:r>
            <a:r>
              <a:rPr lang="en-US" dirty="0" smtClean="0">
                <a:latin typeface="Symbol" panose="05050102010706020507" pitchFamily="18" charset="2"/>
                <a:sym typeface="Wingdings" panose="05000000000000000000" pitchFamily="2" charset="2"/>
              </a:rPr>
              <a:t>D</a:t>
            </a:r>
            <a:r>
              <a:rPr lang="en-US" dirty="0" smtClean="0">
                <a:sym typeface="Wingdings" panose="05000000000000000000" pitchFamily="2" charset="2"/>
              </a:rPr>
              <a:t> (</a:t>
            </a:r>
            <a:r>
              <a:rPr lang="en-US" dirty="0" err="1" smtClean="0">
                <a:sym typeface="Wingdings" panose="05000000000000000000" pitchFamily="2" charset="2"/>
              </a:rPr>
              <a:t>J</a:t>
            </a:r>
            <a:r>
              <a:rPr lang="en-US" baseline="30000" dirty="0" err="1" smtClean="0">
                <a:sym typeface="Wingdings" panose="05000000000000000000" pitchFamily="2" charset="2"/>
              </a:rPr>
              <a:t>rms</a:t>
            </a:r>
            <a:r>
              <a:rPr lang="en-US" dirty="0" smtClean="0">
                <a:sym typeface="Wingdings" panose="05000000000000000000" pitchFamily="2" charset="2"/>
              </a:rPr>
              <a:t>) ~ 1-2 </a:t>
            </a:r>
            <a:r>
              <a:rPr lang="en-US" dirty="0" err="1" smtClean="0">
                <a:sym typeface="Wingdings" panose="05000000000000000000" pitchFamily="2" charset="2"/>
              </a:rPr>
              <a:t>hbar</a:t>
            </a:r>
            <a:endParaRPr lang="en-US" dirty="0" smtClean="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smtClean="0">
                <a:sym typeface="Wingdings" panose="05000000000000000000" pitchFamily="2" charset="2"/>
              </a:rPr>
              <a:t>M = 0 but what is spin-spin correlation?</a:t>
            </a:r>
          </a:p>
        </p:txBody>
      </p:sp>
      <p:pic>
        <p:nvPicPr>
          <p:cNvPr id="5" name="Picture 4"/>
          <p:cNvPicPr>
            <a:picLocks noChangeAspect="1"/>
          </p:cNvPicPr>
          <p:nvPr/>
        </p:nvPicPr>
        <p:blipFill>
          <a:blip r:embed="rId2"/>
          <a:stretch>
            <a:fillRect/>
          </a:stretch>
        </p:blipFill>
        <p:spPr>
          <a:xfrm>
            <a:off x="5697910" y="3718970"/>
            <a:ext cx="5076323" cy="843243"/>
          </a:xfrm>
          <a:prstGeom prst="rect">
            <a:avLst/>
          </a:prstGeom>
        </p:spPr>
      </p:pic>
      <p:pic>
        <p:nvPicPr>
          <p:cNvPr id="6" name="Picture 5"/>
          <p:cNvPicPr>
            <a:picLocks noChangeAspect="1"/>
          </p:cNvPicPr>
          <p:nvPr/>
        </p:nvPicPr>
        <p:blipFill>
          <a:blip r:embed="rId3"/>
          <a:stretch>
            <a:fillRect/>
          </a:stretch>
        </p:blipFill>
        <p:spPr>
          <a:xfrm>
            <a:off x="4771968" y="2232211"/>
            <a:ext cx="6183042" cy="1276499"/>
          </a:xfrm>
          <a:prstGeom prst="rect">
            <a:avLst/>
          </a:prstGeom>
        </p:spPr>
      </p:pic>
      <p:sp>
        <p:nvSpPr>
          <p:cNvPr id="4" name="Slide Number Placeholder 3"/>
          <p:cNvSpPr>
            <a:spLocks noGrp="1"/>
          </p:cNvSpPr>
          <p:nvPr>
            <p:ph type="sldNum" sz="quarter" idx="12"/>
          </p:nvPr>
        </p:nvSpPr>
        <p:spPr/>
        <p:txBody>
          <a:bodyPr/>
          <a:lstStyle/>
          <a:p>
            <a:fld id="{6C86730D-3F5F-4113-B878-501F47501CEA}" type="slidenum">
              <a:rPr lang="en-US" smtClean="0"/>
              <a:t>33</a:t>
            </a:fld>
            <a:endParaRPr lang="en-US"/>
          </a:p>
        </p:txBody>
      </p:sp>
    </p:spTree>
    <p:extLst>
      <p:ext uri="{BB962C8B-B14F-4D97-AF65-F5344CB8AC3E}">
        <p14:creationId xmlns:p14="http://schemas.microsoft.com/office/powerpoint/2010/main" val="2193323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14325"/>
            <a:ext cx="11064603" cy="1006475"/>
          </a:xfrm>
        </p:spPr>
        <p:txBody>
          <a:bodyPr>
            <a:normAutofit fontScale="90000"/>
          </a:bodyPr>
          <a:lstStyle/>
          <a:p>
            <a:r>
              <a:rPr lang="en-US" b="1" dirty="0" smtClean="0">
                <a:solidFill>
                  <a:srgbClr val="FF0000"/>
                </a:solidFill>
              </a:rPr>
              <a:t>Ionel Stetcu (CGMF) and </a:t>
            </a:r>
            <a:r>
              <a:rPr lang="en-US" b="1" dirty="0">
                <a:solidFill>
                  <a:srgbClr val="FF0000"/>
                </a:solidFill>
              </a:rPr>
              <a:t>Olivier </a:t>
            </a:r>
            <a:r>
              <a:rPr lang="en-US" b="1" dirty="0" err="1" smtClean="0">
                <a:solidFill>
                  <a:srgbClr val="FF0000"/>
                </a:solidFill>
              </a:rPr>
              <a:t>Litaize</a:t>
            </a:r>
            <a:r>
              <a:rPr lang="en-US" b="1" dirty="0" smtClean="0">
                <a:solidFill>
                  <a:srgbClr val="FF0000"/>
                </a:solidFill>
              </a:rPr>
              <a:t> (FIFRELIN)</a:t>
            </a:r>
            <a:br>
              <a:rPr lang="en-US" b="1" dirty="0" smtClean="0">
                <a:solidFill>
                  <a:srgbClr val="FF0000"/>
                </a:solidFill>
              </a:rPr>
            </a:br>
            <a:r>
              <a:rPr lang="en-US" b="1" dirty="0" smtClean="0">
                <a:solidFill>
                  <a:srgbClr val="FF0000"/>
                </a:solidFill>
              </a:rPr>
              <a:t>fission models coupled to HF (wo </a:t>
            </a:r>
            <a:r>
              <a:rPr lang="en-US" b="1" dirty="0" err="1" smtClean="0">
                <a:solidFill>
                  <a:srgbClr val="FF0000"/>
                </a:solidFill>
              </a:rPr>
              <a:t>substate</a:t>
            </a:r>
            <a:r>
              <a:rPr lang="en-US" b="1" dirty="0" smtClean="0">
                <a:solidFill>
                  <a:srgbClr val="FF0000"/>
                </a:solidFill>
              </a:rPr>
              <a:t> tracking)</a:t>
            </a:r>
            <a:endParaRPr lang="en-US" b="1" dirty="0"/>
          </a:p>
        </p:txBody>
      </p:sp>
      <p:sp>
        <p:nvSpPr>
          <p:cNvPr id="4" name="TextBox 3"/>
          <p:cNvSpPr txBox="1"/>
          <p:nvPr/>
        </p:nvSpPr>
        <p:spPr>
          <a:xfrm>
            <a:off x="469900" y="1320800"/>
            <a:ext cx="11458864" cy="1754326"/>
          </a:xfrm>
          <a:prstGeom prst="rect">
            <a:avLst/>
          </a:prstGeom>
          <a:noFill/>
        </p:spPr>
        <p:txBody>
          <a:bodyPr wrap="square" rtlCol="0">
            <a:spAutoFit/>
          </a:bodyPr>
          <a:lstStyle/>
          <a:p>
            <a:r>
              <a:rPr lang="en-US" dirty="0" smtClean="0"/>
              <a:t>Optical model  (</a:t>
            </a:r>
            <a:r>
              <a:rPr lang="en-US" dirty="0" err="1" smtClean="0"/>
              <a:t>Koning</a:t>
            </a:r>
            <a:r>
              <a:rPr lang="en-US" dirty="0" smtClean="0"/>
              <a:t>-Delaroche)  - spherical</a:t>
            </a:r>
          </a:p>
          <a:p>
            <a:r>
              <a:rPr lang="en-US" dirty="0" smtClean="0"/>
              <a:t>Gamma-ray strength function</a:t>
            </a:r>
          </a:p>
          <a:p>
            <a:r>
              <a:rPr lang="en-US" dirty="0" smtClean="0"/>
              <a:t>Bethe J distribution but both need to increase “I” (spin cut off) to get gamma spectrum correct.</a:t>
            </a:r>
          </a:p>
          <a:p>
            <a:r>
              <a:rPr lang="en-US" dirty="0" smtClean="0"/>
              <a:t> 		without the gamma spectrum is too hard.)  </a:t>
            </a:r>
            <a:r>
              <a:rPr lang="en-US" b="1" dirty="0" smtClean="0"/>
              <a:t>This is a fix masking an error somewhere else.</a:t>
            </a:r>
          </a:p>
          <a:p>
            <a:r>
              <a:rPr lang="en-US" dirty="0" smtClean="0"/>
              <a:t>Incomplete nuclear data, isomers</a:t>
            </a:r>
          </a:p>
          <a:p>
            <a:r>
              <a:rPr lang="en-US" dirty="0" smtClean="0">
                <a:sym typeface="Wingdings" panose="05000000000000000000" pitchFamily="2" charset="2"/>
              </a:rPr>
              <a:t></a:t>
            </a:r>
            <a:r>
              <a:rPr lang="en-US" dirty="0" smtClean="0"/>
              <a:t>model for E* region melding {</a:t>
            </a:r>
            <a:r>
              <a:rPr lang="en-US" dirty="0" err="1" smtClean="0"/>
              <a:t>DoS</a:t>
            </a:r>
            <a:r>
              <a:rPr lang="en-US" dirty="0"/>
              <a:t> </a:t>
            </a:r>
            <a:r>
              <a:rPr lang="en-US" dirty="0" smtClean="0">
                <a:sym typeface="Wingdings" panose="05000000000000000000" pitchFamily="2" charset="2"/>
              </a:rPr>
              <a:t> </a:t>
            </a:r>
            <a:r>
              <a:rPr lang="en-US" dirty="0" smtClean="0"/>
              <a:t>structure, deformation, spin cut off E*}</a:t>
            </a:r>
            <a:r>
              <a:rPr lang="en-US" dirty="0"/>
              <a:t> </a:t>
            </a:r>
            <a:r>
              <a:rPr lang="en-US" dirty="0" smtClean="0"/>
              <a:t>OLD problems that have not gone away</a:t>
            </a:r>
          </a:p>
        </p:txBody>
      </p:sp>
      <p:pic>
        <p:nvPicPr>
          <p:cNvPr id="5" name="Picture 4"/>
          <p:cNvPicPr>
            <a:picLocks noChangeAspect="1"/>
          </p:cNvPicPr>
          <p:nvPr/>
        </p:nvPicPr>
        <p:blipFill>
          <a:blip r:embed="rId2"/>
          <a:stretch>
            <a:fillRect/>
          </a:stretch>
        </p:blipFill>
        <p:spPr>
          <a:xfrm>
            <a:off x="2798662" y="3196261"/>
            <a:ext cx="8650920" cy="3485785"/>
          </a:xfrm>
          <a:prstGeom prst="rect">
            <a:avLst/>
          </a:prstGeom>
        </p:spPr>
      </p:pic>
      <p:sp>
        <p:nvSpPr>
          <p:cNvPr id="3" name="TextBox 2"/>
          <p:cNvSpPr txBox="1"/>
          <p:nvPr/>
        </p:nvSpPr>
        <p:spPr>
          <a:xfrm>
            <a:off x="345209" y="4177146"/>
            <a:ext cx="2321085" cy="954107"/>
          </a:xfrm>
          <a:prstGeom prst="rect">
            <a:avLst/>
          </a:prstGeom>
          <a:noFill/>
        </p:spPr>
        <p:txBody>
          <a:bodyPr wrap="none" rtlCol="0">
            <a:spAutoFit/>
          </a:bodyPr>
          <a:lstStyle/>
          <a:p>
            <a:r>
              <a:rPr lang="en-US" sz="2800" dirty="0"/>
              <a:t>n</a:t>
            </a:r>
            <a:r>
              <a:rPr lang="en-US" sz="2800" dirty="0" smtClean="0"/>
              <a:t> spin removal</a:t>
            </a:r>
          </a:p>
          <a:p>
            <a:r>
              <a:rPr lang="en-US" sz="2800" dirty="0" smtClean="0"/>
              <a:t>This much ??</a:t>
            </a:r>
            <a:endParaRPr lang="en-US" sz="2800" dirty="0"/>
          </a:p>
        </p:txBody>
      </p:sp>
      <p:sp>
        <p:nvSpPr>
          <p:cNvPr id="6" name="Slide Number Placeholder 5"/>
          <p:cNvSpPr>
            <a:spLocks noGrp="1"/>
          </p:cNvSpPr>
          <p:nvPr>
            <p:ph type="sldNum" sz="quarter" idx="12"/>
          </p:nvPr>
        </p:nvSpPr>
        <p:spPr/>
        <p:txBody>
          <a:bodyPr/>
          <a:lstStyle/>
          <a:p>
            <a:fld id="{6C86730D-3F5F-4113-B878-501F47501CEA}" type="slidenum">
              <a:rPr lang="en-US" smtClean="0"/>
              <a:t>34</a:t>
            </a:fld>
            <a:endParaRPr lang="en-US"/>
          </a:p>
        </p:txBody>
      </p:sp>
    </p:spTree>
    <p:extLst>
      <p:ext uri="{BB962C8B-B14F-4D97-AF65-F5344CB8AC3E}">
        <p14:creationId xmlns:p14="http://schemas.microsoft.com/office/powerpoint/2010/main" val="1461871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145074481"/>
              </p:ext>
            </p:extLst>
          </p:nvPr>
        </p:nvGraphicFramePr>
        <p:xfrm>
          <a:off x="7513484" y="389097"/>
          <a:ext cx="3984625" cy="6537008"/>
        </p:xfrm>
        <a:graphic>
          <a:graphicData uri="http://schemas.openxmlformats.org/presentationml/2006/ole">
            <mc:AlternateContent xmlns:mc="http://schemas.openxmlformats.org/markup-compatibility/2006">
              <mc:Choice xmlns:v="urn:schemas-microsoft-com:vml" Requires="v">
                <p:oleObj spid="_x0000_s1115" name="Acrobat Document" r:id="rId3" imgW="5162300" imgH="7019925" progId="AcroExch.Document.DC">
                  <p:embed/>
                </p:oleObj>
              </mc:Choice>
              <mc:Fallback>
                <p:oleObj name="Acrobat Document" r:id="rId3" imgW="5162300" imgH="7019925" progId="AcroExch.Document.DC">
                  <p:embed/>
                  <p:pic>
                    <p:nvPicPr>
                      <p:cNvPr id="3" name="Object 2"/>
                      <p:cNvPicPr/>
                      <p:nvPr/>
                    </p:nvPicPr>
                    <p:blipFill>
                      <a:blip r:embed="rId4"/>
                      <a:stretch>
                        <a:fillRect/>
                      </a:stretch>
                    </p:blipFill>
                    <p:spPr>
                      <a:xfrm>
                        <a:off x="7513484" y="389097"/>
                        <a:ext cx="3984625" cy="6537008"/>
                      </a:xfrm>
                      <a:prstGeom prst="rect">
                        <a:avLst/>
                      </a:prstGeom>
                    </p:spPr>
                  </p:pic>
                </p:oleObj>
              </mc:Fallback>
            </mc:AlternateContent>
          </a:graphicData>
        </a:graphic>
      </p:graphicFrame>
      <p:cxnSp>
        <p:nvCxnSpPr>
          <p:cNvPr id="4" name="Straight Arrow Connector 3"/>
          <p:cNvCxnSpPr/>
          <p:nvPr/>
        </p:nvCxnSpPr>
        <p:spPr>
          <a:xfrm flipV="1">
            <a:off x="1371600" y="2506532"/>
            <a:ext cx="4910866" cy="2477844"/>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478305" y="1586753"/>
            <a:ext cx="0" cy="4320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92941" y="3227294"/>
            <a:ext cx="3451412" cy="144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26424" y="2277035"/>
            <a:ext cx="0" cy="77993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46150" y="4592619"/>
            <a:ext cx="756621" cy="365760"/>
          </a:xfrm>
          <a:prstGeom prst="straightConnector1">
            <a:avLst/>
          </a:prstGeom>
          <a:ln w="66675">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792941" y="4592619"/>
            <a:ext cx="353209" cy="1828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27319" y="2770094"/>
            <a:ext cx="517265" cy="25280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05487" y="2000922"/>
            <a:ext cx="531107" cy="369332"/>
          </a:xfrm>
          <a:prstGeom prst="rect">
            <a:avLst/>
          </a:prstGeom>
          <a:noFill/>
        </p:spPr>
        <p:txBody>
          <a:bodyPr wrap="none" rtlCol="0">
            <a:spAutoFit/>
          </a:bodyPr>
          <a:lstStyle/>
          <a:p>
            <a:r>
              <a:rPr lang="en-US" dirty="0" err="1" smtClean="0"/>
              <a:t>J</a:t>
            </a:r>
            <a:r>
              <a:rPr lang="en-US" baseline="-25000" dirty="0" err="1" smtClean="0"/>
              <a:t>light</a:t>
            </a:r>
            <a:endParaRPr lang="en-US" baseline="-25000" dirty="0"/>
          </a:p>
        </p:txBody>
      </p:sp>
      <p:sp>
        <p:nvSpPr>
          <p:cNvPr id="23" name="TextBox 22"/>
          <p:cNvSpPr txBox="1"/>
          <p:nvPr/>
        </p:nvSpPr>
        <p:spPr>
          <a:xfrm>
            <a:off x="5720189" y="3022902"/>
            <a:ext cx="588816" cy="369332"/>
          </a:xfrm>
          <a:prstGeom prst="rect">
            <a:avLst/>
          </a:prstGeom>
          <a:noFill/>
        </p:spPr>
        <p:txBody>
          <a:bodyPr wrap="none" rtlCol="0">
            <a:spAutoFit/>
          </a:bodyPr>
          <a:lstStyle/>
          <a:p>
            <a:r>
              <a:rPr lang="en-US" dirty="0" err="1" smtClean="0">
                <a:solidFill>
                  <a:srgbClr val="FF0000"/>
                </a:solidFill>
              </a:rPr>
              <a:t>V</a:t>
            </a:r>
            <a:r>
              <a:rPr lang="en-US" baseline="-25000" dirty="0" err="1" smtClean="0">
                <a:solidFill>
                  <a:srgbClr val="FF0000"/>
                </a:solidFill>
              </a:rPr>
              <a:t>light</a:t>
            </a:r>
            <a:endParaRPr lang="en-US" baseline="-25000" dirty="0">
              <a:solidFill>
                <a:srgbClr val="FF0000"/>
              </a:solidFill>
            </a:endParaRPr>
          </a:p>
        </p:txBody>
      </p:sp>
      <p:sp>
        <p:nvSpPr>
          <p:cNvPr id="24" name="TextBox 23"/>
          <p:cNvSpPr txBox="1"/>
          <p:nvPr/>
        </p:nvSpPr>
        <p:spPr>
          <a:xfrm>
            <a:off x="2721685" y="4948517"/>
            <a:ext cx="625428" cy="369332"/>
          </a:xfrm>
          <a:prstGeom prst="rect">
            <a:avLst/>
          </a:prstGeom>
          <a:noFill/>
        </p:spPr>
        <p:txBody>
          <a:bodyPr wrap="none" rtlCol="0">
            <a:spAutoFit/>
          </a:bodyPr>
          <a:lstStyle/>
          <a:p>
            <a:r>
              <a:rPr lang="en-US" dirty="0" err="1" smtClean="0"/>
              <a:t>J</a:t>
            </a:r>
            <a:r>
              <a:rPr lang="en-US" baseline="-25000" dirty="0" err="1" smtClean="0"/>
              <a:t>heavy</a:t>
            </a:r>
            <a:endParaRPr lang="en-US" baseline="-25000" dirty="0"/>
          </a:p>
        </p:txBody>
      </p:sp>
      <p:sp>
        <p:nvSpPr>
          <p:cNvPr id="25" name="TextBox 24"/>
          <p:cNvSpPr txBox="1"/>
          <p:nvPr/>
        </p:nvSpPr>
        <p:spPr>
          <a:xfrm>
            <a:off x="1237129" y="4206237"/>
            <a:ext cx="683136" cy="369332"/>
          </a:xfrm>
          <a:prstGeom prst="rect">
            <a:avLst/>
          </a:prstGeom>
          <a:noFill/>
        </p:spPr>
        <p:txBody>
          <a:bodyPr wrap="none" rtlCol="0">
            <a:spAutoFit/>
          </a:bodyPr>
          <a:lstStyle/>
          <a:p>
            <a:r>
              <a:rPr lang="en-US" dirty="0" err="1" smtClean="0">
                <a:solidFill>
                  <a:srgbClr val="FF0000"/>
                </a:solidFill>
              </a:rPr>
              <a:t>V</a:t>
            </a:r>
            <a:r>
              <a:rPr lang="en-US" baseline="-25000" dirty="0" err="1" smtClean="0">
                <a:solidFill>
                  <a:srgbClr val="FF0000"/>
                </a:solidFill>
              </a:rPr>
              <a:t>heavy</a:t>
            </a:r>
            <a:endParaRPr lang="en-US" baseline="-25000" dirty="0">
              <a:solidFill>
                <a:srgbClr val="FF0000"/>
              </a:solidFill>
            </a:endParaRPr>
          </a:p>
        </p:txBody>
      </p:sp>
      <p:sp>
        <p:nvSpPr>
          <p:cNvPr id="26" name="TextBox 25"/>
          <p:cNvSpPr txBox="1"/>
          <p:nvPr/>
        </p:nvSpPr>
        <p:spPr>
          <a:xfrm>
            <a:off x="3421828" y="1588554"/>
            <a:ext cx="292068" cy="369332"/>
          </a:xfrm>
          <a:prstGeom prst="rect">
            <a:avLst/>
          </a:prstGeom>
          <a:noFill/>
        </p:spPr>
        <p:txBody>
          <a:bodyPr wrap="none" rtlCol="0">
            <a:spAutoFit/>
          </a:bodyPr>
          <a:lstStyle/>
          <a:p>
            <a:r>
              <a:rPr lang="en-US" dirty="0" smtClean="0"/>
              <a:t>x</a:t>
            </a:r>
            <a:endParaRPr lang="en-US" dirty="0"/>
          </a:p>
        </p:txBody>
      </p:sp>
      <p:sp>
        <p:nvSpPr>
          <p:cNvPr id="27" name="TextBox 26"/>
          <p:cNvSpPr txBox="1"/>
          <p:nvPr/>
        </p:nvSpPr>
        <p:spPr>
          <a:xfrm>
            <a:off x="6293223" y="2198131"/>
            <a:ext cx="284052" cy="369332"/>
          </a:xfrm>
          <a:prstGeom prst="rect">
            <a:avLst/>
          </a:prstGeom>
          <a:noFill/>
        </p:spPr>
        <p:txBody>
          <a:bodyPr wrap="none" rtlCol="0">
            <a:spAutoFit/>
          </a:bodyPr>
          <a:lstStyle/>
          <a:p>
            <a:r>
              <a:rPr lang="en-US" dirty="0" smtClean="0"/>
              <a:t>z</a:t>
            </a:r>
            <a:endParaRPr lang="en-US" dirty="0"/>
          </a:p>
        </p:txBody>
      </p:sp>
      <p:sp>
        <p:nvSpPr>
          <p:cNvPr id="28" name="TextBox 27"/>
          <p:cNvSpPr txBox="1"/>
          <p:nvPr/>
        </p:nvSpPr>
        <p:spPr>
          <a:xfrm>
            <a:off x="5283796" y="4584548"/>
            <a:ext cx="288862" cy="369332"/>
          </a:xfrm>
          <a:prstGeom prst="rect">
            <a:avLst/>
          </a:prstGeom>
          <a:noFill/>
        </p:spPr>
        <p:txBody>
          <a:bodyPr wrap="none" rtlCol="0">
            <a:spAutoFit/>
          </a:bodyPr>
          <a:lstStyle/>
          <a:p>
            <a:r>
              <a:rPr lang="en-US" dirty="0" smtClean="0"/>
              <a:t>y</a:t>
            </a:r>
            <a:endParaRPr lang="en-US" dirty="0"/>
          </a:p>
        </p:txBody>
      </p:sp>
      <p:cxnSp>
        <p:nvCxnSpPr>
          <p:cNvPr id="30" name="Straight Arrow Connector 29"/>
          <p:cNvCxnSpPr/>
          <p:nvPr/>
        </p:nvCxnSpPr>
        <p:spPr>
          <a:xfrm flipH="1" flipV="1">
            <a:off x="1237129" y="3657601"/>
            <a:ext cx="2241176" cy="279698"/>
          </a:xfrm>
          <a:prstGeom prst="straightConnector1">
            <a:avLst/>
          </a:prstGeom>
          <a:ln w="444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518647" y="1731981"/>
            <a:ext cx="1290021" cy="2130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49854" y="3227294"/>
            <a:ext cx="390620" cy="369332"/>
          </a:xfrm>
          <a:prstGeom prst="rect">
            <a:avLst/>
          </a:prstGeom>
          <a:noFill/>
        </p:spPr>
        <p:txBody>
          <a:bodyPr wrap="none" rtlCol="0">
            <a:spAutoFit/>
          </a:bodyPr>
          <a:lstStyle/>
          <a:p>
            <a:r>
              <a:rPr lang="en-US" dirty="0" err="1" smtClean="0"/>
              <a:t>V</a:t>
            </a:r>
            <a:r>
              <a:rPr lang="en-US" baseline="-25000" dirty="0" err="1" smtClean="0"/>
              <a:t>n</a:t>
            </a:r>
            <a:endParaRPr lang="en-US" baseline="-25000" dirty="0"/>
          </a:p>
        </p:txBody>
      </p:sp>
      <p:sp>
        <p:nvSpPr>
          <p:cNvPr id="7" name="TextBox 6"/>
          <p:cNvSpPr txBox="1"/>
          <p:nvPr/>
        </p:nvSpPr>
        <p:spPr>
          <a:xfrm>
            <a:off x="8778240" y="-61316"/>
            <a:ext cx="1426994" cy="369332"/>
          </a:xfrm>
          <a:prstGeom prst="rect">
            <a:avLst/>
          </a:prstGeom>
          <a:noFill/>
        </p:spPr>
        <p:txBody>
          <a:bodyPr wrap="none" rtlCol="0">
            <a:spAutoFit/>
          </a:bodyPr>
          <a:lstStyle/>
          <a:p>
            <a:r>
              <a:rPr lang="en-US" dirty="0" smtClean="0">
                <a:solidFill>
                  <a:srgbClr val="00B050"/>
                </a:solidFill>
              </a:rPr>
              <a:t>30 &lt;</a:t>
            </a:r>
            <a:r>
              <a:rPr lang="en-US" dirty="0" smtClean="0">
                <a:solidFill>
                  <a:srgbClr val="00B050"/>
                </a:solidFill>
                <a:latin typeface="Symbol" panose="05050102010706020507" pitchFamily="18" charset="2"/>
              </a:rPr>
              <a:t> </a:t>
            </a:r>
            <a:r>
              <a:rPr lang="en-US" dirty="0" err="1" smtClean="0">
                <a:solidFill>
                  <a:srgbClr val="00B050"/>
                </a:solidFill>
                <a:latin typeface="Symbol" panose="05050102010706020507" pitchFamily="18" charset="2"/>
              </a:rPr>
              <a:t>q</a:t>
            </a:r>
            <a:r>
              <a:rPr lang="en-US" baseline="-25000" dirty="0" err="1" smtClean="0">
                <a:solidFill>
                  <a:srgbClr val="00B050"/>
                </a:solidFill>
                <a:latin typeface="+mj-lt"/>
              </a:rPr>
              <a:t>n</a:t>
            </a:r>
            <a:r>
              <a:rPr lang="en-US" dirty="0" smtClean="0">
                <a:solidFill>
                  <a:srgbClr val="00B050"/>
                </a:solidFill>
                <a:latin typeface="Symbol" panose="05050102010706020507" pitchFamily="18" charset="2"/>
              </a:rPr>
              <a:t> </a:t>
            </a:r>
            <a:r>
              <a:rPr lang="en-US" dirty="0" smtClean="0">
                <a:solidFill>
                  <a:srgbClr val="00B050"/>
                </a:solidFill>
              </a:rPr>
              <a:t>&lt; 60</a:t>
            </a:r>
            <a:r>
              <a:rPr lang="en-US" baseline="30000" dirty="0" smtClean="0">
                <a:solidFill>
                  <a:srgbClr val="00B050"/>
                </a:solidFill>
              </a:rPr>
              <a:t>o</a:t>
            </a:r>
            <a:endParaRPr lang="en-US" baseline="30000" dirty="0">
              <a:solidFill>
                <a:srgbClr val="00B050"/>
              </a:solidFill>
            </a:endParaRPr>
          </a:p>
        </p:txBody>
      </p:sp>
      <p:sp>
        <p:nvSpPr>
          <p:cNvPr id="11" name="TextBox 10"/>
          <p:cNvSpPr txBox="1"/>
          <p:nvPr/>
        </p:nvSpPr>
        <p:spPr>
          <a:xfrm>
            <a:off x="8724451" y="2386972"/>
            <a:ext cx="1651414" cy="369332"/>
          </a:xfrm>
          <a:prstGeom prst="rect">
            <a:avLst/>
          </a:prstGeom>
          <a:noFill/>
        </p:spPr>
        <p:txBody>
          <a:bodyPr wrap="none" rtlCol="0">
            <a:spAutoFit/>
          </a:bodyPr>
          <a:lstStyle/>
          <a:p>
            <a:r>
              <a:rPr lang="en-US" dirty="0" smtClean="0">
                <a:solidFill>
                  <a:srgbClr val="92D050"/>
                </a:solidFill>
              </a:rPr>
              <a:t>120 &lt; </a:t>
            </a:r>
            <a:r>
              <a:rPr lang="en-US" dirty="0" err="1" smtClean="0">
                <a:solidFill>
                  <a:srgbClr val="92D050"/>
                </a:solidFill>
                <a:latin typeface="Symbol" panose="05050102010706020507" pitchFamily="18" charset="2"/>
              </a:rPr>
              <a:t>q</a:t>
            </a:r>
            <a:r>
              <a:rPr lang="en-US" baseline="-25000" dirty="0" err="1" smtClean="0">
                <a:solidFill>
                  <a:srgbClr val="92D050"/>
                </a:solidFill>
              </a:rPr>
              <a:t>n</a:t>
            </a:r>
            <a:r>
              <a:rPr lang="en-US" dirty="0" smtClean="0">
                <a:solidFill>
                  <a:srgbClr val="92D050"/>
                </a:solidFill>
              </a:rPr>
              <a:t> &lt; 150</a:t>
            </a:r>
            <a:r>
              <a:rPr lang="en-US" baseline="30000" dirty="0" smtClean="0">
                <a:solidFill>
                  <a:srgbClr val="92D050"/>
                </a:solidFill>
              </a:rPr>
              <a:t>o</a:t>
            </a:r>
            <a:endParaRPr lang="en-US" baseline="30000" dirty="0">
              <a:solidFill>
                <a:srgbClr val="92D050"/>
              </a:solidFill>
            </a:endParaRPr>
          </a:p>
        </p:txBody>
      </p:sp>
      <p:cxnSp>
        <p:nvCxnSpPr>
          <p:cNvPr id="5" name="Straight Connector 4"/>
          <p:cNvCxnSpPr/>
          <p:nvPr/>
        </p:nvCxnSpPr>
        <p:spPr>
          <a:xfrm flipV="1">
            <a:off x="3478305" y="2198129"/>
            <a:ext cx="569439" cy="1663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47744" y="1828801"/>
            <a:ext cx="609600" cy="36932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608832" y="1877569"/>
            <a:ext cx="369012" cy="369332"/>
          </a:xfrm>
          <a:prstGeom prst="rect">
            <a:avLst/>
          </a:prstGeom>
          <a:noFill/>
        </p:spPr>
        <p:txBody>
          <a:bodyPr wrap="square" rtlCol="0">
            <a:spAutoFit/>
          </a:bodyPr>
          <a:lstStyle/>
          <a:p>
            <a:r>
              <a:rPr lang="en-US" dirty="0" err="1" smtClean="0">
                <a:latin typeface="Symbol" panose="05050102010706020507" pitchFamily="18" charset="2"/>
              </a:rPr>
              <a:t>f</a:t>
            </a:r>
            <a:r>
              <a:rPr lang="en-US" baseline="-25000" dirty="0" err="1" smtClean="0"/>
              <a:t>L</a:t>
            </a:r>
            <a:endParaRPr lang="en-US" baseline="-25000" dirty="0"/>
          </a:p>
        </p:txBody>
      </p:sp>
      <p:cxnSp>
        <p:nvCxnSpPr>
          <p:cNvPr id="40" name="Straight Connector 39"/>
          <p:cNvCxnSpPr/>
          <p:nvPr/>
        </p:nvCxnSpPr>
        <p:spPr>
          <a:xfrm flipV="1">
            <a:off x="1371600" y="3022902"/>
            <a:ext cx="1350085" cy="573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21685" y="3022902"/>
            <a:ext cx="756620" cy="914397"/>
          </a:xfrm>
          <a:prstGeom prst="line">
            <a:avLst/>
          </a:prstGeom>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2888785" y="3203358"/>
            <a:ext cx="1179039" cy="1417499"/>
          </a:xfrm>
          <a:prstGeom prst="arc">
            <a:avLst>
              <a:gd name="adj1" fmla="val 16200000"/>
              <a:gd name="adj2" fmla="val 13897613"/>
            </a:avLst>
          </a:pr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a:off x="3043336" y="2206752"/>
            <a:ext cx="943448" cy="475488"/>
          </a:xfrm>
          <a:prstGeom prst="arc">
            <a:avLst/>
          </a:pr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4053929" y="3741688"/>
            <a:ext cx="401072" cy="369332"/>
          </a:xfrm>
          <a:prstGeom prst="rect">
            <a:avLst/>
          </a:prstGeom>
          <a:noFill/>
        </p:spPr>
        <p:txBody>
          <a:bodyPr wrap="none" rtlCol="0">
            <a:spAutoFit/>
          </a:bodyPr>
          <a:lstStyle/>
          <a:p>
            <a:r>
              <a:rPr lang="en-US" dirty="0" err="1" smtClean="0">
                <a:latin typeface="Symbol" panose="05050102010706020507" pitchFamily="18" charset="2"/>
              </a:rPr>
              <a:t>f</a:t>
            </a:r>
            <a:r>
              <a:rPr lang="en-US" baseline="-25000" dirty="0" err="1" smtClean="0"/>
              <a:t>H</a:t>
            </a:r>
            <a:endParaRPr lang="en-US" baseline="-25000" dirty="0"/>
          </a:p>
        </p:txBody>
      </p:sp>
      <p:sp>
        <p:nvSpPr>
          <p:cNvPr id="49" name="TextBox 48"/>
          <p:cNvSpPr txBox="1"/>
          <p:nvPr/>
        </p:nvSpPr>
        <p:spPr>
          <a:xfrm>
            <a:off x="8593239" y="1437199"/>
            <a:ext cx="796500" cy="369332"/>
          </a:xfrm>
          <a:prstGeom prst="rect">
            <a:avLst/>
          </a:prstGeom>
          <a:noFill/>
        </p:spPr>
        <p:txBody>
          <a:bodyPr wrap="none" rtlCol="0">
            <a:spAutoFit/>
          </a:bodyPr>
          <a:lstStyle/>
          <a:p>
            <a:r>
              <a:rPr lang="en-US" dirty="0" smtClean="0"/>
              <a:t>“light”</a:t>
            </a:r>
            <a:endParaRPr lang="en-US" dirty="0"/>
          </a:p>
        </p:txBody>
      </p:sp>
      <p:sp>
        <p:nvSpPr>
          <p:cNvPr id="50" name="TextBox 49"/>
          <p:cNvSpPr txBox="1"/>
          <p:nvPr/>
        </p:nvSpPr>
        <p:spPr>
          <a:xfrm>
            <a:off x="8465488" y="3475773"/>
            <a:ext cx="937757" cy="369332"/>
          </a:xfrm>
          <a:prstGeom prst="rect">
            <a:avLst/>
          </a:prstGeom>
          <a:noFill/>
        </p:spPr>
        <p:txBody>
          <a:bodyPr wrap="none" rtlCol="0">
            <a:spAutoFit/>
          </a:bodyPr>
          <a:lstStyle/>
          <a:p>
            <a:r>
              <a:rPr lang="en-US" dirty="0" smtClean="0"/>
              <a:t>“heavy”</a:t>
            </a:r>
            <a:endParaRPr lang="en-US" dirty="0"/>
          </a:p>
        </p:txBody>
      </p:sp>
      <p:sp>
        <p:nvSpPr>
          <p:cNvPr id="51" name="TextBox 50"/>
          <p:cNvSpPr txBox="1"/>
          <p:nvPr/>
        </p:nvSpPr>
        <p:spPr>
          <a:xfrm>
            <a:off x="2031460" y="533863"/>
            <a:ext cx="1454244" cy="369332"/>
          </a:xfrm>
          <a:prstGeom prst="rect">
            <a:avLst/>
          </a:prstGeom>
          <a:noFill/>
        </p:spPr>
        <p:txBody>
          <a:bodyPr wrap="none" rtlCol="0">
            <a:spAutoFit/>
          </a:bodyPr>
          <a:lstStyle/>
          <a:p>
            <a:r>
              <a:rPr lang="en-US" dirty="0" err="1" smtClean="0"/>
              <a:t>E</a:t>
            </a:r>
            <a:r>
              <a:rPr lang="en-US" baseline="-25000" dirty="0" err="1" smtClean="0"/>
              <a:t>n</a:t>
            </a:r>
            <a:r>
              <a:rPr lang="en-US" baseline="30000" dirty="0" err="1" smtClean="0"/>
              <a:t>lab</a:t>
            </a:r>
            <a:r>
              <a:rPr lang="en-US" dirty="0" smtClean="0"/>
              <a:t> &gt;  1 MeV</a:t>
            </a:r>
            <a:endParaRPr lang="en-US" dirty="0"/>
          </a:p>
        </p:txBody>
      </p:sp>
      <p:sp>
        <p:nvSpPr>
          <p:cNvPr id="2" name="Slide Number Placeholder 1"/>
          <p:cNvSpPr>
            <a:spLocks noGrp="1"/>
          </p:cNvSpPr>
          <p:nvPr>
            <p:ph type="sldNum" sz="quarter" idx="12"/>
          </p:nvPr>
        </p:nvSpPr>
        <p:spPr/>
        <p:txBody>
          <a:bodyPr/>
          <a:lstStyle/>
          <a:p>
            <a:fld id="{6C86730D-3F5F-4113-B878-501F47501CEA}" type="slidenum">
              <a:rPr lang="en-US" smtClean="0"/>
              <a:t>35</a:t>
            </a:fld>
            <a:endParaRPr lang="en-US"/>
          </a:p>
        </p:txBody>
      </p:sp>
    </p:spTree>
    <p:extLst>
      <p:ext uri="{BB962C8B-B14F-4D97-AF65-F5344CB8AC3E}">
        <p14:creationId xmlns:p14="http://schemas.microsoft.com/office/powerpoint/2010/main" val="2059544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63277001"/>
              </p:ext>
            </p:extLst>
          </p:nvPr>
        </p:nvGraphicFramePr>
        <p:xfrm>
          <a:off x="1430906" y="2271562"/>
          <a:ext cx="4198798" cy="2865846"/>
        </p:xfrm>
        <a:graphic>
          <a:graphicData uri="http://schemas.openxmlformats.org/presentationml/2006/ole">
            <mc:AlternateContent xmlns:mc="http://schemas.openxmlformats.org/markup-compatibility/2006">
              <mc:Choice xmlns:v="urn:schemas-microsoft-com:vml" Requires="v">
                <p:oleObj spid="_x0000_s2141" name="Acrobat Document" r:id="rId3" imgW="5400421" imgH="3685934" progId="AcroExch.Document.DC">
                  <p:embed/>
                </p:oleObj>
              </mc:Choice>
              <mc:Fallback>
                <p:oleObj name="Acrobat Document" r:id="rId3" imgW="5400421" imgH="3685934" progId="AcroExch.Document.DC">
                  <p:embed/>
                  <p:pic>
                    <p:nvPicPr>
                      <p:cNvPr id="2" name="Object 1"/>
                      <p:cNvPicPr/>
                      <p:nvPr/>
                    </p:nvPicPr>
                    <p:blipFill>
                      <a:blip r:embed="rId4"/>
                      <a:stretch>
                        <a:fillRect/>
                      </a:stretch>
                    </p:blipFill>
                    <p:spPr>
                      <a:xfrm>
                        <a:off x="1430906" y="2271562"/>
                        <a:ext cx="4198798" cy="2865846"/>
                      </a:xfrm>
                      <a:prstGeom prst="rect">
                        <a:avLst/>
                      </a:prstGeom>
                    </p:spPr>
                  </p:pic>
                </p:oleObj>
              </mc:Fallback>
            </mc:AlternateContent>
          </a:graphicData>
        </a:graphic>
      </p:graphicFrame>
      <p:sp>
        <p:nvSpPr>
          <p:cNvPr id="3" name="TextBox 2"/>
          <p:cNvSpPr txBox="1"/>
          <p:nvPr/>
        </p:nvSpPr>
        <p:spPr>
          <a:xfrm>
            <a:off x="1517030" y="946983"/>
            <a:ext cx="5119543" cy="369332"/>
          </a:xfrm>
          <a:prstGeom prst="rect">
            <a:avLst/>
          </a:prstGeom>
          <a:noFill/>
        </p:spPr>
        <p:txBody>
          <a:bodyPr wrap="none" rtlCol="0">
            <a:spAutoFit/>
          </a:bodyPr>
          <a:lstStyle/>
          <a:p>
            <a:r>
              <a:rPr lang="en-US" dirty="0" smtClean="0"/>
              <a:t>All agree no spin-spin information in n-n correlations</a:t>
            </a:r>
            <a:endParaRPr lang="en-US" dirty="0"/>
          </a:p>
        </p:txBody>
      </p:sp>
      <p:sp>
        <p:nvSpPr>
          <p:cNvPr id="4" name="Slide Number Placeholder 3"/>
          <p:cNvSpPr>
            <a:spLocks noGrp="1"/>
          </p:cNvSpPr>
          <p:nvPr>
            <p:ph type="sldNum" sz="quarter" idx="12"/>
          </p:nvPr>
        </p:nvSpPr>
        <p:spPr/>
        <p:txBody>
          <a:bodyPr/>
          <a:lstStyle/>
          <a:p>
            <a:fld id="{6C86730D-3F5F-4113-B878-501F47501CEA}" type="slidenum">
              <a:rPr lang="en-US" smtClean="0"/>
              <a:t>36</a:t>
            </a:fld>
            <a:endParaRPr lang="en-US"/>
          </a:p>
        </p:txBody>
      </p:sp>
      <p:pic>
        <p:nvPicPr>
          <p:cNvPr id="5" name="Picture 4"/>
          <p:cNvPicPr>
            <a:picLocks noChangeAspect="1"/>
          </p:cNvPicPr>
          <p:nvPr/>
        </p:nvPicPr>
        <p:blipFill>
          <a:blip r:embed="rId5"/>
          <a:stretch>
            <a:fillRect/>
          </a:stretch>
        </p:blipFill>
        <p:spPr>
          <a:xfrm>
            <a:off x="6791532" y="871331"/>
            <a:ext cx="4943475" cy="4876800"/>
          </a:xfrm>
          <a:prstGeom prst="rect">
            <a:avLst/>
          </a:prstGeom>
        </p:spPr>
      </p:pic>
    </p:spTree>
    <p:extLst>
      <p:ext uri="{BB962C8B-B14F-4D97-AF65-F5344CB8AC3E}">
        <p14:creationId xmlns:p14="http://schemas.microsoft.com/office/powerpoint/2010/main" val="2108465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2981739" y="5446643"/>
            <a:ext cx="6241774" cy="9940"/>
          </a:xfrm>
          <a:prstGeom prst="straightConnector1">
            <a:avLst/>
          </a:prstGeom>
          <a:ln w="44450">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950464" y="841248"/>
            <a:ext cx="0" cy="4632960"/>
          </a:xfrm>
          <a:prstGeom prst="straightConnector1">
            <a:avLst/>
          </a:prstGeom>
          <a:ln w="4762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59424" y="5571744"/>
            <a:ext cx="316112" cy="584775"/>
          </a:xfrm>
          <a:prstGeom prst="rect">
            <a:avLst/>
          </a:prstGeom>
          <a:noFill/>
        </p:spPr>
        <p:txBody>
          <a:bodyPr wrap="none" rtlCol="0">
            <a:spAutoFit/>
          </a:bodyPr>
          <a:lstStyle/>
          <a:p>
            <a:r>
              <a:rPr lang="en-US" sz="3200" dirty="0" smtClean="0"/>
              <a:t>J</a:t>
            </a:r>
            <a:endParaRPr lang="en-US" sz="3200" dirty="0"/>
          </a:p>
        </p:txBody>
      </p:sp>
      <p:sp>
        <p:nvSpPr>
          <p:cNvPr id="7" name="TextBox 6"/>
          <p:cNvSpPr txBox="1"/>
          <p:nvPr/>
        </p:nvSpPr>
        <p:spPr>
          <a:xfrm>
            <a:off x="1877568" y="2779776"/>
            <a:ext cx="538930" cy="523220"/>
          </a:xfrm>
          <a:prstGeom prst="rect">
            <a:avLst/>
          </a:prstGeom>
          <a:noFill/>
        </p:spPr>
        <p:txBody>
          <a:bodyPr wrap="none" rtlCol="0">
            <a:spAutoFit/>
          </a:bodyPr>
          <a:lstStyle/>
          <a:p>
            <a:r>
              <a:rPr lang="en-US" sz="2800" dirty="0" smtClean="0"/>
              <a:t>E*</a:t>
            </a:r>
            <a:endParaRPr lang="en-US" sz="2800" dirty="0"/>
          </a:p>
        </p:txBody>
      </p:sp>
      <p:sp>
        <p:nvSpPr>
          <p:cNvPr id="9" name="Arc 8"/>
          <p:cNvSpPr/>
          <p:nvPr/>
        </p:nvSpPr>
        <p:spPr>
          <a:xfrm rot="5564915">
            <a:off x="467842" y="-736392"/>
            <a:ext cx="5341529" cy="6947721"/>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864096" y="3816096"/>
            <a:ext cx="1032399" cy="369332"/>
          </a:xfrm>
          <a:prstGeom prst="rect">
            <a:avLst/>
          </a:prstGeom>
          <a:noFill/>
        </p:spPr>
        <p:txBody>
          <a:bodyPr wrap="none" rtlCol="0">
            <a:spAutoFit/>
          </a:bodyPr>
          <a:lstStyle/>
          <a:p>
            <a:r>
              <a:rPr lang="en-US" dirty="0" err="1" smtClean="0">
                <a:solidFill>
                  <a:srgbClr val="FF0000"/>
                </a:solidFill>
              </a:rPr>
              <a:t>Yrast</a:t>
            </a:r>
            <a:r>
              <a:rPr lang="en-US" dirty="0" smtClean="0">
                <a:solidFill>
                  <a:srgbClr val="FF0000"/>
                </a:solidFill>
              </a:rPr>
              <a:t> line</a:t>
            </a:r>
            <a:endParaRPr lang="en-US" dirty="0">
              <a:solidFill>
                <a:srgbClr val="FF0000"/>
              </a:solidFill>
            </a:endParaRPr>
          </a:p>
        </p:txBody>
      </p:sp>
      <p:cxnSp>
        <p:nvCxnSpPr>
          <p:cNvPr id="12" name="Straight Arrow Connector 11"/>
          <p:cNvCxnSpPr/>
          <p:nvPr/>
        </p:nvCxnSpPr>
        <p:spPr>
          <a:xfrm flipH="1">
            <a:off x="5108448" y="1950720"/>
            <a:ext cx="146304" cy="1121664"/>
          </a:xfrm>
          <a:prstGeom prst="straightConnector1">
            <a:avLst/>
          </a:prstGeom>
          <a:ln w="4762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059680" y="3078844"/>
            <a:ext cx="73152" cy="883556"/>
          </a:xfrm>
          <a:prstGeom prst="straightConnector1">
            <a:avLst/>
          </a:prstGeom>
          <a:ln w="444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27904" y="1840992"/>
            <a:ext cx="373820" cy="523220"/>
          </a:xfrm>
          <a:prstGeom prst="rect">
            <a:avLst/>
          </a:prstGeom>
          <a:noFill/>
        </p:spPr>
        <p:txBody>
          <a:bodyPr wrap="none" rtlCol="0">
            <a:spAutoFit/>
          </a:bodyPr>
          <a:lstStyle/>
          <a:p>
            <a:r>
              <a:rPr lang="en-US" sz="2800" dirty="0">
                <a:solidFill>
                  <a:srgbClr val="7030A0"/>
                </a:solidFill>
              </a:rPr>
              <a:t>n</a:t>
            </a:r>
          </a:p>
        </p:txBody>
      </p:sp>
      <p:sp>
        <p:nvSpPr>
          <p:cNvPr id="16" name="TextBox 15"/>
          <p:cNvSpPr txBox="1"/>
          <p:nvPr/>
        </p:nvSpPr>
        <p:spPr>
          <a:xfrm>
            <a:off x="5157216" y="3170956"/>
            <a:ext cx="373820" cy="523220"/>
          </a:xfrm>
          <a:prstGeom prst="rect">
            <a:avLst/>
          </a:prstGeom>
          <a:noFill/>
        </p:spPr>
        <p:txBody>
          <a:bodyPr wrap="none" rtlCol="0">
            <a:spAutoFit/>
          </a:bodyPr>
          <a:lstStyle/>
          <a:p>
            <a:r>
              <a:rPr lang="en-US" sz="2800" dirty="0" smtClean="0">
                <a:solidFill>
                  <a:srgbClr val="7030A0"/>
                </a:solidFill>
              </a:rPr>
              <a:t>n</a:t>
            </a:r>
            <a:endParaRPr lang="en-US" sz="2800" dirty="0">
              <a:solidFill>
                <a:srgbClr val="7030A0"/>
              </a:solidFill>
            </a:endParaRPr>
          </a:p>
        </p:txBody>
      </p:sp>
      <p:cxnSp>
        <p:nvCxnSpPr>
          <p:cNvPr id="20" name="Straight Arrow Connector 19"/>
          <p:cNvCxnSpPr/>
          <p:nvPr/>
        </p:nvCxnSpPr>
        <p:spPr>
          <a:xfrm flipH="1">
            <a:off x="4974336" y="4012954"/>
            <a:ext cx="85344" cy="449318"/>
          </a:xfrm>
          <a:prstGeom prst="straightConnector1">
            <a:avLst/>
          </a:prstGeom>
          <a:ln w="444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949952" y="4462272"/>
            <a:ext cx="48768" cy="475488"/>
          </a:xfrm>
          <a:prstGeom prst="straightConnector1">
            <a:avLst/>
          </a:prstGeom>
          <a:ln w="317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645152" y="4913376"/>
            <a:ext cx="365760" cy="180164"/>
          </a:xfrm>
          <a:prstGeom prst="straightConnector1">
            <a:avLst/>
          </a:prstGeom>
          <a:ln w="381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a:stretch>
            <a:fillRect/>
          </a:stretch>
        </p:blipFill>
        <p:spPr>
          <a:xfrm rot="589108">
            <a:off x="4078175" y="5062562"/>
            <a:ext cx="566977" cy="384081"/>
          </a:xfrm>
          <a:prstGeom prst="rect">
            <a:avLst/>
          </a:prstGeom>
        </p:spPr>
      </p:pic>
      <p:pic>
        <p:nvPicPr>
          <p:cNvPr id="28" name="Picture 27"/>
          <p:cNvPicPr>
            <a:picLocks noChangeAspect="1"/>
          </p:cNvPicPr>
          <p:nvPr/>
        </p:nvPicPr>
        <p:blipFill>
          <a:blip r:embed="rId2"/>
          <a:stretch>
            <a:fillRect/>
          </a:stretch>
        </p:blipFill>
        <p:spPr>
          <a:xfrm rot="1157999">
            <a:off x="3639804" y="5142106"/>
            <a:ext cx="566977" cy="384081"/>
          </a:xfrm>
          <a:prstGeom prst="rect">
            <a:avLst/>
          </a:prstGeom>
        </p:spPr>
      </p:pic>
      <p:pic>
        <p:nvPicPr>
          <p:cNvPr id="29" name="Picture 28"/>
          <p:cNvPicPr>
            <a:picLocks noChangeAspect="1"/>
          </p:cNvPicPr>
          <p:nvPr/>
        </p:nvPicPr>
        <p:blipFill>
          <a:blip r:embed="rId2"/>
          <a:stretch>
            <a:fillRect/>
          </a:stretch>
        </p:blipFill>
        <p:spPr>
          <a:xfrm rot="1230562">
            <a:off x="3192984" y="5214858"/>
            <a:ext cx="566977" cy="384081"/>
          </a:xfrm>
          <a:prstGeom prst="rect">
            <a:avLst/>
          </a:prstGeom>
        </p:spPr>
      </p:pic>
      <p:pic>
        <p:nvPicPr>
          <p:cNvPr id="30" name="Picture 29"/>
          <p:cNvPicPr>
            <a:picLocks noChangeAspect="1"/>
          </p:cNvPicPr>
          <p:nvPr/>
        </p:nvPicPr>
        <p:blipFill>
          <a:blip r:embed="rId2"/>
          <a:stretch>
            <a:fillRect/>
          </a:stretch>
        </p:blipFill>
        <p:spPr>
          <a:xfrm rot="1614533">
            <a:off x="2778950" y="5214858"/>
            <a:ext cx="566977" cy="384081"/>
          </a:xfrm>
          <a:prstGeom prst="rect">
            <a:avLst/>
          </a:prstGeom>
        </p:spPr>
      </p:pic>
      <p:sp>
        <p:nvSpPr>
          <p:cNvPr id="31" name="TextBox 30"/>
          <p:cNvSpPr txBox="1"/>
          <p:nvPr/>
        </p:nvSpPr>
        <p:spPr>
          <a:xfrm>
            <a:off x="3638151" y="3901440"/>
            <a:ext cx="1383969" cy="646331"/>
          </a:xfrm>
          <a:prstGeom prst="rect">
            <a:avLst/>
          </a:prstGeom>
          <a:noFill/>
        </p:spPr>
        <p:txBody>
          <a:bodyPr wrap="none" rtlCol="0">
            <a:spAutoFit/>
          </a:bodyPr>
          <a:lstStyle/>
          <a:p>
            <a:r>
              <a:rPr lang="en-US" dirty="0" smtClean="0">
                <a:solidFill>
                  <a:schemeClr val="accent2">
                    <a:lumMod val="75000"/>
                  </a:schemeClr>
                </a:solidFill>
              </a:rPr>
              <a:t>Statistical </a:t>
            </a:r>
            <a:r>
              <a:rPr lang="en-US" dirty="0" smtClean="0">
                <a:solidFill>
                  <a:schemeClr val="accent2">
                    <a:lumMod val="75000"/>
                  </a:schemeClr>
                </a:solidFill>
                <a:latin typeface="Symbol" panose="05050102010706020507" pitchFamily="18" charset="2"/>
              </a:rPr>
              <a:t>g</a:t>
            </a:r>
            <a:r>
              <a:rPr lang="en-US" dirty="0" smtClean="0">
                <a:solidFill>
                  <a:schemeClr val="accent2">
                    <a:lumMod val="75000"/>
                  </a:schemeClr>
                </a:solidFill>
              </a:rPr>
              <a:t>’s</a:t>
            </a:r>
          </a:p>
          <a:p>
            <a:r>
              <a:rPr lang="en-US" dirty="0" smtClean="0">
                <a:solidFill>
                  <a:schemeClr val="accent2">
                    <a:lumMod val="75000"/>
                  </a:schemeClr>
                </a:solidFill>
              </a:rPr>
              <a:t>Mostly E1</a:t>
            </a:r>
            <a:endParaRPr lang="en-US" dirty="0">
              <a:solidFill>
                <a:schemeClr val="accent2">
                  <a:lumMod val="75000"/>
                </a:schemeClr>
              </a:solidFill>
            </a:endParaRPr>
          </a:p>
        </p:txBody>
      </p:sp>
      <p:sp>
        <p:nvSpPr>
          <p:cNvPr id="32" name="TextBox 31"/>
          <p:cNvSpPr txBox="1"/>
          <p:nvPr/>
        </p:nvSpPr>
        <p:spPr>
          <a:xfrm>
            <a:off x="3078262" y="4778494"/>
            <a:ext cx="1505220" cy="369332"/>
          </a:xfrm>
          <a:prstGeom prst="rect">
            <a:avLst/>
          </a:prstGeom>
          <a:noFill/>
        </p:spPr>
        <p:txBody>
          <a:bodyPr wrap="none" rtlCol="0">
            <a:spAutoFit/>
          </a:bodyPr>
          <a:lstStyle/>
          <a:p>
            <a:r>
              <a:rPr lang="en-US" dirty="0" smtClean="0">
                <a:solidFill>
                  <a:srgbClr val="FFC000"/>
                </a:solidFill>
              </a:rPr>
              <a:t>Stretched E2’s</a:t>
            </a:r>
            <a:endParaRPr lang="en-US" dirty="0">
              <a:solidFill>
                <a:srgbClr val="FFC000"/>
              </a:solidFill>
            </a:endParaRPr>
          </a:p>
        </p:txBody>
      </p:sp>
      <p:pic>
        <p:nvPicPr>
          <p:cNvPr id="21" name="Picture 20"/>
          <p:cNvPicPr>
            <a:picLocks noChangeAspect="1"/>
          </p:cNvPicPr>
          <p:nvPr/>
        </p:nvPicPr>
        <p:blipFill>
          <a:blip r:embed="rId3"/>
          <a:stretch>
            <a:fillRect/>
          </a:stretch>
        </p:blipFill>
        <p:spPr>
          <a:xfrm>
            <a:off x="8262021" y="384994"/>
            <a:ext cx="3225208" cy="3274827"/>
          </a:xfrm>
          <a:prstGeom prst="rect">
            <a:avLst/>
          </a:prstGeom>
        </p:spPr>
      </p:pic>
      <p:pic>
        <p:nvPicPr>
          <p:cNvPr id="22" name="Picture 21"/>
          <p:cNvPicPr>
            <a:picLocks noChangeAspect="1"/>
          </p:cNvPicPr>
          <p:nvPr/>
        </p:nvPicPr>
        <p:blipFill>
          <a:blip r:embed="rId4"/>
          <a:stretch>
            <a:fillRect/>
          </a:stretch>
        </p:blipFill>
        <p:spPr>
          <a:xfrm>
            <a:off x="8716112" y="3707949"/>
            <a:ext cx="3105195" cy="609949"/>
          </a:xfrm>
          <a:prstGeom prst="rect">
            <a:avLst/>
          </a:prstGeom>
        </p:spPr>
      </p:pic>
      <p:sp>
        <p:nvSpPr>
          <p:cNvPr id="2" name="Slide Number Placeholder 1"/>
          <p:cNvSpPr>
            <a:spLocks noGrp="1"/>
          </p:cNvSpPr>
          <p:nvPr>
            <p:ph type="sldNum" sz="quarter" idx="12"/>
          </p:nvPr>
        </p:nvSpPr>
        <p:spPr/>
        <p:txBody>
          <a:bodyPr/>
          <a:lstStyle/>
          <a:p>
            <a:fld id="{6C86730D-3F5F-4113-B878-501F47501CEA}" type="slidenum">
              <a:rPr lang="en-US" smtClean="0"/>
              <a:t>37</a:t>
            </a:fld>
            <a:endParaRPr lang="en-US"/>
          </a:p>
        </p:txBody>
      </p:sp>
    </p:spTree>
    <p:extLst>
      <p:ext uri="{BB962C8B-B14F-4D97-AF65-F5344CB8AC3E}">
        <p14:creationId xmlns:p14="http://schemas.microsoft.com/office/powerpoint/2010/main" val="112274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24" y="413893"/>
            <a:ext cx="10721782" cy="576707"/>
          </a:xfrm>
        </p:spPr>
        <p:txBody>
          <a:bodyPr>
            <a:normAutofit fontScale="90000"/>
          </a:bodyPr>
          <a:lstStyle/>
          <a:p>
            <a:r>
              <a:rPr lang="en-US" b="1" dirty="0" smtClean="0">
                <a:solidFill>
                  <a:srgbClr val="00B050"/>
                </a:solidFill>
              </a:rPr>
              <a:t>J. Randrup &amp; Ramona</a:t>
            </a:r>
            <a:r>
              <a:rPr lang="en-US" b="1" dirty="0">
                <a:solidFill>
                  <a:srgbClr val="00B050"/>
                </a:solidFill>
              </a:rPr>
              <a:t> </a:t>
            </a:r>
            <a:r>
              <a:rPr lang="en-US" b="1" dirty="0" smtClean="0">
                <a:solidFill>
                  <a:srgbClr val="00B050"/>
                </a:solidFill>
              </a:rPr>
              <a:t>Vogt  – Macro theory concepts</a:t>
            </a:r>
            <a:endParaRPr lang="en-US" b="1" dirty="0">
              <a:solidFill>
                <a:srgbClr val="00B050"/>
              </a:solidFill>
            </a:endParaRPr>
          </a:p>
        </p:txBody>
      </p:sp>
      <p:sp>
        <p:nvSpPr>
          <p:cNvPr id="3" name="TextBox 2"/>
          <p:cNvSpPr txBox="1"/>
          <p:nvPr/>
        </p:nvSpPr>
        <p:spPr>
          <a:xfrm>
            <a:off x="408334" y="1178516"/>
            <a:ext cx="11641905" cy="523220"/>
          </a:xfrm>
          <a:prstGeom prst="rect">
            <a:avLst/>
          </a:prstGeom>
          <a:noFill/>
        </p:spPr>
        <p:txBody>
          <a:bodyPr wrap="none" rtlCol="0">
            <a:spAutoFit/>
          </a:bodyPr>
          <a:lstStyle/>
          <a:p>
            <a:r>
              <a:rPr lang="en-US" sz="2400" dirty="0" smtClean="0"/>
              <a:t>1 </a:t>
            </a:r>
            <a:r>
              <a:rPr lang="en-US" sz="2400" b="1" dirty="0" smtClean="0"/>
              <a:t>Framing language  		          </a:t>
            </a:r>
            <a:r>
              <a:rPr lang="en-US" sz="2400" dirty="0" smtClean="0"/>
              <a:t>&amp;       2. </a:t>
            </a:r>
            <a:r>
              <a:rPr lang="en-US" sz="2400" b="1" dirty="0" smtClean="0"/>
              <a:t>  Agitation</a:t>
            </a:r>
            <a:r>
              <a:rPr lang="en-US" sz="2400" dirty="0" smtClean="0"/>
              <a:t>: </a:t>
            </a:r>
            <a:r>
              <a:rPr lang="en-US" sz="2800" dirty="0" smtClean="0"/>
              <a:t>Wriggling</a:t>
            </a:r>
            <a:r>
              <a:rPr lang="en-US" sz="2400" dirty="0" smtClean="0"/>
              <a:t>, Bending, </a:t>
            </a:r>
            <a:r>
              <a:rPr lang="en-US" dirty="0" smtClean="0"/>
              <a:t>Twisting</a:t>
            </a:r>
            <a:r>
              <a:rPr lang="en-US" sz="2400" dirty="0" smtClean="0"/>
              <a:t>… (1,1,0</a:t>
            </a:r>
            <a:r>
              <a:rPr lang="en-US" sz="2400" dirty="0"/>
              <a:t>)</a:t>
            </a:r>
            <a:r>
              <a:rPr lang="en-US" sz="2400" dirty="0" smtClean="0"/>
              <a:t> </a:t>
            </a:r>
          </a:p>
        </p:txBody>
      </p:sp>
      <p:pic>
        <p:nvPicPr>
          <p:cNvPr id="5" name="Picture 4"/>
          <p:cNvPicPr>
            <a:picLocks noChangeAspect="1"/>
          </p:cNvPicPr>
          <p:nvPr/>
        </p:nvPicPr>
        <p:blipFill>
          <a:blip r:embed="rId2"/>
          <a:stretch>
            <a:fillRect/>
          </a:stretch>
        </p:blipFill>
        <p:spPr>
          <a:xfrm>
            <a:off x="0" y="1764273"/>
            <a:ext cx="5426962" cy="4329672"/>
          </a:xfrm>
          <a:prstGeom prst="rect">
            <a:avLst/>
          </a:prstGeom>
        </p:spPr>
      </p:pic>
      <p:pic>
        <p:nvPicPr>
          <p:cNvPr id="6" name="Picture 5"/>
          <p:cNvPicPr>
            <a:picLocks noChangeAspect="1"/>
          </p:cNvPicPr>
          <p:nvPr/>
        </p:nvPicPr>
        <p:blipFill>
          <a:blip r:embed="rId3"/>
          <a:stretch>
            <a:fillRect/>
          </a:stretch>
        </p:blipFill>
        <p:spPr>
          <a:xfrm>
            <a:off x="5345894" y="2290917"/>
            <a:ext cx="6704345" cy="3694874"/>
          </a:xfrm>
          <a:prstGeom prst="rect">
            <a:avLst/>
          </a:prstGeom>
        </p:spPr>
      </p:pic>
      <p:sp>
        <p:nvSpPr>
          <p:cNvPr id="4" name="TextBox 3"/>
          <p:cNvSpPr txBox="1"/>
          <p:nvPr/>
        </p:nvSpPr>
        <p:spPr>
          <a:xfrm>
            <a:off x="2990218" y="6205640"/>
            <a:ext cx="7502118" cy="369332"/>
          </a:xfrm>
          <a:prstGeom prst="rect">
            <a:avLst/>
          </a:prstGeom>
          <a:solidFill>
            <a:srgbClr val="FFFF00"/>
          </a:solidFill>
        </p:spPr>
        <p:txBody>
          <a:bodyPr wrap="none" rtlCol="0">
            <a:spAutoFit/>
          </a:bodyPr>
          <a:lstStyle/>
          <a:p>
            <a:r>
              <a:rPr lang="en-US" dirty="0" smtClean="0"/>
              <a:t>Significant Tilting/Twisting will generate out-of-plane spin as can pair breaking</a:t>
            </a:r>
            <a:endParaRPr lang="en-US" dirty="0"/>
          </a:p>
        </p:txBody>
      </p:sp>
      <p:sp>
        <p:nvSpPr>
          <p:cNvPr id="7" name="Slide Number Placeholder 6"/>
          <p:cNvSpPr>
            <a:spLocks noGrp="1"/>
          </p:cNvSpPr>
          <p:nvPr>
            <p:ph type="sldNum" sz="quarter" idx="12"/>
          </p:nvPr>
        </p:nvSpPr>
        <p:spPr/>
        <p:txBody>
          <a:bodyPr/>
          <a:lstStyle/>
          <a:p>
            <a:fld id="{6C86730D-3F5F-4113-B878-501F47501CEA}" type="slidenum">
              <a:rPr lang="en-US" smtClean="0"/>
              <a:t>38</a:t>
            </a:fld>
            <a:endParaRPr lang="en-US"/>
          </a:p>
        </p:txBody>
      </p:sp>
    </p:spTree>
    <p:extLst>
      <p:ext uri="{BB962C8B-B14F-4D97-AF65-F5344CB8AC3E}">
        <p14:creationId xmlns:p14="http://schemas.microsoft.com/office/powerpoint/2010/main" val="1182117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947" y="365126"/>
            <a:ext cx="10220095" cy="377152"/>
          </a:xfrm>
        </p:spPr>
        <p:txBody>
          <a:bodyPr>
            <a:normAutofit fontScale="90000"/>
          </a:bodyPr>
          <a:lstStyle/>
          <a:p>
            <a:r>
              <a:rPr lang="en-US" dirty="0" smtClean="0"/>
              <a:t>For Kyle – fission topics – musings from WU</a:t>
            </a:r>
            <a:endParaRPr lang="en-US" dirty="0"/>
          </a:p>
        </p:txBody>
      </p:sp>
      <p:sp>
        <p:nvSpPr>
          <p:cNvPr id="3" name="TextBox 2"/>
          <p:cNvSpPr txBox="1"/>
          <p:nvPr/>
        </p:nvSpPr>
        <p:spPr>
          <a:xfrm>
            <a:off x="367691" y="904776"/>
            <a:ext cx="7788607" cy="5909310"/>
          </a:xfrm>
          <a:prstGeom prst="rect">
            <a:avLst/>
          </a:prstGeom>
          <a:noFill/>
        </p:spPr>
        <p:txBody>
          <a:bodyPr wrap="none" rtlCol="0">
            <a:spAutoFit/>
          </a:bodyPr>
          <a:lstStyle/>
          <a:p>
            <a:pPr marL="342900" indent="-342900">
              <a:buAutoNum type="arabicPeriod"/>
            </a:pPr>
            <a:r>
              <a:rPr lang="en-US" dirty="0" smtClean="0"/>
              <a:t>Major issue: is the fragment spin distribution 2d or 3d?</a:t>
            </a:r>
          </a:p>
          <a:p>
            <a:pPr marL="342900" indent="-342900">
              <a:buAutoNum type="arabicPeriod"/>
            </a:pPr>
            <a:endParaRPr lang="en-US" dirty="0"/>
          </a:p>
          <a:p>
            <a:pPr marL="342900" indent="-342900">
              <a:buAutoNum type="arabicPeriod"/>
            </a:pPr>
            <a:r>
              <a:rPr lang="en-US" dirty="0" smtClean="0"/>
              <a:t>Another long-standing issue that we may finally be able to address is the</a:t>
            </a:r>
          </a:p>
          <a:p>
            <a:r>
              <a:rPr lang="en-US" dirty="0" smtClean="0"/>
              <a:t>       </a:t>
            </a:r>
            <a:r>
              <a:rPr lang="en-US" b="1" dirty="0" smtClean="0"/>
              <a:t>Wheeler to </a:t>
            </a:r>
            <a:r>
              <a:rPr lang="en-US" b="1" dirty="0" err="1" smtClean="0"/>
              <a:t>Bolsterli</a:t>
            </a:r>
            <a:r>
              <a:rPr lang="en-US" b="1" dirty="0" smtClean="0"/>
              <a:t> “</a:t>
            </a:r>
            <a:r>
              <a:rPr lang="en-US" b="1" dirty="0" err="1" smtClean="0"/>
              <a:t>fissility</a:t>
            </a:r>
            <a:r>
              <a:rPr lang="en-US" b="1" dirty="0" smtClean="0"/>
              <a:t>” X. </a:t>
            </a:r>
          </a:p>
          <a:p>
            <a:r>
              <a:rPr lang="en-US" dirty="0" smtClean="0"/>
              <a:t>       As n/p asymmetry increases, the surface energy weakens driving X up.</a:t>
            </a:r>
          </a:p>
          <a:p>
            <a:r>
              <a:rPr lang="en-US" dirty="0" smtClean="0"/>
              <a:t>       This helps drive fission recycling SE of stability. (A bit counter intuitive.)</a:t>
            </a:r>
          </a:p>
          <a:p>
            <a:r>
              <a:rPr lang="en-US" dirty="0"/>
              <a:t> </a:t>
            </a:r>
            <a:r>
              <a:rPr lang="en-US" dirty="0" smtClean="0"/>
              <a:t>      Need systematic fission probability removed from the standard cases.</a:t>
            </a:r>
          </a:p>
          <a:p>
            <a:r>
              <a:rPr lang="en-US" dirty="0" smtClean="0"/>
              <a:t>       Mental image: expand “Wahl” systematics away from the usual suspects</a:t>
            </a:r>
          </a:p>
          <a:p>
            <a:r>
              <a:rPr lang="en-US" dirty="0" smtClean="0"/>
              <a:t>	i.e. 235,238,239,252</a:t>
            </a:r>
          </a:p>
          <a:p>
            <a:r>
              <a:rPr lang="en-US" dirty="0" smtClean="0"/>
              <a:t>3. Interesting case of </a:t>
            </a:r>
            <a:r>
              <a:rPr lang="en-US" baseline="30000" dirty="0" smtClean="0"/>
              <a:t>254</a:t>
            </a:r>
            <a:r>
              <a:rPr lang="en-US" dirty="0" smtClean="0"/>
              <a:t>Cf: fission partial width </a:t>
            </a:r>
            <a:r>
              <a:rPr lang="en-US" i="1" dirty="0" smtClean="0"/>
              <a:t>increases</a:t>
            </a:r>
            <a:r>
              <a:rPr lang="en-US" dirty="0" smtClean="0"/>
              <a:t> 540 times from </a:t>
            </a:r>
            <a:r>
              <a:rPr lang="en-US" baseline="30000" dirty="0" smtClean="0"/>
              <a:t>252</a:t>
            </a:r>
            <a:r>
              <a:rPr lang="en-US" dirty="0" smtClean="0"/>
              <a:t>Cf.</a:t>
            </a:r>
          </a:p>
          <a:p>
            <a:r>
              <a:rPr lang="en-US" dirty="0" smtClean="0"/>
              <a:t>	Is this understood? </a:t>
            </a:r>
          </a:p>
          <a:p>
            <a:endParaRPr lang="en-US" dirty="0"/>
          </a:p>
          <a:p>
            <a:r>
              <a:rPr lang="en-US" b="1" dirty="0" smtClean="0"/>
              <a:t>CAUTION for all experiments to be relevant.</a:t>
            </a:r>
          </a:p>
          <a:p>
            <a:r>
              <a:rPr lang="en-US" dirty="0" smtClean="0"/>
              <a:t>MUST AVOID HIGH ANGULAR MOMENTUM</a:t>
            </a:r>
          </a:p>
          <a:p>
            <a:r>
              <a:rPr lang="en-US" dirty="0" smtClean="0"/>
              <a:t>As total transferred L goes up, fission will fractionate, i.e. </a:t>
            </a:r>
          </a:p>
          <a:p>
            <a:r>
              <a:rPr lang="en-US" dirty="0" smtClean="0"/>
              <a:t>higher L’s will generate more symmetric mass distributions.</a:t>
            </a:r>
          </a:p>
          <a:p>
            <a:endParaRPr lang="en-US" dirty="0"/>
          </a:p>
          <a:p>
            <a:r>
              <a:rPr lang="en-US" dirty="0" smtClean="0"/>
              <a:t>Do E* tagged transfer or better (</a:t>
            </a:r>
            <a:r>
              <a:rPr lang="en-US" dirty="0" err="1" smtClean="0"/>
              <a:t>p,p</a:t>
            </a:r>
            <a:r>
              <a:rPr lang="en-US" dirty="0" smtClean="0"/>
              <a:t>’) or (</a:t>
            </a:r>
            <a:r>
              <a:rPr lang="en-US" dirty="0" err="1" smtClean="0"/>
              <a:t>a,a</a:t>
            </a:r>
            <a:r>
              <a:rPr lang="en-US" dirty="0" smtClean="0"/>
              <a:t>’).</a:t>
            </a:r>
          </a:p>
          <a:p>
            <a:endParaRPr lang="en-US" dirty="0"/>
          </a:p>
          <a:p>
            <a:r>
              <a:rPr lang="en-US" dirty="0" smtClean="0"/>
              <a:t>Likely need both low and high (beam) energy data to unfold </a:t>
            </a:r>
          </a:p>
          <a:p>
            <a:r>
              <a:rPr lang="en-US" dirty="0" smtClean="0"/>
              <a:t>AM-fractionation issue.</a:t>
            </a:r>
          </a:p>
        </p:txBody>
      </p:sp>
      <p:pic>
        <p:nvPicPr>
          <p:cNvPr id="4" name="Picture 3"/>
          <p:cNvPicPr>
            <a:picLocks noChangeAspect="1"/>
          </p:cNvPicPr>
          <p:nvPr/>
        </p:nvPicPr>
        <p:blipFill>
          <a:blip r:embed="rId2"/>
          <a:stretch>
            <a:fillRect/>
          </a:stretch>
        </p:blipFill>
        <p:spPr>
          <a:xfrm>
            <a:off x="8059280" y="3128513"/>
            <a:ext cx="3995058" cy="3104594"/>
          </a:xfrm>
          <a:prstGeom prst="rect">
            <a:avLst/>
          </a:prstGeom>
        </p:spPr>
      </p:pic>
      <p:pic>
        <p:nvPicPr>
          <p:cNvPr id="5" name="Picture 4"/>
          <p:cNvPicPr>
            <a:picLocks noChangeAspect="1"/>
          </p:cNvPicPr>
          <p:nvPr/>
        </p:nvPicPr>
        <p:blipFill>
          <a:blip r:embed="rId3"/>
          <a:stretch>
            <a:fillRect/>
          </a:stretch>
        </p:blipFill>
        <p:spPr>
          <a:xfrm>
            <a:off x="8111189" y="1909504"/>
            <a:ext cx="3726720" cy="1129309"/>
          </a:xfrm>
          <a:prstGeom prst="rect">
            <a:avLst/>
          </a:prstGeom>
        </p:spPr>
      </p:pic>
      <p:pic>
        <p:nvPicPr>
          <p:cNvPr id="6" name="Picture 5"/>
          <p:cNvPicPr>
            <a:picLocks noChangeAspect="1"/>
          </p:cNvPicPr>
          <p:nvPr/>
        </p:nvPicPr>
        <p:blipFill>
          <a:blip r:embed="rId4"/>
          <a:stretch>
            <a:fillRect/>
          </a:stretch>
        </p:blipFill>
        <p:spPr>
          <a:xfrm>
            <a:off x="7894760" y="1474969"/>
            <a:ext cx="4159578" cy="344835"/>
          </a:xfrm>
          <a:prstGeom prst="rect">
            <a:avLst/>
          </a:prstGeom>
        </p:spPr>
      </p:pic>
      <p:sp>
        <p:nvSpPr>
          <p:cNvPr id="7" name="Slide Number Placeholder 6"/>
          <p:cNvSpPr>
            <a:spLocks noGrp="1"/>
          </p:cNvSpPr>
          <p:nvPr>
            <p:ph type="sldNum" sz="quarter" idx="12"/>
          </p:nvPr>
        </p:nvSpPr>
        <p:spPr/>
        <p:txBody>
          <a:bodyPr/>
          <a:lstStyle/>
          <a:p>
            <a:fld id="{6C86730D-3F5F-4113-B878-501F47501CEA}" type="slidenum">
              <a:rPr lang="en-US" smtClean="0"/>
              <a:t>39</a:t>
            </a:fld>
            <a:endParaRPr lang="en-US"/>
          </a:p>
        </p:txBody>
      </p:sp>
    </p:spTree>
    <p:extLst>
      <p:ext uri="{BB962C8B-B14F-4D97-AF65-F5344CB8AC3E}">
        <p14:creationId xmlns:p14="http://schemas.microsoft.com/office/powerpoint/2010/main" val="131385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4" y="252482"/>
            <a:ext cx="11789676" cy="588362"/>
          </a:xfrm>
        </p:spPr>
        <p:txBody>
          <a:bodyPr>
            <a:normAutofit fontScale="90000"/>
          </a:bodyPr>
          <a:lstStyle/>
          <a:p>
            <a:r>
              <a:rPr lang="en-US" dirty="0" smtClean="0"/>
              <a:t>     </a:t>
            </a:r>
            <a:r>
              <a:rPr lang="en-US" b="1" dirty="0" smtClean="0"/>
              <a:t>     </a:t>
            </a:r>
            <a:r>
              <a:rPr lang="en-US" sz="3100" b="1" dirty="0" smtClean="0"/>
              <a:t>Micro-Macro (FREYA)</a:t>
            </a:r>
            <a:r>
              <a:rPr lang="en-US" sz="3100" dirty="0" smtClean="0"/>
              <a:t>	</a:t>
            </a:r>
            <a:r>
              <a:rPr lang="en-US" sz="3100" dirty="0"/>
              <a:t> </a:t>
            </a:r>
            <a:r>
              <a:rPr lang="en-US" sz="3100" dirty="0" smtClean="0"/>
              <a:t>        </a:t>
            </a:r>
            <a:r>
              <a:rPr lang="en-US" sz="3100" b="1" dirty="0" smtClean="0"/>
              <a:t>TDSLDA - TD &amp; Superfluid</a:t>
            </a:r>
            <a:r>
              <a:rPr lang="en-US" sz="3100" b="1" dirty="0"/>
              <a:t> </a:t>
            </a:r>
            <a:r>
              <a:rPr lang="en-US" sz="3100" b="1" dirty="0" smtClean="0"/>
              <a:t>(beyond BCS) DFT </a:t>
            </a:r>
            <a:endParaRPr lang="en-US" sz="3100" dirty="0"/>
          </a:p>
        </p:txBody>
      </p:sp>
      <p:sp>
        <p:nvSpPr>
          <p:cNvPr id="3" name="Slide Number Placeholder 2"/>
          <p:cNvSpPr>
            <a:spLocks noGrp="1"/>
          </p:cNvSpPr>
          <p:nvPr>
            <p:ph type="sldNum" sz="quarter" idx="12"/>
          </p:nvPr>
        </p:nvSpPr>
        <p:spPr>
          <a:xfrm>
            <a:off x="11674032" y="6335365"/>
            <a:ext cx="451839" cy="491272"/>
          </a:xfrm>
        </p:spPr>
        <p:txBody>
          <a:bodyPr/>
          <a:lstStyle/>
          <a:p>
            <a:fld id="{6C86730D-3F5F-4113-B878-501F47501CEA}" type="slidenum">
              <a:rPr lang="en-US" sz="1400" b="1" smtClean="0"/>
              <a:t>4</a:t>
            </a:fld>
            <a:endParaRPr lang="en-US" sz="1400" b="1" dirty="0"/>
          </a:p>
        </p:txBody>
      </p:sp>
      <p:pic>
        <p:nvPicPr>
          <p:cNvPr id="4" name="Picture 3"/>
          <p:cNvPicPr>
            <a:picLocks noChangeAspect="1"/>
          </p:cNvPicPr>
          <p:nvPr/>
        </p:nvPicPr>
        <p:blipFill>
          <a:blip r:embed="rId2"/>
          <a:stretch>
            <a:fillRect/>
          </a:stretch>
        </p:blipFill>
        <p:spPr>
          <a:xfrm>
            <a:off x="2708814" y="3739486"/>
            <a:ext cx="2925965" cy="2886501"/>
          </a:xfrm>
          <a:prstGeom prst="rect">
            <a:avLst/>
          </a:prstGeom>
        </p:spPr>
      </p:pic>
      <p:pic>
        <p:nvPicPr>
          <p:cNvPr id="5" name="Picture 4"/>
          <p:cNvPicPr>
            <a:picLocks noChangeAspect="1"/>
          </p:cNvPicPr>
          <p:nvPr/>
        </p:nvPicPr>
        <p:blipFill>
          <a:blip r:embed="rId3"/>
          <a:stretch>
            <a:fillRect/>
          </a:stretch>
        </p:blipFill>
        <p:spPr>
          <a:xfrm>
            <a:off x="83916" y="1972466"/>
            <a:ext cx="2952131" cy="2233448"/>
          </a:xfrm>
          <a:prstGeom prst="rect">
            <a:avLst/>
          </a:prstGeom>
        </p:spPr>
      </p:pic>
      <p:sp>
        <p:nvSpPr>
          <p:cNvPr id="6" name="TextBox 5"/>
          <p:cNvSpPr txBox="1"/>
          <p:nvPr/>
        </p:nvSpPr>
        <p:spPr>
          <a:xfrm>
            <a:off x="307074" y="1049136"/>
            <a:ext cx="4903971" cy="923330"/>
          </a:xfrm>
          <a:prstGeom prst="rect">
            <a:avLst/>
          </a:prstGeom>
          <a:noFill/>
        </p:spPr>
        <p:txBody>
          <a:bodyPr wrap="none" rtlCol="0">
            <a:spAutoFit/>
          </a:bodyPr>
          <a:lstStyle/>
          <a:p>
            <a:r>
              <a:rPr lang="en-US" dirty="0" smtClean="0"/>
              <a:t>Many field defining success: Masses (FRLDM+SE),</a:t>
            </a:r>
          </a:p>
          <a:p>
            <a:r>
              <a:rPr lang="en-US" dirty="0" smtClean="0"/>
              <a:t>fission isomers  (5+ shape </a:t>
            </a:r>
            <a:r>
              <a:rPr lang="en-US" dirty="0" err="1" smtClean="0"/>
              <a:t>dof</a:t>
            </a:r>
            <a:r>
              <a:rPr lang="en-US" dirty="0" smtClean="0"/>
              <a:t>), mass distributions,</a:t>
            </a:r>
          </a:p>
          <a:p>
            <a:r>
              <a:rPr lang="en-US" dirty="0" smtClean="0"/>
              <a:t>TKE, mean # neutrons, ……</a:t>
            </a:r>
            <a:endParaRPr lang="en-US" dirty="0"/>
          </a:p>
        </p:txBody>
      </p:sp>
      <p:sp>
        <p:nvSpPr>
          <p:cNvPr id="7" name="TextBox 6"/>
          <p:cNvSpPr txBox="1"/>
          <p:nvPr/>
        </p:nvSpPr>
        <p:spPr>
          <a:xfrm>
            <a:off x="229502" y="4361541"/>
            <a:ext cx="2520818" cy="2308324"/>
          </a:xfrm>
          <a:prstGeom prst="rect">
            <a:avLst/>
          </a:prstGeom>
          <a:noFill/>
        </p:spPr>
        <p:txBody>
          <a:bodyPr wrap="none" rtlCol="0">
            <a:spAutoFit/>
          </a:bodyPr>
          <a:lstStyle/>
          <a:p>
            <a:r>
              <a:rPr lang="en-US" dirty="0" smtClean="0"/>
              <a:t>But inertias are ad hoc,</a:t>
            </a:r>
          </a:p>
          <a:p>
            <a:r>
              <a:rPr lang="en-US" dirty="0" smtClean="0"/>
              <a:t>(to get TKE)  AND</a:t>
            </a:r>
          </a:p>
          <a:p>
            <a:r>
              <a:rPr lang="en-US" dirty="0" smtClean="0"/>
              <a:t>angular momentum </a:t>
            </a:r>
          </a:p>
          <a:p>
            <a:r>
              <a:rPr lang="en-US" dirty="0" smtClean="0"/>
              <a:t>generation statistical.</a:t>
            </a:r>
          </a:p>
          <a:p>
            <a:r>
              <a:rPr lang="en-US" dirty="0" smtClean="0"/>
              <a:t>…. model “mobility</a:t>
            </a:r>
          </a:p>
          <a:p>
            <a:r>
              <a:rPr lang="en-US" dirty="0" smtClean="0"/>
              <a:t>Coefficients” for </a:t>
            </a:r>
            <a:r>
              <a:rPr lang="en-US" dirty="0" err="1" smtClean="0"/>
              <a:t>rel;ative</a:t>
            </a:r>
            <a:endParaRPr lang="en-US" dirty="0" smtClean="0"/>
          </a:p>
          <a:p>
            <a:r>
              <a:rPr lang="en-US" dirty="0" smtClean="0"/>
              <a:t>Excitation of </a:t>
            </a:r>
            <a:r>
              <a:rPr lang="en-US" dirty="0" smtClean="0">
                <a:sym typeface="Wingdings" panose="05000000000000000000" pitchFamily="2" charset="2"/>
              </a:rPr>
              <a:t></a:t>
            </a:r>
            <a:endParaRPr lang="en-US" dirty="0"/>
          </a:p>
          <a:p>
            <a:r>
              <a:rPr lang="en-US" b="1" dirty="0" smtClean="0"/>
              <a:t>phenomenological </a:t>
            </a:r>
          </a:p>
        </p:txBody>
      </p:sp>
      <p:cxnSp>
        <p:nvCxnSpPr>
          <p:cNvPr id="8" name="Straight Connector 7"/>
          <p:cNvCxnSpPr/>
          <p:nvPr/>
        </p:nvCxnSpPr>
        <p:spPr>
          <a:xfrm flipV="1">
            <a:off x="5574257" y="419062"/>
            <a:ext cx="0" cy="6302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03379" y="948690"/>
            <a:ext cx="6493371" cy="5909310"/>
          </a:xfrm>
          <a:prstGeom prst="rect">
            <a:avLst/>
          </a:prstGeom>
          <a:noFill/>
        </p:spPr>
        <p:txBody>
          <a:bodyPr wrap="square" rtlCol="0">
            <a:spAutoFit/>
          </a:bodyPr>
          <a:lstStyle/>
          <a:p>
            <a:r>
              <a:rPr lang="en-US" dirty="0" smtClean="0"/>
              <a:t>Many – and recent  - successes</a:t>
            </a:r>
          </a:p>
          <a:p>
            <a:r>
              <a:rPr lang="en-US" dirty="0"/>
              <a:t>	</a:t>
            </a:r>
            <a:r>
              <a:rPr lang="en-US" dirty="0" smtClean="0"/>
              <a:t>FULLY  MICROSCOPIC</a:t>
            </a:r>
          </a:p>
          <a:p>
            <a:r>
              <a:rPr lang="en-US" dirty="0" smtClean="0"/>
              <a:t>Spontaneous fission occurs with creepy,</a:t>
            </a:r>
          </a:p>
          <a:p>
            <a:r>
              <a:rPr lang="en-US" dirty="0" smtClean="0"/>
              <a:t>	overdamped dynamics. </a:t>
            </a:r>
          </a:p>
          <a:p>
            <a:r>
              <a:rPr lang="en-US" dirty="0" smtClean="0"/>
              <a:t>One can ague that fission occurs  because </a:t>
            </a:r>
          </a:p>
          <a:p>
            <a:r>
              <a:rPr lang="en-US" dirty="0" smtClean="0"/>
              <a:t>the decrease in surface tension </a:t>
            </a:r>
          </a:p>
          <a:p>
            <a:r>
              <a:rPr lang="en-US" dirty="0" smtClean="0"/>
              <a:t>(induced by internal excitation) drives up </a:t>
            </a:r>
          </a:p>
          <a:p>
            <a:r>
              <a:rPr lang="en-US" dirty="0" err="1"/>
              <a:t>f</a:t>
            </a:r>
            <a:r>
              <a:rPr lang="en-US" dirty="0" err="1" smtClean="0"/>
              <a:t>issility</a:t>
            </a:r>
            <a:r>
              <a:rPr lang="en-US" dirty="0" smtClean="0"/>
              <a:t> </a:t>
            </a:r>
          </a:p>
          <a:p>
            <a:r>
              <a:rPr lang="en-US" dirty="0" smtClean="0"/>
              <a:t>     [Wheeler’s X == (Coulomb) / (2 Surface E)].</a:t>
            </a:r>
          </a:p>
          <a:p>
            <a:endParaRPr lang="en-US" dirty="0" smtClean="0"/>
          </a:p>
          <a:p>
            <a:r>
              <a:rPr lang="en-US" dirty="0" smtClean="0"/>
              <a:t>Mass(</a:t>
            </a:r>
            <a:r>
              <a:rPr lang="en-US" dirty="0" err="1" smtClean="0"/>
              <a:t>asy</a:t>
            </a:r>
            <a:r>
              <a:rPr lang="en-US" dirty="0" smtClean="0"/>
              <a:t>), mean # neutrons(</a:t>
            </a:r>
            <a:r>
              <a:rPr lang="en-US" dirty="0" err="1" smtClean="0"/>
              <a:t>asy</a:t>
            </a:r>
            <a:r>
              <a:rPr lang="en-US" dirty="0" smtClean="0"/>
              <a:t>) and spins (</a:t>
            </a:r>
            <a:r>
              <a:rPr lang="en-US" dirty="0" err="1" smtClean="0"/>
              <a:t>asy</a:t>
            </a:r>
            <a:r>
              <a:rPr lang="en-US" dirty="0" smtClean="0"/>
              <a:t>) &amp; spin variances…</a:t>
            </a:r>
          </a:p>
          <a:p>
            <a:r>
              <a:rPr lang="en-US" dirty="0" smtClean="0"/>
              <a:t>		come out naturally.</a:t>
            </a:r>
          </a:p>
          <a:p>
            <a:r>
              <a:rPr lang="en-US" dirty="0" smtClean="0"/>
              <a:t>The exceedingly damped dynamics justifies the dynamics  used In</a:t>
            </a:r>
          </a:p>
          <a:p>
            <a:r>
              <a:rPr lang="en-US" dirty="0" smtClean="0">
                <a:sym typeface="Wingdings" panose="05000000000000000000" pitchFamily="2" charset="2"/>
              </a:rPr>
              <a:t> </a:t>
            </a:r>
            <a:r>
              <a:rPr lang="en-US" dirty="0" smtClean="0"/>
              <a:t> phenomenological models. </a:t>
            </a:r>
          </a:p>
          <a:p>
            <a:r>
              <a:rPr lang="en-US" dirty="0" smtClean="0"/>
              <a:t>(However the fragment KE’s provided a rational decades ago.)</a:t>
            </a:r>
          </a:p>
          <a:p>
            <a:endParaRPr lang="en-US" dirty="0"/>
          </a:p>
          <a:p>
            <a:r>
              <a:rPr lang="en-US" dirty="0"/>
              <a:t>This is the </a:t>
            </a:r>
            <a:r>
              <a:rPr lang="en-US" dirty="0" smtClean="0"/>
              <a:t>(dynamical) theory </a:t>
            </a:r>
            <a:r>
              <a:rPr lang="en-US" dirty="0"/>
              <a:t>Araceli is asking </a:t>
            </a:r>
            <a:r>
              <a:rPr lang="en-US" dirty="0" smtClean="0"/>
              <a:t>for. Yesterday.</a:t>
            </a:r>
          </a:p>
          <a:p>
            <a:r>
              <a:rPr lang="en-US" dirty="0" smtClean="0">
                <a:sym typeface="Wingdings" panose="05000000000000000000" pitchFamily="2" charset="2"/>
              </a:rPr>
              <a:t> </a:t>
            </a:r>
            <a:r>
              <a:rPr lang="en-US" dirty="0" err="1" smtClean="0"/>
              <a:t>Superfluidity</a:t>
            </a:r>
            <a:r>
              <a:rPr lang="en-US" dirty="0" smtClean="0"/>
              <a:t> mediates shape changes.</a:t>
            </a:r>
          </a:p>
          <a:p>
            <a:r>
              <a:rPr lang="en-US" dirty="0" smtClean="0"/>
              <a:t>Two nucleons (generally) jump concertedly  at level crossing with </a:t>
            </a:r>
          </a:p>
          <a:p>
            <a:r>
              <a:rPr lang="en-US" dirty="0"/>
              <a:t>d</a:t>
            </a:r>
            <a:r>
              <a:rPr lang="en-US" dirty="0" smtClean="0"/>
              <a:t>eformation. Even starting at the outer saddle, </a:t>
            </a:r>
          </a:p>
          <a:p>
            <a:r>
              <a:rPr lang="en-US" dirty="0" smtClean="0"/>
              <a:t>fission would not occur wo pairing.</a:t>
            </a:r>
          </a:p>
        </p:txBody>
      </p:sp>
      <p:pic>
        <p:nvPicPr>
          <p:cNvPr id="13" name="Picture 12"/>
          <p:cNvPicPr>
            <a:picLocks noChangeAspect="1"/>
          </p:cNvPicPr>
          <p:nvPr/>
        </p:nvPicPr>
        <p:blipFill>
          <a:blip r:embed="rId4"/>
          <a:stretch>
            <a:fillRect/>
          </a:stretch>
        </p:blipFill>
        <p:spPr>
          <a:xfrm>
            <a:off x="10125626" y="777581"/>
            <a:ext cx="1894508" cy="2575827"/>
          </a:xfrm>
          <a:prstGeom prst="rect">
            <a:avLst/>
          </a:prstGeom>
        </p:spPr>
      </p:pic>
      <p:sp>
        <p:nvSpPr>
          <p:cNvPr id="9" name="TextBox 8"/>
          <p:cNvSpPr txBox="1"/>
          <p:nvPr/>
        </p:nvSpPr>
        <p:spPr>
          <a:xfrm>
            <a:off x="2936796" y="1972466"/>
            <a:ext cx="2697983" cy="1754326"/>
          </a:xfrm>
          <a:prstGeom prst="rect">
            <a:avLst/>
          </a:prstGeom>
          <a:noFill/>
        </p:spPr>
        <p:txBody>
          <a:bodyPr wrap="none" rtlCol="0">
            <a:spAutoFit/>
          </a:bodyPr>
          <a:lstStyle/>
          <a:p>
            <a:r>
              <a:rPr lang="en-US" dirty="0" smtClean="0"/>
              <a:t>In Freya: shape evolution </a:t>
            </a:r>
          </a:p>
          <a:p>
            <a:r>
              <a:rPr lang="en-US" dirty="0" smtClean="0"/>
              <a:t>modeled by  METROPOLIS</a:t>
            </a:r>
          </a:p>
          <a:p>
            <a:r>
              <a:rPr lang="en-US" dirty="0" smtClean="0"/>
              <a:t>Walk in a multi-d PES.</a:t>
            </a:r>
          </a:p>
          <a:p>
            <a:r>
              <a:rPr lang="en-US" dirty="0" smtClean="0"/>
              <a:t>Shape dependent </a:t>
            </a:r>
          </a:p>
          <a:p>
            <a:r>
              <a:rPr lang="en-US" dirty="0" smtClean="0"/>
              <a:t>level densities guide shape</a:t>
            </a:r>
          </a:p>
          <a:p>
            <a:r>
              <a:rPr lang="en-US" dirty="0"/>
              <a:t>e</a:t>
            </a:r>
            <a:r>
              <a:rPr lang="en-US" dirty="0" smtClean="0"/>
              <a:t>volution.</a:t>
            </a:r>
            <a:endParaRPr lang="en-US" dirty="0"/>
          </a:p>
        </p:txBody>
      </p:sp>
    </p:spTree>
    <p:extLst>
      <p:ext uri="{BB962C8B-B14F-4D97-AF65-F5344CB8AC3E}">
        <p14:creationId xmlns:p14="http://schemas.microsoft.com/office/powerpoint/2010/main" val="1070909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935" y="281999"/>
            <a:ext cx="9052560" cy="657340"/>
          </a:xfrm>
        </p:spPr>
        <p:txBody>
          <a:bodyPr>
            <a:normAutofit fontScale="90000"/>
          </a:bodyPr>
          <a:lstStyle/>
          <a:p>
            <a:r>
              <a:rPr lang="en-US" b="1" dirty="0" smtClean="0"/>
              <a:t>CENTAUR fission projects being considered </a:t>
            </a:r>
            <a:endParaRPr lang="en-US" b="1" dirty="0"/>
          </a:p>
        </p:txBody>
      </p:sp>
      <p:sp>
        <p:nvSpPr>
          <p:cNvPr id="3" name="TextBox 2"/>
          <p:cNvSpPr txBox="1"/>
          <p:nvPr/>
        </p:nvSpPr>
        <p:spPr>
          <a:xfrm>
            <a:off x="490450" y="939339"/>
            <a:ext cx="11504816" cy="5724644"/>
          </a:xfrm>
          <a:prstGeom prst="rect">
            <a:avLst/>
          </a:prstGeom>
          <a:noFill/>
        </p:spPr>
        <p:txBody>
          <a:bodyPr wrap="square" rtlCol="0">
            <a:spAutoFit/>
          </a:bodyPr>
          <a:lstStyle/>
          <a:p>
            <a:r>
              <a:rPr lang="en-US" sz="2400" dirty="0" smtClean="0"/>
              <a:t>A. </a:t>
            </a:r>
            <a:r>
              <a:rPr lang="en-US" sz="2400" b="1" dirty="0"/>
              <a:t>Fission fragment spin correlations </a:t>
            </a:r>
            <a:endParaRPr lang="en-US" sz="2400" dirty="0"/>
          </a:p>
          <a:p>
            <a:r>
              <a:rPr lang="en-US" sz="2400" dirty="0" smtClean="0"/>
              <a:t>	1. </a:t>
            </a:r>
            <a:r>
              <a:rPr lang="en-US" sz="2400" b="1" baseline="30000" dirty="0" smtClean="0"/>
              <a:t>252</a:t>
            </a:r>
            <a:r>
              <a:rPr lang="en-US" sz="2400" b="1" dirty="0" smtClean="0"/>
              <a:t>Cf </a:t>
            </a:r>
            <a:r>
              <a:rPr lang="en-US" sz="2400" b="1" dirty="0" err="1" smtClean="0"/>
              <a:t>ff</a:t>
            </a:r>
            <a:r>
              <a:rPr lang="en-US" sz="2400" b="1" dirty="0" smtClean="0"/>
              <a:t>-g-g from Sarantites </a:t>
            </a:r>
            <a:r>
              <a:rPr lang="en-US" sz="2400" dirty="0" smtClean="0"/>
              <a:t>– GREAT data NEVER been plumbed for angular correlations between gammas from DIFFERENT fragments </a:t>
            </a:r>
            <a:r>
              <a:rPr lang="en-US" sz="2400" dirty="0" smtClean="0">
                <a:sym typeface="Wingdings" panose="05000000000000000000" pitchFamily="2" charset="2"/>
              </a:rPr>
              <a:t> FSU (</a:t>
            </a:r>
            <a:r>
              <a:rPr lang="en-US" sz="2400" b="1" dirty="0" smtClean="0">
                <a:sym typeface="Wingdings" panose="05000000000000000000" pitchFamily="2" charset="2"/>
              </a:rPr>
              <a:t>Vandana Tripathi</a:t>
            </a:r>
            <a:r>
              <a:rPr lang="en-US" sz="2400" dirty="0" smtClean="0">
                <a:sym typeface="Wingdings" panose="05000000000000000000" pitchFamily="2" charset="2"/>
              </a:rPr>
              <a:t>)</a:t>
            </a:r>
          </a:p>
          <a:p>
            <a:r>
              <a:rPr lang="en-US" sz="2400" dirty="0" smtClean="0">
                <a:sym typeface="Wingdings" panose="05000000000000000000" pitchFamily="2" charset="2"/>
              </a:rPr>
              <a:t>    	</a:t>
            </a:r>
            <a:endParaRPr lang="en-US" sz="2400" dirty="0" smtClean="0"/>
          </a:p>
          <a:p>
            <a:r>
              <a:rPr lang="en-US" sz="2400" dirty="0" smtClean="0"/>
              <a:t>B. </a:t>
            </a:r>
            <a:r>
              <a:rPr lang="en-US" sz="2400" b="1" dirty="0"/>
              <a:t>Actinide fission nuclei through transfer and inelastic </a:t>
            </a:r>
            <a:r>
              <a:rPr lang="en-US" sz="2400" b="1" dirty="0" smtClean="0"/>
              <a:t>reactions </a:t>
            </a:r>
          </a:p>
          <a:p>
            <a:r>
              <a:rPr lang="en-US" sz="2400" b="1" dirty="0" smtClean="0"/>
              <a:t>	1. </a:t>
            </a:r>
            <a:r>
              <a:rPr lang="en-US" sz="2400" b="1" baseline="30000" dirty="0" smtClean="0"/>
              <a:t>240</a:t>
            </a:r>
            <a:r>
              <a:rPr lang="en-US" sz="2400" b="1" dirty="0" smtClean="0"/>
              <a:t>U*   :   </a:t>
            </a:r>
            <a:r>
              <a:rPr lang="en-US" sz="2400" dirty="0" smtClean="0"/>
              <a:t> </a:t>
            </a:r>
            <a:r>
              <a:rPr lang="en-US" sz="2400" baseline="30000" dirty="0" smtClean="0"/>
              <a:t>239</a:t>
            </a:r>
            <a:r>
              <a:rPr lang="en-US" sz="2400" dirty="0" smtClean="0"/>
              <a:t>U(</a:t>
            </a:r>
            <a:r>
              <a:rPr lang="en-US" sz="2400" dirty="0" err="1" smtClean="0"/>
              <a:t>n,f</a:t>
            </a:r>
            <a:r>
              <a:rPr lang="en-US" sz="2400" dirty="0" smtClean="0"/>
              <a:t>) 	via	 </a:t>
            </a:r>
            <a:r>
              <a:rPr lang="en-US" sz="2400" baseline="30000" dirty="0" smtClean="0"/>
              <a:t>238</a:t>
            </a:r>
            <a:r>
              <a:rPr lang="en-US" sz="2400" dirty="0" smtClean="0"/>
              <a:t>U(</a:t>
            </a:r>
            <a:r>
              <a:rPr lang="en-US" sz="2400" b="1" dirty="0" err="1" smtClean="0"/>
              <a:t>t</a:t>
            </a:r>
            <a:r>
              <a:rPr lang="en-US" sz="2400" dirty="0" err="1" smtClean="0"/>
              <a:t>,p</a:t>
            </a:r>
            <a:r>
              <a:rPr lang="en-US" sz="2400" dirty="0" smtClean="0"/>
              <a:t>)</a:t>
            </a:r>
            <a:r>
              <a:rPr lang="en-US" sz="2400" baseline="30000" dirty="0" smtClean="0"/>
              <a:t>240</a:t>
            </a:r>
            <a:r>
              <a:rPr lang="en-US" sz="2400" dirty="0" smtClean="0"/>
              <a:t>U  	    	</a:t>
            </a:r>
            <a:r>
              <a:rPr lang="en-US" sz="2400" dirty="0" smtClean="0">
                <a:sym typeface="Wingdings" panose="05000000000000000000" pitchFamily="2" charset="2"/>
              </a:rPr>
              <a:t> </a:t>
            </a:r>
            <a:r>
              <a:rPr lang="en-US" sz="2400" b="1" dirty="0" smtClean="0"/>
              <a:t>(</a:t>
            </a:r>
            <a:r>
              <a:rPr lang="en-US" sz="2400" b="1" dirty="0"/>
              <a:t>FSU – Mark </a:t>
            </a:r>
            <a:r>
              <a:rPr lang="en-US" sz="2400" b="1" dirty="0" err="1" smtClean="0"/>
              <a:t>Spieker</a:t>
            </a:r>
            <a:r>
              <a:rPr lang="en-US" sz="2400" b="1" dirty="0" smtClean="0"/>
              <a:t> + IW)</a:t>
            </a:r>
            <a:endParaRPr lang="en-US" sz="2400" dirty="0" smtClean="0"/>
          </a:p>
          <a:p>
            <a:r>
              <a:rPr lang="en-US" sz="2400" dirty="0"/>
              <a:t>	</a:t>
            </a:r>
            <a:r>
              <a:rPr lang="en-US" sz="2400" dirty="0" smtClean="0"/>
              <a:t>2.  </a:t>
            </a:r>
            <a:r>
              <a:rPr lang="en-US" sz="2400" b="1" baseline="30000" dirty="0" smtClean="0"/>
              <a:t>237</a:t>
            </a:r>
            <a:r>
              <a:rPr lang="en-US" sz="2400" b="1" dirty="0" smtClean="0"/>
              <a:t>Np*</a:t>
            </a:r>
            <a:r>
              <a:rPr lang="en-US" sz="2400" dirty="0" smtClean="0"/>
              <a:t>:  </a:t>
            </a:r>
            <a:r>
              <a:rPr lang="en-US" sz="2400" baseline="30000" dirty="0" smtClean="0"/>
              <a:t>236</a:t>
            </a:r>
            <a:r>
              <a:rPr lang="en-US" sz="2400" dirty="0" smtClean="0"/>
              <a:t>Np(</a:t>
            </a:r>
            <a:r>
              <a:rPr lang="en-US" sz="2400" dirty="0" err="1" smtClean="0"/>
              <a:t>n,f</a:t>
            </a:r>
            <a:r>
              <a:rPr lang="en-US" sz="2400" dirty="0"/>
              <a:t>) </a:t>
            </a:r>
            <a:r>
              <a:rPr lang="en-US" sz="2400" dirty="0" smtClean="0"/>
              <a:t>	via  	</a:t>
            </a:r>
            <a:r>
              <a:rPr lang="en-US" sz="2400" baseline="30000" dirty="0" smtClean="0"/>
              <a:t>236</a:t>
            </a:r>
            <a:r>
              <a:rPr lang="en-US" sz="2400" dirty="0" smtClean="0"/>
              <a:t>U(</a:t>
            </a:r>
            <a:r>
              <a:rPr lang="en-US" sz="2400" baseline="30000" dirty="0" smtClean="0"/>
              <a:t>3</a:t>
            </a:r>
            <a:r>
              <a:rPr lang="en-US" sz="2400" dirty="0" smtClean="0"/>
              <a:t>He,d)</a:t>
            </a:r>
            <a:r>
              <a:rPr lang="en-US" sz="2400" b="1" baseline="30000" dirty="0" smtClean="0"/>
              <a:t>237</a:t>
            </a:r>
            <a:r>
              <a:rPr lang="en-US" sz="2400" b="1" dirty="0" smtClean="0"/>
              <a:t>Np*</a:t>
            </a:r>
            <a:r>
              <a:rPr lang="en-US" sz="2400" dirty="0" smtClean="0"/>
              <a:t>	</a:t>
            </a:r>
            <a:r>
              <a:rPr lang="en-US" sz="2400" b="1" dirty="0" smtClean="0">
                <a:sym typeface="Wingdings" panose="05000000000000000000" pitchFamily="2" charset="2"/>
              </a:rPr>
              <a:t> (</a:t>
            </a:r>
            <a:r>
              <a:rPr lang="en-US" sz="2400" b="1" dirty="0" smtClean="0"/>
              <a:t>FSU </a:t>
            </a:r>
            <a:r>
              <a:rPr lang="en-US" sz="2400" b="1" dirty="0"/>
              <a:t>– Mark </a:t>
            </a:r>
            <a:r>
              <a:rPr lang="en-US" sz="2400" b="1" dirty="0" err="1" smtClean="0"/>
              <a:t>Spieker</a:t>
            </a:r>
            <a:r>
              <a:rPr lang="en-US" sz="2400" b="1" dirty="0" smtClean="0"/>
              <a:t> + IW)</a:t>
            </a:r>
          </a:p>
          <a:p>
            <a:r>
              <a:rPr lang="en-US" sz="2400" b="1" dirty="0"/>
              <a:t>	</a:t>
            </a:r>
            <a:r>
              <a:rPr lang="en-US" sz="2400" b="1" dirty="0" smtClean="0"/>
              <a:t>3. </a:t>
            </a:r>
            <a:r>
              <a:rPr lang="en-US" sz="2400" b="1" baseline="30000" dirty="0" err="1" smtClean="0"/>
              <a:t>x</a:t>
            </a:r>
            <a:r>
              <a:rPr lang="en-US" sz="2400" b="1" dirty="0" err="1" smtClean="0"/>
              <a:t>Pu</a:t>
            </a:r>
            <a:r>
              <a:rPr lang="en-US" sz="2400" b="1" dirty="0" smtClean="0"/>
              <a:t> </a:t>
            </a:r>
            <a:r>
              <a:rPr lang="en-US" sz="2400" dirty="0" smtClean="0"/>
              <a:t>fission asymmetry (E*) using (</a:t>
            </a:r>
            <a:r>
              <a:rPr lang="en-US" sz="2400" dirty="0" err="1" smtClean="0"/>
              <a:t>p,p</a:t>
            </a:r>
            <a:r>
              <a:rPr lang="en-US" sz="2400" dirty="0" smtClean="0"/>
              <a:t>’) and (</a:t>
            </a:r>
            <a:r>
              <a:rPr lang="en-US" sz="2400" dirty="0" err="1" smtClean="0">
                <a:latin typeface="Symbol" panose="05050102010706020507" pitchFamily="18" charset="2"/>
              </a:rPr>
              <a:t>a</a:t>
            </a:r>
            <a:r>
              <a:rPr lang="en-US" sz="2400" dirty="0" err="1" smtClean="0"/>
              <a:t>,</a:t>
            </a:r>
            <a:r>
              <a:rPr lang="en-US" sz="2400" dirty="0" err="1" smtClean="0">
                <a:latin typeface="Symbol" panose="05050102010706020507" pitchFamily="18" charset="2"/>
              </a:rPr>
              <a:t>a</a:t>
            </a:r>
            <a:r>
              <a:rPr lang="en-US" sz="2400" dirty="0" smtClean="0"/>
              <a:t>’)  </a:t>
            </a:r>
            <a:r>
              <a:rPr lang="en-US" sz="2400" b="1" dirty="0" smtClean="0">
                <a:sym typeface="Wingdings" panose="05000000000000000000" pitchFamily="2" charset="2"/>
              </a:rPr>
              <a:t> (TAMU – Phil Adsley)</a:t>
            </a:r>
          </a:p>
          <a:p>
            <a:r>
              <a:rPr lang="en-US" dirty="0"/>
              <a:t>Together with the more detailed data expected from the proposed experiments, the analysis tools will also be updated to contemporary reaction models from LLNL. The proposed programs at both laboratories will make use of a spectrometer for the light-particle detection and a Si array for the fission fragments. </a:t>
            </a:r>
            <a:endParaRPr lang="en-US" sz="2400" b="1" dirty="0" smtClean="0">
              <a:sym typeface="Wingdings" panose="05000000000000000000" pitchFamily="2" charset="2"/>
            </a:endParaRPr>
          </a:p>
          <a:p>
            <a:endParaRPr lang="en-US" sz="2400" b="1" dirty="0">
              <a:sym typeface="Wingdings" panose="05000000000000000000" pitchFamily="2" charset="2"/>
            </a:endParaRPr>
          </a:p>
          <a:p>
            <a:r>
              <a:rPr lang="en-US" sz="2400" b="1" dirty="0" smtClean="0">
                <a:sym typeface="Wingdings" panose="05000000000000000000" pitchFamily="2" charset="2"/>
              </a:rPr>
              <a:t>C. Fission excitation function for </a:t>
            </a:r>
            <a:r>
              <a:rPr lang="en-US" sz="2400" b="1" u="sng" dirty="0" smtClean="0">
                <a:sym typeface="Wingdings" panose="05000000000000000000" pitchFamily="2" charset="2"/>
              </a:rPr>
              <a:t>hard to reach nuclei </a:t>
            </a:r>
            <a:r>
              <a:rPr lang="en-US" sz="2400" b="1" dirty="0" smtClean="0">
                <a:sym typeface="Wingdings" panose="05000000000000000000" pitchFamily="2" charset="2"/>
              </a:rPr>
              <a:t>using (</a:t>
            </a:r>
            <a:r>
              <a:rPr lang="en-US" sz="2400" b="1" dirty="0" err="1" smtClean="0">
                <a:sym typeface="Wingdings" panose="05000000000000000000" pitchFamily="2" charset="2"/>
              </a:rPr>
              <a:t>d,p</a:t>
            </a:r>
            <a:r>
              <a:rPr lang="en-US" sz="2400" b="1" dirty="0" smtClean="0">
                <a:sym typeface="Wingdings" panose="05000000000000000000" pitchFamily="2" charset="2"/>
              </a:rPr>
              <a:t>), (</a:t>
            </a:r>
            <a:r>
              <a:rPr lang="en-US" sz="2400" b="1" baseline="30000" dirty="0" smtClean="0">
                <a:sym typeface="Wingdings" panose="05000000000000000000" pitchFamily="2" charset="2"/>
              </a:rPr>
              <a:t>3</a:t>
            </a:r>
            <a:r>
              <a:rPr lang="en-US" sz="2400" b="1" dirty="0" smtClean="0">
                <a:sym typeface="Wingdings" panose="05000000000000000000" pitchFamily="2" charset="2"/>
              </a:rPr>
              <a:t>He,t), and (</a:t>
            </a:r>
            <a:r>
              <a:rPr lang="en-US" sz="2400" b="1" baseline="30000" dirty="0" smtClean="0">
                <a:sym typeface="Wingdings" panose="05000000000000000000" pitchFamily="2" charset="2"/>
              </a:rPr>
              <a:t>3</a:t>
            </a:r>
            <a:r>
              <a:rPr lang="en-US" sz="2400" b="1" dirty="0" smtClean="0">
                <a:sym typeface="Wingdings" panose="05000000000000000000" pitchFamily="2" charset="2"/>
              </a:rPr>
              <a:t>He,a) </a:t>
            </a:r>
          </a:p>
          <a:p>
            <a:r>
              <a:rPr lang="en-US" sz="2400" b="1" dirty="0" smtClean="0">
                <a:sym typeface="Wingdings" panose="05000000000000000000" pitchFamily="2" charset="2"/>
              </a:rPr>
              <a:t> 	employing Inverse kinematics &amp; active gas targets.  </a:t>
            </a:r>
          </a:p>
          <a:p>
            <a:r>
              <a:rPr lang="en-US" sz="2400" b="1" dirty="0">
                <a:sym typeface="Wingdings" panose="05000000000000000000" pitchFamily="2" charset="2"/>
              </a:rPr>
              <a:t>	</a:t>
            </a:r>
            <a:r>
              <a:rPr lang="en-US" sz="2400" b="1" dirty="0" smtClean="0">
                <a:sym typeface="Wingdings" panose="05000000000000000000" pitchFamily="2" charset="2"/>
              </a:rPr>
              <a:t>		 (TAMU&amp;FSU) Rogachev (TPC) and Almaraz-Calderon (MUSIC)</a:t>
            </a:r>
            <a:endParaRPr lang="en-US" sz="2400" b="1" dirty="0"/>
          </a:p>
          <a:p>
            <a:endParaRPr lang="en-US" sz="2400" dirty="0" smtClean="0"/>
          </a:p>
        </p:txBody>
      </p:sp>
      <p:sp>
        <p:nvSpPr>
          <p:cNvPr id="4" name="Slide Number Placeholder 3"/>
          <p:cNvSpPr>
            <a:spLocks noGrp="1"/>
          </p:cNvSpPr>
          <p:nvPr>
            <p:ph type="sldNum" sz="quarter" idx="12"/>
          </p:nvPr>
        </p:nvSpPr>
        <p:spPr/>
        <p:txBody>
          <a:bodyPr/>
          <a:lstStyle/>
          <a:p>
            <a:fld id="{6C86730D-3F5F-4113-B878-501F47501CEA}" type="slidenum">
              <a:rPr lang="en-US" smtClean="0"/>
              <a:t>40</a:t>
            </a:fld>
            <a:endParaRPr lang="en-US"/>
          </a:p>
        </p:txBody>
      </p:sp>
    </p:spTree>
    <p:extLst>
      <p:ext uri="{BB962C8B-B14F-4D97-AF65-F5344CB8AC3E}">
        <p14:creationId xmlns:p14="http://schemas.microsoft.com/office/powerpoint/2010/main" val="81565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897" y="5820630"/>
            <a:ext cx="1431175" cy="794238"/>
          </a:xfrm>
          <a:solidFill>
            <a:srgbClr val="FF0000"/>
          </a:solidFill>
        </p:spPr>
        <p:txBody>
          <a:bodyPr/>
          <a:lstStyle/>
          <a:p>
            <a:r>
              <a:rPr lang="en-US" b="1" dirty="0" err="1" smtClean="0"/>
              <a:t>fini</a:t>
            </a:r>
            <a:endParaRPr lang="en-US" b="1" dirty="0"/>
          </a:p>
        </p:txBody>
      </p:sp>
      <p:pic>
        <p:nvPicPr>
          <p:cNvPr id="3" name="Picture 2"/>
          <p:cNvPicPr>
            <a:picLocks noChangeAspect="1"/>
          </p:cNvPicPr>
          <p:nvPr/>
        </p:nvPicPr>
        <p:blipFill>
          <a:blip r:embed="rId2"/>
          <a:stretch>
            <a:fillRect/>
          </a:stretch>
        </p:blipFill>
        <p:spPr>
          <a:xfrm>
            <a:off x="492009" y="767959"/>
            <a:ext cx="3771900" cy="1143000"/>
          </a:xfrm>
          <a:prstGeom prst="rect">
            <a:avLst/>
          </a:prstGeom>
        </p:spPr>
      </p:pic>
      <p:pic>
        <p:nvPicPr>
          <p:cNvPr id="4" name="Picture 3"/>
          <p:cNvPicPr>
            <a:picLocks noChangeAspect="1"/>
          </p:cNvPicPr>
          <p:nvPr/>
        </p:nvPicPr>
        <p:blipFill>
          <a:blip r:embed="rId3"/>
          <a:stretch>
            <a:fillRect/>
          </a:stretch>
        </p:blipFill>
        <p:spPr>
          <a:xfrm>
            <a:off x="6829424" y="1115016"/>
            <a:ext cx="3676650" cy="304800"/>
          </a:xfrm>
          <a:prstGeom prst="rect">
            <a:avLst/>
          </a:prstGeom>
        </p:spPr>
      </p:pic>
      <p:pic>
        <p:nvPicPr>
          <p:cNvPr id="5" name="Picture 4"/>
          <p:cNvPicPr>
            <a:picLocks noChangeAspect="1"/>
          </p:cNvPicPr>
          <p:nvPr/>
        </p:nvPicPr>
        <p:blipFill>
          <a:blip r:embed="rId4"/>
          <a:stretch>
            <a:fillRect/>
          </a:stretch>
        </p:blipFill>
        <p:spPr>
          <a:xfrm>
            <a:off x="3186406" y="2087158"/>
            <a:ext cx="3854006" cy="2994981"/>
          </a:xfrm>
          <a:prstGeom prst="rect">
            <a:avLst/>
          </a:prstGeom>
        </p:spPr>
      </p:pic>
      <p:sp>
        <p:nvSpPr>
          <p:cNvPr id="6" name="TextBox 5"/>
          <p:cNvSpPr txBox="1"/>
          <p:nvPr/>
        </p:nvSpPr>
        <p:spPr>
          <a:xfrm>
            <a:off x="581891" y="432262"/>
            <a:ext cx="10948959" cy="369332"/>
          </a:xfrm>
          <a:prstGeom prst="rect">
            <a:avLst/>
          </a:prstGeom>
          <a:noFill/>
        </p:spPr>
        <p:txBody>
          <a:bodyPr wrap="none" rtlCol="0">
            <a:spAutoFit/>
          </a:bodyPr>
          <a:lstStyle/>
          <a:p>
            <a:r>
              <a:rPr lang="en-US" dirty="0" smtClean="0"/>
              <a:t>Extension of Wheeler’s </a:t>
            </a:r>
            <a:r>
              <a:rPr lang="en-US" dirty="0" err="1" smtClean="0"/>
              <a:t>fissility</a:t>
            </a:r>
            <a:r>
              <a:rPr lang="en-US" dirty="0" smtClean="0"/>
              <a:t> (</a:t>
            </a:r>
            <a:r>
              <a:rPr lang="en-US" dirty="0" err="1" smtClean="0"/>
              <a:t>Coul</a:t>
            </a:r>
            <a:r>
              <a:rPr lang="en-US" dirty="0" smtClean="0"/>
              <a:t>/2*Surface) to include weakening of surface energy with increasing asymmetry</a:t>
            </a:r>
            <a:endParaRPr lang="en-US" dirty="0"/>
          </a:p>
        </p:txBody>
      </p:sp>
      <p:sp>
        <p:nvSpPr>
          <p:cNvPr id="7" name="TextBox 6"/>
          <p:cNvSpPr txBox="1"/>
          <p:nvPr/>
        </p:nvSpPr>
        <p:spPr>
          <a:xfrm>
            <a:off x="133004" y="5968537"/>
            <a:ext cx="4263603" cy="646331"/>
          </a:xfrm>
          <a:prstGeom prst="rect">
            <a:avLst/>
          </a:prstGeom>
          <a:noFill/>
        </p:spPr>
        <p:txBody>
          <a:bodyPr wrap="none" rtlCol="0">
            <a:spAutoFit/>
          </a:bodyPr>
          <a:lstStyle/>
          <a:p>
            <a:r>
              <a:rPr lang="en-US" dirty="0" smtClean="0"/>
              <a:t>Oh yea …</a:t>
            </a:r>
          </a:p>
          <a:p>
            <a:r>
              <a:rPr lang="en-US" dirty="0" smtClean="0"/>
              <a:t>This drives fission recycling in the R-process</a:t>
            </a:r>
            <a:endParaRPr lang="en-US" dirty="0"/>
          </a:p>
        </p:txBody>
      </p:sp>
      <p:sp>
        <p:nvSpPr>
          <p:cNvPr id="8" name="Slide Number Placeholder 7"/>
          <p:cNvSpPr>
            <a:spLocks noGrp="1"/>
          </p:cNvSpPr>
          <p:nvPr>
            <p:ph type="sldNum" sz="quarter" idx="12"/>
          </p:nvPr>
        </p:nvSpPr>
        <p:spPr/>
        <p:txBody>
          <a:bodyPr/>
          <a:lstStyle/>
          <a:p>
            <a:fld id="{6C86730D-3F5F-4113-B878-501F47501CEA}" type="slidenum">
              <a:rPr lang="en-US" smtClean="0"/>
              <a:t>41</a:t>
            </a:fld>
            <a:endParaRPr lang="en-US"/>
          </a:p>
        </p:txBody>
      </p:sp>
    </p:spTree>
    <p:extLst>
      <p:ext uri="{BB962C8B-B14F-4D97-AF65-F5344CB8AC3E}">
        <p14:creationId xmlns:p14="http://schemas.microsoft.com/office/powerpoint/2010/main" val="253203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504" y="113583"/>
            <a:ext cx="7413522" cy="752475"/>
          </a:xfrm>
        </p:spPr>
        <p:txBody>
          <a:bodyPr>
            <a:normAutofit fontScale="90000"/>
          </a:bodyPr>
          <a:lstStyle/>
          <a:p>
            <a:r>
              <a:rPr lang="en-US" b="1" u="sng" dirty="0" smtClean="0"/>
              <a:t>Selected (Spin-Spin) CONCLUSIONS</a:t>
            </a:r>
            <a:endParaRPr lang="en-US" b="1" u="sng" dirty="0"/>
          </a:p>
        </p:txBody>
      </p:sp>
      <p:sp>
        <p:nvSpPr>
          <p:cNvPr id="3" name="TextBox 2"/>
          <p:cNvSpPr txBox="1"/>
          <p:nvPr/>
        </p:nvSpPr>
        <p:spPr>
          <a:xfrm>
            <a:off x="110142" y="794802"/>
            <a:ext cx="11872583" cy="6063198"/>
          </a:xfrm>
          <a:prstGeom prst="rect">
            <a:avLst/>
          </a:prstGeom>
          <a:noFill/>
        </p:spPr>
        <p:txBody>
          <a:bodyPr wrap="square" rtlCol="0">
            <a:spAutoFit/>
          </a:bodyPr>
          <a:lstStyle/>
          <a:p>
            <a:r>
              <a:rPr lang="en-US" sz="3200" b="1" dirty="0" smtClean="0"/>
              <a:t>What we know:</a:t>
            </a:r>
          </a:p>
          <a:p>
            <a:r>
              <a:rPr lang="en-US" sz="2400" dirty="0" smtClean="0"/>
              <a:t>1. The </a:t>
            </a:r>
            <a:r>
              <a:rPr lang="en-US" sz="2400" b="1" u="sng" dirty="0" smtClean="0">
                <a:effectLst>
                  <a:outerShdw blurRad="38100" dist="38100" dir="2700000" algn="tl">
                    <a:srgbClr val="000000">
                      <a:alpha val="43137"/>
                    </a:srgbClr>
                  </a:outerShdw>
                </a:effectLst>
              </a:rPr>
              <a:t>spin saw tooth </a:t>
            </a:r>
            <a:r>
              <a:rPr lang="en-US" sz="2400" dirty="0" smtClean="0"/>
              <a:t>exists, is robust, and - like the </a:t>
            </a:r>
            <a:r>
              <a:rPr lang="en-US" sz="2400" b="1" dirty="0" smtClean="0"/>
              <a:t>neutron saw tooth &amp;</a:t>
            </a:r>
            <a:r>
              <a:rPr lang="en-US" sz="2400" b="1" dirty="0"/>
              <a:t> </a:t>
            </a:r>
            <a:r>
              <a:rPr lang="en-US" sz="2400" b="1" dirty="0" smtClean="0"/>
              <a:t>mass distribution, 			- </a:t>
            </a:r>
            <a:r>
              <a:rPr lang="en-US" sz="2400" dirty="0" smtClean="0"/>
              <a:t> is pinned by the heavy fragment. </a:t>
            </a:r>
            <a:r>
              <a:rPr lang="en-US" sz="2400" b="1" dirty="0" smtClean="0"/>
              <a:t>[JW]</a:t>
            </a:r>
          </a:p>
          <a:p>
            <a:r>
              <a:rPr lang="en-US" sz="2400" dirty="0" smtClean="0"/>
              <a:t>2.  There is </a:t>
            </a:r>
            <a:r>
              <a:rPr lang="en-US" sz="2400" b="1" u="sng" dirty="0" smtClean="0">
                <a:effectLst>
                  <a:outerShdw blurRad="38100" dist="38100" dir="2700000" algn="tl">
                    <a:srgbClr val="000000">
                      <a:alpha val="43137"/>
                    </a:srgbClr>
                  </a:outerShdw>
                </a:effectLst>
              </a:rPr>
              <a:t>little to no spin-spin (magnitude) </a:t>
            </a:r>
            <a:r>
              <a:rPr lang="en-US" sz="2400" dirty="0" smtClean="0"/>
              <a:t>correlation </a:t>
            </a:r>
            <a:r>
              <a:rPr lang="en-US" sz="2400" dirty="0"/>
              <a:t>|S</a:t>
            </a:r>
            <a:r>
              <a:rPr lang="en-US" sz="2400" baseline="-25000" dirty="0"/>
              <a:t>L</a:t>
            </a:r>
            <a:r>
              <a:rPr lang="en-US" sz="2400" dirty="0"/>
              <a:t>| </a:t>
            </a:r>
            <a:r>
              <a:rPr lang="en-US" sz="2400" dirty="0" smtClean="0">
                <a:sym typeface="Wingdings" panose="05000000000000000000" pitchFamily="2" charset="2"/>
              </a:rPr>
              <a:t> </a:t>
            </a:r>
            <a:r>
              <a:rPr lang="en-US" sz="2400" dirty="0">
                <a:sym typeface="Wingdings" panose="05000000000000000000" pitchFamily="2" charset="2"/>
              </a:rPr>
              <a:t> </a:t>
            </a:r>
            <a:r>
              <a:rPr lang="en-US" sz="2400" dirty="0" smtClean="0">
                <a:sym typeface="Wingdings" panose="05000000000000000000" pitchFamily="2" charset="2"/>
              </a:rPr>
              <a:t>     </a:t>
            </a:r>
            <a:r>
              <a:rPr lang="en-US" sz="2400" dirty="0">
                <a:sym typeface="Wingdings" panose="05000000000000000000" pitchFamily="2" charset="2"/>
              </a:rPr>
              <a:t>|S</a:t>
            </a:r>
            <a:r>
              <a:rPr lang="en-US" sz="2400" baseline="-25000" dirty="0">
                <a:sym typeface="Wingdings" panose="05000000000000000000" pitchFamily="2" charset="2"/>
              </a:rPr>
              <a:t>H</a:t>
            </a:r>
            <a:r>
              <a:rPr lang="en-US" sz="2400" dirty="0" smtClean="0">
                <a:sym typeface="Wingdings" panose="05000000000000000000" pitchFamily="2" charset="2"/>
              </a:rPr>
              <a:t>| </a:t>
            </a:r>
          </a:p>
          <a:p>
            <a:r>
              <a:rPr lang="en-US" sz="2400" dirty="0">
                <a:sym typeface="Wingdings" panose="05000000000000000000" pitchFamily="2" charset="2"/>
              </a:rPr>
              <a:t>	</a:t>
            </a:r>
            <a:r>
              <a:rPr lang="en-US" sz="2400" dirty="0" smtClean="0">
                <a:sym typeface="Wingdings" panose="05000000000000000000" pitchFamily="2" charset="2"/>
              </a:rPr>
              <a:t>		and</a:t>
            </a:r>
            <a:r>
              <a:rPr lang="en-US" sz="2400" dirty="0" smtClean="0"/>
              <a:t> fragment spins are independent of partner. </a:t>
            </a:r>
            <a:r>
              <a:rPr lang="en-US" sz="2400" b="1" dirty="0" smtClean="0"/>
              <a:t>[JW]</a:t>
            </a:r>
            <a:endParaRPr lang="en-US" sz="2400" dirty="0" smtClean="0"/>
          </a:p>
          <a:p>
            <a:r>
              <a:rPr lang="en-US" sz="2400" dirty="0" smtClean="0"/>
              <a:t>3.   This was the </a:t>
            </a:r>
            <a:r>
              <a:rPr lang="en-US" sz="2400" b="1" u="sng" dirty="0"/>
              <a:t>a priori </a:t>
            </a:r>
            <a:r>
              <a:rPr lang="en-US" sz="2400" dirty="0" smtClean="0"/>
              <a:t>expectation</a:t>
            </a:r>
            <a:r>
              <a:rPr lang="en-US" sz="2400" b="1" dirty="0" smtClean="0"/>
              <a:t> [JR+RV – FREYA] and posteriori</a:t>
            </a:r>
            <a:r>
              <a:rPr lang="en-US" sz="2400" dirty="0" smtClean="0"/>
              <a:t> explained by others</a:t>
            </a:r>
          </a:p>
          <a:p>
            <a:r>
              <a:rPr lang="en-US" sz="2400" dirty="0"/>
              <a:t>	</a:t>
            </a:r>
            <a:r>
              <a:rPr lang="en-US" sz="2400" dirty="0" smtClean="0"/>
              <a:t>	 |S</a:t>
            </a:r>
            <a:r>
              <a:rPr lang="en-US" sz="2400" baseline="-25000" dirty="0" smtClean="0"/>
              <a:t>L</a:t>
            </a:r>
            <a:r>
              <a:rPr lang="en-US" sz="2400" dirty="0" smtClean="0"/>
              <a:t>| </a:t>
            </a:r>
            <a:r>
              <a:rPr lang="en-US" sz="2400" dirty="0" smtClean="0">
                <a:sym typeface="Wingdings" panose="05000000000000000000" pitchFamily="2" charset="2"/>
              </a:rPr>
              <a:t>       |S</a:t>
            </a:r>
            <a:r>
              <a:rPr lang="en-US" sz="2400" baseline="-25000" dirty="0" smtClean="0">
                <a:sym typeface="Wingdings" panose="05000000000000000000" pitchFamily="2" charset="2"/>
              </a:rPr>
              <a:t>H</a:t>
            </a:r>
            <a:r>
              <a:rPr lang="en-US" sz="2400" dirty="0" smtClean="0">
                <a:sym typeface="Wingdings" panose="05000000000000000000" pitchFamily="2" charset="2"/>
              </a:rPr>
              <a:t>| independence </a:t>
            </a:r>
            <a:r>
              <a:rPr lang="en-US" sz="2000" b="1" dirty="0" smtClean="0">
                <a:sym typeface="Wingdings" panose="05000000000000000000" pitchFamily="2" charset="2"/>
              </a:rPr>
              <a:t>[JR+RV,TD,AB|.</a:t>
            </a:r>
          </a:p>
          <a:p>
            <a:endParaRPr lang="en-US" sz="2000" b="1" dirty="0" smtClean="0">
              <a:sym typeface="Wingdings" panose="05000000000000000000" pitchFamily="2" charset="2"/>
            </a:endParaRPr>
          </a:p>
          <a:p>
            <a:r>
              <a:rPr lang="en-US" sz="2400" dirty="0" smtClean="0"/>
              <a:t>4.  There </a:t>
            </a:r>
            <a:r>
              <a:rPr lang="en-US" sz="2400" dirty="0"/>
              <a:t>is a </a:t>
            </a:r>
            <a:r>
              <a:rPr lang="en-US" sz="2400" b="1" u="sng" dirty="0">
                <a:solidFill>
                  <a:srgbClr val="FF0000"/>
                </a:solidFill>
              </a:rPr>
              <a:t>huge difference </a:t>
            </a:r>
            <a:r>
              <a:rPr lang="en-US" sz="2400" dirty="0"/>
              <a:t>in theory predictions for the </a:t>
            </a:r>
            <a:r>
              <a:rPr lang="en-US" sz="2400" b="1" dirty="0" smtClean="0"/>
              <a:t>S</a:t>
            </a:r>
            <a:r>
              <a:rPr lang="en-US" sz="2400" b="1" baseline="-25000" dirty="0" smtClean="0"/>
              <a:t>L</a:t>
            </a:r>
            <a:r>
              <a:rPr lang="en-US" sz="2400" dirty="0" smtClean="0"/>
              <a:t> </a:t>
            </a:r>
            <a:r>
              <a:rPr lang="en-US" sz="2400" dirty="0" smtClean="0">
                <a:sym typeface="Wingdings" panose="05000000000000000000" pitchFamily="2" charset="2"/>
              </a:rPr>
              <a:t> </a:t>
            </a:r>
            <a:r>
              <a:rPr lang="en-US" sz="2400" b="1" dirty="0" smtClean="0">
                <a:sym typeface="Wingdings" panose="05000000000000000000" pitchFamily="2" charset="2"/>
              </a:rPr>
              <a:t>S</a:t>
            </a:r>
            <a:r>
              <a:rPr lang="en-US" sz="2400" b="1" baseline="-25000" dirty="0" smtClean="0">
                <a:sym typeface="Wingdings" panose="05000000000000000000" pitchFamily="2" charset="2"/>
              </a:rPr>
              <a:t>H</a:t>
            </a:r>
            <a:r>
              <a:rPr lang="en-US" sz="2400" dirty="0" smtClean="0">
                <a:sym typeface="Wingdings" panose="05000000000000000000" pitchFamily="2" charset="2"/>
              </a:rPr>
              <a:t> </a:t>
            </a:r>
            <a:r>
              <a:rPr lang="en-US" sz="2400" dirty="0" smtClean="0"/>
              <a:t> </a:t>
            </a:r>
            <a:r>
              <a:rPr lang="en-US" sz="2400" b="1" dirty="0" smtClean="0"/>
              <a:t>vector</a:t>
            </a:r>
            <a:r>
              <a:rPr lang="en-US" sz="2400" dirty="0" smtClean="0"/>
              <a:t> correlations</a:t>
            </a:r>
            <a:r>
              <a:rPr lang="en-US" sz="2400" dirty="0"/>
              <a:t>.</a:t>
            </a:r>
          </a:p>
          <a:p>
            <a:r>
              <a:rPr lang="en-US" sz="2400" dirty="0"/>
              <a:t>	</a:t>
            </a:r>
            <a:r>
              <a:rPr lang="en-US" sz="2400" b="1" dirty="0" smtClean="0"/>
              <a:t>[JR+RV and AB]. </a:t>
            </a:r>
            <a:r>
              <a:rPr lang="en-US" sz="2400" dirty="0" smtClean="0"/>
              <a:t> Old experiments say 2d but new </a:t>
            </a:r>
            <a:r>
              <a:rPr lang="en-US" sz="2400" i="1" dirty="0" smtClean="0"/>
              <a:t>experiments are (largely) silent</a:t>
            </a:r>
            <a:r>
              <a:rPr lang="en-US" sz="2400" dirty="0" smtClean="0"/>
              <a:t>.</a:t>
            </a:r>
          </a:p>
          <a:p>
            <a:endParaRPr lang="en-US" sz="2400" dirty="0" smtClean="0"/>
          </a:p>
          <a:p>
            <a:r>
              <a:rPr lang="en-US" sz="2400" dirty="0" smtClean="0">
                <a:sym typeface="Wingdings" panose="05000000000000000000" pitchFamily="2" charset="2"/>
              </a:rPr>
              <a:t>5. a) IF fragment spins confined in 2d plane perpendicular to fission axis  </a:t>
            </a:r>
            <a:r>
              <a:rPr lang="en-US" sz="2400" b="1" dirty="0" smtClean="0"/>
              <a:t>S</a:t>
            </a:r>
            <a:r>
              <a:rPr lang="en-US" sz="2400" b="1" baseline="-25000" dirty="0" smtClean="0"/>
              <a:t>L</a:t>
            </a:r>
            <a:r>
              <a:rPr lang="en-US" sz="2400" dirty="0" smtClean="0">
                <a:sym typeface="Wingdings" panose="05000000000000000000" pitchFamily="2" charset="2"/>
              </a:rPr>
              <a:t>       </a:t>
            </a:r>
            <a:r>
              <a:rPr lang="en-US" sz="2400" b="1" dirty="0" smtClean="0">
                <a:sym typeface="Wingdings" panose="05000000000000000000" pitchFamily="2" charset="2"/>
              </a:rPr>
              <a:t>S</a:t>
            </a:r>
            <a:r>
              <a:rPr lang="en-US" sz="2400" b="1" baseline="-25000" dirty="0" smtClean="0">
                <a:sym typeface="Wingdings" panose="05000000000000000000" pitchFamily="2" charset="2"/>
              </a:rPr>
              <a:t>H</a:t>
            </a:r>
            <a:r>
              <a:rPr lang="en-US" sz="2400" dirty="0" smtClean="0">
                <a:sym typeface="Wingdings" panose="05000000000000000000" pitchFamily="2" charset="2"/>
              </a:rPr>
              <a:t>.</a:t>
            </a:r>
          </a:p>
          <a:p>
            <a:r>
              <a:rPr lang="en-US" sz="2400" dirty="0" smtClean="0">
                <a:sym typeface="Wingdings" panose="05000000000000000000" pitchFamily="2" charset="2"/>
              </a:rPr>
              <a:t>    b) </a:t>
            </a:r>
            <a:r>
              <a:rPr lang="en-US" sz="2400" dirty="0">
                <a:sym typeface="Wingdings" panose="05000000000000000000" pitchFamily="2" charset="2"/>
              </a:rPr>
              <a:t>IF fragment spins </a:t>
            </a:r>
            <a:r>
              <a:rPr lang="en-US" sz="2400" dirty="0" smtClean="0">
                <a:sym typeface="Wingdings" panose="05000000000000000000" pitchFamily="2" charset="2"/>
              </a:rPr>
              <a:t>~ random in 3d ……….                                                </a:t>
            </a:r>
            <a:r>
              <a:rPr lang="en-US" sz="2400" b="1" dirty="0" smtClean="0"/>
              <a:t>S</a:t>
            </a:r>
            <a:r>
              <a:rPr lang="en-US" sz="2400" b="1" baseline="-25000" dirty="0" smtClean="0"/>
              <a:t>L</a:t>
            </a:r>
            <a:r>
              <a:rPr lang="en-US" sz="2400" dirty="0">
                <a:sym typeface="Wingdings" panose="05000000000000000000" pitchFamily="2" charset="2"/>
              </a:rPr>
              <a:t> </a:t>
            </a:r>
            <a:r>
              <a:rPr lang="en-US" sz="2400" dirty="0" smtClean="0">
                <a:sym typeface="Wingdings" panose="05000000000000000000" pitchFamily="2" charset="2"/>
              </a:rPr>
              <a:t>strong </a:t>
            </a:r>
            <a:r>
              <a:rPr lang="en-US" sz="2400" dirty="0">
                <a:sym typeface="Wingdings" panose="05000000000000000000" pitchFamily="2" charset="2"/>
              </a:rPr>
              <a:t></a:t>
            </a:r>
            <a:r>
              <a:rPr lang="en-US" sz="2400" b="1" dirty="0">
                <a:sym typeface="Wingdings" panose="05000000000000000000" pitchFamily="2" charset="2"/>
              </a:rPr>
              <a:t>S</a:t>
            </a:r>
            <a:r>
              <a:rPr lang="en-US" sz="2400" b="1" baseline="-25000" dirty="0">
                <a:sym typeface="Wingdings" panose="05000000000000000000" pitchFamily="2" charset="2"/>
              </a:rPr>
              <a:t>H</a:t>
            </a:r>
            <a:r>
              <a:rPr lang="en-US" sz="2400" dirty="0">
                <a:sym typeface="Wingdings" panose="05000000000000000000" pitchFamily="2" charset="2"/>
              </a:rPr>
              <a:t>.</a:t>
            </a:r>
          </a:p>
          <a:p>
            <a:endParaRPr lang="en-US" sz="2400" dirty="0" smtClean="0">
              <a:sym typeface="Wingdings" panose="05000000000000000000" pitchFamily="2" charset="2"/>
            </a:endParaRPr>
          </a:p>
          <a:p>
            <a:r>
              <a:rPr lang="en-US" sz="2400" dirty="0" smtClean="0">
                <a:sym typeface="Wingdings" panose="05000000000000000000" pitchFamily="2" charset="2"/>
              </a:rPr>
              <a:t>6. 1-2 </a:t>
            </a:r>
            <a:r>
              <a:rPr lang="en-US" sz="2400" dirty="0" err="1" smtClean="0">
                <a:sym typeface="Wingdings" panose="05000000000000000000" pitchFamily="2" charset="2"/>
              </a:rPr>
              <a:t>hbar</a:t>
            </a:r>
            <a:r>
              <a:rPr lang="en-US" sz="2400" dirty="0" smtClean="0">
                <a:sym typeface="Wingdings" panose="05000000000000000000" pitchFamily="2" charset="2"/>
              </a:rPr>
              <a:t> CAN be obtained post-scission due to </a:t>
            </a:r>
            <a:r>
              <a:rPr lang="en-US" sz="2400" dirty="0" err="1" smtClean="0">
                <a:sym typeface="Wingdings" panose="05000000000000000000" pitchFamily="2" charset="2"/>
              </a:rPr>
              <a:t>CoulEx</a:t>
            </a:r>
            <a:r>
              <a:rPr lang="en-US" sz="2400" dirty="0" smtClean="0">
                <a:sym typeface="Wingdings" panose="05000000000000000000" pitchFamily="2" charset="2"/>
              </a:rPr>
              <a:t>. </a:t>
            </a:r>
            <a:r>
              <a:rPr lang="en-US" sz="2400" b="1" dirty="0" smtClean="0">
                <a:sym typeface="Wingdings" panose="05000000000000000000" pitchFamily="2" charset="2"/>
              </a:rPr>
              <a:t>[GB + GS]</a:t>
            </a:r>
          </a:p>
          <a:p>
            <a:r>
              <a:rPr lang="en-US" sz="2400" dirty="0">
                <a:sym typeface="Wingdings" panose="05000000000000000000" pitchFamily="2" charset="2"/>
              </a:rPr>
              <a:t>	</a:t>
            </a:r>
            <a:r>
              <a:rPr lang="en-US" sz="2400" dirty="0" smtClean="0">
                <a:sym typeface="Wingdings" panose="05000000000000000000" pitchFamily="2" charset="2"/>
              </a:rPr>
              <a:t>This spin contribution is largely confined to have m = 0 (i.e. in plane perp to beam).</a:t>
            </a:r>
          </a:p>
        </p:txBody>
      </p:sp>
      <p:sp>
        <p:nvSpPr>
          <p:cNvPr id="4" name="Flowchart: Summing Junction 3"/>
          <p:cNvSpPr/>
          <p:nvPr/>
        </p:nvSpPr>
        <p:spPr>
          <a:xfrm>
            <a:off x="9804499" y="4914900"/>
            <a:ext cx="360485" cy="348878"/>
          </a:xfrm>
          <a:prstGeom prst="flowChartSummingJunction">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umming Junction 5"/>
          <p:cNvSpPr/>
          <p:nvPr/>
        </p:nvSpPr>
        <p:spPr>
          <a:xfrm>
            <a:off x="3040806" y="3152439"/>
            <a:ext cx="360485" cy="348878"/>
          </a:xfrm>
          <a:prstGeom prst="flowChartSummingJunction">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umming Junction 6"/>
          <p:cNvSpPr/>
          <p:nvPr/>
        </p:nvSpPr>
        <p:spPr>
          <a:xfrm>
            <a:off x="8206156" y="2065916"/>
            <a:ext cx="360485" cy="348878"/>
          </a:xfrm>
          <a:prstGeom prst="flowChartSummingJunction">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575772" y="6380923"/>
            <a:ext cx="453887" cy="386936"/>
          </a:xfrm>
        </p:spPr>
        <p:txBody>
          <a:bodyPr/>
          <a:lstStyle/>
          <a:p>
            <a:fld id="{6C86730D-3F5F-4113-B878-501F47501CEA}" type="slidenum">
              <a:rPr lang="en-US" sz="1400" b="1" smtClean="0"/>
              <a:t>5</a:t>
            </a:fld>
            <a:endParaRPr lang="en-US" sz="1400" b="1" dirty="0"/>
          </a:p>
        </p:txBody>
      </p:sp>
    </p:spTree>
    <p:extLst>
      <p:ext uri="{BB962C8B-B14F-4D97-AF65-F5344CB8AC3E}">
        <p14:creationId xmlns:p14="http://schemas.microsoft.com/office/powerpoint/2010/main" val="380331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79" y="331254"/>
            <a:ext cx="7630284" cy="468909"/>
          </a:xfrm>
        </p:spPr>
        <p:txBody>
          <a:bodyPr>
            <a:normAutofit fontScale="90000"/>
          </a:bodyPr>
          <a:lstStyle/>
          <a:p>
            <a:r>
              <a:rPr lang="en-US" sz="3200" b="1" dirty="0" smtClean="0">
                <a:solidFill>
                  <a:srgbClr val="FF0000"/>
                </a:solidFill>
              </a:rPr>
              <a:t>Jonathan Wilson (JW): new (below entry line) data</a:t>
            </a:r>
            <a:endParaRPr lang="en-US" sz="3200" b="1" dirty="0">
              <a:solidFill>
                <a:srgbClr val="FF0000"/>
              </a:solidFill>
            </a:endParaRPr>
          </a:p>
        </p:txBody>
      </p:sp>
      <p:pic>
        <p:nvPicPr>
          <p:cNvPr id="3" name="Picture 2"/>
          <p:cNvPicPr>
            <a:picLocks noChangeAspect="1"/>
          </p:cNvPicPr>
          <p:nvPr/>
        </p:nvPicPr>
        <p:blipFill>
          <a:blip r:embed="rId2"/>
          <a:stretch>
            <a:fillRect/>
          </a:stretch>
        </p:blipFill>
        <p:spPr>
          <a:xfrm>
            <a:off x="245443" y="982819"/>
            <a:ext cx="3668214" cy="3917375"/>
          </a:xfrm>
          <a:prstGeom prst="rect">
            <a:avLst/>
          </a:prstGeom>
        </p:spPr>
      </p:pic>
      <p:sp>
        <p:nvSpPr>
          <p:cNvPr id="5" name="TextBox 4"/>
          <p:cNvSpPr txBox="1"/>
          <p:nvPr/>
        </p:nvSpPr>
        <p:spPr>
          <a:xfrm>
            <a:off x="3928698" y="1064845"/>
            <a:ext cx="4309962" cy="2554545"/>
          </a:xfrm>
          <a:prstGeom prst="rect">
            <a:avLst/>
          </a:prstGeom>
          <a:noFill/>
        </p:spPr>
        <p:txBody>
          <a:bodyPr wrap="none" rtlCol="0">
            <a:spAutoFit/>
          </a:bodyPr>
          <a:lstStyle/>
          <a:p>
            <a:pPr marL="457200" indent="-457200">
              <a:buAutoNum type="arabicPeriod"/>
            </a:pPr>
            <a:r>
              <a:rPr lang="en-US" sz="2000" b="1" dirty="0" smtClean="0"/>
              <a:t>Definitive spin saw-tooth</a:t>
            </a:r>
          </a:p>
          <a:p>
            <a:pPr algn="ctr"/>
            <a:r>
              <a:rPr lang="en-US" sz="2000" dirty="0" smtClean="0"/>
              <a:t>Like Mass </a:t>
            </a:r>
            <a:r>
              <a:rPr lang="en-US" sz="2000" dirty="0"/>
              <a:t>and &lt;</a:t>
            </a:r>
            <a:r>
              <a:rPr lang="en-US" sz="2000" dirty="0">
                <a:latin typeface="Symbol" panose="05050102010706020507" pitchFamily="18" charset="2"/>
              </a:rPr>
              <a:t>n</a:t>
            </a:r>
            <a:r>
              <a:rPr lang="en-US" sz="2000" dirty="0" smtClean="0"/>
              <a:t>&gt; distributions</a:t>
            </a:r>
            <a:endParaRPr lang="en-US" sz="2000" dirty="0"/>
          </a:p>
          <a:p>
            <a:pPr algn="ctr"/>
            <a:r>
              <a:rPr lang="en-US" sz="2000" dirty="0"/>
              <a:t>Heavy fragment pins. </a:t>
            </a:r>
          </a:p>
          <a:p>
            <a:endParaRPr lang="en-US" sz="2000" b="1" dirty="0" smtClean="0"/>
          </a:p>
          <a:p>
            <a:r>
              <a:rPr lang="en-US" sz="2000" b="1" dirty="0" smtClean="0"/>
              <a:t>2.   “Dance partner” irrelevant </a:t>
            </a:r>
          </a:p>
          <a:p>
            <a:pPr marL="457200" indent="-457200">
              <a:buAutoNum type="arabicPeriod"/>
            </a:pPr>
            <a:endParaRPr lang="en-US" sz="2000" b="1" dirty="0" smtClean="0"/>
          </a:p>
          <a:p>
            <a:pPr marL="457200" indent="-457200">
              <a:buAutoNum type="arabicPeriod" startAt="3"/>
            </a:pPr>
            <a:r>
              <a:rPr lang="en-US" sz="2000" b="1" dirty="0" smtClean="0"/>
              <a:t>Fluctuations in S</a:t>
            </a:r>
            <a:r>
              <a:rPr lang="en-US" sz="2000" b="1" baseline="-25000" dirty="0" smtClean="0"/>
              <a:t>H</a:t>
            </a:r>
            <a:r>
              <a:rPr lang="en-US" sz="2000" b="1" dirty="0" smtClean="0"/>
              <a:t> </a:t>
            </a:r>
            <a:r>
              <a:rPr lang="en-US" sz="2000" b="1" dirty="0"/>
              <a:t>:</a:t>
            </a:r>
            <a:r>
              <a:rPr lang="en-US" sz="2000" b="1" dirty="0" smtClean="0"/>
              <a:t>S</a:t>
            </a:r>
            <a:r>
              <a:rPr lang="en-US" sz="2000" b="1" baseline="-25000" dirty="0" smtClean="0"/>
              <a:t>L</a:t>
            </a:r>
            <a:r>
              <a:rPr lang="en-US" sz="2000" b="1" dirty="0" smtClean="0"/>
              <a:t> uncorrelated,</a:t>
            </a:r>
          </a:p>
          <a:p>
            <a:r>
              <a:rPr lang="en-US" sz="2000" b="1" dirty="0"/>
              <a:t>	</a:t>
            </a:r>
            <a:r>
              <a:rPr lang="en-US" sz="2000" b="1" dirty="0" smtClean="0"/>
              <a:t>but why?</a:t>
            </a:r>
            <a:endParaRPr lang="en-US" sz="2000" dirty="0" smtClean="0"/>
          </a:p>
        </p:txBody>
      </p:sp>
      <p:cxnSp>
        <p:nvCxnSpPr>
          <p:cNvPr id="8" name="Straight Connector 7"/>
          <p:cNvCxnSpPr/>
          <p:nvPr/>
        </p:nvCxnSpPr>
        <p:spPr>
          <a:xfrm flipH="1">
            <a:off x="2607910" y="1064845"/>
            <a:ext cx="6826" cy="341823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4127370" y="3603690"/>
            <a:ext cx="4023828" cy="2207163"/>
          </a:xfrm>
          <a:prstGeom prst="rect">
            <a:avLst/>
          </a:prstGeom>
        </p:spPr>
      </p:pic>
      <p:pic>
        <p:nvPicPr>
          <p:cNvPr id="10" name="Picture 9"/>
          <p:cNvPicPr>
            <a:picLocks noChangeAspect="1"/>
          </p:cNvPicPr>
          <p:nvPr/>
        </p:nvPicPr>
        <p:blipFill>
          <a:blip r:embed="rId4"/>
          <a:stretch>
            <a:fillRect/>
          </a:stretch>
        </p:blipFill>
        <p:spPr>
          <a:xfrm>
            <a:off x="1071979" y="5284993"/>
            <a:ext cx="2015142" cy="893990"/>
          </a:xfrm>
          <a:prstGeom prst="rect">
            <a:avLst/>
          </a:prstGeom>
        </p:spPr>
      </p:pic>
      <p:sp>
        <p:nvSpPr>
          <p:cNvPr id="11" name="TextBox 10"/>
          <p:cNvSpPr txBox="1"/>
          <p:nvPr/>
        </p:nvSpPr>
        <p:spPr>
          <a:xfrm>
            <a:off x="4242847" y="5870121"/>
            <a:ext cx="3654590" cy="369332"/>
          </a:xfrm>
          <a:prstGeom prst="rect">
            <a:avLst/>
          </a:prstGeom>
          <a:noFill/>
        </p:spPr>
        <p:txBody>
          <a:bodyPr wrap="none" rtlCol="0">
            <a:spAutoFit/>
          </a:bodyPr>
          <a:lstStyle/>
          <a:p>
            <a:r>
              <a:rPr lang="en-US" dirty="0" smtClean="0"/>
              <a:t>Bethe, FG, ~ rigid I, E* ~ neck volume</a:t>
            </a:r>
            <a:endParaRPr lang="en-US" dirty="0"/>
          </a:p>
        </p:txBody>
      </p:sp>
      <p:pic>
        <p:nvPicPr>
          <p:cNvPr id="12" name="Picture 11"/>
          <p:cNvPicPr>
            <a:picLocks noChangeAspect="1"/>
          </p:cNvPicPr>
          <p:nvPr/>
        </p:nvPicPr>
        <p:blipFill>
          <a:blip r:embed="rId5"/>
          <a:stretch>
            <a:fillRect/>
          </a:stretch>
        </p:blipFill>
        <p:spPr>
          <a:xfrm>
            <a:off x="8522836" y="3177477"/>
            <a:ext cx="3570974" cy="3430106"/>
          </a:xfrm>
          <a:prstGeom prst="rect">
            <a:avLst/>
          </a:prstGeom>
        </p:spPr>
      </p:pic>
      <p:sp>
        <p:nvSpPr>
          <p:cNvPr id="14" name="TextBox 13"/>
          <p:cNvSpPr txBox="1"/>
          <p:nvPr/>
        </p:nvSpPr>
        <p:spPr>
          <a:xfrm>
            <a:off x="2004761" y="1064845"/>
            <a:ext cx="396262" cy="707886"/>
          </a:xfrm>
          <a:prstGeom prst="rect">
            <a:avLst/>
          </a:prstGeom>
          <a:solidFill>
            <a:srgbClr val="FFFF00"/>
          </a:solidFill>
        </p:spPr>
        <p:txBody>
          <a:bodyPr wrap="none" rtlCol="0">
            <a:spAutoFit/>
          </a:bodyPr>
          <a:lstStyle/>
          <a:p>
            <a:r>
              <a:rPr lang="en-US" sz="4000" b="1" dirty="0" smtClean="0">
                <a:latin typeface="Symbol" panose="05050102010706020507" pitchFamily="18" charset="2"/>
              </a:rPr>
              <a:t>g</a:t>
            </a:r>
            <a:endParaRPr lang="en-US" sz="4000" b="1" dirty="0">
              <a:latin typeface="Symbol" panose="05050102010706020507" pitchFamily="18" charset="2"/>
            </a:endParaRPr>
          </a:p>
        </p:txBody>
      </p:sp>
      <p:sp>
        <p:nvSpPr>
          <p:cNvPr id="15" name="TextBox 14"/>
          <p:cNvSpPr txBox="1"/>
          <p:nvPr/>
        </p:nvSpPr>
        <p:spPr>
          <a:xfrm>
            <a:off x="9237811" y="5284993"/>
            <a:ext cx="312906" cy="707886"/>
          </a:xfrm>
          <a:prstGeom prst="rect">
            <a:avLst/>
          </a:prstGeom>
          <a:noFill/>
        </p:spPr>
        <p:txBody>
          <a:bodyPr wrap="none" rtlCol="0">
            <a:spAutoFit/>
          </a:bodyPr>
          <a:lstStyle/>
          <a:p>
            <a:r>
              <a:rPr lang="en-US" sz="4000" dirty="0" smtClean="0">
                <a:latin typeface="Symbol" panose="05050102010706020507" pitchFamily="18" charset="2"/>
              </a:rPr>
              <a:t> </a:t>
            </a:r>
            <a:endParaRPr lang="en-US" sz="4000" dirty="0">
              <a:latin typeface="Symbol" panose="05050102010706020507" pitchFamily="18" charset="2"/>
            </a:endParaRPr>
          </a:p>
        </p:txBody>
      </p:sp>
      <p:pic>
        <p:nvPicPr>
          <p:cNvPr id="18" name="Picture 17"/>
          <p:cNvPicPr>
            <a:picLocks noChangeAspect="1"/>
          </p:cNvPicPr>
          <p:nvPr/>
        </p:nvPicPr>
        <p:blipFill>
          <a:blip r:embed="rId6"/>
          <a:stretch>
            <a:fillRect/>
          </a:stretch>
        </p:blipFill>
        <p:spPr>
          <a:xfrm>
            <a:off x="8589999" y="40417"/>
            <a:ext cx="3423949" cy="3344216"/>
          </a:xfrm>
          <a:prstGeom prst="rect">
            <a:avLst/>
          </a:prstGeom>
        </p:spPr>
      </p:pic>
      <p:cxnSp>
        <p:nvCxnSpPr>
          <p:cNvPr id="16" name="Straight Connector 15"/>
          <p:cNvCxnSpPr/>
          <p:nvPr/>
        </p:nvCxnSpPr>
        <p:spPr>
          <a:xfrm flipH="1">
            <a:off x="10775506" y="139375"/>
            <a:ext cx="114066" cy="622292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647765" y="110500"/>
            <a:ext cx="0" cy="644430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237811" y="110539"/>
            <a:ext cx="95216" cy="625176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403389" y="3361584"/>
            <a:ext cx="523219" cy="707886"/>
          </a:xfrm>
          <a:prstGeom prst="rect">
            <a:avLst/>
          </a:prstGeom>
          <a:solidFill>
            <a:srgbClr val="FFFF00"/>
          </a:solidFill>
        </p:spPr>
        <p:txBody>
          <a:bodyPr wrap="square" rtlCol="0">
            <a:spAutoFit/>
          </a:bodyPr>
          <a:lstStyle/>
          <a:p>
            <a:r>
              <a:rPr lang="en-US" sz="4000" b="1" dirty="0" smtClean="0">
                <a:latin typeface="Symbol" panose="05050102010706020507" pitchFamily="18" charset="2"/>
              </a:rPr>
              <a:t>n</a:t>
            </a:r>
            <a:endParaRPr lang="en-US" sz="4000" b="1" dirty="0">
              <a:latin typeface="Symbol" panose="05050102010706020507" pitchFamily="18" charset="2"/>
            </a:endParaRPr>
          </a:p>
        </p:txBody>
      </p:sp>
      <p:sp>
        <p:nvSpPr>
          <p:cNvPr id="4" name="TextBox 3"/>
          <p:cNvSpPr txBox="1"/>
          <p:nvPr/>
        </p:nvSpPr>
        <p:spPr>
          <a:xfrm>
            <a:off x="11208534" y="186024"/>
            <a:ext cx="660791" cy="707886"/>
          </a:xfrm>
          <a:prstGeom prst="rect">
            <a:avLst/>
          </a:prstGeom>
          <a:solidFill>
            <a:srgbClr val="FFFF00"/>
          </a:solidFill>
        </p:spPr>
        <p:txBody>
          <a:bodyPr wrap="square" rtlCol="0">
            <a:spAutoFit/>
          </a:bodyPr>
          <a:lstStyle/>
          <a:p>
            <a:r>
              <a:rPr lang="en-US" sz="4000" b="1" dirty="0">
                <a:latin typeface="Symbol" panose="05050102010706020507" pitchFamily="18" charset="2"/>
              </a:rPr>
              <a:t>M</a:t>
            </a:r>
            <a:r>
              <a:rPr lang="en-US" sz="4000" b="1" dirty="0" smtClean="0">
                <a:latin typeface="Symbol" panose="05050102010706020507" pitchFamily="18" charset="2"/>
              </a:rPr>
              <a:t> </a:t>
            </a:r>
            <a:endParaRPr lang="en-US" sz="4000" b="1" dirty="0">
              <a:latin typeface="Symbol" panose="05050102010706020507" pitchFamily="18" charset="2"/>
            </a:endParaRPr>
          </a:p>
        </p:txBody>
      </p:sp>
      <p:sp>
        <p:nvSpPr>
          <p:cNvPr id="6" name="Slide Number Placeholder 5"/>
          <p:cNvSpPr>
            <a:spLocks noGrp="1"/>
          </p:cNvSpPr>
          <p:nvPr>
            <p:ph type="sldNum" sz="quarter" idx="12"/>
          </p:nvPr>
        </p:nvSpPr>
        <p:spPr>
          <a:xfrm>
            <a:off x="11662330" y="6554805"/>
            <a:ext cx="374650" cy="227783"/>
          </a:xfrm>
        </p:spPr>
        <p:txBody>
          <a:bodyPr/>
          <a:lstStyle/>
          <a:p>
            <a:fld id="{6C86730D-3F5F-4113-B878-501F47501CEA}" type="slidenum">
              <a:rPr lang="en-US" smtClean="0"/>
              <a:t>6</a:t>
            </a:fld>
            <a:endParaRPr lang="en-US" dirty="0"/>
          </a:p>
        </p:txBody>
      </p:sp>
      <p:sp>
        <p:nvSpPr>
          <p:cNvPr id="7" name="TextBox 6"/>
          <p:cNvSpPr txBox="1"/>
          <p:nvPr/>
        </p:nvSpPr>
        <p:spPr>
          <a:xfrm>
            <a:off x="0" y="6422917"/>
            <a:ext cx="8664744" cy="369332"/>
          </a:xfrm>
          <a:prstGeom prst="rect">
            <a:avLst/>
          </a:prstGeom>
          <a:noFill/>
        </p:spPr>
        <p:txBody>
          <a:bodyPr wrap="none" rtlCol="0">
            <a:spAutoFit/>
          </a:bodyPr>
          <a:lstStyle/>
          <a:p>
            <a:r>
              <a:rPr lang="en-US" b="1" dirty="0" smtClean="0"/>
              <a:t>Note</a:t>
            </a:r>
            <a:r>
              <a:rPr lang="en-US" dirty="0" smtClean="0"/>
              <a:t>: The shell effects of importance are those for </a:t>
            </a:r>
            <a:r>
              <a:rPr lang="en-US" dirty="0" err="1" smtClean="0"/>
              <a:t>octopole</a:t>
            </a:r>
            <a:r>
              <a:rPr lang="en-US" dirty="0" smtClean="0"/>
              <a:t>/”pear”/kissing shapes (Z ~ 54).</a:t>
            </a:r>
            <a:endParaRPr lang="en-US" dirty="0"/>
          </a:p>
        </p:txBody>
      </p:sp>
    </p:spTree>
    <p:extLst>
      <p:ext uri="{BB962C8B-B14F-4D97-AF65-F5344CB8AC3E}">
        <p14:creationId xmlns:p14="http://schemas.microsoft.com/office/powerpoint/2010/main" val="1137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57" y="614328"/>
            <a:ext cx="3029092" cy="2842099"/>
          </a:xfrm>
        </p:spPr>
        <p:txBody>
          <a:bodyPr>
            <a:normAutofit fontScale="90000"/>
          </a:bodyPr>
          <a:lstStyle/>
          <a:p>
            <a:r>
              <a:rPr lang="en-US" dirty="0" smtClean="0"/>
              <a:t>Ramona  Vogt explained </a:t>
            </a:r>
            <a:br>
              <a:rPr lang="en-US" dirty="0" smtClean="0"/>
            </a:br>
            <a:r>
              <a:rPr lang="en-US" b="1" dirty="0" smtClean="0"/>
              <a:t>why</a:t>
            </a:r>
            <a:r>
              <a:rPr lang="en-US" dirty="0" smtClean="0"/>
              <a:t> fragment</a:t>
            </a:r>
            <a:br>
              <a:rPr lang="en-US" dirty="0" smtClean="0"/>
            </a:br>
            <a:r>
              <a:rPr lang="en-US" dirty="0" smtClean="0"/>
              <a:t>spins are </a:t>
            </a:r>
            <a:r>
              <a:rPr lang="en-US" b="1" dirty="0" err="1" smtClean="0"/>
              <a:t>UN</a:t>
            </a:r>
            <a:r>
              <a:rPr lang="en-US" dirty="0" err="1" smtClean="0"/>
              <a:t>correlated</a:t>
            </a:r>
            <a:endParaRPr lang="en-US" dirty="0"/>
          </a:p>
        </p:txBody>
      </p:sp>
      <p:sp>
        <p:nvSpPr>
          <p:cNvPr id="3" name="Slide Number Placeholder 2"/>
          <p:cNvSpPr>
            <a:spLocks noGrp="1"/>
          </p:cNvSpPr>
          <p:nvPr>
            <p:ph type="sldNum" sz="quarter" idx="12"/>
          </p:nvPr>
        </p:nvSpPr>
        <p:spPr/>
        <p:txBody>
          <a:bodyPr/>
          <a:lstStyle/>
          <a:p>
            <a:fld id="{6C86730D-3F5F-4113-B878-501F47501CEA}" type="slidenum">
              <a:rPr lang="en-US" smtClean="0"/>
              <a:t>7</a:t>
            </a:fld>
            <a:endParaRPr lang="en-US"/>
          </a:p>
        </p:txBody>
      </p:sp>
      <p:pic>
        <p:nvPicPr>
          <p:cNvPr id="4" name="Picture 3"/>
          <p:cNvPicPr>
            <a:picLocks noChangeAspect="1"/>
          </p:cNvPicPr>
          <p:nvPr/>
        </p:nvPicPr>
        <p:blipFill>
          <a:blip r:embed="rId2"/>
          <a:stretch>
            <a:fillRect/>
          </a:stretch>
        </p:blipFill>
        <p:spPr>
          <a:xfrm>
            <a:off x="3867292" y="365125"/>
            <a:ext cx="7862959" cy="6039207"/>
          </a:xfrm>
          <a:prstGeom prst="rect">
            <a:avLst/>
          </a:prstGeom>
        </p:spPr>
      </p:pic>
    </p:spTree>
    <p:extLst>
      <p:ext uri="{BB962C8B-B14F-4D97-AF65-F5344CB8AC3E}">
        <p14:creationId xmlns:p14="http://schemas.microsoft.com/office/powerpoint/2010/main" val="981760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a:xfrm>
            <a:off x="10522423" y="6483983"/>
            <a:ext cx="1513764" cy="170549"/>
          </a:xfrm>
        </p:spPr>
        <p:txBody>
          <a:bodyPr/>
          <a:lstStyle/>
          <a:p>
            <a:fld id="{6C86730D-3F5F-4113-B878-501F47501CEA}" type="slidenum">
              <a:rPr lang="en-US" smtClean="0"/>
              <a:t>8</a:t>
            </a:fld>
            <a:endParaRPr lang="en-US" dirty="0"/>
          </a:p>
        </p:txBody>
      </p:sp>
      <p:pic>
        <p:nvPicPr>
          <p:cNvPr id="4" name="Picture 3"/>
          <p:cNvPicPr>
            <a:picLocks noChangeAspect="1"/>
          </p:cNvPicPr>
          <p:nvPr/>
        </p:nvPicPr>
        <p:blipFill>
          <a:blip r:embed="rId2"/>
          <a:stretch>
            <a:fillRect/>
          </a:stretch>
        </p:blipFill>
        <p:spPr>
          <a:xfrm>
            <a:off x="486487" y="133610"/>
            <a:ext cx="8521035" cy="6520921"/>
          </a:xfrm>
          <a:prstGeom prst="rect">
            <a:avLst/>
          </a:prstGeom>
        </p:spPr>
      </p:pic>
      <p:sp>
        <p:nvSpPr>
          <p:cNvPr id="6" name="TextBox 5"/>
          <p:cNvSpPr txBox="1"/>
          <p:nvPr/>
        </p:nvSpPr>
        <p:spPr>
          <a:xfrm>
            <a:off x="8897807" y="440187"/>
            <a:ext cx="3165675" cy="1077218"/>
          </a:xfrm>
          <a:prstGeom prst="rect">
            <a:avLst/>
          </a:prstGeom>
          <a:noFill/>
        </p:spPr>
        <p:txBody>
          <a:bodyPr wrap="none" rtlCol="0">
            <a:spAutoFit/>
          </a:bodyPr>
          <a:lstStyle/>
          <a:p>
            <a:r>
              <a:rPr lang="en-US" sz="3200" b="1" dirty="0" smtClean="0"/>
              <a:t>Ramona Vogt’s</a:t>
            </a:r>
          </a:p>
          <a:p>
            <a:r>
              <a:rPr lang="en-US" sz="3200" b="1" dirty="0" smtClean="0"/>
              <a:t>Clear explanation</a:t>
            </a:r>
            <a:endParaRPr lang="en-US" sz="3200" b="1" dirty="0"/>
          </a:p>
        </p:txBody>
      </p:sp>
      <p:sp>
        <p:nvSpPr>
          <p:cNvPr id="7" name="TextBox 6"/>
          <p:cNvSpPr txBox="1"/>
          <p:nvPr/>
        </p:nvSpPr>
        <p:spPr>
          <a:xfrm>
            <a:off x="3159458" y="2047159"/>
            <a:ext cx="1361270" cy="369332"/>
          </a:xfrm>
          <a:prstGeom prst="rect">
            <a:avLst/>
          </a:prstGeom>
          <a:noFill/>
        </p:spPr>
        <p:txBody>
          <a:bodyPr wrap="none" rtlCol="0">
            <a:spAutoFit/>
          </a:bodyPr>
          <a:lstStyle/>
          <a:p>
            <a:r>
              <a:rPr lang="en-US" b="1" dirty="0" smtClean="0">
                <a:solidFill>
                  <a:srgbClr val="FF0000"/>
                </a:solidFill>
              </a:rPr>
              <a:t>W</a:t>
            </a:r>
            <a:r>
              <a:rPr lang="en-US" dirty="0" smtClean="0"/>
              <a:t>                </a:t>
            </a:r>
            <a:r>
              <a:rPr lang="en-US" b="1" dirty="0" smtClean="0">
                <a:solidFill>
                  <a:srgbClr val="1919F7"/>
                </a:solidFill>
              </a:rPr>
              <a:t>B</a:t>
            </a:r>
            <a:endParaRPr lang="en-US" b="1" dirty="0">
              <a:solidFill>
                <a:srgbClr val="1919F7"/>
              </a:solidFill>
            </a:endParaRPr>
          </a:p>
        </p:txBody>
      </p:sp>
    </p:spTree>
    <p:extLst>
      <p:ext uri="{BB962C8B-B14F-4D97-AF65-F5344CB8AC3E}">
        <p14:creationId xmlns:p14="http://schemas.microsoft.com/office/powerpoint/2010/main" val="121321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901" y="146593"/>
            <a:ext cx="6530582" cy="6518537"/>
          </a:xfrm>
          <a:solidFill>
            <a:srgbClr val="FFFF00"/>
          </a:solidFill>
        </p:spPr>
        <p:txBody>
          <a:bodyPr>
            <a:normAutofit/>
          </a:bodyPr>
          <a:lstStyle/>
          <a:p>
            <a:r>
              <a:rPr lang="en-US" sz="2800" b="1" dirty="0" smtClean="0">
                <a:sym typeface="Wingdings" panose="05000000000000000000" pitchFamily="2" charset="2"/>
              </a:rPr>
              <a:t> </a:t>
            </a:r>
            <a:r>
              <a:rPr lang="en-US" sz="2800" b="1" dirty="0" err="1" smtClean="0">
                <a:sym typeface="Wingdings" panose="05000000000000000000" pitchFamily="2" charset="2"/>
              </a:rPr>
              <a:t>Randrup</a:t>
            </a:r>
            <a:r>
              <a:rPr lang="en-US" sz="2800" b="1" dirty="0" smtClean="0">
                <a:sym typeface="Wingdings" panose="05000000000000000000" pitchFamily="2" charset="2"/>
              </a:rPr>
              <a:t>: </a:t>
            </a:r>
            <a:r>
              <a:rPr lang="en-US" sz="2800" b="1" dirty="0" smtClean="0"/>
              <a:t>Magnitude Independence.</a:t>
            </a:r>
            <a:br>
              <a:rPr lang="en-US" sz="2800" b="1" dirty="0" smtClean="0"/>
            </a:br>
            <a:r>
              <a:rPr lang="en-US" sz="2800" b="1" dirty="0" smtClean="0"/>
              <a:t>My own Wriggling-Bending mode  script confirmed.</a:t>
            </a:r>
            <a:br>
              <a:rPr lang="en-US" sz="2800" b="1" dirty="0" smtClean="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t>
            </a:r>
            <a:r>
              <a:rPr lang="en-US" sz="3200" b="1" dirty="0" smtClean="0"/>
              <a:t>S</a:t>
            </a:r>
            <a:r>
              <a:rPr lang="en-US" sz="3200" b="1" baseline="-25000" dirty="0" smtClean="0"/>
              <a:t>H</a:t>
            </a: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800" b="1" dirty="0"/>
              <a:t>				</a:t>
            </a:r>
            <a:r>
              <a:rPr lang="en-US" sz="2800" b="1" dirty="0" smtClean="0"/>
              <a:t>	S</a:t>
            </a:r>
            <a:r>
              <a:rPr lang="en-US" sz="2800" b="1" baseline="-25000" dirty="0"/>
              <a:t>L</a:t>
            </a:r>
            <a:r>
              <a:rPr lang="en-US" sz="2800" b="1" dirty="0" smtClean="0"/>
              <a:t/>
            </a:r>
            <a:br>
              <a:rPr lang="en-US" sz="2800" b="1" dirty="0" smtClean="0"/>
            </a:br>
            <a:r>
              <a:rPr lang="en-US" sz="2800" b="1" u="sng" dirty="0" smtClean="0"/>
              <a:t>TDSLDA </a:t>
            </a:r>
            <a:r>
              <a:rPr lang="en-US" sz="2800" b="1" dirty="0"/>
              <a:t>came </a:t>
            </a:r>
            <a:r>
              <a:rPr lang="en-US" sz="2800" b="1" dirty="0" smtClean="0"/>
              <a:t> to </a:t>
            </a:r>
            <a:r>
              <a:rPr lang="en-US" sz="2800" b="1" dirty="0"/>
              <a:t>same </a:t>
            </a:r>
            <a:r>
              <a:rPr lang="en-US" sz="2800" b="1" dirty="0" smtClean="0"/>
              <a:t>conclusion </a:t>
            </a:r>
            <a:r>
              <a:rPr lang="en-US" sz="2800" b="1" dirty="0"/>
              <a:t>wo </a:t>
            </a:r>
            <a:r>
              <a:rPr lang="en-US" sz="2800" b="1" dirty="0" smtClean="0"/>
              <a:t>phenomenology.  </a:t>
            </a:r>
            <a:r>
              <a:rPr lang="en-US" sz="2800" b="1" u="sng" dirty="0" smtClean="0"/>
              <a:t>If </a:t>
            </a:r>
            <a:r>
              <a:rPr lang="en-US" sz="2800" b="1" u="sng" dirty="0"/>
              <a:t>integrate over </a:t>
            </a:r>
            <a:r>
              <a:rPr lang="en-US" sz="2800" b="1" u="sng" dirty="0" smtClean="0"/>
              <a:t>L…….</a:t>
            </a:r>
            <a:br>
              <a:rPr lang="en-US" sz="2800" b="1" u="sng" dirty="0" smtClean="0"/>
            </a:br>
            <a:r>
              <a:rPr lang="en-US" sz="2800" b="1" dirty="0"/>
              <a:t/>
            </a:r>
            <a:br>
              <a:rPr lang="en-US" sz="2800" b="1" dirty="0"/>
            </a:br>
            <a:r>
              <a:rPr lang="en-US" sz="2400" b="1" dirty="0"/>
              <a:t>P(S</a:t>
            </a:r>
            <a:r>
              <a:rPr lang="en-US" sz="2400" b="1" baseline="-25000" dirty="0"/>
              <a:t>H</a:t>
            </a:r>
            <a:r>
              <a:rPr lang="en-US" sz="2400" b="1" dirty="0"/>
              <a:t>,S</a:t>
            </a:r>
            <a:r>
              <a:rPr lang="en-US" sz="2400" b="1" baseline="-25000" dirty="0"/>
              <a:t>L</a:t>
            </a:r>
            <a:r>
              <a:rPr lang="en-US" sz="2400" b="1" dirty="0"/>
              <a:t>) = P(S</a:t>
            </a:r>
            <a:r>
              <a:rPr lang="en-US" sz="2400" b="1" baseline="-25000" dirty="0"/>
              <a:t>H</a:t>
            </a:r>
            <a:r>
              <a:rPr lang="en-US" sz="2400" b="1" dirty="0"/>
              <a:t>)P(S</a:t>
            </a:r>
            <a:r>
              <a:rPr lang="en-US" sz="2400" b="1" baseline="-25000" dirty="0"/>
              <a:t>L</a:t>
            </a:r>
            <a:r>
              <a:rPr lang="en-US" sz="2400" b="1" dirty="0" smtClean="0"/>
              <a:t>)  distributions factorize</a:t>
            </a:r>
            <a:endParaRPr lang="en-US" sz="2800" b="1" dirty="0"/>
          </a:p>
        </p:txBody>
      </p:sp>
      <p:sp>
        <p:nvSpPr>
          <p:cNvPr id="3" name="Slide Number Placeholder 2"/>
          <p:cNvSpPr>
            <a:spLocks noGrp="1"/>
          </p:cNvSpPr>
          <p:nvPr>
            <p:ph type="sldNum" sz="quarter" idx="12"/>
          </p:nvPr>
        </p:nvSpPr>
        <p:spPr>
          <a:xfrm>
            <a:off x="11757546" y="6412694"/>
            <a:ext cx="305937" cy="252436"/>
          </a:xfrm>
        </p:spPr>
        <p:txBody>
          <a:bodyPr/>
          <a:lstStyle/>
          <a:p>
            <a:fld id="{6C86730D-3F5F-4113-B878-501F47501CEA}" type="slidenum">
              <a:rPr lang="en-US" smtClean="0"/>
              <a:t>9</a:t>
            </a:fld>
            <a:endParaRPr lang="en-US" dirty="0"/>
          </a:p>
        </p:txBody>
      </p:sp>
      <p:pic>
        <p:nvPicPr>
          <p:cNvPr id="4" name="Picture 3"/>
          <p:cNvPicPr>
            <a:picLocks noChangeAspect="1"/>
          </p:cNvPicPr>
          <p:nvPr/>
        </p:nvPicPr>
        <p:blipFill>
          <a:blip r:embed="rId2"/>
          <a:stretch>
            <a:fillRect/>
          </a:stretch>
        </p:blipFill>
        <p:spPr>
          <a:xfrm>
            <a:off x="251560" y="247650"/>
            <a:ext cx="5357544" cy="6291262"/>
          </a:xfrm>
          <a:prstGeom prst="rect">
            <a:avLst/>
          </a:prstGeom>
        </p:spPr>
      </p:pic>
      <p:pic>
        <p:nvPicPr>
          <p:cNvPr id="5" name="Picture 4"/>
          <p:cNvPicPr>
            <a:picLocks noChangeAspect="1"/>
          </p:cNvPicPr>
          <p:nvPr/>
        </p:nvPicPr>
        <p:blipFill>
          <a:blip r:embed="rId3"/>
          <a:stretch>
            <a:fillRect/>
          </a:stretch>
        </p:blipFill>
        <p:spPr>
          <a:xfrm>
            <a:off x="8297839" y="1144273"/>
            <a:ext cx="3894161" cy="3431305"/>
          </a:xfrm>
          <a:prstGeom prst="rect">
            <a:avLst/>
          </a:prstGeom>
        </p:spPr>
      </p:pic>
    </p:spTree>
    <p:extLst>
      <p:ext uri="{BB962C8B-B14F-4D97-AF65-F5344CB8AC3E}">
        <p14:creationId xmlns:p14="http://schemas.microsoft.com/office/powerpoint/2010/main" val="395286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2704</TotalTime>
  <Words>3507</Words>
  <Application>Microsoft Office PowerPoint</Application>
  <PresentationFormat>Widescreen</PresentationFormat>
  <Paragraphs>416</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Blackadder ITC</vt:lpstr>
      <vt:lpstr>Calibri</vt:lpstr>
      <vt:lpstr>Calibri Light</vt:lpstr>
      <vt:lpstr>Palace Script MT</vt:lpstr>
      <vt:lpstr>Symbol</vt:lpstr>
      <vt:lpstr>Wingdings</vt:lpstr>
      <vt:lpstr>Office Theme</vt:lpstr>
      <vt:lpstr>Acrobat Document</vt:lpstr>
      <vt:lpstr>Update and insights from conference organized by A. Bulgac, J. Randrup, I. Stetcu, J. Wilson This “donnybrook” conference generated considerable insight in its “wake”!</vt:lpstr>
      <vt:lpstr>Conventional  image of fission. (We may need a “mental” adjustment)</vt:lpstr>
      <vt:lpstr>Pivotal fission-fragment spin references</vt:lpstr>
      <vt:lpstr>          Micro-Macro (FREYA)          TDSLDA - TD &amp; Superfluid (beyond BCS) DFT </vt:lpstr>
      <vt:lpstr>Selected (Spin-Spin) CONCLUSIONS</vt:lpstr>
      <vt:lpstr>Jonathan Wilson (JW): new (below entry line) data</vt:lpstr>
      <vt:lpstr>Ramona  Vogt explained  why fragment spins are UNcorrelated</vt:lpstr>
      <vt:lpstr>PowerPoint Presentation</vt:lpstr>
      <vt:lpstr> Randrup: Magnitude Independence. My own Wriggling-Bending mode  script confirmed.                                SH          SL TDSLDA came  to same conclusion wo phenomenology.  If integrate over L…….  P(SH,SL) = P(SH)P(SL)  distributions factorize</vt:lpstr>
      <vt:lpstr>Another pocket explanation of why  MAGNITUDES |SH|:|SL|are UNcorrelated.</vt:lpstr>
      <vt:lpstr>Wolf and Cheifetz:  252Cf </vt:lpstr>
      <vt:lpstr>Backtrack to make sure we are all on the same page. </vt:lpstr>
      <vt:lpstr>I will focus on the issue that excited many of us at the conference and generated a flurry of work &amp; papers. </vt:lpstr>
      <vt:lpstr>The “tell” was provided by Satoshi Chiba (Chen thesis) using …    boost induced or jump-started AMD</vt:lpstr>
      <vt:lpstr>Nix &amp; Swiatecki’s  AM bearing modes</vt:lpstr>
      <vt:lpstr>PowerPoint Presentation</vt:lpstr>
      <vt:lpstr>Aurel’s triangle sampling. </vt:lpstr>
      <vt:lpstr>Jorgen [PRC 106, L051601, (2022)] shows ….. IF spins confined in 2D x-y plane, i.e.  P(q) = d90        P(y) = constant (like FREYA) IF spin free in           3D,                          P(q) ~ sin(q)  P(y) =  peaked  (like TDDFT)</vt:lpstr>
      <vt:lpstr>George Bertsch   argues …..    Any mean-field model wo pair breaking compels P(q) = d90  Jorgen argues this comes naturally in any IPM    Spin components along Z (fission) - axis are generated IF(F?) there is diabatic pair breaking. This sends formally paired nucleons in opposite directions TO populate different fragments.   IF(F?) some fraction of Fermi crust is pair separated  3D, P(q) ~ sin(q)     Must happen at high E* ! Does it happen in SF of 252Cf?  So it just might be that differentiating 2d vs 3d  pair breaking in fission     If 2d   pairs                            if 3d  pair breaking  FREYA (statistical approach) does not need “pair breaking” BUT CAN acquire longitudinal spin projections with tilting/twisting modes. </vt:lpstr>
      <vt:lpstr>PowerPoint Presentation</vt:lpstr>
      <vt:lpstr>The macro “go of it” is “Twisting or Tilting”.  As Moretto showed in 1978 IF (T) fully statistically excited  fragment spins are virtually isotopic.</vt:lpstr>
      <vt:lpstr>PowerPoint Presentation</vt:lpstr>
      <vt:lpstr>One approach: JR, T. Dossing, and R. Vogt. Photons double helicity measurements would tell all.  Fission + E2L(Hel) + E2H(Hel)  First pass – I laughed.  Second pass – perhaps an experiment for the next generation.</vt:lpstr>
      <vt:lpstr>Series of HF (GEMINI) calculations. Full angular momentum coupling during deexcitation</vt:lpstr>
      <vt:lpstr>PowerPoint Presentation</vt:lpstr>
      <vt:lpstr>PowerPoint Presentation</vt:lpstr>
      <vt:lpstr>PowerPoint Presentation</vt:lpstr>
      <vt:lpstr>PowerPoint Presentation</vt:lpstr>
      <vt:lpstr>I ended up where Jorgen &amp; Ramona were a year ago.</vt:lpstr>
      <vt:lpstr>PowerPoint Presentation</vt:lpstr>
      <vt:lpstr>Conclusions </vt:lpstr>
      <vt:lpstr>Helicity of entangled PS photons (Feynman) (Fission photons not “entangled” but correlated by AM bearing mode.) Perhaps it can be done – need experimental skills of “da man” DGS </vt:lpstr>
      <vt:lpstr>G. Bertsch &amp; G. Scamps</vt:lpstr>
      <vt:lpstr>Ionel Stetcu (CGMF) and Olivier Litaize (FIFRELIN) fission models coupled to HF (wo substate tracking)</vt:lpstr>
      <vt:lpstr>PowerPoint Presentation</vt:lpstr>
      <vt:lpstr>PowerPoint Presentation</vt:lpstr>
      <vt:lpstr>PowerPoint Presentation</vt:lpstr>
      <vt:lpstr>J. Randrup &amp; Ramona Vogt  – Macro theory concepts</vt:lpstr>
      <vt:lpstr>For Kyle – fission topics – musings from WU</vt:lpstr>
      <vt:lpstr>CENTAUR fission projects being considered </vt:lpstr>
      <vt:lpstr>fini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Fission fragment Angular Momentum A. Bulgac, R. Randrup, I. Stetcu, J. Wilson</dc:title>
  <dc:creator>Sobotka, Lee</dc:creator>
  <cp:lastModifiedBy>Sobotka, Lee</cp:lastModifiedBy>
  <cp:revision>289</cp:revision>
  <cp:lastPrinted>2022-06-26T00:25:47Z</cp:lastPrinted>
  <dcterms:created xsi:type="dcterms:W3CDTF">2022-06-12T16:38:25Z</dcterms:created>
  <dcterms:modified xsi:type="dcterms:W3CDTF">2023-07-13T12:41:17Z</dcterms:modified>
</cp:coreProperties>
</file>