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44"/>
  </p:notesMasterIdLst>
  <p:handoutMasterIdLst>
    <p:handoutMasterId r:id="rId45"/>
  </p:handoutMasterIdLst>
  <p:sldIdLst>
    <p:sldId id="270" r:id="rId5"/>
    <p:sldId id="722" r:id="rId6"/>
    <p:sldId id="497" r:id="rId7"/>
    <p:sldId id="498" r:id="rId8"/>
    <p:sldId id="716" r:id="rId9"/>
    <p:sldId id="713" r:id="rId10"/>
    <p:sldId id="719" r:id="rId11"/>
    <p:sldId id="501" r:id="rId12"/>
    <p:sldId id="502" r:id="rId13"/>
    <p:sldId id="504" r:id="rId14"/>
    <p:sldId id="503" r:id="rId15"/>
    <p:sldId id="505" r:id="rId16"/>
    <p:sldId id="720" r:id="rId17"/>
    <p:sldId id="508" r:id="rId18"/>
    <p:sldId id="509" r:id="rId19"/>
    <p:sldId id="510" r:id="rId20"/>
    <p:sldId id="511" r:id="rId21"/>
    <p:sldId id="512" r:id="rId22"/>
    <p:sldId id="514" r:id="rId23"/>
    <p:sldId id="513" r:id="rId24"/>
    <p:sldId id="516" r:id="rId25"/>
    <p:sldId id="520" r:id="rId26"/>
    <p:sldId id="519" r:id="rId27"/>
    <p:sldId id="717" r:id="rId28"/>
    <p:sldId id="723" r:id="rId29"/>
    <p:sldId id="724" r:id="rId30"/>
    <p:sldId id="721" r:id="rId31"/>
    <p:sldId id="518" r:id="rId32"/>
    <p:sldId id="506" r:id="rId33"/>
    <p:sldId id="507" r:id="rId34"/>
    <p:sldId id="517" r:id="rId35"/>
    <p:sldId id="515" r:id="rId36"/>
    <p:sldId id="521" r:id="rId37"/>
    <p:sldId id="522" r:id="rId38"/>
    <p:sldId id="524" r:id="rId39"/>
    <p:sldId id="523" r:id="rId40"/>
    <p:sldId id="718" r:id="rId41"/>
    <p:sldId id="530" r:id="rId42"/>
    <p:sldId id="658" r:id="rId43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39B"/>
    <a:srgbClr val="4F48D9"/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1224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8361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9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5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3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80996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5566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8333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7557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88092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6018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2233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00403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14894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13575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animations to introduce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0F80F-9494-4855-911A-E1ECE13401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7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1504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73852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9220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2:15. symmetry energy term at low density. Drew </a:t>
            </a:r>
            <a:r>
              <a:rPr lang="en-US" dirty="0" err="1"/>
              <a:t>Pype</a:t>
            </a:r>
            <a:r>
              <a:rPr lang="en-US" dirty="0"/>
              <a:t> making calculations of potential energy surfaces to compare to experiment.</a:t>
            </a:r>
          </a:p>
        </p:txBody>
      </p:sp>
    </p:spTree>
    <p:extLst>
      <p:ext uri="{BB962C8B-B14F-4D97-AF65-F5344CB8AC3E}">
        <p14:creationId xmlns:p14="http://schemas.microsoft.com/office/powerpoint/2010/main" val="210156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86603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99772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763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0180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62399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3:15 In 190Hg, mass asymmetry survives at E* up to 70 of MeV from ANU data</a:t>
            </a:r>
          </a:p>
        </p:txBody>
      </p:sp>
    </p:spTree>
    <p:extLst>
      <p:ext uri="{BB962C8B-B14F-4D97-AF65-F5344CB8AC3E}">
        <p14:creationId xmlns:p14="http://schemas.microsoft.com/office/powerpoint/2010/main" val="406453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8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57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7925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5:00 Walk through path of beam, and discuss detectors as you hit them</a:t>
            </a:r>
          </a:p>
        </p:txBody>
      </p:sp>
    </p:spTree>
    <p:extLst>
      <p:ext uri="{BB962C8B-B14F-4D97-AF65-F5344CB8AC3E}">
        <p14:creationId xmlns:p14="http://schemas.microsoft.com/office/powerpoint/2010/main" val="414503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344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2997519" y="974969"/>
            <a:ext cx="1614093" cy="181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37" y="974969"/>
            <a:ext cx="1193627" cy="1524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725"/>
            <a:ext cx="9144000" cy="731276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5"/>
            <a:ext cx="9143999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1" y="6371254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285"/>
            <a:ext cx="9144000" cy="73171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6.jpg"/><Relationship Id="rId4" Type="http://schemas.openxmlformats.org/officeDocument/2006/relationships/image" Target="../media/image4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Curtis Hunt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Studying Fission near </a:t>
            </a:r>
            <a:r>
              <a:rPr lang="en-US" baseline="30000" dirty="0">
                <a:latin typeface="Arial" pitchFamily="34" charset="0"/>
                <a:ea typeface="ＭＳ Ｐゴシック"/>
                <a:cs typeface="ＭＳ Ｐゴシック"/>
              </a:rPr>
              <a:t>198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Pb with AT-TPC at FRIB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36AD8-28FA-4E6D-9EB7-8E63415C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33201-643C-4E67-8583-91AECDD06A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59D45-8A2F-4473-854F-D2F03FFFD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8F77A4E-177F-4D2B-9866-A05B5D08D3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1072281"/>
            <a:ext cx="8343900" cy="3194919"/>
          </a:xfrm>
          <a:prstGeom prst="rect">
            <a:avLst/>
          </a:prstGeom>
        </p:spPr>
      </p:pic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03A296ED-85D0-4A39-8E4F-F9A7316E1974}"/>
              </a:ext>
            </a:extLst>
          </p:cNvPr>
          <p:cNvSpPr txBox="1">
            <a:spLocks/>
          </p:cNvSpPr>
          <p:nvPr/>
        </p:nvSpPr>
        <p:spPr bwMode="auto">
          <a:xfrm>
            <a:off x="76878" y="2992102"/>
            <a:ext cx="5831031" cy="306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PID system (HEIST)</a:t>
            </a:r>
          </a:p>
          <a:p>
            <a:pPr lvl="1"/>
            <a:r>
              <a:rPr lang="en-US" kern="0" dirty="0"/>
              <a:t>MCP and ion chamber</a:t>
            </a:r>
          </a:p>
          <a:p>
            <a:pPr lvl="1"/>
            <a:r>
              <a:rPr lang="en-US" kern="0" dirty="0"/>
              <a:t>Si and </a:t>
            </a:r>
            <a:r>
              <a:rPr lang="en-US" kern="0" dirty="0" err="1"/>
              <a:t>HPGe</a:t>
            </a:r>
            <a:r>
              <a:rPr lang="en-US" kern="0" dirty="0"/>
              <a:t> support system</a:t>
            </a:r>
          </a:p>
          <a:p>
            <a:r>
              <a:rPr lang="en-US" kern="0" dirty="0"/>
              <a:t>Degrader system</a:t>
            </a:r>
          </a:p>
          <a:p>
            <a:pPr lvl="1"/>
            <a:r>
              <a:rPr lang="en-US" kern="0" dirty="0"/>
              <a:t>Fe degrader and ion chamber</a:t>
            </a:r>
          </a:p>
          <a:p>
            <a:r>
              <a:rPr lang="en-US" kern="0" dirty="0"/>
              <a:t>Active target (AT-TPC)</a:t>
            </a:r>
          </a:p>
          <a:p>
            <a:pPr lvl="1"/>
            <a:r>
              <a:rPr lang="en-US" kern="0" baseline="30000" dirty="0"/>
              <a:t>4</a:t>
            </a:r>
            <a:r>
              <a:rPr lang="en-US" kern="0" dirty="0"/>
              <a:t>He gas target</a:t>
            </a:r>
          </a:p>
          <a:p>
            <a:pPr lvl="1"/>
            <a:r>
              <a:rPr lang="en-US" kern="0" dirty="0"/>
              <a:t>E* from 65 MeV down to 30 MeV</a:t>
            </a:r>
          </a:p>
          <a:p>
            <a:pPr lvl="1"/>
            <a:r>
              <a:rPr lang="en-US" kern="0" dirty="0"/>
              <a:t>Trigger on MCP2 and pad plane coincidence</a:t>
            </a:r>
          </a:p>
        </p:txBody>
      </p:sp>
    </p:spTree>
    <p:extLst>
      <p:ext uri="{BB962C8B-B14F-4D97-AF65-F5344CB8AC3E}">
        <p14:creationId xmlns:p14="http://schemas.microsoft.com/office/powerpoint/2010/main" val="252871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pads showing energy deposition near window and pad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leading edge of pad traces</a:t>
            </a:r>
          </a:p>
          <a:p>
            <a:pPr marL="468931" lvl="1" indent="-285750"/>
            <a:r>
              <a:rPr lang="en-US" dirty="0"/>
              <a:t>Window: </a:t>
            </a:r>
            <a:r>
              <a:rPr lang="en-US" b="1" i="1" dirty="0"/>
              <a:t>t</a:t>
            </a:r>
            <a:r>
              <a:rPr lang="en-US" b="1" baseline="-25000" dirty="0"/>
              <a:t>0</a:t>
            </a:r>
            <a:r>
              <a:rPr lang="en-US" baseline="-25000" dirty="0"/>
              <a:t> </a:t>
            </a:r>
            <a:r>
              <a:rPr lang="en-US" dirty="0"/>
              <a:t>gives time electrons drifted from window reach pad plane</a:t>
            </a:r>
          </a:p>
          <a:p>
            <a:pPr marL="468931" lvl="1" indent="-285750"/>
            <a:r>
              <a:rPr lang="en-US" dirty="0"/>
              <a:t>Plane: </a:t>
            </a:r>
            <a:r>
              <a:rPr lang="en-US" b="1" i="1" dirty="0"/>
              <a:t>t</a:t>
            </a:r>
            <a:r>
              <a:rPr lang="en-US" b="1" baseline="-25000" dirty="0"/>
              <a:t>0</a:t>
            </a:r>
            <a:r>
              <a:rPr lang="en-US" dirty="0"/>
              <a:t> gives time fission fragment hits pad plane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Finding Window/Pad Plane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9536396-CA56-295B-0123-B2C99F1E7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30376" r="17216" b="32517"/>
          <a:stretch/>
        </p:blipFill>
        <p:spPr>
          <a:xfrm>
            <a:off x="3429000" y="2350768"/>
            <a:ext cx="3513967" cy="2567834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EC2FEF6-E639-A896-42B5-17F9A3060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9" r="7786" b="29702"/>
          <a:stretch/>
        </p:blipFill>
        <p:spPr>
          <a:xfrm>
            <a:off x="-189011" y="2362200"/>
            <a:ext cx="3694211" cy="2613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2ABB1971-261E-7F4A-D01F-766611403C3C}"/>
                  </a:ext>
                </a:extLst>
              </p:cNvPr>
              <p:cNvSpPr txBox="1"/>
              <p:nvPr/>
            </p:nvSpPr>
            <p:spPr>
              <a:xfrm>
                <a:off x="3532274" y="4829560"/>
                <a:ext cx="3513967" cy="92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Window Fit equation: Empirical estimation for spread from diffusion</a:t>
                </a:r>
              </a:p>
              <a:p>
                <a:pPr algn="ctr"/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14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2ABB1971-261E-7F4A-D01F-76661140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74" y="4829560"/>
                <a:ext cx="3513967" cy="927242"/>
              </a:xfrm>
              <a:prstGeom prst="rect">
                <a:avLst/>
              </a:prstGeom>
              <a:blipFill>
                <a:blip r:embed="rId5"/>
                <a:stretch>
                  <a:fillRect l="-520" t="-658" r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0D7D79D-AF55-59DB-AFE6-C324C88F0013}"/>
                  </a:ext>
                </a:extLst>
              </p:cNvPr>
              <p:cNvSpPr txBox="1"/>
              <p:nvPr/>
            </p:nvSpPr>
            <p:spPr>
              <a:xfrm>
                <a:off x="192953" y="4725935"/>
                <a:ext cx="3153869" cy="11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Pad Plane Fit equation: </a:t>
                </a:r>
              </a:p>
              <a:p>
                <a:pPr algn="ctr"/>
                <a:r>
                  <a:rPr lang="en-US" sz="1400" dirty="0"/>
                  <a:t>Response function from electronics</a:t>
                </a:r>
              </a:p>
              <a:p>
                <a:pPr algn="ctr"/>
                <a:r>
                  <a:rPr lang="en-US" sz="1400" dirty="0"/>
                  <a:t> A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1400" i="1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1400" i="1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1400" i="1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0D7D79D-AF55-59DB-AFE6-C324C88F0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3" y="4725935"/>
                <a:ext cx="3153869" cy="1103572"/>
              </a:xfrm>
              <a:prstGeom prst="rect">
                <a:avLst/>
              </a:prstGeom>
              <a:blipFill>
                <a:blip r:embed="rId6"/>
                <a:stretch>
                  <a:fillRect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person, human face, smile, wall&#10;&#10;Description automatically generated">
            <a:extLst>
              <a:ext uri="{FF2B5EF4-FFF2-40B4-BE49-F238E27FC236}">
                <a16:creationId xmlns:a16="http://schemas.microsoft.com/office/drawing/2014/main" id="{9C145338-1AD1-E6E5-3C49-59B8AE3FA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2590800"/>
            <a:ext cx="1558332" cy="2077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80DF8-A534-71B0-D66E-2984CB873227}"/>
              </a:ext>
            </a:extLst>
          </p:cNvPr>
          <p:cNvSpPr txBox="1"/>
          <p:nvPr/>
        </p:nvSpPr>
        <p:spPr>
          <a:xfrm>
            <a:off x="7012823" y="4765991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Bergen </a:t>
            </a:r>
            <a:r>
              <a:rPr lang="en-US" dirty="0" err="1"/>
              <a:t>Kendziorski</a:t>
            </a:r>
            <a:endParaRPr lang="en-US" dirty="0"/>
          </a:p>
          <a:p>
            <a:r>
              <a:rPr lang="en-US" sz="1600" dirty="0"/>
              <a:t>MSU Undergraduate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8B7FEF-8990-41D4-AFE4-CD665C607201}"/>
              </a:ext>
            </a:extLst>
          </p:cNvPr>
          <p:cNvCxnSpPr>
            <a:cxnSpLocks/>
          </p:cNvCxnSpPr>
          <p:nvPr/>
        </p:nvCxnSpPr>
        <p:spPr>
          <a:xfrm>
            <a:off x="6553200" y="30480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09CDF3-A59B-952B-7FA8-C0670CA12A28}"/>
              </a:ext>
            </a:extLst>
          </p:cNvPr>
          <p:cNvCxnSpPr>
            <a:cxnSpLocks/>
          </p:cNvCxnSpPr>
          <p:nvPr/>
        </p:nvCxnSpPr>
        <p:spPr>
          <a:xfrm>
            <a:off x="4343400" y="304800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8A3559-EAD0-CE33-F7F6-F26C425AED84}"/>
              </a:ext>
            </a:extLst>
          </p:cNvPr>
          <p:cNvSpPr txBox="1"/>
          <p:nvPr/>
        </p:nvSpPr>
        <p:spPr>
          <a:xfrm>
            <a:off x="3968744" y="2743200"/>
            <a:ext cx="11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Pad Plane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23EE1-61F3-C55C-80BB-BED9B7EEA995}"/>
              </a:ext>
            </a:extLst>
          </p:cNvPr>
          <p:cNvSpPr txBox="1"/>
          <p:nvPr/>
        </p:nvSpPr>
        <p:spPr>
          <a:xfrm>
            <a:off x="6172203" y="2740223"/>
            <a:ext cx="11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245231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gain region in center of TPC should omit beam events</a:t>
            </a:r>
          </a:p>
          <a:p>
            <a:r>
              <a:rPr lang="en-US" dirty="0"/>
              <a:t>In practice, we still record orders of magnitude more beam than fission</a:t>
            </a:r>
          </a:p>
          <a:p>
            <a:pPr lvl="1"/>
            <a:r>
              <a:rPr lang="en-US" dirty="0"/>
              <a:t>~ 2-3% of events are fission events</a:t>
            </a:r>
          </a:p>
          <a:p>
            <a:r>
              <a:rPr lang="en-US" dirty="0"/>
              <a:t>Algorithm was developed to tag as many unwanted events as possible </a:t>
            </a:r>
          </a:p>
          <a:p>
            <a:pPr lvl="1"/>
            <a:r>
              <a:rPr lang="en-US" dirty="0"/>
              <a:t>Set of ~2500 hand labeled events was used for development</a:t>
            </a:r>
          </a:p>
          <a:p>
            <a:pPr lvl="1"/>
            <a:r>
              <a:rPr lang="en-US" dirty="0"/>
              <a:t>Parameters that can be quickly &amp; automatically calculated were found</a:t>
            </a:r>
          </a:p>
          <a:p>
            <a:pPr lvl="2"/>
            <a:r>
              <a:rPr lang="en-US" dirty="0"/>
              <a:t>Polar angles of straight-line tracks, spread of </a:t>
            </a:r>
            <a:r>
              <a:rPr lang="en-US" b="1" dirty="0"/>
              <a:t>e</a:t>
            </a:r>
            <a:r>
              <a:rPr lang="en-US" b="1" baseline="30000" dirty="0"/>
              <a:t>-</a:t>
            </a:r>
            <a:r>
              <a:rPr lang="en-US" dirty="0"/>
              <a:t> hits recorded in x-y plane, etc. </a:t>
            </a:r>
          </a:p>
          <a:p>
            <a:pPr lvl="1"/>
            <a:r>
              <a:rPr lang="en-US" dirty="0"/>
              <a:t>Events are either labeled fission, beam, or “other” if parameters are ambiguous 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Sorting Fission From Beam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05603-4075-AD8E-FA4A-BF99408A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11" y="4007499"/>
            <a:ext cx="1941208" cy="1747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84248-EB7A-2CA6-8120-2244785FD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919" y="4038726"/>
            <a:ext cx="1998526" cy="1716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A46E1-BD79-D72E-ADDA-F65108B34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746" y="4038726"/>
            <a:ext cx="1945599" cy="174796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3733201-643C-4E67-8583-91AECDD06A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6C59D45-8A2F-4473-854F-D2F03FFFD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11803-01AD-B0F0-99C1-63D9BE896C40}"/>
              </a:ext>
            </a:extLst>
          </p:cNvPr>
          <p:cNvSpPr txBox="1"/>
          <p:nvPr/>
        </p:nvSpPr>
        <p:spPr>
          <a:xfrm>
            <a:off x="1895846" y="5105400"/>
            <a:ext cx="92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F1F5E-6248-B2D0-5ED0-9A7529FC9407}"/>
              </a:ext>
            </a:extLst>
          </p:cNvPr>
          <p:cNvSpPr txBox="1"/>
          <p:nvPr/>
        </p:nvSpPr>
        <p:spPr>
          <a:xfrm>
            <a:off x="3971833" y="5101332"/>
            <a:ext cx="788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338B6-0B3B-BF7C-A59F-6DC79EFF2FC2}"/>
              </a:ext>
            </a:extLst>
          </p:cNvPr>
          <p:cNvSpPr txBox="1"/>
          <p:nvPr/>
        </p:nvSpPr>
        <p:spPr>
          <a:xfrm>
            <a:off x="5820957" y="5105400"/>
            <a:ext cx="884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18125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Sorting Fission From Beam: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FE3AC-7AA3-0F31-B18E-E29434AC8AD9}"/>
              </a:ext>
            </a:extLst>
          </p:cNvPr>
          <p:cNvSpPr txBox="1"/>
          <p:nvPr/>
        </p:nvSpPr>
        <p:spPr>
          <a:xfrm>
            <a:off x="4947794" y="1021872"/>
            <a:ext cx="289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206</a:t>
            </a:r>
          </a:p>
          <a:p>
            <a:r>
              <a:rPr lang="en-US" dirty="0"/>
              <a:t>Beam Rate: 3809 </a:t>
            </a:r>
          </a:p>
          <a:p>
            <a:r>
              <a:rPr lang="en-US" b="1" u="sng" dirty="0"/>
              <a:t>Gas: CF4 @ 150 Torr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A3F3D-60AE-59AB-F89B-A61F81CA4139}"/>
              </a:ext>
            </a:extLst>
          </p:cNvPr>
          <p:cNvSpPr txBox="1"/>
          <p:nvPr/>
        </p:nvSpPr>
        <p:spPr>
          <a:xfrm>
            <a:off x="4949636" y="2830074"/>
            <a:ext cx="280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261</a:t>
            </a:r>
          </a:p>
          <a:p>
            <a:r>
              <a:rPr lang="en-US" dirty="0"/>
              <a:t>Beam Rate: 2136 </a:t>
            </a:r>
          </a:p>
          <a:p>
            <a:r>
              <a:rPr lang="en-US" b="1" u="sng" dirty="0"/>
              <a:t>Gas: CF4 @ 200 Torr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0D4792-5DFF-1470-CEA2-7BF9F9504FB3}"/>
              </a:ext>
            </a:extLst>
          </p:cNvPr>
          <p:cNvCxnSpPr>
            <a:cxnSpLocks/>
          </p:cNvCxnSpPr>
          <p:nvPr/>
        </p:nvCxnSpPr>
        <p:spPr>
          <a:xfrm>
            <a:off x="4876800" y="1067100"/>
            <a:ext cx="0" cy="3428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E97BF7-FA0A-6118-72BF-81E2B73B0427}"/>
              </a:ext>
            </a:extLst>
          </p:cNvPr>
          <p:cNvSpPr txBox="1"/>
          <p:nvPr/>
        </p:nvSpPr>
        <p:spPr>
          <a:xfrm>
            <a:off x="7745836" y="3117813"/>
            <a:ext cx="193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“Other”:</a:t>
            </a:r>
          </a:p>
          <a:p>
            <a:r>
              <a:rPr lang="en-US" dirty="0">
                <a:highlight>
                  <a:srgbClr val="FFFF00"/>
                </a:highlight>
              </a:rPr>
              <a:t>25 Fissions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44 Beams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D87E3D-B796-AAD7-1490-B2877ED8582B}"/>
              </a:ext>
            </a:extLst>
          </p:cNvPr>
          <p:cNvSpPr txBox="1"/>
          <p:nvPr/>
        </p:nvSpPr>
        <p:spPr>
          <a:xfrm>
            <a:off x="7696200" y="1716602"/>
            <a:ext cx="197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“Other”:</a:t>
            </a:r>
          </a:p>
          <a:p>
            <a:r>
              <a:rPr lang="en-US" dirty="0">
                <a:highlight>
                  <a:srgbClr val="FFFF00"/>
                </a:highlight>
              </a:rPr>
              <a:t>27 Fissions</a:t>
            </a:r>
          </a:p>
          <a:p>
            <a:r>
              <a:rPr lang="en-US" dirty="0">
                <a:highlight>
                  <a:srgbClr val="FFFF00"/>
                </a:highlight>
              </a:rPr>
              <a:t>111 Beams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E7E182-6BF7-DDE4-017E-12259EEA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065" y="3774002"/>
            <a:ext cx="2730180" cy="645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258FC-06C0-83BC-DD7C-238B6F56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10" y="1997970"/>
            <a:ext cx="2697137" cy="61840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26BCB6-9DB4-3D60-47DB-6649D0DE7E55}"/>
              </a:ext>
            </a:extLst>
          </p:cNvPr>
          <p:cNvCxnSpPr>
            <a:cxnSpLocks/>
          </p:cNvCxnSpPr>
          <p:nvPr/>
        </p:nvCxnSpPr>
        <p:spPr>
          <a:xfrm>
            <a:off x="4876800" y="2697645"/>
            <a:ext cx="43353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23A9D-7FB9-F93F-CECE-C772CFBC2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9F66-5F94-A1C4-FF0F-CD649B7B7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E358C029-A222-488D-D601-661EA8699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4644293" cy="5027414"/>
          </a:xfrm>
        </p:spPr>
        <p:txBody>
          <a:bodyPr/>
          <a:lstStyle/>
          <a:p>
            <a:r>
              <a:rPr lang="en-US" dirty="0"/>
              <a:t>Events are sorted into “beam”, “fission”, and “other” categories.</a:t>
            </a:r>
          </a:p>
          <a:p>
            <a:r>
              <a:rPr lang="en-US" dirty="0"/>
              <a:t>~2-3% of all events are sorted into the “other” category</a:t>
            </a:r>
          </a:p>
          <a:p>
            <a:r>
              <a:rPr lang="en-US" dirty="0"/>
              <a:t>~15-30% of fission events are sorted into “other”</a:t>
            </a:r>
          </a:p>
          <a:p>
            <a:r>
              <a:rPr lang="en-US" dirty="0"/>
              <a:t>Combining “fission” and “other” categories yield 100% fission event capture with ~30-40% events being beam events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7C1C13E6-A7DD-A8FF-279A-445755919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502" y="4523772"/>
            <a:ext cx="1830956" cy="1575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FB07C-2A01-48BF-7506-F7B4CB9D4CF8}"/>
              </a:ext>
            </a:extLst>
          </p:cNvPr>
          <p:cNvSpPr txBox="1"/>
          <p:nvPr/>
        </p:nvSpPr>
        <p:spPr>
          <a:xfrm>
            <a:off x="7086600" y="4973107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 </a:t>
            </a:r>
            <a:r>
              <a:rPr lang="en-US" dirty="0" err="1"/>
              <a:t>Wieske</a:t>
            </a:r>
            <a:endParaRPr lang="en-US" dirty="0"/>
          </a:p>
          <a:p>
            <a:r>
              <a:rPr lang="en-US" sz="1600" dirty="0"/>
              <a:t>MSU Grad Student</a:t>
            </a:r>
          </a:p>
        </p:txBody>
      </p:sp>
    </p:spTree>
    <p:extLst>
      <p:ext uri="{BB962C8B-B14F-4D97-AF65-F5344CB8AC3E}">
        <p14:creationId xmlns:p14="http://schemas.microsoft.com/office/powerpoint/2010/main" val="365092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Machine Learning Approach To Classifying Fission and Beam Events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51ECB-FD29-C1BC-DBBB-91790E6E719F}"/>
              </a:ext>
            </a:extLst>
          </p:cNvPr>
          <p:cNvSpPr txBox="1"/>
          <p:nvPr/>
        </p:nvSpPr>
        <p:spPr>
          <a:xfrm>
            <a:off x="9525000" y="4114800"/>
            <a:ext cx="6671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Confusion matrix from testing on hand-labeled data from the other category</a:t>
            </a:r>
            <a:endParaRPr lang="en-US" dirty="0">
              <a:effectLst/>
            </a:endParaRP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5576C0F9-6AA8-5E71-1743-CF918FEC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31546"/>
            <a:ext cx="1991994" cy="1940254"/>
          </a:xfrm>
          <a:prstGeom prst="rect">
            <a:avLst/>
          </a:prstGeom>
        </p:spPr>
      </p:pic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E3F6334F-649F-66B4-9790-8F230BA6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30" y="1037289"/>
            <a:ext cx="1939096" cy="1934511"/>
          </a:xfrm>
          <a:prstGeom prst="rect">
            <a:avLst/>
          </a:prstGeom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724400" cy="49527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Use a machine learning model to classify these “Other” events.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Worked </a:t>
            </a:r>
            <a:r>
              <a:rPr lang="en-US" dirty="0">
                <a:latin typeface="Arial" pitchFamily="34" charset="0"/>
                <a:ea typeface="ＭＳ Ｐゴシック"/>
              </a:rPr>
              <a:t>with Michelle </a:t>
            </a:r>
            <a:r>
              <a:rPr lang="en-US" dirty="0" err="1">
                <a:latin typeface="Arial" pitchFamily="34" charset="0"/>
                <a:ea typeface="ＭＳ Ｐゴシック"/>
              </a:rPr>
              <a:t>Kuchera</a:t>
            </a:r>
            <a:r>
              <a:rPr lang="en-US" dirty="0">
                <a:latin typeface="Arial" pitchFamily="34" charset="0"/>
                <a:ea typeface="ＭＳ Ｐゴシック"/>
              </a:rPr>
              <a:t> and Raghu Ramanujan (Davidson College)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Train the model on labeled Fission and Beam events from the algorithmic approach</a:t>
            </a: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Apply the trained model to a small subset of hand labeled “Other” events for testing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81% Fission events in “Other” correctly identified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~94-97% Fission events </a:t>
            </a:r>
            <a:r>
              <a:rPr lang="en-US" dirty="0">
                <a:latin typeface="Arial" pitchFamily="34" charset="0"/>
                <a:ea typeface="ＭＳ Ｐゴシック"/>
              </a:rPr>
              <a:t>captured with algorithmic + ML methods combined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4823771-312F-89EE-6B2A-D2860EFC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85252"/>
              </p:ext>
            </p:extLst>
          </p:nvPr>
        </p:nvGraphicFramePr>
        <p:xfrm>
          <a:off x="4800600" y="3113118"/>
          <a:ext cx="297180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51713145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916708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820932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Guess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Guess Fission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550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True Beam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715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True Fission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4081"/>
                  </a:ext>
                </a:extLst>
              </a:tr>
            </a:tbl>
          </a:graphicData>
        </a:graphic>
      </p:graphicFrame>
      <p:pic>
        <p:nvPicPr>
          <p:cNvPr id="8" name="Picture 7" descr="A person with glasses smiling&#10;&#10;Description automatically generated with low confidence">
            <a:extLst>
              <a:ext uri="{FF2B5EF4-FFF2-40B4-BE49-F238E27FC236}">
                <a16:creationId xmlns:a16="http://schemas.microsoft.com/office/drawing/2014/main" id="{D6089638-3560-3DB0-9978-7404A3773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239103"/>
            <a:ext cx="1396855" cy="1859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88F5EB-7212-3E6A-4E8E-9CD437CCD3D7}"/>
              </a:ext>
            </a:extLst>
          </p:cNvPr>
          <p:cNvSpPr txBox="1"/>
          <p:nvPr/>
        </p:nvSpPr>
        <p:spPr>
          <a:xfrm>
            <a:off x="7162800" y="51816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Poulomi Dey</a:t>
            </a:r>
          </a:p>
          <a:p>
            <a:pPr algn="r"/>
            <a:r>
              <a:rPr lang="en-US" sz="1600" dirty="0"/>
              <a:t>MSU Undergraduate</a:t>
            </a:r>
          </a:p>
        </p:txBody>
      </p:sp>
      <p:pic>
        <p:nvPicPr>
          <p:cNvPr id="10" name="Picture 9" descr="A picture containing font, graphics, graphic design, design&#10;&#10;Description automatically generated">
            <a:extLst>
              <a:ext uri="{FF2B5EF4-FFF2-40B4-BE49-F238E27FC236}">
                <a16:creationId xmlns:a16="http://schemas.microsoft.com/office/drawing/2014/main" id="{8AFF36D8-1CBD-518D-CAE4-94B7B3D4B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648968"/>
            <a:ext cx="1603261" cy="427585"/>
          </a:xfrm>
          <a:prstGeom prst="rect">
            <a:avLst/>
          </a:prstGeom>
        </p:spPr>
      </p:pic>
      <p:pic>
        <p:nvPicPr>
          <p:cNvPr id="13" name="Picture 12" descr="A picture containing graphics, triangle, font, design&#10;&#10;Description automatically generated">
            <a:extLst>
              <a:ext uri="{FF2B5EF4-FFF2-40B4-BE49-F238E27FC236}">
                <a16:creationId xmlns:a16="http://schemas.microsoft.com/office/drawing/2014/main" id="{963B542E-B089-6527-858D-E5F54B7F5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4503" y="5213250"/>
            <a:ext cx="762000" cy="690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118CDE-A627-2B4C-8464-F7E91F56A4A8}"/>
              </a:ext>
            </a:extLst>
          </p:cNvPr>
          <p:cNvSpPr txBox="1"/>
          <p:nvPr/>
        </p:nvSpPr>
        <p:spPr>
          <a:xfrm>
            <a:off x="5448300" y="1003871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990AE9-EFCE-53D7-1EB1-9200563C743A}"/>
              </a:ext>
            </a:extLst>
          </p:cNvPr>
          <p:cNvSpPr txBox="1"/>
          <p:nvPr/>
        </p:nvSpPr>
        <p:spPr>
          <a:xfrm>
            <a:off x="7467600" y="10022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Fission</a:t>
            </a:r>
          </a:p>
        </p:txBody>
      </p:sp>
    </p:spTree>
    <p:extLst>
      <p:ext uri="{BB962C8B-B14F-4D97-AF65-F5344CB8AC3E}">
        <p14:creationId xmlns:p14="http://schemas.microsoft.com/office/powerpoint/2010/main" val="180571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60F8E1-4390-6DFA-C9C4-618B078A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9"/>
          <a:stretch/>
        </p:blipFill>
        <p:spPr>
          <a:xfrm>
            <a:off x="5029200" y="2161893"/>
            <a:ext cx="4114800" cy="394779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" y="1106239"/>
            <a:ext cx="5349737" cy="4913561"/>
          </a:xfrm>
        </p:spPr>
        <p:txBody>
          <a:bodyPr/>
          <a:lstStyle/>
          <a:p>
            <a:r>
              <a:rPr lang="en-US" dirty="0"/>
              <a:t>Accumulated positive ions (</a:t>
            </a:r>
            <a:r>
              <a:rPr lang="en-US" i="1" dirty="0"/>
              <a:t>He</a:t>
            </a:r>
            <a:r>
              <a:rPr lang="en-US" i="1" baseline="30000" dirty="0"/>
              <a:t>+</a:t>
            </a:r>
            <a:r>
              <a:rPr lang="en-US" dirty="0"/>
              <a:t>) drift much slower than e</a:t>
            </a:r>
            <a:r>
              <a:rPr lang="en-US" baseline="30000" dirty="0"/>
              <a:t>-</a:t>
            </a:r>
            <a:r>
              <a:rPr lang="en-US" dirty="0"/>
              <a:t> because of their significantly lower mobility</a:t>
            </a:r>
          </a:p>
          <a:p>
            <a:pPr lvl="1"/>
            <a:r>
              <a:rPr lang="en-US" dirty="0"/>
              <a:t>Creates a line of positive charge along the beam path</a:t>
            </a:r>
          </a:p>
          <a:p>
            <a:r>
              <a:rPr lang="en-US" dirty="0"/>
              <a:t>Some fission fragment tracks curve inward</a:t>
            </a:r>
          </a:p>
          <a:p>
            <a:pPr lvl="1"/>
            <a:r>
              <a:rPr lang="en-US" dirty="0"/>
              <a:t>Drifting e</a:t>
            </a:r>
            <a:r>
              <a:rPr lang="en-US" baseline="30000" dirty="0"/>
              <a:t>-</a:t>
            </a:r>
            <a:r>
              <a:rPr lang="en-US" dirty="0"/>
              <a:t> are pulled inwards by the resulting ion transverse </a:t>
            </a:r>
            <a:r>
              <a:rPr lang="en-US" b="1" dirty="0"/>
              <a:t>E</a:t>
            </a:r>
            <a:r>
              <a:rPr lang="en-US" dirty="0"/>
              <a:t>-field</a:t>
            </a:r>
          </a:p>
          <a:p>
            <a:pPr lvl="1"/>
            <a:r>
              <a:rPr lang="en-US" dirty="0"/>
              <a:t>Effect is rate dependent</a:t>
            </a:r>
          </a:p>
          <a:p>
            <a:r>
              <a:rPr lang="en-US" dirty="0"/>
              <a:t>Results in wider folding angles and reaction vertices offset downstream</a:t>
            </a:r>
          </a:p>
          <a:p>
            <a:pPr lvl="1"/>
            <a:r>
              <a:rPr lang="en-US" dirty="0"/>
              <a:t>Vertex location gives the excitation energy</a:t>
            </a:r>
          </a:p>
          <a:p>
            <a:pPr lvl="1"/>
            <a:r>
              <a:rPr lang="en-US" dirty="0"/>
              <a:t>Fragment directions give mass split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Charge: The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9E57B-8146-35C2-8291-CAF8CB117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40461"/>
            <a:ext cx="2150258" cy="1059659"/>
          </a:xfrm>
          <a:prstGeom prst="rect">
            <a:avLst/>
          </a:prstGeom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97BF52E4-BE35-93DB-A1EB-E3ACE894A8C5}"/>
              </a:ext>
            </a:extLst>
          </p:cNvPr>
          <p:cNvSpPr/>
          <p:nvPr/>
        </p:nvSpPr>
        <p:spPr>
          <a:xfrm rot="5400000">
            <a:off x="6956398" y="982593"/>
            <a:ext cx="64199" cy="117539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8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" y="1126599"/>
            <a:ext cx="4495799" cy="4817001"/>
          </a:xfrm>
        </p:spPr>
        <p:txBody>
          <a:bodyPr/>
          <a:lstStyle/>
          <a:p>
            <a:r>
              <a:rPr lang="en-US" dirty="0"/>
              <a:t>Fission events are fit with “Y-track” to extract observables (vertex, angles)</a:t>
            </a:r>
          </a:p>
          <a:p>
            <a:r>
              <a:rPr lang="en-US" dirty="0"/>
              <a:t>For certain events we can determine the vertex separately from Y-track</a:t>
            </a:r>
          </a:p>
          <a:p>
            <a:pPr lvl="1"/>
            <a:r>
              <a:rPr lang="en-US" dirty="0"/>
              <a:t>The lighter fission fragments loose much less energy over distance than the heavier beam, creating a discontinuity in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  <a:p>
            <a:r>
              <a:rPr lang="en-US" dirty="0"/>
              <a:t>These provide a metric to quantify how well corrections are tuned</a:t>
            </a:r>
          </a:p>
          <a:p>
            <a:pPr lvl="1"/>
            <a:r>
              <a:rPr lang="en-US" dirty="0"/>
              <a:t>Proper correction will result in vertex agreement between the two methods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Charge: How To Correct Distortions </a:t>
            </a:r>
          </a:p>
        </p:txBody>
      </p:sp>
      <p:pic>
        <p:nvPicPr>
          <p:cNvPr id="13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7C24697-5F41-9A55-7E73-BB3202A9B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"/>
          <a:stretch/>
        </p:blipFill>
        <p:spPr>
          <a:xfrm>
            <a:off x="4557109" y="1507599"/>
            <a:ext cx="4586891" cy="4055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3D769C-E93D-B5C4-91CD-B3B6C2ADA1D2}"/>
              </a:ext>
            </a:extLst>
          </p:cNvPr>
          <p:cNvSpPr txBox="1"/>
          <p:nvPr/>
        </p:nvSpPr>
        <p:spPr>
          <a:xfrm>
            <a:off x="6914595" y="1242214"/>
            <a:ext cx="19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***Before correction***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2D3B4E-C8FD-7D72-D6D3-C7B6BFAE20C5}"/>
              </a:ext>
            </a:extLst>
          </p:cNvPr>
          <p:cNvCxnSpPr/>
          <p:nvPr/>
        </p:nvCxnSpPr>
        <p:spPr>
          <a:xfrm>
            <a:off x="7924800" y="2057400"/>
            <a:ext cx="0" cy="539318"/>
          </a:xfrm>
          <a:prstGeom prst="line">
            <a:avLst/>
          </a:prstGeom>
          <a:ln w="38100">
            <a:solidFill>
              <a:srgbClr val="0C0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959FD9-7917-0C69-56D8-0C2ED3B4315D}"/>
              </a:ext>
            </a:extLst>
          </p:cNvPr>
          <p:cNvCxnSpPr/>
          <p:nvPr/>
        </p:nvCxnSpPr>
        <p:spPr>
          <a:xfrm>
            <a:off x="7772400" y="2057400"/>
            <a:ext cx="0" cy="539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BCF55-0508-2D33-6648-B7BAB11E3A5D}"/>
              </a:ext>
            </a:extLst>
          </p:cNvPr>
          <p:cNvSpPr txBox="1"/>
          <p:nvPr/>
        </p:nvSpPr>
        <p:spPr>
          <a:xfrm>
            <a:off x="50292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region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</p:txBody>
      </p:sp>
    </p:spTree>
    <p:extLst>
      <p:ext uri="{BB962C8B-B14F-4D97-AF65-F5344CB8AC3E}">
        <p14:creationId xmlns:p14="http://schemas.microsoft.com/office/powerpoint/2010/main" val="58679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Distortions to e</a:t>
            </a:r>
            <a:r>
              <a:rPr lang="en-US" baseline="30000" dirty="0"/>
              <a:t>-</a:t>
            </a:r>
            <a:r>
              <a:rPr lang="en-US" dirty="0"/>
              <a:t> drift path can be modeled by solving Langevin Equation</a:t>
            </a:r>
          </a:p>
          <a:p>
            <a:pPr lvl="1"/>
            <a:r>
              <a:rPr lang="en-US" dirty="0"/>
              <a:t>Electric field is a combination of the known TPC drift field and the unknown space charge distribution</a:t>
            </a:r>
          </a:p>
          <a:p>
            <a:pPr lvl="1"/>
            <a:r>
              <a:rPr lang="en-US" dirty="0"/>
              <a:t>Space charge should build up more strongly towards entrance window</a:t>
            </a:r>
          </a:p>
          <a:p>
            <a:r>
              <a:rPr lang="en-US" dirty="0"/>
              <a:t>Input a model for the space charge distribution, then solve for drift corrections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Charge: How To Correct Distortions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1FCF57-56C9-BEA2-03A7-58A98E93C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15"/>
          <a:stretch/>
        </p:blipFill>
        <p:spPr>
          <a:xfrm>
            <a:off x="1568331" y="3276600"/>
            <a:ext cx="6006660" cy="1256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ADF6E-1384-9A46-4C22-56766FD2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71" y="4451121"/>
            <a:ext cx="6006658" cy="127743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68E1D-99D3-5D3D-245A-CDFCC41DB972}"/>
              </a:ext>
            </a:extLst>
          </p:cNvPr>
          <p:cNvSpPr/>
          <p:nvPr/>
        </p:nvSpPr>
        <p:spPr>
          <a:xfrm>
            <a:off x="3886200" y="4419600"/>
            <a:ext cx="1371600" cy="375205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Charge: Correction Results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122B9-A25E-D50D-A7DE-387D88C1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677"/>
            <a:ext cx="5368560" cy="3885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02891-7B41-9BA1-B3BB-65CF5EA05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68560" y="1578537"/>
            <a:ext cx="3698562" cy="1708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0BA01-664E-3997-58BF-450736825213}"/>
              </a:ext>
            </a:extLst>
          </p:cNvPr>
          <p:cNvSpPr txBox="1"/>
          <p:nvPr/>
        </p:nvSpPr>
        <p:spPr>
          <a:xfrm>
            <a:off x="6229091" y="3286904"/>
            <a:ext cx="19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= Before correction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454A3-DF84-87A5-77BD-8AEFD5A92E60}"/>
              </a:ext>
            </a:extLst>
          </p:cNvPr>
          <p:cNvSpPr txBox="1"/>
          <p:nvPr/>
        </p:nvSpPr>
        <p:spPr>
          <a:xfrm>
            <a:off x="6229090" y="3849469"/>
            <a:ext cx="19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03BD"/>
                </a:solidFill>
              </a:rPr>
              <a:t>BLUE</a:t>
            </a:r>
            <a:r>
              <a:rPr lang="en-US" dirty="0"/>
              <a:t> = After correction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24931-09CF-D50C-4113-EF078FD5BCA9}"/>
              </a:ext>
            </a:extLst>
          </p:cNvPr>
          <p:cNvSpPr txBox="1"/>
          <p:nvPr/>
        </p:nvSpPr>
        <p:spPr>
          <a:xfrm>
            <a:off x="5477026" y="1301538"/>
            <a:ext cx="3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***Example Corrected Event***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356450"/>
            <a:ext cx="762000" cy="364628"/>
          </a:xfrm>
        </p:spPr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CCF89-DB64-F4EE-D55E-61EA9271B8FC}"/>
              </a:ext>
            </a:extLst>
          </p:cNvPr>
          <p:cNvSpPr txBox="1"/>
          <p:nvPr/>
        </p:nvSpPr>
        <p:spPr>
          <a:xfrm>
            <a:off x="1295400" y="4448168"/>
            <a:ext cx="1383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Y-Fit Vertex (mm)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C5CB6-2BB1-F45B-8056-D3452C5E405A}"/>
              </a:ext>
            </a:extLst>
          </p:cNvPr>
          <p:cNvSpPr txBox="1"/>
          <p:nvPr/>
        </p:nvSpPr>
        <p:spPr>
          <a:xfrm>
            <a:off x="3810000" y="4447401"/>
            <a:ext cx="1383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Y-Fit Vertex (mm)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17946-B351-0CBA-53E1-EA4DE4D614B2}"/>
              </a:ext>
            </a:extLst>
          </p:cNvPr>
          <p:cNvSpPr txBox="1"/>
          <p:nvPr/>
        </p:nvSpPr>
        <p:spPr>
          <a:xfrm>
            <a:off x="-108466" y="3091068"/>
            <a:ext cx="369332" cy="13713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ADC Vertex (mm)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F22BC-CABB-62B0-6CAB-2197ED928948}"/>
              </a:ext>
            </a:extLst>
          </p:cNvPr>
          <p:cNvSpPr txBox="1"/>
          <p:nvPr/>
        </p:nvSpPr>
        <p:spPr>
          <a:xfrm>
            <a:off x="381000" y="1062435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Vertex Difference</a:t>
            </a:r>
          </a:p>
          <a:p>
            <a:pPr algn="ctr"/>
            <a:r>
              <a:rPr lang="en-US" dirty="0"/>
              <a:t>- Before 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D2C33-8E4F-1D59-0046-A9F4ADFF1AB8}"/>
              </a:ext>
            </a:extLst>
          </p:cNvPr>
          <p:cNvSpPr txBox="1"/>
          <p:nvPr/>
        </p:nvSpPr>
        <p:spPr>
          <a:xfrm>
            <a:off x="2971800" y="1062434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Vertex Difference</a:t>
            </a:r>
          </a:p>
          <a:p>
            <a:pPr algn="ctr"/>
            <a:r>
              <a:rPr lang="en-US" dirty="0"/>
              <a:t>- After -</a:t>
            </a:r>
          </a:p>
        </p:txBody>
      </p:sp>
      <p:pic>
        <p:nvPicPr>
          <p:cNvPr id="19" name="Picture 18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74673D7A-0E37-D18A-CF01-3FFB3E46F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44" y="4523772"/>
            <a:ext cx="1830956" cy="1575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4DF39C-223E-3310-5774-D3B5EC536791}"/>
              </a:ext>
            </a:extLst>
          </p:cNvPr>
          <p:cNvSpPr txBox="1"/>
          <p:nvPr/>
        </p:nvSpPr>
        <p:spPr>
          <a:xfrm>
            <a:off x="7086600" y="4973107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 </a:t>
            </a:r>
            <a:r>
              <a:rPr lang="en-US" dirty="0" err="1"/>
              <a:t>Wieske</a:t>
            </a:r>
            <a:endParaRPr lang="en-US" dirty="0"/>
          </a:p>
          <a:p>
            <a:r>
              <a:rPr lang="en-US" sz="1600" dirty="0"/>
              <a:t>MSU Grad Student</a:t>
            </a:r>
          </a:p>
        </p:txBody>
      </p:sp>
    </p:spTree>
    <p:extLst>
      <p:ext uri="{BB962C8B-B14F-4D97-AF65-F5344CB8AC3E}">
        <p14:creationId xmlns:p14="http://schemas.microsoft.com/office/powerpoint/2010/main" val="35947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82396"/>
            <a:ext cx="4572000" cy="3085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2397"/>
            <a:ext cx="4571997" cy="3085116"/>
          </a:xfrm>
          <a:prstGeom prst="rect">
            <a:avLst/>
          </a:prstGeom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4192486"/>
            <a:ext cx="8990922" cy="1979714"/>
          </a:xfrm>
        </p:spPr>
        <p:txBody>
          <a:bodyPr/>
          <a:lstStyle/>
          <a:p>
            <a:r>
              <a:rPr lang="en-US" dirty="0"/>
              <a:t>When the charge distribution is short relative to the shaper rise time, the total charge is measured by the shaped pulse height</a:t>
            </a:r>
          </a:p>
          <a:p>
            <a:r>
              <a:rPr lang="en-US" dirty="0"/>
              <a:t>When the distribution is long the pulse height does not represent the total charge</a:t>
            </a:r>
          </a:p>
          <a:p>
            <a:pPr lvl="1"/>
            <a:r>
              <a:rPr lang="en-US" dirty="0"/>
              <a:t>Fission fragments move toward the pad plane, spending notable distance over a given pad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Shaper Effects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E3762-7849-B9B7-0F95-704023B357BB}"/>
              </a:ext>
            </a:extLst>
          </p:cNvPr>
          <p:cNvSpPr txBox="1"/>
          <p:nvPr/>
        </p:nvSpPr>
        <p:spPr>
          <a:xfrm>
            <a:off x="2192610" y="2286000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1EC0B-821E-9072-FC00-F7CCF39B78D6}"/>
              </a:ext>
            </a:extLst>
          </p:cNvPr>
          <p:cNvSpPr txBox="1"/>
          <p:nvPr/>
        </p:nvSpPr>
        <p:spPr>
          <a:xfrm>
            <a:off x="6829840" y="2286000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Signal</a:t>
            </a:r>
          </a:p>
        </p:txBody>
      </p:sp>
    </p:spTree>
    <p:extLst>
      <p:ext uri="{BB962C8B-B14F-4D97-AF65-F5344CB8AC3E}">
        <p14:creationId xmlns:p14="http://schemas.microsoft.com/office/powerpoint/2010/main" val="148326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Fission in AT-TPC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Interest in Fission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Method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Setup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AT-TPC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HEavy ISotope Tagger (HEIST)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Challenges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Finding Window and Pad Plane in Time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Identifying Fission Events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Algorithmic Method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Machine Learning Method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Space Charge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Signal Processing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Preliminary Results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Summary</a:t>
            </a:r>
          </a:p>
          <a:p>
            <a:pPr lvl="1"/>
            <a:endParaRPr lang="en-US" dirty="0">
              <a:latin typeface="Arial" pitchFamily="34" charset="0"/>
              <a:ea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Curtis Hunt, TPC2023 Workshop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1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Output signal, 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out</a:t>
                </a:r>
                <a:r>
                  <a:rPr lang="en-US" i="1" dirty="0"/>
                  <a:t>(t)</a:t>
                </a:r>
                <a:r>
                  <a:rPr lang="en-US" dirty="0"/>
                  <a:t>, is the convolution of input signal, </a:t>
                </a:r>
                <a:r>
                  <a:rPr lang="en-US" i="1" dirty="0" err="1"/>
                  <a:t>i</a:t>
                </a:r>
                <a:r>
                  <a:rPr lang="en-US" i="1" baseline="-25000" dirty="0" err="1"/>
                  <a:t>in</a:t>
                </a:r>
                <a:r>
                  <a:rPr lang="en-US" i="1" dirty="0"/>
                  <a:t>(t)</a:t>
                </a:r>
                <a:r>
                  <a:rPr lang="en-US" dirty="0"/>
                  <a:t>, and the response function, </a:t>
                </a:r>
                <a:r>
                  <a:rPr lang="en-US" i="1" dirty="0"/>
                  <a:t>h(t)</a:t>
                </a:r>
                <a:endParaRPr lang="en-US" dirty="0"/>
              </a:p>
              <a:p>
                <a:pPr lvl="1"/>
                <a:r>
                  <a:rPr lang="en-US" dirty="0"/>
                  <a:t>Channel dependent</a:t>
                </a:r>
              </a:p>
              <a:p>
                <a:r>
                  <a:rPr lang="en-US" dirty="0"/>
                  <a:t>The signal can be deconvolved with Fourier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With the Fourier transform of the response function the input charge as a function of time can be found</a:t>
                </a:r>
              </a:p>
              <a:p>
                <a:pPr lvl="1"/>
                <a:r>
                  <a:rPr lang="en-US" dirty="0"/>
                  <a:t>Need response function</a:t>
                </a:r>
              </a:p>
              <a:p>
                <a:r>
                  <a:rPr lang="en-US" dirty="0"/>
                  <a:t>Response function can be obtained from output with known input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4" t="-2303" r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Reconstruction Principle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F02C1-FF6D-940F-69DF-F9EB61233588}"/>
              </a:ext>
            </a:extLst>
          </p:cNvPr>
          <p:cNvSpPr txBox="1"/>
          <p:nvPr/>
        </p:nvSpPr>
        <p:spPr>
          <a:xfrm>
            <a:off x="4479689" y="5638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Giovinazzo et al. NIMA </a:t>
            </a:r>
            <a:r>
              <a:rPr lang="en-US" b="1" dirty="0"/>
              <a:t>840</a:t>
            </a:r>
            <a:r>
              <a:rPr lang="en-US" dirty="0"/>
              <a:t> (2016) 15-27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3886200"/>
            <a:ext cx="8990922" cy="22098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650 mV internal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AsAd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pulser test used to get response function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Pulser signal is recorded by the FPN channels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of the pulser signal did not work due to very few time buckets involved in the signal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Pulser signal is effectively a delta function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Shaped pulser signal was used as the response function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Response Function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54FF9BF-F8D8-0868-D2A0-1CE3D907A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1" t="54098" b="-1"/>
          <a:stretch/>
        </p:blipFill>
        <p:spPr bwMode="auto">
          <a:xfrm>
            <a:off x="4495393" y="1447800"/>
            <a:ext cx="4571729" cy="2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32F4AF1-C179-CB7F-99F6-A1C2B9C2A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1" t="54432"/>
          <a:stretch/>
        </p:blipFill>
        <p:spPr bwMode="auto">
          <a:xfrm>
            <a:off x="76200" y="1447800"/>
            <a:ext cx="4621294" cy="2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E615A-B9F3-8923-77AE-DA9E4E21E4FA}"/>
              </a:ext>
            </a:extLst>
          </p:cNvPr>
          <p:cNvSpPr txBox="1"/>
          <p:nvPr/>
        </p:nvSpPr>
        <p:spPr>
          <a:xfrm>
            <a:off x="2438400" y="24500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Pulser Signal</a:t>
            </a:r>
          </a:p>
          <a:p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i="1" baseline="-25000" dirty="0" err="1"/>
              <a:t>in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C18E8-F604-769C-541D-646C7582BF4D}"/>
              </a:ext>
            </a:extLst>
          </p:cNvPr>
          <p:cNvSpPr txBox="1"/>
          <p:nvPr/>
        </p:nvSpPr>
        <p:spPr>
          <a:xfrm>
            <a:off x="5639476" y="167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Shaped Pulser Signal</a:t>
            </a:r>
          </a:p>
          <a:p>
            <a:r>
              <a:rPr lang="en-US" dirty="0"/>
              <a:t>[</a:t>
            </a:r>
            <a:r>
              <a:rPr lang="en-US" i="1" dirty="0" err="1"/>
              <a:t>s</a:t>
            </a:r>
            <a:r>
              <a:rPr lang="en-US" i="1" baseline="-25000" dirty="0" err="1"/>
              <a:t>out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3884714"/>
            <a:ext cx="8990922" cy="2209800"/>
          </a:xfrm>
        </p:spPr>
        <p:txBody>
          <a:bodyPr/>
          <a:lstStyle/>
          <a:p>
            <a:r>
              <a:rPr lang="en-US" dirty="0"/>
              <a:t>The inverted signal messes up the return to zero</a:t>
            </a:r>
          </a:p>
          <a:p>
            <a:r>
              <a:rPr lang="en-US" dirty="0"/>
              <a:t>Add the positive signal to the negative signal to cancel it out</a:t>
            </a:r>
          </a:p>
          <a:p>
            <a:r>
              <a:rPr lang="en-US" dirty="0"/>
              <a:t>Some “glitches” needed to be removed and extrapolated</a:t>
            </a:r>
          </a:p>
          <a:p>
            <a:r>
              <a:rPr lang="en-US" dirty="0"/>
              <a:t>Shifted response function to start at 0 and normalized height to 1</a:t>
            </a:r>
          </a:p>
          <a:p>
            <a:endParaRPr lang="en-US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Response Function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0D394D3-1316-CA29-1F19-C01897941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/>
          <a:stretch/>
        </p:blipFill>
        <p:spPr bwMode="auto">
          <a:xfrm>
            <a:off x="228600" y="1295400"/>
            <a:ext cx="4320961" cy="24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B1BE5-2F96-EE59-2660-8A47D09B2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9268"/>
            <a:ext cx="4364619" cy="2594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C18E8-F604-769C-541D-646C7582BF4D}"/>
              </a:ext>
            </a:extLst>
          </p:cNvPr>
          <p:cNvSpPr txBox="1"/>
          <p:nvPr/>
        </p:nvSpPr>
        <p:spPr>
          <a:xfrm>
            <a:off x="5105400" y="182839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Function</a:t>
            </a:r>
          </a:p>
          <a:p>
            <a:r>
              <a:rPr lang="en-US" dirty="0"/>
              <a:t>[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A090D-99EB-7725-A783-42B28B8914DA}"/>
              </a:ext>
            </a:extLst>
          </p:cNvPr>
          <p:cNvSpPr txBox="1"/>
          <p:nvPr/>
        </p:nvSpPr>
        <p:spPr>
          <a:xfrm>
            <a:off x="10668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Shaped Pulser Signal</a:t>
            </a:r>
          </a:p>
          <a:p>
            <a:r>
              <a:rPr lang="en-US" dirty="0"/>
              <a:t>[</a:t>
            </a:r>
            <a:r>
              <a:rPr lang="en-US" i="1" dirty="0" err="1"/>
              <a:t>s</a:t>
            </a:r>
            <a:r>
              <a:rPr lang="en-US" i="1" baseline="-25000" dirty="0" err="1"/>
              <a:t>out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266691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4724400"/>
            <a:ext cx="8990922" cy="1370114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Deconviolution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corrects shape for undershoot due to response function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Gives reliable </a:t>
            </a:r>
            <a:r>
              <a:rPr lang="en-US" dirty="0" err="1">
                <a:latin typeface="Arial" pitchFamily="34" charset="0"/>
                <a:ea typeface="ＭＳ Ｐゴシック"/>
              </a:rPr>
              <a:t>dQ</a:t>
            </a:r>
            <a:r>
              <a:rPr lang="en-US" dirty="0">
                <a:latin typeface="Arial" pitchFamily="34" charset="0"/>
                <a:ea typeface="ＭＳ Ｐゴシック"/>
              </a:rPr>
              <a:t>/dt results for fission fragments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Results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17E3C-0EC1-0E72-BA7D-12F34778A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1009044"/>
            <a:ext cx="4789677" cy="3639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17E3C-0EC1-0E72-BA7D-12F34778A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" t="52749"/>
          <a:stretch/>
        </p:blipFill>
        <p:spPr>
          <a:xfrm>
            <a:off x="4445054" y="1066800"/>
            <a:ext cx="4698946" cy="3457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84198E-D01C-4E2D-A077-9A4F8341754E}"/>
              </a:ext>
            </a:extLst>
          </p:cNvPr>
          <p:cNvSpPr txBox="1"/>
          <p:nvPr/>
        </p:nvSpPr>
        <p:spPr>
          <a:xfrm>
            <a:off x="1075312" y="1002268"/>
            <a:ext cx="2429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Shaped Signal [</a:t>
            </a:r>
            <a:r>
              <a:rPr lang="en-US" i="1" dirty="0" err="1"/>
              <a:t>s</a:t>
            </a:r>
            <a:r>
              <a:rPr lang="en-US" i="1" baseline="-25000" dirty="0" err="1"/>
              <a:t>out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F2B85-7CD1-9274-FFF4-6B82BFEF31C6}"/>
              </a:ext>
            </a:extLst>
          </p:cNvPr>
          <p:cNvSpPr txBox="1"/>
          <p:nvPr/>
        </p:nvSpPr>
        <p:spPr>
          <a:xfrm>
            <a:off x="5113912" y="1002268"/>
            <a:ext cx="3420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Reconstructed Charge [</a:t>
            </a:r>
            <a:r>
              <a:rPr lang="en-US" i="1" dirty="0" err="1"/>
              <a:t>i</a:t>
            </a:r>
            <a:r>
              <a:rPr lang="en-US" i="1" baseline="-25000" dirty="0" err="1"/>
              <a:t>in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80107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Charge asymmetry </a:t>
                </a:r>
              </a:p>
              <a:p>
                <a:pPr lvl="1"/>
                <a:r>
                  <a:rPr lang="en-US" dirty="0"/>
                  <a:t>Energy loss of products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varies slowly </a:t>
                </a:r>
              </a:p>
              <a:p>
                <a:pPr lvl="1"/>
                <a:r>
                  <a:rPr lang="en-US" dirty="0"/>
                  <a:t>Energy Loss related to mass of particles</a:t>
                </a:r>
              </a:p>
              <a:p>
                <a:endParaRPr lang="en-US" dirty="0"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F21FD-6855-046D-F0E3-9410AFDF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3579" y="3685437"/>
            <a:ext cx="2995423" cy="1415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6E92B-C293-A6F0-FE5B-79AADD40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053" y="2895599"/>
            <a:ext cx="5915957" cy="3029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8A3D-8411-F693-AA1E-8E65B347A2DD}"/>
              </a:ext>
            </a:extLst>
          </p:cNvPr>
          <p:cNvSpPr txBox="1"/>
          <p:nvPr/>
        </p:nvSpPr>
        <p:spPr>
          <a:xfrm>
            <a:off x="67056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8D9"/>
                </a:solidFill>
              </a:rPr>
              <a:t>- </a:t>
            </a:r>
            <a:r>
              <a:rPr lang="en-US" sz="1600" dirty="0">
                <a:solidFill>
                  <a:srgbClr val="4F48D9"/>
                </a:solidFill>
              </a:rPr>
              <a:t>Fragment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E2FEF-C6F4-4BF8-FDFB-C4D1B3F3575B}"/>
              </a:ext>
            </a:extLst>
          </p:cNvPr>
          <p:cNvSpPr txBox="1"/>
          <p:nvPr/>
        </p:nvSpPr>
        <p:spPr>
          <a:xfrm>
            <a:off x="6705600" y="3593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2A39B"/>
                </a:solidFill>
              </a:rPr>
              <a:t>- </a:t>
            </a:r>
            <a:r>
              <a:rPr lang="en-US" sz="1600" dirty="0">
                <a:solidFill>
                  <a:srgbClr val="82A39B"/>
                </a:solidFill>
              </a:rPr>
              <a:t>Fragment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10603-7BCC-9946-59C7-92EFA4A8735D}"/>
              </a:ext>
            </a:extLst>
          </p:cNvPr>
          <p:cNvSpPr txBox="1"/>
          <p:nvPr/>
        </p:nvSpPr>
        <p:spPr>
          <a:xfrm>
            <a:off x="7026772" y="58097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Buckets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8AE25-E117-4AC8-B2B4-90A13DF1FEB0}"/>
              </a:ext>
            </a:extLst>
          </p:cNvPr>
          <p:cNvSpPr txBox="1"/>
          <p:nvPr/>
        </p:nvSpPr>
        <p:spPr>
          <a:xfrm>
            <a:off x="2514600" y="3352800"/>
            <a:ext cx="461665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Charge</a:t>
            </a:r>
          </a:p>
        </p:txBody>
      </p:sp>
      <p:pic>
        <p:nvPicPr>
          <p:cNvPr id="10" name="Picture 9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CB8A89F7-18A2-B039-A025-A30A50F29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427" y="1028924"/>
            <a:ext cx="1398853" cy="1865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04BB5-F7D7-8ECC-66ED-5C110AFFFA1A}"/>
              </a:ext>
            </a:extLst>
          </p:cNvPr>
          <p:cNvSpPr txBox="1"/>
          <p:nvPr/>
        </p:nvSpPr>
        <p:spPr>
          <a:xfrm>
            <a:off x="7263114" y="1598662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Anthony</a:t>
            </a:r>
          </a:p>
          <a:p>
            <a:r>
              <a:rPr lang="en-US" sz="1600" dirty="0"/>
              <a:t>MSU Grad Student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19DBDD-4513-555C-1CB8-559A64453064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5176283"/>
            <a:ext cx="255564" cy="157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006DA7-8C3A-B3BD-9DD0-AF5C3AFDFFE1}"/>
              </a:ext>
            </a:extLst>
          </p:cNvPr>
          <p:cNvCxnSpPr>
            <a:cxnSpLocks/>
          </p:cNvCxnSpPr>
          <p:nvPr/>
        </p:nvCxnSpPr>
        <p:spPr>
          <a:xfrm flipV="1">
            <a:off x="5387617" y="5199496"/>
            <a:ext cx="327383" cy="115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9DC611-7574-04C5-3149-1DF636CE1E62}"/>
              </a:ext>
            </a:extLst>
          </p:cNvPr>
          <p:cNvSpPr txBox="1"/>
          <p:nvPr/>
        </p:nvSpPr>
        <p:spPr>
          <a:xfrm>
            <a:off x="4648200" y="5399566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Missing pads</a:t>
            </a:r>
          </a:p>
        </p:txBody>
      </p:sp>
    </p:spTree>
    <p:extLst>
      <p:ext uri="{BB962C8B-B14F-4D97-AF65-F5344CB8AC3E}">
        <p14:creationId xmlns:p14="http://schemas.microsoft.com/office/powerpoint/2010/main" val="3770691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3D2E6E-F0DA-CCBB-0E25-FE305840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27" y="3041346"/>
            <a:ext cx="6084622" cy="2892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Charge asymmetry </a:t>
                </a:r>
              </a:p>
              <a:p>
                <a:pPr lvl="1"/>
                <a:r>
                  <a:rPr lang="en-US" dirty="0"/>
                  <a:t>Energy loss of products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varies slowly </a:t>
                </a:r>
              </a:p>
              <a:p>
                <a:pPr lvl="1"/>
                <a:r>
                  <a:rPr lang="en-US" dirty="0"/>
                  <a:t>Energy Loss related to mass of particles</a:t>
                </a:r>
              </a:p>
              <a:p>
                <a:endParaRPr lang="en-US" dirty="0"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6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18A3D-8411-F693-AA1E-8E65B347A2DD}"/>
              </a:ext>
            </a:extLst>
          </p:cNvPr>
          <p:cNvSpPr txBox="1"/>
          <p:nvPr/>
        </p:nvSpPr>
        <p:spPr>
          <a:xfrm>
            <a:off x="67056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8D9"/>
                </a:solidFill>
              </a:rPr>
              <a:t>- </a:t>
            </a:r>
            <a:r>
              <a:rPr lang="en-US" sz="1600" dirty="0">
                <a:solidFill>
                  <a:srgbClr val="4F48D9"/>
                </a:solidFill>
              </a:rPr>
              <a:t>Fragment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E2FEF-C6F4-4BF8-FDFB-C4D1B3F3575B}"/>
              </a:ext>
            </a:extLst>
          </p:cNvPr>
          <p:cNvSpPr txBox="1"/>
          <p:nvPr/>
        </p:nvSpPr>
        <p:spPr>
          <a:xfrm>
            <a:off x="6705600" y="3593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2A39B"/>
                </a:solidFill>
              </a:rPr>
              <a:t>- </a:t>
            </a:r>
            <a:r>
              <a:rPr lang="en-US" sz="1600" dirty="0">
                <a:solidFill>
                  <a:srgbClr val="82A39B"/>
                </a:solidFill>
              </a:rPr>
              <a:t>Fragment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10603-7BCC-9946-59C7-92EFA4A8735D}"/>
              </a:ext>
            </a:extLst>
          </p:cNvPr>
          <p:cNvSpPr txBox="1"/>
          <p:nvPr/>
        </p:nvSpPr>
        <p:spPr>
          <a:xfrm>
            <a:off x="7026772" y="58097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Buckets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8AE25-E117-4AC8-B2B4-90A13DF1FEB0}"/>
              </a:ext>
            </a:extLst>
          </p:cNvPr>
          <p:cNvSpPr txBox="1"/>
          <p:nvPr/>
        </p:nvSpPr>
        <p:spPr>
          <a:xfrm>
            <a:off x="2514600" y="3352800"/>
            <a:ext cx="461665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Charge</a:t>
            </a:r>
          </a:p>
        </p:txBody>
      </p:sp>
      <p:pic>
        <p:nvPicPr>
          <p:cNvPr id="10" name="Picture 9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CB8A89F7-18A2-B039-A025-A30A50F2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27" y="1028924"/>
            <a:ext cx="1398853" cy="1865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04BB5-F7D7-8ECC-66ED-5C110AFFFA1A}"/>
              </a:ext>
            </a:extLst>
          </p:cNvPr>
          <p:cNvSpPr txBox="1"/>
          <p:nvPr/>
        </p:nvSpPr>
        <p:spPr>
          <a:xfrm>
            <a:off x="7263114" y="1598662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Anthony</a:t>
            </a:r>
          </a:p>
          <a:p>
            <a:r>
              <a:rPr lang="en-US" sz="1600" dirty="0"/>
              <a:t>MSU Grad Student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9BD02-2150-84EA-DAA4-CC629ACFD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6924" y="3706677"/>
            <a:ext cx="2850596" cy="140755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5A722B2-FC93-310E-DA67-7627E6942388}"/>
              </a:ext>
            </a:extLst>
          </p:cNvPr>
          <p:cNvCxnSpPr>
            <a:cxnSpLocks/>
          </p:cNvCxnSpPr>
          <p:nvPr/>
        </p:nvCxnSpPr>
        <p:spPr>
          <a:xfrm flipH="1" flipV="1">
            <a:off x="5073760" y="5278566"/>
            <a:ext cx="255564" cy="157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ED28E6-CE33-3716-0AD8-B6B073C00EA7}"/>
              </a:ext>
            </a:extLst>
          </p:cNvPr>
          <p:cNvCxnSpPr>
            <a:cxnSpLocks/>
          </p:cNvCxnSpPr>
          <p:nvPr/>
        </p:nvCxnSpPr>
        <p:spPr>
          <a:xfrm flipV="1">
            <a:off x="5488436" y="5307906"/>
            <a:ext cx="327383" cy="115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ED56E7-7808-0E55-D318-8BF3855CCE91}"/>
              </a:ext>
            </a:extLst>
          </p:cNvPr>
          <p:cNvSpPr txBox="1"/>
          <p:nvPr/>
        </p:nvSpPr>
        <p:spPr>
          <a:xfrm>
            <a:off x="4765491" y="5442462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Missing pads</a:t>
            </a:r>
          </a:p>
        </p:txBody>
      </p:sp>
    </p:spTree>
    <p:extLst>
      <p:ext uri="{BB962C8B-B14F-4D97-AF65-F5344CB8AC3E}">
        <p14:creationId xmlns:p14="http://schemas.microsoft.com/office/powerpoint/2010/main" val="173911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Fission in AT-TPC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Experiment looking at fission near </a:t>
            </a:r>
            <a:r>
              <a:rPr lang="en-US" baseline="30000" dirty="0">
                <a:latin typeface="Arial" pitchFamily="34" charset="0"/>
                <a:ea typeface="ＭＳ Ｐゴシック"/>
              </a:rPr>
              <a:t>198</a:t>
            </a:r>
            <a:r>
              <a:rPr lang="en-US" dirty="0">
                <a:latin typeface="Arial" pitchFamily="34" charset="0"/>
                <a:ea typeface="ＭＳ Ｐゴシック"/>
              </a:rPr>
              <a:t>Pb has been performed with AT-TPC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Challenges Solved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Beam particle identification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HEavy ISotope Tagger (HEIST)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Identifying Fission Events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Use a combination of algorithmic and machine learning methods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Space Charge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Solved </a:t>
            </a:r>
            <a:r>
              <a:rPr lang="en-US" dirty="0" err="1">
                <a:latin typeface="Arial" pitchFamily="34" charset="0"/>
                <a:ea typeface="ＭＳ Ｐゴシック"/>
              </a:rPr>
              <a:t>Longevin</a:t>
            </a:r>
            <a:r>
              <a:rPr lang="en-US" dirty="0">
                <a:latin typeface="Arial" pitchFamily="34" charset="0"/>
                <a:ea typeface="ＭＳ Ｐゴシック"/>
              </a:rPr>
              <a:t> equation to correct fission tracks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Signal Processing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Deconvolution for accurate </a:t>
            </a:r>
            <a:r>
              <a:rPr lang="en-US" dirty="0" err="1">
                <a:latin typeface="Arial" pitchFamily="34" charset="0"/>
                <a:ea typeface="ＭＳ Ｐゴシック"/>
              </a:rPr>
              <a:t>dQ</a:t>
            </a:r>
            <a:r>
              <a:rPr lang="en-US" dirty="0">
                <a:latin typeface="Arial" pitchFamily="34" charset="0"/>
                <a:ea typeface="ＭＳ Ｐゴシック"/>
              </a:rPr>
              <a:t>/dt (related to </a:t>
            </a:r>
            <a:r>
              <a:rPr lang="en-US" dirty="0" err="1">
                <a:latin typeface="Arial" pitchFamily="34" charset="0"/>
                <a:ea typeface="ＭＳ Ｐゴシック"/>
              </a:rPr>
              <a:t>dE</a:t>
            </a:r>
            <a:r>
              <a:rPr lang="en-US">
                <a:latin typeface="Arial" pitchFamily="34" charset="0"/>
                <a:ea typeface="ＭＳ Ｐゴシック"/>
              </a:rPr>
              <a:t>/dx)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</a:rPr>
              <a:t>Preliminary fission fragment asymmetry measurements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More results, including cross sections, to come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Future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Use rare isotope beams from FRIB to look at fission of more exotic isotopes</a:t>
            </a:r>
          </a:p>
          <a:p>
            <a:pPr lvl="1"/>
            <a:endParaRPr lang="en-US" dirty="0">
              <a:latin typeface="Arial" pitchFamily="34" charset="0"/>
              <a:ea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4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820A2-AE82-4AF8-0858-1A29990E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600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E092AC-1F41-1258-5F4E-B68662B7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6B66D-10BC-3562-13F8-128A74D60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4C5F4-F785-DFB7-EC7F-2E8CC2058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Backup Slides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78F410-1930-87FC-6820-773A377E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Sorting Fission From Beam: Example Parameter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5CBE16-DC08-6A25-4B0A-4C4DD64B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718" y="1656241"/>
            <a:ext cx="6728564" cy="37252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0BD78-B440-44DF-9FCC-E0A09861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3534221" cy="5027414"/>
          </a:xfrm>
        </p:spPr>
        <p:txBody>
          <a:bodyPr/>
          <a:lstStyle/>
          <a:p>
            <a:r>
              <a:rPr lang="en-US" dirty="0"/>
              <a:t>Probe of nuclear structure</a:t>
            </a:r>
          </a:p>
          <a:p>
            <a:pPr lvl="1"/>
            <a:r>
              <a:rPr lang="en-US" dirty="0"/>
              <a:t>Unexpected region of asymmetry in mass yields near </a:t>
            </a:r>
            <a:r>
              <a:rPr lang="en-US" baseline="30000" dirty="0"/>
              <a:t>180</a:t>
            </a:r>
            <a:r>
              <a:rPr lang="en-US" dirty="0"/>
              <a:t>Hg</a:t>
            </a:r>
          </a:p>
          <a:p>
            <a:pPr lvl="1"/>
            <a:r>
              <a:rPr lang="en-US" dirty="0"/>
              <a:t>Our interest is in the transition region near </a:t>
            </a:r>
            <a:r>
              <a:rPr lang="en-US" baseline="30000" dirty="0"/>
              <a:t>198</a:t>
            </a:r>
            <a:r>
              <a:rPr lang="en-US" dirty="0"/>
              <a:t>Pb</a:t>
            </a:r>
          </a:p>
          <a:p>
            <a:r>
              <a:rPr lang="en-US" dirty="0"/>
              <a:t>Probe of low-density equation of state</a:t>
            </a:r>
          </a:p>
          <a:p>
            <a:pPr lvl="1"/>
            <a:r>
              <a:rPr lang="en-US" dirty="0"/>
              <a:t>Compare barrier and mass distributions to different effective interactions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793148-B988-434F-B7A4-A50AC8EF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In AT-TPC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8C365-A437-42D1-BC41-0EFE6F7E6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285C8-424E-4729-9DDC-98828D803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CBFFE7-18A0-403D-B149-44C11078C58B}"/>
              </a:ext>
            </a:extLst>
          </p:cNvPr>
          <p:cNvGrpSpPr/>
          <p:nvPr/>
        </p:nvGrpSpPr>
        <p:grpSpPr>
          <a:xfrm>
            <a:off x="2971529" y="1585832"/>
            <a:ext cx="6096271" cy="3517410"/>
            <a:chOff x="2971529" y="1585832"/>
            <a:chExt cx="6096271" cy="35174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C74BEF-F94B-4575-9213-700636190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83" b="5162"/>
            <a:stretch/>
          </p:blipFill>
          <p:spPr>
            <a:xfrm>
              <a:off x="3757535" y="1585832"/>
              <a:ext cx="5310265" cy="318035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C2DCD7-97EB-4FBE-A25B-75534CE50F55}"/>
                </a:ext>
              </a:extLst>
            </p:cNvPr>
            <p:cNvGrpSpPr/>
            <p:nvPr/>
          </p:nvGrpSpPr>
          <p:grpSpPr>
            <a:xfrm>
              <a:off x="2971529" y="3276600"/>
              <a:ext cx="4221800" cy="1826642"/>
              <a:chOff x="3467364" y="2448912"/>
              <a:chExt cx="3769595" cy="151419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F0DF41-153D-4AA8-9FCB-C1288B0F6C0B}"/>
                  </a:ext>
                </a:extLst>
              </p:cNvPr>
              <p:cNvSpPr/>
              <p:nvPr/>
            </p:nvSpPr>
            <p:spPr>
              <a:xfrm>
                <a:off x="6053053" y="2448912"/>
                <a:ext cx="249000" cy="260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2FB1D8-5A1C-4914-9180-606085053BEF}"/>
                  </a:ext>
                </a:extLst>
              </p:cNvPr>
              <p:cNvSpPr txBox="1"/>
              <p:nvPr/>
            </p:nvSpPr>
            <p:spPr>
              <a:xfrm>
                <a:off x="3467364" y="2576931"/>
                <a:ext cx="1251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Z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9DD543-4DC2-490D-9BC4-ADAA1915D140}"/>
                  </a:ext>
                </a:extLst>
              </p:cNvPr>
              <p:cNvSpPr txBox="1"/>
              <p:nvPr/>
            </p:nvSpPr>
            <p:spPr>
              <a:xfrm>
                <a:off x="5985493" y="3593770"/>
                <a:ext cx="1251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A1BA54-9D25-4A25-8C09-EBAC78EC39E9}"/>
              </a:ext>
            </a:extLst>
          </p:cNvPr>
          <p:cNvSpPr txBox="1"/>
          <p:nvPr/>
        </p:nvSpPr>
        <p:spPr>
          <a:xfrm>
            <a:off x="7193329" y="487205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Moller P and </a:t>
            </a:r>
            <a:r>
              <a:rPr lang="en-US" sz="1000" dirty="0" err="1"/>
              <a:t>Randrup</a:t>
            </a:r>
            <a:r>
              <a:rPr lang="en-US" sz="1000" dirty="0"/>
              <a:t> J 2015 </a:t>
            </a:r>
            <a:r>
              <a:rPr lang="en-US" sz="1000" i="1" dirty="0"/>
              <a:t>Phys. Rev. </a:t>
            </a:r>
            <a:r>
              <a:rPr lang="en-US" sz="1000" dirty="0"/>
              <a:t>C </a:t>
            </a:r>
            <a:r>
              <a:rPr lang="en-US" sz="1000" b="1" dirty="0"/>
              <a:t>91 </a:t>
            </a:r>
            <a:r>
              <a:rPr lang="en-US" sz="1000" dirty="0"/>
              <a:t>044316</a:t>
            </a:r>
          </a:p>
        </p:txBody>
      </p:sp>
    </p:spTree>
    <p:extLst>
      <p:ext uri="{BB962C8B-B14F-4D97-AF65-F5344CB8AC3E}">
        <p14:creationId xmlns:p14="http://schemas.microsoft.com/office/powerpoint/2010/main" val="78818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Sorting Fission from Beam: Results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477925" y="5624513"/>
            <a:ext cx="2057400" cy="2738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Slide </a:t>
            </a:r>
            <a:fld id="{35AD4620-7552-4207-8973-898801ED212B}" type="slidenum">
              <a:rPr lang="en-US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C130E288-B056-4E26-9E33-47CA0CF8F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7014" y="5624513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68683-0342-BC81-95B3-6D4F9723E5AF}"/>
              </a:ext>
            </a:extLst>
          </p:cNvPr>
          <p:cNvSpPr txBox="1"/>
          <p:nvPr/>
        </p:nvSpPr>
        <p:spPr>
          <a:xfrm>
            <a:off x="3315739" y="1418272"/>
            <a:ext cx="2785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210</a:t>
            </a:r>
          </a:p>
          <a:p>
            <a:r>
              <a:rPr lang="en-US" dirty="0"/>
              <a:t>Beam Rate: 3335 </a:t>
            </a:r>
          </a:p>
          <a:p>
            <a:r>
              <a:rPr lang="en-US" b="1" u="sng" dirty="0"/>
              <a:t>Gas: CF4 @ 150 Torr</a:t>
            </a:r>
          </a:p>
          <a:p>
            <a:r>
              <a:rPr lang="en-US" dirty="0"/>
              <a:t>Trigger: DS Singles + coinc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FE3AC-7AA3-0F31-B18E-E29434AC8AD9}"/>
              </a:ext>
            </a:extLst>
          </p:cNvPr>
          <p:cNvSpPr txBox="1"/>
          <p:nvPr/>
        </p:nvSpPr>
        <p:spPr>
          <a:xfrm>
            <a:off x="74358" y="1447800"/>
            <a:ext cx="2892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206</a:t>
            </a:r>
          </a:p>
          <a:p>
            <a:r>
              <a:rPr lang="en-US" dirty="0"/>
              <a:t>Beam Rate: 3809 </a:t>
            </a:r>
          </a:p>
          <a:p>
            <a:r>
              <a:rPr lang="en-US" b="1" u="sng" dirty="0"/>
              <a:t>Gas: CF4 @ 150 Torr</a:t>
            </a:r>
          </a:p>
          <a:p>
            <a:r>
              <a:rPr lang="en-US" dirty="0"/>
              <a:t>Trigger: DS Singles + coinc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26A7A-7055-96FB-29F4-CAD85322B147}"/>
              </a:ext>
            </a:extLst>
          </p:cNvPr>
          <p:cNvSpPr txBox="1"/>
          <p:nvPr/>
        </p:nvSpPr>
        <p:spPr>
          <a:xfrm>
            <a:off x="6354662" y="1342072"/>
            <a:ext cx="2505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211</a:t>
            </a:r>
          </a:p>
          <a:p>
            <a:r>
              <a:rPr lang="en-US" dirty="0"/>
              <a:t>Beam Rate: 6467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b="1" u="sng" dirty="0"/>
              <a:t>Gas: CF4 @ 150 Torr</a:t>
            </a:r>
          </a:p>
          <a:p>
            <a:r>
              <a:rPr lang="en-US" dirty="0"/>
              <a:t>Trigger: DS Singles + coinc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D9F57-FAA3-D420-D622-9D27F74A25E2}"/>
              </a:ext>
            </a:extLst>
          </p:cNvPr>
          <p:cNvSpPr txBox="1"/>
          <p:nvPr/>
        </p:nvSpPr>
        <p:spPr>
          <a:xfrm>
            <a:off x="74358" y="3792181"/>
            <a:ext cx="252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260</a:t>
            </a:r>
          </a:p>
          <a:p>
            <a:r>
              <a:rPr lang="en-US" dirty="0"/>
              <a:t>Beam Rate: 2106 </a:t>
            </a:r>
          </a:p>
          <a:p>
            <a:r>
              <a:rPr lang="en-US" b="1" u="sng" dirty="0"/>
              <a:t>Gas: CF4 @ 200 Torr</a:t>
            </a:r>
          </a:p>
          <a:p>
            <a:r>
              <a:rPr lang="en-US" dirty="0"/>
              <a:t>Trigger: DS Singles (5000) + coinc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A3F3D-60AE-59AB-F89B-A61F81CA4139}"/>
              </a:ext>
            </a:extLst>
          </p:cNvPr>
          <p:cNvSpPr txBox="1"/>
          <p:nvPr/>
        </p:nvSpPr>
        <p:spPr>
          <a:xfrm>
            <a:off x="3283503" y="3769089"/>
            <a:ext cx="2348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261</a:t>
            </a:r>
          </a:p>
          <a:p>
            <a:r>
              <a:rPr lang="en-US" dirty="0"/>
              <a:t>Beam Rate: 2136 </a:t>
            </a:r>
          </a:p>
          <a:p>
            <a:r>
              <a:rPr lang="en-US" b="1" u="sng" dirty="0"/>
              <a:t>Gas: CF4 @ 200 Torr</a:t>
            </a:r>
          </a:p>
          <a:p>
            <a:r>
              <a:rPr lang="en-US" dirty="0"/>
              <a:t>Trigger: DS Singles (500) + coinc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0F718-7563-ED83-7998-624395EBE35F}"/>
              </a:ext>
            </a:extLst>
          </p:cNvPr>
          <p:cNvSpPr txBox="1"/>
          <p:nvPr/>
        </p:nvSpPr>
        <p:spPr>
          <a:xfrm>
            <a:off x="6321679" y="3751956"/>
            <a:ext cx="2369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Run: 271</a:t>
            </a:r>
          </a:p>
          <a:p>
            <a:r>
              <a:rPr lang="en-US" dirty="0"/>
              <a:t>Beam Rate: 7665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b="1" u="sng" dirty="0"/>
              <a:t>Gas: CF4 @ 200 Torr</a:t>
            </a:r>
          </a:p>
          <a:p>
            <a:r>
              <a:rPr lang="en-US" dirty="0"/>
              <a:t>Trigger: DS Singles (500) + coinc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0D4792-5DFF-1470-CEA2-7BF9F9504FB3}"/>
              </a:ext>
            </a:extLst>
          </p:cNvPr>
          <p:cNvCxnSpPr>
            <a:cxnSpLocks/>
          </p:cNvCxnSpPr>
          <p:nvPr/>
        </p:nvCxnSpPr>
        <p:spPr>
          <a:xfrm>
            <a:off x="3051495" y="1523076"/>
            <a:ext cx="0" cy="3974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7F2A7E-00A8-0FEE-9A3A-5E74CF7DFABC}"/>
              </a:ext>
            </a:extLst>
          </p:cNvPr>
          <p:cNvCxnSpPr>
            <a:cxnSpLocks/>
          </p:cNvCxnSpPr>
          <p:nvPr/>
        </p:nvCxnSpPr>
        <p:spPr>
          <a:xfrm>
            <a:off x="6185832" y="1523076"/>
            <a:ext cx="0" cy="3974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E97BF7-FA0A-6118-72BF-81E2B73B0427}"/>
              </a:ext>
            </a:extLst>
          </p:cNvPr>
          <p:cNvSpPr txBox="1"/>
          <p:nvPr/>
        </p:nvSpPr>
        <p:spPr>
          <a:xfrm>
            <a:off x="4546361" y="3745498"/>
            <a:ext cx="193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“Other” = 25 Fissions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	 44 Beams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D87E3D-B796-AAD7-1490-B2877ED8582B}"/>
              </a:ext>
            </a:extLst>
          </p:cNvPr>
          <p:cNvSpPr txBox="1"/>
          <p:nvPr/>
        </p:nvSpPr>
        <p:spPr>
          <a:xfrm>
            <a:off x="1229767" y="966392"/>
            <a:ext cx="197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“Other” = 27 Fissions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	 111 Beams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A34E02-34B1-3AF6-A2E6-958D26D8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2"/>
          <a:stretch/>
        </p:blipFill>
        <p:spPr>
          <a:xfrm>
            <a:off x="6299958" y="4776749"/>
            <a:ext cx="2788465" cy="643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E7E182-6BF7-DDE4-017E-12259EEA5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23" y="4776749"/>
            <a:ext cx="2730180" cy="6455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9A02C8-A611-4D3B-3A29-8EDED7286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6" y="5298750"/>
            <a:ext cx="2781514" cy="643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DE97D7-9E4C-C0A0-5219-C521C8422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659" y="2762444"/>
            <a:ext cx="2788463" cy="614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24A8D0-6091-ABE6-F6AF-EE402D78CF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23"/>
          <a:stretch/>
        </p:blipFill>
        <p:spPr>
          <a:xfrm>
            <a:off x="3238758" y="2886043"/>
            <a:ext cx="2717216" cy="6191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258FC-06C0-83BC-DD7C-238B6F56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43" y="2895600"/>
            <a:ext cx="2697137" cy="61840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26BCB6-9DB4-3D60-47DB-6649D0DE7E55}"/>
              </a:ext>
            </a:extLst>
          </p:cNvPr>
          <p:cNvCxnSpPr/>
          <p:nvPr/>
        </p:nvCxnSpPr>
        <p:spPr>
          <a:xfrm>
            <a:off x="-188043" y="3571843"/>
            <a:ext cx="95194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0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Output signal, 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out</a:t>
                </a:r>
                <a:r>
                  <a:rPr lang="en-US" i="1" dirty="0"/>
                  <a:t>(t)</a:t>
                </a:r>
                <a:r>
                  <a:rPr lang="en-US" dirty="0"/>
                  <a:t>, is the convolution of input signal, </a:t>
                </a:r>
                <a:r>
                  <a:rPr lang="en-US" i="1" dirty="0" err="1"/>
                  <a:t>i</a:t>
                </a:r>
                <a:r>
                  <a:rPr lang="en-US" i="1" baseline="-25000" dirty="0" err="1"/>
                  <a:t>in</a:t>
                </a:r>
                <a:r>
                  <a:rPr lang="en-US" i="1" dirty="0"/>
                  <a:t>(t)</a:t>
                </a:r>
                <a:r>
                  <a:rPr lang="en-US" dirty="0"/>
                  <a:t>, and the response function, </a:t>
                </a:r>
                <a:r>
                  <a:rPr lang="en-US" i="1" dirty="0"/>
                  <a:t>h(t)</a:t>
                </a:r>
                <a:endParaRPr lang="en-US" dirty="0"/>
              </a:p>
              <a:p>
                <a:pPr lvl="1"/>
                <a:r>
                  <a:rPr lang="en-US" dirty="0"/>
                  <a:t>Channel dependent</a:t>
                </a:r>
              </a:p>
              <a:p>
                <a:r>
                  <a:rPr lang="en-US" dirty="0"/>
                  <a:t>The signal can be deconvolved with Fourier transform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With the Fourier transform of the response function the input charge as a function of time can be found</a:t>
                </a:r>
              </a:p>
              <a:p>
                <a:r>
                  <a:rPr lang="en-US" dirty="0"/>
                  <a:t>Analytical formula for the response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is the amplification gain</a:t>
                </a:r>
              </a:p>
              <a:p>
                <a:pPr lvl="1"/>
                <a:r>
                  <a:rPr lang="el-GR" i="1" dirty="0"/>
                  <a:t>τ</a:t>
                </a:r>
                <a:r>
                  <a:rPr lang="en-US" dirty="0"/>
                  <a:t> is the peaking time</a:t>
                </a:r>
              </a:p>
              <a:p>
                <a:pPr lvl="1"/>
                <a:r>
                  <a:rPr lang="en-US" dirty="0"/>
                  <a:t>Analytical formula is not accurate enough for proper deconvolution</a:t>
                </a:r>
              </a:p>
              <a:p>
                <a:endParaRPr lang="en-US" dirty="0">
                  <a:latin typeface="Arial" pitchFamily="34" charset="0"/>
                  <a:ea typeface="ＭＳ Ｐゴシック"/>
                  <a:cs typeface="ＭＳ Ｐゴシック"/>
                </a:endParaRPr>
              </a:p>
              <a:p>
                <a:endParaRPr lang="en-US" dirty="0"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mc:Choice>
        <mc:Fallback xmlns="">
          <p:sp>
            <p:nvSpPr>
              <p:cNvPr id="10242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4" t="-2303" r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Reconstruction Principle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1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</a:rPr>
              <a:t>Pulser tests with internal </a:t>
            </a:r>
            <a:r>
              <a:rPr lang="en-US" dirty="0" err="1">
                <a:latin typeface="Arial" pitchFamily="34" charset="0"/>
                <a:ea typeface="ＭＳ Ｐゴシック"/>
              </a:rPr>
              <a:t>AsAd</a:t>
            </a:r>
            <a:r>
              <a:rPr lang="en-US" dirty="0">
                <a:latin typeface="Arial" pitchFamily="34" charset="0"/>
                <a:ea typeface="ＭＳ Ｐゴシック"/>
              </a:rPr>
              <a:t> pulser were used to obtain response function of the GET preamp and shaper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0 V test to get backgrounds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Channel dependent baseline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Phase effect from circular buffer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Baselines usually corrected by FPN channels, but in pulser test FPN channels have the pulser signal</a:t>
            </a:r>
          </a:p>
          <a:p>
            <a:pPr lvl="1"/>
            <a:endParaRPr lang="en-US" dirty="0">
              <a:latin typeface="Arial" pitchFamily="34" charset="0"/>
              <a:ea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Deconvolution – Baseline Corrections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FEAA3-340B-BC84-8C1B-03BFA533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3520500"/>
            <a:ext cx="4391748" cy="257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CA3DF-15AE-0122-1C96-FD178BF3A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86063" cy="26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78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4543664"/>
            <a:ext cx="8990922" cy="1550850"/>
          </a:xfrm>
        </p:spPr>
        <p:txBody>
          <a:bodyPr/>
          <a:lstStyle/>
          <a:p>
            <a:r>
              <a:rPr lang="en-US" dirty="0"/>
              <a:t>For long signals (such as for the beam) the deconvolution does not reconstruct charge perfectly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Iterative Deconvolution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A39E3-0BE2-9271-B4EE-100A99E8A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5" r="50546"/>
          <a:stretch/>
        </p:blipFill>
        <p:spPr>
          <a:xfrm>
            <a:off x="4356141" y="1166659"/>
            <a:ext cx="4787859" cy="27547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9E0041-B885-5213-D60C-771FD901C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6" t="320" b="50627"/>
          <a:stretch/>
        </p:blipFill>
        <p:spPr>
          <a:xfrm>
            <a:off x="75234" y="1219200"/>
            <a:ext cx="449676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Iterative Deconvolution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C6F65-CDF4-90DE-F99F-B7D77ADFB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1143000" y="1033467"/>
            <a:ext cx="6598082" cy="3843334"/>
          </a:xfrm>
          <a:prstGeom prst="rect">
            <a:avLst/>
          </a:prstGeom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5522" y="4800600"/>
            <a:ext cx="8990922" cy="1217714"/>
          </a:xfrm>
        </p:spPr>
        <p:txBody>
          <a:bodyPr/>
          <a:lstStyle/>
          <a:p>
            <a:r>
              <a:rPr lang="en-US" dirty="0"/>
              <a:t>Signal can be reconstructed by convoluting the charge with the response function using the summation method</a:t>
            </a:r>
          </a:p>
          <a:p>
            <a:r>
              <a:rPr lang="en-US" dirty="0"/>
              <a:t>The difference between the source signal and the reconstructed signal is not 0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520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between the actual signal and the signal from the reconstructed charge can be iteratively used to correct the charge.</a:t>
            </a:r>
          </a:p>
          <a:p>
            <a:pPr lvl="1"/>
            <a:r>
              <a:rPr lang="en-US" dirty="0"/>
              <a:t>1) Use the deconvolution method on the signal difference to obtain the difference in “charge space” (go from “signal space” to “charge space”)</a:t>
            </a:r>
          </a:p>
          <a:p>
            <a:pPr lvl="1"/>
            <a:r>
              <a:rPr lang="en-US" dirty="0"/>
              <a:t>2) Subtract the result from the charge and obtain a new reconstructed signal</a:t>
            </a:r>
          </a:p>
          <a:p>
            <a:pPr lvl="1"/>
            <a:r>
              <a:rPr lang="en-US" dirty="0"/>
              <a:t>3) Calculate the difference between the source signal and new reconstructed signal</a:t>
            </a:r>
          </a:p>
          <a:p>
            <a:pPr lvl="1"/>
            <a:r>
              <a:rPr lang="en-US" dirty="0"/>
              <a:t>4) Repeat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Iterative Deconvolution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F17CF-9843-A459-D7B0-33896573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61" y="3020375"/>
            <a:ext cx="5410200" cy="310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4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5029200"/>
            <a:ext cx="8990922" cy="1065313"/>
          </a:xfrm>
        </p:spPr>
        <p:txBody>
          <a:bodyPr/>
          <a:lstStyle/>
          <a:p>
            <a:r>
              <a:rPr lang="en-US" dirty="0"/>
              <a:t>4 iterations appears to be sufficient to obtain a relatively flat difference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Iterative Deconvolution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E713A-D41C-7BFD-DE2D-356E497D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96" y="1033466"/>
            <a:ext cx="5991129" cy="34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Cross-section</a:t>
            </a:r>
          </a:p>
          <a:p>
            <a:pPr lvl="1"/>
            <a:r>
              <a:rPr lang="en-US" dirty="0"/>
              <a:t>Energy determined from vertex location</a:t>
            </a:r>
          </a:p>
          <a:p>
            <a:pPr lvl="2"/>
            <a:r>
              <a:rPr lang="en-US" dirty="0"/>
              <a:t>Space Charge corrections crucial</a:t>
            </a:r>
          </a:p>
          <a:p>
            <a:pPr lvl="1"/>
            <a:r>
              <a:rPr lang="en-US" dirty="0"/>
              <a:t>Determination of Fission vs Beam</a:t>
            </a:r>
          </a:p>
          <a:p>
            <a:pPr lvl="2"/>
            <a:r>
              <a:rPr lang="en-US" dirty="0"/>
              <a:t>Standard + ML methods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 from AT-TPC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CF5987B-D84B-4817-A161-136A131AA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7100"/>
                <a:ext cx="4572000" cy="5027414"/>
              </a:xfrm>
            </p:spPr>
            <p:txBody>
              <a:bodyPr/>
              <a:lstStyle/>
              <a:p>
                <a:r>
                  <a:rPr lang="en-US" dirty="0"/>
                  <a:t>Cross-section</a:t>
                </a:r>
              </a:p>
              <a:p>
                <a:pPr lvl="1"/>
                <a:r>
                  <a:rPr lang="en-US" dirty="0"/>
                  <a:t>Energy determined from vertex location</a:t>
                </a:r>
              </a:p>
              <a:p>
                <a:pPr lvl="2"/>
                <a:r>
                  <a:rPr lang="en-US" dirty="0"/>
                  <a:t>Space Charge corrections crucial</a:t>
                </a:r>
              </a:p>
              <a:p>
                <a:pPr lvl="1"/>
                <a:r>
                  <a:rPr lang="en-US" dirty="0"/>
                  <a:t>Determination of Fission vs Beam</a:t>
                </a:r>
              </a:p>
              <a:p>
                <a:pPr lvl="2"/>
                <a:r>
                  <a:rPr lang="en-US" dirty="0"/>
                  <a:t>Standard + ML methods</a:t>
                </a:r>
              </a:p>
              <a:p>
                <a:r>
                  <a:rPr lang="en-US" dirty="0"/>
                  <a:t>Charge asymmetry </a:t>
                </a:r>
              </a:p>
              <a:p>
                <a:pPr lvl="1"/>
                <a:r>
                  <a:rPr lang="en-US" dirty="0"/>
                  <a:t>Energy loss of products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varies slowly </a:t>
                </a:r>
              </a:p>
              <a:p>
                <a:pPr lvl="2"/>
                <a:r>
                  <a:rPr lang="en-US" dirty="0"/>
                  <a:t>Deconvolution important for charge comparisons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CF5987B-D84B-4817-A161-136A131AA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7100"/>
                <a:ext cx="4572000" cy="5027414"/>
              </a:xfrm>
              <a:blipFill>
                <a:blip r:embed="rId2"/>
                <a:stretch>
                  <a:fillRect l="-3467" t="-2303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C496B22-7274-4551-8220-8DB06605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 from AT-TPC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CE1D2-991C-46AA-A67B-7385F329F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74F95-804E-4391-8D9E-242DCC7CE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1BCEE-AE30-A6BE-A12B-1BE7430B5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0260"/>
            <a:ext cx="2133600" cy="43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50AC81-4E80-E1C4-6F75-A4F10D4A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fission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F3307-D5FE-35BA-9BC9-2A16E5D74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3213E-4244-ACD9-5215-1E35B2EC7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2329E7-A743-11FC-6CF9-7D45E26C1B9D}"/>
              </a:ext>
            </a:extLst>
          </p:cNvPr>
          <p:cNvGrpSpPr/>
          <p:nvPr/>
        </p:nvGrpSpPr>
        <p:grpSpPr>
          <a:xfrm>
            <a:off x="0" y="1524000"/>
            <a:ext cx="4600575" cy="3743344"/>
            <a:chOff x="28787672" y="16431001"/>
            <a:chExt cx="6570271" cy="4902544"/>
          </a:xfrm>
        </p:grpSpPr>
        <p:pic>
          <p:nvPicPr>
            <p:cNvPr id="29" name="Picture 28" descr="Chart&#10;&#10;Description automatically generated">
              <a:extLst>
                <a:ext uri="{FF2B5EF4-FFF2-40B4-BE49-F238E27FC236}">
                  <a16:creationId xmlns:a16="http://schemas.microsoft.com/office/drawing/2014/main" id="{56593CCC-E06B-F1CD-A9B2-6AF28FA5A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" t="6532" r="7413"/>
            <a:stretch/>
          </p:blipFill>
          <p:spPr>
            <a:xfrm>
              <a:off x="28787672" y="16431001"/>
              <a:ext cx="6570271" cy="45468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E92DC02-9865-D083-224B-428A0A19A7FF}"/>
                    </a:ext>
                  </a:extLst>
                </p:cNvPr>
                <p:cNvSpPr txBox="1"/>
                <p:nvPr/>
              </p:nvSpPr>
              <p:spPr>
                <a:xfrm>
                  <a:off x="31262335" y="20688021"/>
                  <a:ext cx="2080166" cy="645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\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a14:m>
                  <a:r>
                    <a:rPr lang="en-US" sz="2400" dirty="0"/>
                    <a:t> 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E92DC02-9865-D083-224B-428A0A19A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2335" y="20688021"/>
                  <a:ext cx="2080166" cy="64552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F20A844-6B1D-D35C-E161-6C20652968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95" r="7983" b="3360"/>
          <a:stretch/>
        </p:blipFill>
        <p:spPr>
          <a:xfrm>
            <a:off x="4263802" y="1684702"/>
            <a:ext cx="4908773" cy="3124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9496C-4EC8-0C6D-4375-565AF0714A23}"/>
                  </a:ext>
                </a:extLst>
              </p:cNvPr>
              <p:cNvSpPr txBox="1"/>
              <p:nvPr/>
            </p:nvSpPr>
            <p:spPr>
              <a:xfrm>
                <a:off x="6203841" y="4680407"/>
                <a:ext cx="1456555" cy="492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\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9496C-4EC8-0C6D-4375-565AF0714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841" y="4680407"/>
                <a:ext cx="1456555" cy="49289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6EA6D9-C153-13B9-4778-B6F259E2D443}"/>
              </a:ext>
            </a:extLst>
          </p:cNvPr>
          <p:cNvSpPr txBox="1"/>
          <p:nvPr/>
        </p:nvSpPr>
        <p:spPr>
          <a:xfrm>
            <a:off x="1066800" y="125242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fission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634E3-4C8F-FFC5-FE11-DD1ADA53786B}"/>
              </a:ext>
            </a:extLst>
          </p:cNvPr>
          <p:cNvSpPr txBox="1"/>
          <p:nvPr/>
        </p:nvSpPr>
        <p:spPr>
          <a:xfrm>
            <a:off x="5446218" y="111392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Experimental fission events (all beam species)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544FC-B38E-4BEC-E185-8F3988162854}"/>
              </a:ext>
            </a:extLst>
          </p:cNvPr>
          <p:cNvSpPr txBox="1"/>
          <p:nvPr/>
        </p:nvSpPr>
        <p:spPr>
          <a:xfrm>
            <a:off x="5340729" y="2666333"/>
            <a:ext cx="103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~ 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8AA9F-FCFD-22F9-DFE2-0D39B6D75A80}"/>
              </a:ext>
            </a:extLst>
          </p:cNvPr>
          <p:cNvSpPr txBox="1"/>
          <p:nvPr/>
        </p:nvSpPr>
        <p:spPr>
          <a:xfrm>
            <a:off x="7772400" y="2696603"/>
            <a:ext cx="109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~ 52 </a:t>
            </a:r>
          </a:p>
        </p:txBody>
      </p:sp>
    </p:spTree>
    <p:extLst>
      <p:ext uri="{BB962C8B-B14F-4D97-AF65-F5344CB8AC3E}">
        <p14:creationId xmlns:p14="http://schemas.microsoft.com/office/powerpoint/2010/main" val="11331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gure 2">
            <a:extLst>
              <a:ext uri="{FF2B5EF4-FFF2-40B4-BE49-F238E27FC236}">
                <a16:creationId xmlns:a16="http://schemas.microsoft.com/office/drawing/2014/main" id="{73FC08DD-9E6A-46D9-B6DF-A94C413A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54" y="1600200"/>
            <a:ext cx="419834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AF81E-FB4C-495C-A90D-8D773515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4717054" cy="5027414"/>
          </a:xfrm>
        </p:spPr>
        <p:txBody>
          <a:bodyPr/>
          <a:lstStyle/>
          <a:p>
            <a:r>
              <a:rPr lang="en-US" dirty="0"/>
              <a:t>Goal is to measure fission properties of short-lived isotopes</a:t>
            </a:r>
          </a:p>
          <a:p>
            <a:pPr lvl="1"/>
            <a:r>
              <a:rPr lang="en-US" dirty="0"/>
              <a:t>Fission barrier, cross-section, asymmetry of fission fragments</a:t>
            </a:r>
          </a:p>
          <a:p>
            <a:r>
              <a:rPr lang="en-US" dirty="0"/>
              <a:t>Nucleus excited through light ion</a:t>
            </a:r>
            <a:r>
              <a:rPr lang="en-US" u="sng" dirty="0"/>
              <a:t> </a:t>
            </a:r>
            <a:r>
              <a:rPr lang="en-US" dirty="0"/>
              <a:t>induced fusion-fission -&gt; low angular momentum</a:t>
            </a:r>
          </a:p>
          <a:p>
            <a:pPr lvl="1"/>
            <a:r>
              <a:rPr lang="en-US" dirty="0"/>
              <a:t>Fission of compound nucleus</a:t>
            </a:r>
          </a:p>
          <a:p>
            <a:r>
              <a:rPr lang="en-US" dirty="0"/>
              <a:t>Using an Active Target TPC provides several advantages to the study of fission using fusion-fission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DD53D-B2CA-407E-86A1-D8DD0AEC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In AT-TPC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ADAB1-582E-42EE-B662-23719B359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31B1-D4C5-4872-AFFC-E216D5C3C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7E1251-1514-4E1C-8578-17FD302FE12D}"/>
              </a:ext>
            </a:extLst>
          </p:cNvPr>
          <p:cNvSpPr/>
          <p:nvPr/>
        </p:nvSpPr>
        <p:spPr>
          <a:xfrm>
            <a:off x="6467913" y="3020381"/>
            <a:ext cx="248947" cy="2486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2F180-0163-4537-85B0-97EDA8364B42}"/>
              </a:ext>
            </a:extLst>
          </p:cNvPr>
          <p:cNvSpPr txBox="1"/>
          <p:nvPr/>
        </p:nvSpPr>
        <p:spPr>
          <a:xfrm>
            <a:off x="7378648" y="4675573"/>
            <a:ext cx="195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Moller P et. Al.  J 2015 </a:t>
            </a:r>
            <a:r>
              <a:rPr lang="en-US" sz="1000" i="1" dirty="0"/>
              <a:t>Phys. Rev. </a:t>
            </a:r>
            <a:r>
              <a:rPr lang="en-US" sz="1000" dirty="0"/>
              <a:t>C </a:t>
            </a:r>
            <a:r>
              <a:rPr lang="en-US" sz="1000" b="1" dirty="0"/>
              <a:t>91 </a:t>
            </a:r>
            <a:r>
              <a:rPr lang="en-US" sz="1000" dirty="0"/>
              <a:t>024310</a:t>
            </a:r>
          </a:p>
        </p:txBody>
      </p:sp>
    </p:spTree>
    <p:extLst>
      <p:ext uri="{BB962C8B-B14F-4D97-AF65-F5344CB8AC3E}">
        <p14:creationId xmlns:p14="http://schemas.microsoft.com/office/powerpoint/2010/main" val="40895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Using an Active Target allows for probing a large range of excitation energies</a:t>
            </a:r>
          </a:p>
          <a:p>
            <a:pPr lvl="1"/>
            <a:r>
              <a:rPr lang="en-US" dirty="0"/>
              <a:t>Allows for measuring cross section over range of energies with single beam</a:t>
            </a:r>
          </a:p>
          <a:p>
            <a:r>
              <a:rPr lang="en-US" dirty="0"/>
              <a:t>Active Target allows for accurate determination of reaction vertex and reconstruction of the event</a:t>
            </a:r>
          </a:p>
          <a:p>
            <a:pPr lvl="1"/>
            <a:r>
              <a:rPr lang="en-US" dirty="0"/>
              <a:t>Vertex used to obtain excitation energy and the angle between fission fragments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Inverse kinematics allows for the use of radioactive isotopes in study of fusion-fission reactions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Inverse kinematics boosts fragments forward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Fission events form a characteristic </a:t>
            </a:r>
            <a:r>
              <a:rPr lang="en-US" b="1" dirty="0">
                <a:latin typeface="Arial" pitchFamily="34" charset="0"/>
                <a:ea typeface="ＭＳ Ｐゴシック"/>
              </a:rPr>
              <a:t>Y</a:t>
            </a:r>
            <a:r>
              <a:rPr lang="en-US" dirty="0">
                <a:latin typeface="Arial" pitchFamily="34" charset="0"/>
                <a:ea typeface="ＭＳ Ｐゴシック"/>
              </a:rPr>
              <a:t> pattern toward the pad plane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Fission In AT-TPC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8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AT-TPC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2746C-7FE4-4C98-98AE-354A48ED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33466"/>
            <a:ext cx="4550229" cy="292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54C6F-0140-5780-322F-82A12650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29530"/>
            <a:ext cx="1959871" cy="2012171"/>
          </a:xfrm>
          <a:prstGeom prst="rect">
            <a:avLst/>
          </a:prstGeom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495800" cy="502741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AT-TPC (Active Target Time Projection Chamber)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Reactions occur inside the gas volume of the TPC with the gas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1000 mm long x 250 mm radius cylindrical active volume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10240 micromegas pads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Perpendicular to beam direction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Triangular pads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Highly segmented inner region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Cylindrical design allows for use in magnetic field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We did </a:t>
            </a:r>
            <a:r>
              <a:rPr lang="en-US" u="sng" dirty="0">
                <a:latin typeface="Arial" pitchFamily="34" charset="0"/>
                <a:ea typeface="ＭＳ Ｐゴシック"/>
              </a:rPr>
              <a:t>not</a:t>
            </a:r>
            <a:r>
              <a:rPr lang="en-US" dirty="0">
                <a:latin typeface="Arial" pitchFamily="34" charset="0"/>
                <a:ea typeface="ＭＳ Ｐゴシック"/>
              </a:rPr>
              <a:t> use a magnetic field for fission study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7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AT-TPC - GET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800600" cy="5027414"/>
          </a:xfrm>
        </p:spPr>
        <p:txBody>
          <a:bodyPr/>
          <a:lstStyle/>
          <a:p>
            <a:r>
              <a:rPr lang="en-US" dirty="0"/>
              <a:t>Generic Electronics for TPCs (GET)</a:t>
            </a:r>
          </a:p>
          <a:p>
            <a:pPr lvl="1"/>
            <a:r>
              <a:rPr lang="en-US" dirty="0"/>
              <a:t>AGET chips</a:t>
            </a:r>
          </a:p>
          <a:p>
            <a:pPr lvl="2"/>
            <a:r>
              <a:rPr lang="en-US" dirty="0"/>
              <a:t>64 data channels + 4 FPN channels</a:t>
            </a:r>
          </a:p>
          <a:p>
            <a:pPr lvl="3"/>
            <a:r>
              <a:rPr lang="en-US" dirty="0"/>
              <a:t>Fixed Pattern Noise (FPN) channels measure the baseline due to electronics</a:t>
            </a:r>
          </a:p>
          <a:p>
            <a:pPr lvl="2"/>
            <a:r>
              <a:rPr lang="en-US" dirty="0"/>
              <a:t>Preamplification and Shaping</a:t>
            </a:r>
          </a:p>
          <a:p>
            <a:pPr lvl="1"/>
            <a:r>
              <a:rPr lang="en-US" dirty="0" err="1"/>
              <a:t>AsAd</a:t>
            </a:r>
            <a:r>
              <a:rPr lang="en-US" dirty="0"/>
              <a:t> (ASIC and ADC) boards</a:t>
            </a:r>
          </a:p>
          <a:p>
            <a:pPr lvl="2"/>
            <a:r>
              <a:rPr lang="en-US" dirty="0"/>
              <a:t>4 AGET chips per board</a:t>
            </a:r>
          </a:p>
          <a:p>
            <a:pPr lvl="2"/>
            <a:r>
              <a:rPr lang="en-US" dirty="0"/>
              <a:t>Digitizes signal from the AGET</a:t>
            </a:r>
          </a:p>
          <a:p>
            <a:pPr lvl="1"/>
            <a:r>
              <a:rPr lang="en-US" dirty="0" err="1"/>
              <a:t>CoBo</a:t>
            </a:r>
            <a:r>
              <a:rPr lang="en-US" dirty="0"/>
              <a:t> (Concentration Board) Module</a:t>
            </a:r>
          </a:p>
          <a:p>
            <a:pPr lvl="2"/>
            <a:r>
              <a:rPr lang="en-US" dirty="0"/>
              <a:t>Up to 4 </a:t>
            </a:r>
            <a:r>
              <a:rPr lang="en-US" dirty="0" err="1"/>
              <a:t>AsAd</a:t>
            </a:r>
            <a:r>
              <a:rPr lang="en-US" dirty="0"/>
              <a:t> per </a:t>
            </a:r>
            <a:r>
              <a:rPr lang="en-US" dirty="0" err="1"/>
              <a:t>CoBo</a:t>
            </a:r>
            <a:endParaRPr lang="en-US" dirty="0"/>
          </a:p>
          <a:p>
            <a:pPr lvl="1"/>
            <a:r>
              <a:rPr lang="en-US" dirty="0" err="1"/>
              <a:t>MuTAnT</a:t>
            </a:r>
            <a:r>
              <a:rPr lang="en-US" dirty="0"/>
              <a:t> (Multiplicity, Trigger and Time)</a:t>
            </a:r>
          </a:p>
          <a:p>
            <a:pPr lvl="2"/>
            <a:r>
              <a:rPr lang="en-US" dirty="0"/>
              <a:t>Manages the trigger for the connected </a:t>
            </a:r>
            <a:r>
              <a:rPr lang="en-US" dirty="0" err="1"/>
              <a:t>CoBos</a:t>
            </a:r>
            <a:endParaRPr lang="en-US" dirty="0"/>
          </a:p>
          <a:p>
            <a:endParaRPr lang="en-US" dirty="0">
              <a:latin typeface="Arial" pitchFamily="34" charset="0"/>
              <a:ea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BD340-81CF-B67B-FA2D-937BBC49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09" y="1611518"/>
            <a:ext cx="4321591" cy="3184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BD6D0-FED2-3138-0FB0-4B4E798D56E9}"/>
              </a:ext>
            </a:extLst>
          </p:cNvPr>
          <p:cNvSpPr txBox="1"/>
          <p:nvPr/>
        </p:nvSpPr>
        <p:spPr>
          <a:xfrm>
            <a:off x="5867400" y="4904601"/>
            <a:ext cx="47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E.C. </a:t>
            </a:r>
            <a:r>
              <a:rPr lang="en-US" sz="1200" dirty="0" err="1"/>
              <a:t>Pollacco</a:t>
            </a:r>
            <a:r>
              <a:rPr lang="en-US" sz="1200" dirty="0"/>
              <a:t> et al. NIMA </a:t>
            </a:r>
            <a:r>
              <a:rPr lang="en-US" sz="1200" b="1" dirty="0"/>
              <a:t>887</a:t>
            </a:r>
            <a:r>
              <a:rPr lang="en-US" sz="1200" dirty="0"/>
              <a:t> (2018) 81-93</a:t>
            </a:r>
          </a:p>
        </p:txBody>
      </p:sp>
    </p:spTree>
    <p:extLst>
      <p:ext uri="{BB962C8B-B14F-4D97-AF65-F5344CB8AC3E}">
        <p14:creationId xmlns:p14="http://schemas.microsoft.com/office/powerpoint/2010/main" val="307411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7DA068-8B79-D2D1-D6EE-C856448F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70" y="1295700"/>
            <a:ext cx="4664430" cy="1904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87E6C7-5382-A4F7-08C5-444292B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Rare Isotope Beams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26784-663A-B200-B9F4-07206314E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BD40-7DDD-3779-1F5F-65EBE4D80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773A-0B13-CF20-9DA1-1E96B1E4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54" y="3360945"/>
            <a:ext cx="4275746" cy="2725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5FA10-1AD7-7246-8DF9-134EF5FA4C04}"/>
                  </a:ext>
                </a:extLst>
              </p:cNvPr>
              <p:cNvSpPr txBox="1"/>
              <p:nvPr/>
            </p:nvSpPr>
            <p:spPr>
              <a:xfrm>
                <a:off x="6087727" y="3505200"/>
                <a:ext cx="129540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5FA10-1AD7-7246-8DF9-134EF5FA4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727" y="3505200"/>
                <a:ext cx="1295400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CD5D4EE-8389-F091-F1E6-CAD3953A594C}"/>
              </a:ext>
            </a:extLst>
          </p:cNvPr>
          <p:cNvSpPr/>
          <p:nvPr/>
        </p:nvSpPr>
        <p:spPr>
          <a:xfrm>
            <a:off x="6400800" y="4089713"/>
            <a:ext cx="457200" cy="1091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F4408D-43E6-3038-FC7B-8011DEB3C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7100"/>
                <a:ext cx="4664430" cy="5027414"/>
              </a:xfrm>
            </p:spPr>
            <p:txBody>
              <a:bodyPr/>
              <a:lstStyle/>
              <a:p>
                <a:r>
                  <a:rPr lang="en-US" dirty="0"/>
                  <a:t>Beams are separated in a magnetic fragment separator</a:t>
                </a:r>
              </a:p>
              <a:p>
                <a:pPr lvl="1"/>
                <a:r>
                  <a:rPr lang="en-US" dirty="0"/>
                  <a:t>Puts a very tight cut on rigidity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Measure time of flight (</a:t>
                </a:r>
                <a:r>
                  <a:rPr lang="en-US" dirty="0" err="1"/>
                  <a:t>ToF</a:t>
                </a:r>
                <a:r>
                  <a:rPr lang="en-US" dirty="0"/>
                  <a:t>) of beam between two fixed points</a:t>
                </a:r>
              </a:p>
              <a:p>
                <a:pPr lvl="1"/>
                <a:r>
                  <a:rPr lang="en-US" dirty="0"/>
                  <a:t>Gives the particle velocity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Measure energy loss through gas detector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ΔE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Lab not convinced it was possible with lead -&gt; new detector system!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F4408D-43E6-3038-FC7B-8011DEB3C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7100"/>
                <a:ext cx="4664430" cy="5027414"/>
              </a:xfrm>
              <a:blipFill>
                <a:blip r:embed="rId5"/>
                <a:stretch>
                  <a:fillRect l="-3399" t="-2303" r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C462FA0-1FD1-B6E2-DFE9-C8043626538D}"/>
              </a:ext>
            </a:extLst>
          </p:cNvPr>
          <p:cNvSpPr txBox="1"/>
          <p:nvPr/>
        </p:nvSpPr>
        <p:spPr>
          <a:xfrm>
            <a:off x="5885760" y="3149528"/>
            <a:ext cx="252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PID plot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894B3-B2D2-4817-9B63-447A91A00C06}"/>
              </a:ext>
            </a:extLst>
          </p:cNvPr>
          <p:cNvSpPr txBox="1"/>
          <p:nvPr/>
        </p:nvSpPr>
        <p:spPr>
          <a:xfrm>
            <a:off x="7315200" y="9978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Z: Element number</a:t>
            </a:r>
          </a:p>
          <a:p>
            <a:r>
              <a:rPr lang="en-US" sz="1600" dirty="0"/>
              <a:t>A: Mass number</a:t>
            </a:r>
          </a:p>
          <a:p>
            <a:r>
              <a:rPr lang="en-US" sz="1600" dirty="0"/>
              <a:t>q: Charge-state </a:t>
            </a:r>
          </a:p>
        </p:txBody>
      </p:sp>
    </p:spTree>
    <p:extLst>
      <p:ext uri="{BB962C8B-B14F-4D97-AF65-F5344CB8AC3E}">
        <p14:creationId xmlns:p14="http://schemas.microsoft.com/office/powerpoint/2010/main" val="8687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929FDB-1C7F-6356-8401-5CC6EA02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/>
              <a:t>HEavy ISotope Tagger (HEIST)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C4D56-B7DD-5173-144A-66864B2E1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Curtis Hunt, TPC2023 Workshop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496D2-F448-74D1-EC75-D945EBD65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AD6EE-DDF2-E9EF-818D-FB0414AB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" y="1009916"/>
            <a:ext cx="9144000" cy="2950423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7BC888BC-6917-5188-F2D1-B1BFCCD53819}"/>
              </a:ext>
            </a:extLst>
          </p:cNvPr>
          <p:cNvSpPr/>
          <p:nvPr/>
        </p:nvSpPr>
        <p:spPr>
          <a:xfrm rot="5400000">
            <a:off x="4096404" y="2484544"/>
            <a:ext cx="369334" cy="2258256"/>
          </a:xfrm>
          <a:prstGeom prst="rightBrace">
            <a:avLst>
              <a:gd name="adj1" fmla="val 92612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8FD7A3-6E05-B849-B252-34656FA7D074}"/>
                  </a:ext>
                </a:extLst>
              </p:cNvPr>
              <p:cNvSpPr txBox="1"/>
              <p:nvPr/>
            </p:nvSpPr>
            <p:spPr>
              <a:xfrm>
                <a:off x="3633759" y="3835629"/>
                <a:ext cx="12946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8FD7A3-6E05-B849-B252-34656FA7D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759" y="3835629"/>
                <a:ext cx="12946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C0E78DA6-9650-200A-F8ED-74B2D3AB1711}"/>
              </a:ext>
            </a:extLst>
          </p:cNvPr>
          <p:cNvSpPr/>
          <p:nvPr/>
        </p:nvSpPr>
        <p:spPr>
          <a:xfrm rot="5400000">
            <a:off x="1127965" y="2895097"/>
            <a:ext cx="702552" cy="1178511"/>
          </a:xfrm>
          <a:prstGeom prst="rightBrace">
            <a:avLst>
              <a:gd name="adj1" fmla="val 42569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764B6-1923-71E4-3FE0-EA5BEFEAAC19}"/>
              </a:ext>
            </a:extLst>
          </p:cNvPr>
          <p:cNvSpPr txBox="1"/>
          <p:nvPr/>
        </p:nvSpPr>
        <p:spPr>
          <a:xfrm>
            <a:off x="1219200" y="3823666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ToF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815D6E-F872-4D70-9355-E546204CD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3556" r="10262" b="17334"/>
          <a:stretch/>
        </p:blipFill>
        <p:spPr bwMode="auto">
          <a:xfrm>
            <a:off x="9525000" y="1371600"/>
            <a:ext cx="3526746" cy="19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63EF66-ABC0-0A79-A957-AD482CA39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17" y="3879605"/>
            <a:ext cx="3944663" cy="2244012"/>
          </a:xfrm>
          <a:prstGeom prst="rect">
            <a:avLst/>
          </a:prstGeom>
        </p:spPr>
      </p:pic>
      <p:pic>
        <p:nvPicPr>
          <p:cNvPr id="9" name="Picture 8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E7F85BC8-8E8A-2513-5333-C4B875ABB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913" y="4078462"/>
            <a:ext cx="1398853" cy="1865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F23E55-C47D-79BB-280C-3A8E4BF15F1E}"/>
              </a:ext>
            </a:extLst>
          </p:cNvPr>
          <p:cNvSpPr txBox="1"/>
          <p:nvPr/>
        </p:nvSpPr>
        <p:spPr>
          <a:xfrm>
            <a:off x="7086600" y="4648200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Anthony</a:t>
            </a:r>
          </a:p>
          <a:p>
            <a:r>
              <a:rPr lang="en-US" sz="1600" dirty="0"/>
              <a:t>MSU Grad Student</a:t>
            </a:r>
          </a:p>
        </p:txBody>
      </p:sp>
    </p:spTree>
    <p:extLst>
      <p:ext uri="{BB962C8B-B14F-4D97-AF65-F5344CB8AC3E}">
        <p14:creationId xmlns:p14="http://schemas.microsoft.com/office/powerpoint/2010/main" val="3452499448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07D8B8AA329489E923C280D64D7BF" ma:contentTypeVersion="2" ma:contentTypeDescription="Create a new document." ma:contentTypeScope="" ma:versionID="39fa6482b99963bf6e9902ae45608fe8">
  <xsd:schema xmlns:xsd="http://www.w3.org/2001/XMLSchema" xmlns:xs="http://www.w3.org/2001/XMLSchema" xmlns:p="http://schemas.microsoft.com/office/2006/metadata/properties" xmlns:ns3="ea892027-57d9-4464-ab25-d592357f6245" targetNamespace="http://schemas.microsoft.com/office/2006/metadata/properties" ma:root="true" ma:fieldsID="cacef6e2dbd1b959f246e22a9c78dd08" ns3:_="">
    <xsd:import namespace="ea892027-57d9-4464-ab25-d592357f62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92027-57d9-4464-ab25-d592357f6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a892027-57d9-4464-ab25-d592357f624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6FCB36-D808-4BE6-BD83-C0DFD3DEC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92027-57d9-4464-ab25-d59235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Words>2737</Words>
  <Application>Microsoft Office PowerPoint</Application>
  <PresentationFormat>On-screen Show (4:3)</PresentationFormat>
  <Paragraphs>457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Helvetica</vt:lpstr>
      <vt:lpstr>Lucida Grande</vt:lpstr>
      <vt:lpstr>Wingdings</vt:lpstr>
      <vt:lpstr>FRIB3</vt:lpstr>
      <vt:lpstr>Studying Fission near 198Pb with AT-TPC at FRIB</vt:lpstr>
      <vt:lpstr>Outline</vt:lpstr>
      <vt:lpstr>Fission In AT-TPC</vt:lpstr>
      <vt:lpstr>Fission In AT-TPC</vt:lpstr>
      <vt:lpstr>Fission In AT-TPC</vt:lpstr>
      <vt:lpstr>AT-TPC</vt:lpstr>
      <vt:lpstr>AT-TPC - GET</vt:lpstr>
      <vt:lpstr>Identifying Rare Isotope Beams</vt:lpstr>
      <vt:lpstr>HEavy ISotope Tagger (HEIST)</vt:lpstr>
      <vt:lpstr>Experimental Setup</vt:lpstr>
      <vt:lpstr>Finding Window/Pad Plane Time</vt:lpstr>
      <vt:lpstr>Sorting Fission From Beam</vt:lpstr>
      <vt:lpstr>Sorting Fission From Beam: Results</vt:lpstr>
      <vt:lpstr>Machine Learning Approach To Classifying Fission and Beam Events</vt:lpstr>
      <vt:lpstr>Space Charge: The Problem</vt:lpstr>
      <vt:lpstr>Space Charge: How To Correct Distortions </vt:lpstr>
      <vt:lpstr>Space Charge: How To Correct Distortions </vt:lpstr>
      <vt:lpstr>Space Charge: Correction Results </vt:lpstr>
      <vt:lpstr>Deconvolution – Shaper Effects</vt:lpstr>
      <vt:lpstr>Deconvolution – Reconstruction Principle</vt:lpstr>
      <vt:lpstr>Deconvolution – Response Function</vt:lpstr>
      <vt:lpstr>Deconvolution – Response Function</vt:lpstr>
      <vt:lpstr>Deconvolution – Results</vt:lpstr>
      <vt:lpstr>Preliminary Results</vt:lpstr>
      <vt:lpstr>Preliminary Results</vt:lpstr>
      <vt:lpstr>Summary</vt:lpstr>
      <vt:lpstr>Questions?</vt:lpstr>
      <vt:lpstr>Backup Slides</vt:lpstr>
      <vt:lpstr>Sorting Fission From Beam: Example Parameter</vt:lpstr>
      <vt:lpstr>Sorting Fission from Beam: Results</vt:lpstr>
      <vt:lpstr>Deconvolution – Reconstruction Principle</vt:lpstr>
      <vt:lpstr>Deconvolution – Baseline Corrections</vt:lpstr>
      <vt:lpstr>Iterative Deconvolution</vt:lpstr>
      <vt:lpstr>Iterative Deconvolution</vt:lpstr>
      <vt:lpstr>Iterative Deconvolution</vt:lpstr>
      <vt:lpstr>Iterative Deconvolution</vt:lpstr>
      <vt:lpstr>Observables from AT-TPC</vt:lpstr>
      <vt:lpstr>Observables from AT-TPC</vt:lpstr>
      <vt:lpstr>Simulation of fission events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Kankula, Angie</dc:creator>
  <cp:lastModifiedBy>Hunt, Curtis</cp:lastModifiedBy>
  <cp:revision>11</cp:revision>
  <cp:lastPrinted>2013-06-17T20:20:32Z</cp:lastPrinted>
  <dcterms:created xsi:type="dcterms:W3CDTF">2015-04-05T15:12:25Z</dcterms:created>
  <dcterms:modified xsi:type="dcterms:W3CDTF">2023-05-17T02:06:36Z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0x0101006A107D8B8AA329489E923C280D64D7BF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