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26"/>
  </p:notesMasterIdLst>
  <p:handoutMasterIdLst>
    <p:handoutMasterId r:id="rId27"/>
  </p:handoutMasterIdLst>
  <p:sldIdLst>
    <p:sldId id="257" r:id="rId5"/>
    <p:sldId id="572" r:id="rId6"/>
    <p:sldId id="562" r:id="rId7"/>
    <p:sldId id="563" r:id="rId8"/>
    <p:sldId id="564" r:id="rId9"/>
    <p:sldId id="565" r:id="rId10"/>
    <p:sldId id="258" r:id="rId11"/>
    <p:sldId id="566" r:id="rId12"/>
    <p:sldId id="554" r:id="rId13"/>
    <p:sldId id="557" r:id="rId14"/>
    <p:sldId id="555" r:id="rId15"/>
    <p:sldId id="552" r:id="rId16"/>
    <p:sldId id="560" r:id="rId17"/>
    <p:sldId id="559" r:id="rId18"/>
    <p:sldId id="561" r:id="rId19"/>
    <p:sldId id="573" r:id="rId20"/>
    <p:sldId id="574" r:id="rId21"/>
    <p:sldId id="556" r:id="rId22"/>
    <p:sldId id="520" r:id="rId23"/>
    <p:sldId id="501" r:id="rId24"/>
    <p:sldId id="575" r:id="rId25"/>
  </p:sldIdLst>
  <p:sldSz cx="12192000" cy="6858000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Brown" initials="KB" lastIdx="3" clrIdx="0">
    <p:extLst>
      <p:ext uri="{19B8F6BF-5375-455C-9EA6-DF929625EA0E}">
        <p15:presenceInfo xmlns:p15="http://schemas.microsoft.com/office/powerpoint/2012/main" userId="f85b67e0182666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448"/>
    <a:srgbClr val="064308"/>
    <a:srgbClr val="F07F09"/>
    <a:srgbClr val="FF0000"/>
    <a:srgbClr val="CC0101"/>
    <a:srgbClr val="FFFFFF"/>
    <a:srgbClr val="0803C0"/>
    <a:srgbClr val="0000FF"/>
    <a:srgbClr val="E6E8DC"/>
    <a:srgbClr val="595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47" autoAdjust="0"/>
  </p:normalViewPr>
  <p:slideViewPr>
    <p:cSldViewPr snapToObjects="1">
      <p:cViewPr varScale="1">
        <p:scale>
          <a:sx n="102" d="100"/>
          <a:sy n="102" d="100"/>
        </p:scale>
        <p:origin x="7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3828" y="108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9T14:34:15.334" idx="3">
    <p:pos x="7616" y="8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5325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7864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 gap is a balance between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D402-804C-4EAA-AD9A-A27A95E944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 gap is a balance between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D402-804C-4EAA-AD9A-A27A95E944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6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94750" y="0"/>
            <a:ext cx="12002508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699" y="1238250"/>
            <a:ext cx="9986635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1" y="3143254"/>
            <a:ext cx="12001499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203200" y="6387149"/>
            <a:ext cx="125984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39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3996693" y="974969"/>
            <a:ext cx="2152124" cy="1815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83" y="974970"/>
            <a:ext cx="1591503" cy="152458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4BA40-2D04-4B8F-BF87-69B16D22E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D401A9-8376-4EAD-981E-752B7833F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725"/>
            <a:ext cx="12192000" cy="731276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5756"/>
            <a:ext cx="119888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520907" y="6356450"/>
            <a:ext cx="5655095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76000" y="6356450"/>
            <a:ext cx="1016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92" y="6114946"/>
            <a:ext cx="5430008" cy="743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32576"/>
            <a:ext cx="12191999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5756"/>
            <a:ext cx="119888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520907" y="6356450"/>
            <a:ext cx="5655095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76001" y="6356450"/>
            <a:ext cx="1016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12089496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898" y="6133209"/>
            <a:ext cx="5319302" cy="7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6"/>
            <a:ext cx="12192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281882"/>
            <a:ext cx="11988797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5" y="1071569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92" y="6114946"/>
            <a:ext cx="5430008" cy="743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6"/>
            <a:ext cx="12192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1882"/>
            <a:ext cx="119888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880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0" y="3581401"/>
            <a:ext cx="1198880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92" y="6114946"/>
            <a:ext cx="5430008" cy="743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6"/>
            <a:ext cx="12192000" cy="725425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281882"/>
            <a:ext cx="11988797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28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4" y="1067100"/>
            <a:ext cx="5923033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09" y="3581401"/>
            <a:ext cx="58927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4" y="3581401"/>
            <a:ext cx="5923033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92" y="6114946"/>
            <a:ext cx="5430008" cy="743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286"/>
            <a:ext cx="12192000" cy="73171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1882"/>
            <a:ext cx="119888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92" y="6114946"/>
            <a:ext cx="5430008" cy="743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1882"/>
            <a:ext cx="119888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8113-C17C-EE73-9D33-D353570C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B1E11-2235-6C1B-8C4C-7A3CE69B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492CA-1BA0-E84F-4DED-30A78B49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F40-7AA8-4762-BC69-DEEC9E465C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4FA30-EDDC-B72F-7B08-3B2DD0C5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D3E0-2D8E-934D-3DEC-0BEE1D69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1090-17D7-47C2-A362-CD0176B6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5" y="75904"/>
            <a:ext cx="11990413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5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07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4008" r:id="rId9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01.07518.pdf" TargetMode="External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">
            <a:extLst>
              <a:ext uri="{FF2B5EF4-FFF2-40B4-BE49-F238E27FC236}">
                <a16:creationId xmlns:a16="http://schemas.microsoft.com/office/drawing/2014/main" id="{71CD1A39-2920-4F8F-8293-78259B05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897140" y="3935720"/>
            <a:ext cx="8331200" cy="155068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Kyle W. Brown 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(brownk@frib.msu.edu)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TPC 2023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College Station, TX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1465796" y="1439305"/>
            <a:ext cx="9193889" cy="1871877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/>
              <a:t>Outlook for an Equation of State TPC with the High Rigidity Spectrometer</a:t>
            </a:r>
            <a:endParaRPr lang="en-US" sz="2400" b="1" dirty="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050" name="Picture 2" descr="Image result for michigan state university">
            <a:extLst>
              <a:ext uri="{FF2B5EF4-FFF2-40B4-BE49-F238E27FC236}">
                <a16:creationId xmlns:a16="http://schemas.microsoft.com/office/drawing/2014/main" id="{5454D9AA-95C1-45A5-BD02-B42EE9F3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1" y="110443"/>
            <a:ext cx="4410989" cy="1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96C3D1-452D-4B84-A24F-60C6170EC20C}"/>
              </a:ext>
            </a:extLst>
          </p:cNvPr>
          <p:cNvSpPr txBox="1"/>
          <p:nvPr/>
        </p:nvSpPr>
        <p:spPr>
          <a:xfrm>
            <a:off x="161011" y="641573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 Credit: Robin </a:t>
            </a:r>
            <a:r>
              <a:rPr lang="en-US" dirty="0" err="1">
                <a:solidFill>
                  <a:schemeClr val="bg1"/>
                </a:solidFill>
              </a:rPr>
              <a:t>Dienel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FRIB | Facility for Rare Isotope Beams | Michigan State University">
            <a:extLst>
              <a:ext uri="{FF2B5EF4-FFF2-40B4-BE49-F238E27FC236}">
                <a16:creationId xmlns:a16="http://schemas.microsoft.com/office/drawing/2014/main" id="{18B2BA42-BF39-4831-9C64-B5D08D5A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685" y="110443"/>
            <a:ext cx="1441131" cy="18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 Logos | U.S. DOE Office of Science (SC)">
            <a:extLst>
              <a:ext uri="{FF2B5EF4-FFF2-40B4-BE49-F238E27FC236}">
                <a16:creationId xmlns:a16="http://schemas.microsoft.com/office/drawing/2014/main" id="{51FACD3F-319B-4D97-B92C-82721809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68" y="6096000"/>
            <a:ext cx="4105548" cy="6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1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2B1A-E8AC-47ED-99F7-4C306EFD3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Neutron to proton yield ratio</a:t>
            </a:r>
          </a:p>
          <a:p>
            <a:pPr lvl="1"/>
            <a:r>
              <a:rPr lang="en-US" sz="2400" dirty="0"/>
              <a:t>Momentum dependence of the symmetry energy (effective masses)</a:t>
            </a:r>
          </a:p>
          <a:p>
            <a:pPr lvl="1"/>
            <a:r>
              <a:rPr lang="en-US" sz="2400" dirty="0"/>
              <a:t>TPC and LANA</a:t>
            </a:r>
          </a:p>
          <a:p>
            <a:r>
              <a:rPr lang="en-US" sz="3200" dirty="0"/>
              <a:t>Neutron/Proton Elliptical flow</a:t>
            </a:r>
          </a:p>
          <a:p>
            <a:pPr lvl="1"/>
            <a:r>
              <a:rPr lang="en-US" sz="2400" dirty="0"/>
              <a:t>Density and Momentum dependence</a:t>
            </a:r>
          </a:p>
          <a:p>
            <a:pPr lvl="1"/>
            <a:r>
              <a:rPr lang="en-US" sz="2400" dirty="0"/>
              <a:t>TPC and LANA</a:t>
            </a:r>
          </a:p>
          <a:p>
            <a:r>
              <a:rPr lang="en-US" sz="3200" dirty="0"/>
              <a:t>Pion yield ratios</a:t>
            </a:r>
          </a:p>
          <a:p>
            <a:pPr lvl="1"/>
            <a:r>
              <a:rPr lang="en-US" sz="2400" dirty="0"/>
              <a:t>Density dependence</a:t>
            </a:r>
          </a:p>
          <a:p>
            <a:pPr lvl="1"/>
            <a:r>
              <a:rPr lang="en-US" sz="2400" dirty="0"/>
              <a:t>TPC</a:t>
            </a:r>
          </a:p>
          <a:p>
            <a:r>
              <a:rPr lang="en-US" sz="3200" dirty="0"/>
              <a:t>Fission</a:t>
            </a:r>
          </a:p>
          <a:p>
            <a:pPr lvl="1"/>
            <a:r>
              <a:rPr lang="en-US" sz="2400" dirty="0"/>
              <a:t>Surface symmetry energy</a:t>
            </a:r>
          </a:p>
          <a:p>
            <a:pPr lvl="1"/>
            <a:r>
              <a:rPr lang="en-US" sz="2400" dirty="0"/>
              <a:t>Full HRS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0FA09-1E09-4D4A-AB13-290E0661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28600"/>
            <a:ext cx="11988800" cy="485775"/>
          </a:xfrm>
        </p:spPr>
        <p:txBody>
          <a:bodyPr/>
          <a:lstStyle/>
          <a:p>
            <a:r>
              <a:rPr lang="en-US" dirty="0"/>
              <a:t>EoS observables to measure with HRS and HRS/TPC</a:t>
            </a:r>
          </a:p>
        </p:txBody>
      </p:sp>
    </p:spTree>
    <p:extLst>
      <p:ext uri="{BB962C8B-B14F-4D97-AF65-F5344CB8AC3E}">
        <p14:creationId xmlns:p14="http://schemas.microsoft.com/office/powerpoint/2010/main" val="158831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9AE820-FC13-4A72-80F6-A38E5E48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dependence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2C010-16BB-4300-83DD-6EF04DF56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658DC-EEB4-43C1-9399-AE2904E82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E79B298F-7DA9-4C60-B48E-E14870A09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39" y="1069759"/>
            <a:ext cx="7057629" cy="50276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C6E91-8421-4D19-B038-7241D0B31665}"/>
              </a:ext>
            </a:extLst>
          </p:cNvPr>
          <p:cNvSpPr txBox="1"/>
          <p:nvPr/>
        </p:nvSpPr>
        <p:spPr>
          <a:xfrm>
            <a:off x="101600" y="1371600"/>
            <a:ext cx="462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sensitivity of the n/p ratio on the effective mass (momentum dependence) drops off with beam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If we want to measure this for higher density, we need another observable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838CB-B749-43A7-A29B-DEEF92648430}"/>
              </a:ext>
            </a:extLst>
          </p:cNvPr>
          <p:cNvSpPr txBox="1"/>
          <p:nvPr/>
        </p:nvSpPr>
        <p:spPr>
          <a:xfrm>
            <a:off x="5867400" y="635645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Zhang </a:t>
            </a:r>
            <a:r>
              <a:rPr lang="en-US" sz="1400" i="1" dirty="0"/>
              <a:t>et al</a:t>
            </a:r>
            <a:r>
              <a:rPr lang="en-US" sz="1400" dirty="0"/>
              <a:t>. PLB 2014</a:t>
            </a:r>
          </a:p>
        </p:txBody>
      </p:sp>
    </p:spTree>
    <p:extLst>
      <p:ext uri="{BB962C8B-B14F-4D97-AF65-F5344CB8AC3E}">
        <p14:creationId xmlns:p14="http://schemas.microsoft.com/office/powerpoint/2010/main" val="305498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2104" y="3735024"/>
            <a:ext cx="6298296" cy="26109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Projectile and target “spectators” block the escape of matter rom the high P region and force it out of plane.</a:t>
            </a:r>
          </a:p>
          <a:p>
            <a:r>
              <a:rPr lang="en-US" dirty="0"/>
              <a:t>Magnitude of this enhancement reflects the pressure in the central region</a:t>
            </a:r>
          </a:p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more selective probe than n/p spectral ratio of the symmetry with smaller systematic errors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and Elliptical Flow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 Brown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70" y="761814"/>
            <a:ext cx="4533472" cy="2962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848029"/>
                <a:ext cx="2472946" cy="140076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Times New Roman" panose="02020603050405020304" pitchFamily="18" charset="0"/>
                  </a:rPr>
                  <a:t>Directed flow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48029"/>
                <a:ext cx="2472946" cy="1400768"/>
              </a:xfrm>
              <a:prstGeom prst="rect">
                <a:avLst/>
              </a:prstGeom>
              <a:blipFill>
                <a:blip r:embed="rId4"/>
                <a:stretch>
                  <a:fillRect t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7961" y="848029"/>
                <a:ext cx="2472946" cy="140076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Times New Roman" panose="02020603050405020304" pitchFamily="18" charset="0"/>
                  </a:rPr>
                  <a:t>Elliptical flow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61" y="848029"/>
                <a:ext cx="2472946" cy="1400768"/>
              </a:xfrm>
              <a:prstGeom prst="rect">
                <a:avLst/>
              </a:prstGeom>
              <a:blipFill>
                <a:blip r:embed="rId5"/>
                <a:stretch>
                  <a:fillRect t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66800" y="2286000"/>
            <a:ext cx="4426612" cy="40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6200" y="2728447"/>
            <a:ext cx="228600" cy="228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3035629"/>
            <a:ext cx="228600" cy="2286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265485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Proton</a:t>
            </a:r>
          </a:p>
        </p:txBody>
      </p:sp>
    </p:spTree>
    <p:extLst>
      <p:ext uri="{BB962C8B-B14F-4D97-AF65-F5344CB8AC3E}">
        <p14:creationId xmlns:p14="http://schemas.microsoft.com/office/powerpoint/2010/main" val="76617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9E63BD-A6C2-48F7-A894-D37798A5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Pions</a:t>
            </a:r>
            <a:r>
              <a:rPr lang="en-US" dirty="0"/>
              <a:t> @ FRIB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324EB-2A8D-46FF-BE62-2EB7B089C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46355-13E9-4D96-8071-83D76D098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FE7B72-769E-4181-AD7B-FEB76755B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" y="1047460"/>
            <a:ext cx="4856204" cy="3249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DC3BD-0092-48D7-8EE5-9CF4B3FB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32" y="1047461"/>
            <a:ext cx="5022399" cy="3360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9802DD-DE5C-47ED-A40C-4628AFC4D1C4}"/>
              </a:ext>
            </a:extLst>
          </p:cNvPr>
          <p:cNvSpPr txBox="1"/>
          <p:nvPr/>
        </p:nvSpPr>
        <p:spPr>
          <a:xfrm>
            <a:off x="9728202" y="330238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FRIB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3E53ED-C072-4C8D-BCB5-495B7E7ABA20}"/>
              </a:ext>
            </a:extLst>
          </p:cNvPr>
          <p:cNvCxnSpPr>
            <a:cxnSpLocks/>
          </p:cNvCxnSpPr>
          <p:nvPr/>
        </p:nvCxnSpPr>
        <p:spPr>
          <a:xfrm flipH="1" flipV="1">
            <a:off x="8995903" y="3181826"/>
            <a:ext cx="914400" cy="292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D4790B-4201-4028-BD25-AD490BFDF4CF}"/>
              </a:ext>
            </a:extLst>
          </p:cNvPr>
          <p:cNvSpPr txBox="1"/>
          <p:nvPr/>
        </p:nvSpPr>
        <p:spPr>
          <a:xfrm>
            <a:off x="7457270" y="1379709"/>
            <a:ext cx="178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FRIB-400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C17595-AFEC-4FAF-A5E6-2AD74671734D}"/>
              </a:ext>
            </a:extLst>
          </p:cNvPr>
          <p:cNvCxnSpPr>
            <a:cxnSpLocks/>
          </p:cNvCxnSpPr>
          <p:nvPr/>
        </p:nvCxnSpPr>
        <p:spPr>
          <a:xfrm>
            <a:off x="8043653" y="1824251"/>
            <a:ext cx="609600" cy="709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A9B8AC-88D9-42FB-B10B-7F343BB01D42}"/>
              </a:ext>
            </a:extLst>
          </p:cNvPr>
          <p:cNvSpPr txBox="1"/>
          <p:nvPr/>
        </p:nvSpPr>
        <p:spPr>
          <a:xfrm>
            <a:off x="442131" y="4356448"/>
            <a:ext cx="11648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6A448"/>
                </a:solidFill>
              </a:rPr>
              <a:t>FRIBU boost intensities, asymmetry and pion cross-sections</a:t>
            </a:r>
          </a:p>
          <a:p>
            <a:r>
              <a:rPr lang="en-US" sz="2800" b="1" dirty="0">
                <a:solidFill>
                  <a:srgbClr val="86A448"/>
                </a:solidFill>
              </a:rPr>
              <a:t>Intensity increase</a:t>
            </a:r>
            <a:r>
              <a:rPr lang="en-US" sz="2800" dirty="0">
                <a:solidFill>
                  <a:srgbClr val="86A448"/>
                </a:solidFill>
              </a:rPr>
              <a:t>: Allow explorations of more asymmetric systems.</a:t>
            </a:r>
          </a:p>
          <a:p>
            <a:r>
              <a:rPr lang="en-US" sz="2800" b="1" dirty="0">
                <a:solidFill>
                  <a:srgbClr val="86A448"/>
                </a:solidFill>
              </a:rPr>
              <a:t>Energy increase</a:t>
            </a:r>
            <a:r>
              <a:rPr lang="en-US" sz="2800" dirty="0">
                <a:solidFill>
                  <a:srgbClr val="86A448"/>
                </a:solidFill>
              </a:rPr>
              <a:t>: yields increase exponentially above pion thresholds</a:t>
            </a:r>
          </a:p>
          <a:p>
            <a:r>
              <a:rPr lang="en-US" sz="2800" dirty="0">
                <a:solidFill>
                  <a:srgbClr val="86A448"/>
                </a:solidFill>
              </a:rPr>
              <a:t>Regions at </a:t>
            </a:r>
            <a:r>
              <a:rPr lang="en-US" sz="2800" dirty="0">
                <a:solidFill>
                  <a:srgbClr val="86A448"/>
                </a:solidFill>
                <a:latin typeface="Symbol" panose="05050102010706020507" pitchFamily="18" charset="2"/>
              </a:rPr>
              <a:t>r</a:t>
            </a:r>
            <a:r>
              <a:rPr lang="en-US" sz="2800" dirty="0">
                <a:solidFill>
                  <a:srgbClr val="86A448"/>
                </a:solidFill>
              </a:rPr>
              <a:t>&gt;1.8</a:t>
            </a:r>
            <a:r>
              <a:rPr lang="en-US" sz="2800" dirty="0">
                <a:solidFill>
                  <a:srgbClr val="86A448"/>
                </a:solidFill>
                <a:latin typeface="Symbol" panose="05050102010706020507" pitchFamily="18" charset="2"/>
              </a:rPr>
              <a:t>r</a:t>
            </a:r>
            <a:r>
              <a:rPr lang="en-US" sz="2800" baseline="-25000" dirty="0">
                <a:solidFill>
                  <a:srgbClr val="86A448"/>
                </a:solidFill>
              </a:rPr>
              <a:t>0</a:t>
            </a:r>
            <a:r>
              <a:rPr lang="en-US" sz="2800" dirty="0">
                <a:solidFill>
                  <a:srgbClr val="86A448"/>
                </a:solidFill>
              </a:rPr>
              <a:t> become more extensive </a:t>
            </a:r>
          </a:p>
        </p:txBody>
      </p:sp>
    </p:spTree>
    <p:extLst>
      <p:ext uri="{BB962C8B-B14F-4D97-AF65-F5344CB8AC3E}">
        <p14:creationId xmlns:p14="http://schemas.microsoft.com/office/powerpoint/2010/main" val="113945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BEA2F493-C45A-4596-854A-358048571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19" y="1066800"/>
            <a:ext cx="5699081" cy="50276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1E514C-DA8F-4623-919F-7C488552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SOLARIS/AT-TPC in Fast Beam Area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A039C-43CA-45C8-9A0F-116D8588A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FBECD-640A-42DF-AF01-6AA1A2174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BFC61-8CFE-45F6-8BD6-01315AB087B0}"/>
              </a:ext>
            </a:extLst>
          </p:cNvPr>
          <p:cNvSpPr txBox="1"/>
          <p:nvPr/>
        </p:nvSpPr>
        <p:spPr>
          <a:xfrm>
            <a:off x="6294966" y="1200766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 T solenoidal spectrometer fitted with the Active Target Time Projection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Could be moved to the fast beam area for measuring Pion production from HIC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the fabrication of a new readout pad plane with a higher density of pads in the central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have inner field cage for high ionization in beam region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AEF64-BB96-4429-8B4F-380282A81C77}"/>
              </a:ext>
            </a:extLst>
          </p:cNvPr>
          <p:cNvSpPr txBox="1"/>
          <p:nvPr/>
        </p:nvSpPr>
        <p:spPr>
          <a:xfrm>
            <a:off x="59436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SOLARIS Whitepaper</a:t>
            </a:r>
          </a:p>
        </p:txBody>
      </p:sp>
    </p:spTree>
    <p:extLst>
      <p:ext uri="{BB962C8B-B14F-4D97-AF65-F5344CB8AC3E}">
        <p14:creationId xmlns:p14="http://schemas.microsoft.com/office/powerpoint/2010/main" val="95914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47C6463-990C-4987-9F55-2001EB00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41269"/>
            <a:ext cx="5334000" cy="483652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BA26B1-03CE-4ECA-8202-A264F0AEB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00" y="1050184"/>
            <a:ext cx="6660123" cy="50276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959283-EF7C-46E1-ADEF-3E75A05D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with HRS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95929-FE4D-44D9-B412-357A45759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9EAE1-3C08-440B-B2A5-81EC1FEE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287FB-D223-4788-8628-54DF98E794EF}"/>
              </a:ext>
            </a:extLst>
          </p:cNvPr>
          <p:cNvSpPr txBox="1"/>
          <p:nvPr/>
        </p:nvSpPr>
        <p:spPr>
          <a:xfrm>
            <a:off x="6934200" y="152400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</a:t>
            </a:r>
            <a:r>
              <a:rPr lang="el-GR" sz="2400" dirty="0"/>
              <a:t>π</a:t>
            </a:r>
            <a:r>
              <a:rPr lang="en-US" sz="2400" dirty="0"/>
              <a:t>RIT TPC could be modified to fit into the High Rigidity Spectrometer or a similar detector could be built with modern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Needs to fit in 60 cm gap of D1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will enable measurements of pion production and elliptical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coupled with LANA or upgraded neutron walls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54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Height Budget &amp; Easy Changes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Brown,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2" r="41668" b="6051"/>
          <a:stretch/>
        </p:blipFill>
        <p:spPr>
          <a:xfrm>
            <a:off x="9445981" y="1024827"/>
            <a:ext cx="2610172" cy="52673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333463" y="6185955"/>
            <a:ext cx="1119538" cy="783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915400" y="5962674"/>
            <a:ext cx="530581" cy="1555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8333463" y="5308179"/>
            <a:ext cx="1112518" cy="400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6" idx="0"/>
          </p:cNvCxnSpPr>
          <p:nvPr/>
        </p:nvCxnSpPr>
        <p:spPr>
          <a:xfrm flipV="1">
            <a:off x="7981187" y="3853879"/>
            <a:ext cx="1441573" cy="260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0"/>
          </p:cNvCxnSpPr>
          <p:nvPr/>
        </p:nvCxnSpPr>
        <p:spPr>
          <a:xfrm flipV="1">
            <a:off x="8064039" y="2344493"/>
            <a:ext cx="1358721" cy="316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762186" y="1836760"/>
            <a:ext cx="683795" cy="247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101613" y="1304844"/>
            <a:ext cx="1321147" cy="502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45438" y="1652094"/>
            <a:ext cx="219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Structure (19.05 mm)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0503" y="2660563"/>
            <a:ext cx="264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Wire /pad planes (14 mm)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2570" y="4114863"/>
            <a:ext cx="253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Field cage drift (503 mm)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0063" y="5102932"/>
            <a:ext cx="20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Cathode(10.54 mm)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13496" y="5663927"/>
            <a:ext cx="294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Voltage step down (17.7 mm)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07475" y="6001289"/>
            <a:ext cx="20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Structure (12.7 mm)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3596" y="963194"/>
            <a:ext cx="3187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Readout electronics (168.5 mm)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D695B-3DAE-6753-5ADE-7F816031626E}"/>
              </a:ext>
            </a:extLst>
          </p:cNvPr>
          <p:cNvSpPr txBox="1"/>
          <p:nvPr/>
        </p:nvSpPr>
        <p:spPr>
          <a:xfrm>
            <a:off x="168565" y="1147860"/>
            <a:ext cx="6218465" cy="4893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TPC is 50.5 x 86.4 x 134.4 cm</a:t>
            </a:r>
            <a:r>
              <a:rPr lang="en-US" sz="2400" baseline="30000" dirty="0"/>
              <a:t>3</a:t>
            </a:r>
            <a:r>
              <a:rPr lang="en-US" sz="2400" dirty="0"/>
              <a:t> in size and has ~12k anode pads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Designed for use in the SAMURAI magnet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Total height of current TPC – 75 cm – Too large for D1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Fitting the TPC in at HRS: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Moving GET electronics off of the top and reducing support structure (replace GET with something else)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R&amp;D for preamps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Reduction of a bit more than 10 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 reduction of the drift cage </a:t>
            </a:r>
          </a:p>
        </p:txBody>
      </p:sp>
    </p:spTree>
    <p:extLst>
      <p:ext uri="{BB962C8B-B14F-4D97-AF65-F5344CB8AC3E}">
        <p14:creationId xmlns:p14="http://schemas.microsoft.com/office/powerpoint/2010/main" val="34703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A6D4FF-25A3-4BA8-840A-6AA7270C9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/>
          <a:stretch/>
        </p:blipFill>
        <p:spPr>
          <a:xfrm>
            <a:off x="101601" y="3486186"/>
            <a:ext cx="4073108" cy="24574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0E8086-4C60-4022-95A7-2357FB5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Fitting the TPC into the DS1 gap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B61E8B-75C3-4A3A-A225-1A4761E02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09" y="1285731"/>
            <a:ext cx="7915691" cy="470274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683B59-025F-4CDA-90F3-CBD9DB5D72C1}"/>
              </a:ext>
            </a:extLst>
          </p:cNvPr>
          <p:cNvSpPr txBox="1"/>
          <p:nvPr/>
        </p:nvSpPr>
        <p:spPr>
          <a:xfrm>
            <a:off x="101600" y="1285731"/>
            <a:ext cx="3871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Main Constraints to fit TPC: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a DS1 vertical gap of 60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a DS1 horizontal gap of 212.7 cm</a:t>
            </a:r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E97E7-E697-442D-8B0A-354A1708E8A1}"/>
              </a:ext>
            </a:extLst>
          </p:cNvPr>
          <p:cNvSpPr txBox="1"/>
          <p:nvPr/>
        </p:nvSpPr>
        <p:spPr>
          <a:xfrm>
            <a:off x="5666792" y="6407020"/>
            <a:ext cx="33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J. Barney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Brown,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DA96E-117A-C4B1-A322-27541A4C6D0F}"/>
              </a:ext>
            </a:extLst>
          </p:cNvPr>
          <p:cNvSpPr/>
          <p:nvPr/>
        </p:nvSpPr>
        <p:spPr>
          <a:xfrm>
            <a:off x="42946" y="4251325"/>
            <a:ext cx="533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3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0E8086-4C60-4022-95A7-2357FB5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Neutron measurements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40B820F-546F-44E9-B5E1-9515E25F7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6" y="1067197"/>
            <a:ext cx="8891076" cy="4993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D2681-2D29-45F8-B4FB-9BA3C9DF4562}"/>
              </a:ext>
            </a:extLst>
          </p:cNvPr>
          <p:cNvSpPr txBox="1"/>
          <p:nvPr/>
        </p:nvSpPr>
        <p:spPr>
          <a:xfrm>
            <a:off x="5809862" y="6343238"/>
            <a:ext cx="215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S. Noji</a:t>
            </a: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/>
          <a:stretch>
            <a:fillRect/>
          </a:stretch>
        </p:blipFill>
        <p:spPr bwMode="auto">
          <a:xfrm>
            <a:off x="8738315" y="2032914"/>
            <a:ext cx="3148681" cy="3062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Brown,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3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5756"/>
            <a:ext cx="11988800" cy="485775"/>
          </a:xfrm>
        </p:spPr>
        <p:txBody>
          <a:bodyPr>
            <a:normAutofit/>
          </a:bodyPr>
          <a:lstStyle/>
          <a:p>
            <a:r>
              <a:rPr lang="en-US" dirty="0"/>
              <a:t>Experiment: Neutron Detection</a:t>
            </a: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/>
          <a:stretch>
            <a:fillRect/>
          </a:stretch>
        </p:blipFill>
        <p:spPr bwMode="auto">
          <a:xfrm>
            <a:off x="699570" y="1049169"/>
            <a:ext cx="4408529" cy="42876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62" y="1049169"/>
            <a:ext cx="3668838" cy="39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0" y="5372629"/>
            <a:ext cx="610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50 -- 8 cm x 8 cm x 2 m long bars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Liquid-scintillator filled for PSD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5026" y="4926362"/>
            <a:ext cx="557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Made at WMU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25 Plastic Scintillator bars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Used to veto charged particles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4378FA-FBCB-4005-8D4C-1992FD61BE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 Brown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7D9D7C8-7BDD-4BA5-947D-59BC306A7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D124-061B-A3F7-12BE-7C60D83F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Current state of the nuclear EoS</a:t>
            </a:r>
          </a:p>
          <a:p>
            <a:r>
              <a:rPr lang="en-US" sz="2800" dirty="0"/>
              <a:t>Physics observables HRS and FRIB 400</a:t>
            </a:r>
          </a:p>
          <a:p>
            <a:r>
              <a:rPr lang="en-US" sz="2800" dirty="0"/>
              <a:t>Possibility for modifying S</a:t>
            </a:r>
            <a:r>
              <a:rPr lang="el-GR" sz="2800" dirty="0"/>
              <a:t>π</a:t>
            </a:r>
            <a:r>
              <a:rPr lang="en-US" sz="2800" dirty="0"/>
              <a:t>RIT TPC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7B1F9-688A-CC3B-D9DA-2FF8991F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343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Area Neutron Array (LANA)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LANA is comprised of:</a:t>
            </a:r>
          </a:p>
          <a:p>
            <a:pPr lvl="1"/>
            <a:r>
              <a:rPr lang="en-US" dirty="0"/>
              <a:t>Two Walls of 25 scintillator bars</a:t>
            </a:r>
          </a:p>
          <a:p>
            <a:pPr lvl="2"/>
            <a:r>
              <a:rPr lang="en-US" dirty="0"/>
              <a:t>2 meters long, 7.7 cm square cross-section</a:t>
            </a:r>
          </a:p>
          <a:p>
            <a:pPr lvl="2"/>
            <a:r>
              <a:rPr lang="en-US" dirty="0"/>
              <a:t>NE-213 liquid scintillator </a:t>
            </a:r>
            <a:r>
              <a:rPr lang="en-US" dirty="0">
                <a:sym typeface="Wingdings" panose="05000000000000000000" pitchFamily="2" charset="2"/>
              </a:rPr>
              <a:t> Being replaced with EJ-309 (No more xylene!)</a:t>
            </a:r>
          </a:p>
          <a:p>
            <a:r>
              <a:rPr lang="en-US" dirty="0"/>
              <a:t>~8 cm position resolution</a:t>
            </a:r>
          </a:p>
          <a:p>
            <a:r>
              <a:rPr lang="en-US" dirty="0"/>
              <a:t>500 </a:t>
            </a:r>
            <a:r>
              <a:rPr lang="en-US" dirty="0" err="1"/>
              <a:t>ps</a:t>
            </a:r>
            <a:r>
              <a:rPr lang="en-US" dirty="0"/>
              <a:t> time resolution</a:t>
            </a:r>
          </a:p>
          <a:p>
            <a:r>
              <a:rPr lang="en-US" dirty="0"/>
              <a:t>~10% detection efficiency</a:t>
            </a:r>
          </a:p>
          <a:p>
            <a:r>
              <a:rPr lang="en-US" dirty="0"/>
              <a:t>Excellent Neutron/Gamma discrimination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 Brown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C03D8-0B21-45D5-9984-4B68B85A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Content Placeholder 7" descr="A picture containing star&#10;&#10;Description automatically generated">
            <a:extLst>
              <a:ext uri="{FF2B5EF4-FFF2-40B4-BE49-F238E27FC236}">
                <a16:creationId xmlns:a16="http://schemas.microsoft.com/office/drawing/2014/main" id="{6DC1C423-3350-4D1B-876F-5802F550B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143000"/>
            <a:ext cx="5655095" cy="469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1A7829-AD47-4760-828A-3D7575B038DE}"/>
              </a:ext>
            </a:extLst>
          </p:cNvPr>
          <p:cNvSpPr/>
          <p:nvPr/>
        </p:nvSpPr>
        <p:spPr>
          <a:xfrm>
            <a:off x="5105400" y="6453612"/>
            <a:ext cx="3796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https://arxiv.org/pdf/2001.07518.pdf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5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915758-DB13-95A7-6380-80EBE1E1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FRIB and especially FRIB 400 will enable new experimental constraints on the nuclear Eos at high density.</a:t>
            </a:r>
          </a:p>
          <a:p>
            <a:r>
              <a:rPr lang="en-US" sz="2800" dirty="0"/>
              <a:t>A TPC for the HRS is ideal to take full advantage of these opportunities. </a:t>
            </a:r>
          </a:p>
          <a:p>
            <a:r>
              <a:rPr lang="en-US" sz="2800" dirty="0"/>
              <a:t>Modifications to the SπRIT TPC are possible, but only the pad plane can be used as-is.</a:t>
            </a:r>
          </a:p>
          <a:p>
            <a:r>
              <a:rPr lang="en-US" sz="2800" dirty="0"/>
              <a:t>A new TPC, with the HRS in mind from the start, is </a:t>
            </a:r>
            <a:r>
              <a:rPr lang="en-US" sz="2800"/>
              <a:t>likely best.</a:t>
            </a:r>
            <a:endParaRPr lang="en-US" sz="2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8DFA1E-6A5B-DAE0-EA71-666C66EC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5397A-A415-D400-C5A9-DD4839F92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D8DCF-342C-5ABF-BCFD-AF64AC23F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2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Equation of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19CBEA5D-D69F-4760-B3F8-53023D4F7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160" y="2011557"/>
            <a:ext cx="5000040" cy="3863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77"/>
              <p:cNvSpPr txBox="1"/>
              <p:nvPr/>
            </p:nvSpPr>
            <p:spPr bwMode="auto">
              <a:xfrm>
                <a:off x="332346" y="1206913"/>
                <a:ext cx="6068454" cy="1035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=0)+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346" y="1206913"/>
                <a:ext cx="6068454" cy="1035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67152" y="969446"/>
            <a:ext cx="24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6A448"/>
                </a:solidFill>
              </a:rPr>
              <a:t>Symmetric Matter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2067338"/>
            <a:ext cx="249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6A448"/>
                </a:solidFill>
              </a:rPr>
              <a:t>Asymmetric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81200" y="4038600"/>
                <a:ext cx="810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64308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solidFill>
                            <a:srgbClr val="064308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064308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038600"/>
                <a:ext cx="8108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7199" y="4800600"/>
                <a:ext cx="810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64308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solidFill>
                            <a:srgbClr val="064308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64308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4800600"/>
                <a:ext cx="8108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84" y="1169501"/>
            <a:ext cx="5717785" cy="48579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2200" y="6248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Meixner</a:t>
            </a:r>
            <a:r>
              <a:rPr lang="en-US" sz="1400" dirty="0"/>
              <a:t> arXiv:1303.0064 [</a:t>
            </a:r>
            <a:r>
              <a:rPr lang="en-US" sz="1400" dirty="0" err="1"/>
              <a:t>astro-ph.HE</a:t>
            </a:r>
            <a:r>
              <a:rPr lang="en-US" sz="1400" dirty="0"/>
              <a:t>]</a:t>
            </a:r>
          </a:p>
          <a:p>
            <a:r>
              <a:rPr lang="en-US" sz="1400" dirty="0"/>
              <a:t>Lynch and Tsang PLB 830, 137098 (2022)</a:t>
            </a:r>
          </a:p>
        </p:txBody>
      </p:sp>
    </p:spTree>
    <p:extLst>
      <p:ext uri="{BB962C8B-B14F-4D97-AF65-F5344CB8AC3E}">
        <p14:creationId xmlns:p14="http://schemas.microsoft.com/office/powerpoint/2010/main" val="11648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Energy @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25684" y="2461402"/>
            <a:ext cx="3622916" cy="3865793"/>
            <a:chOff x="4595937" y="2149384"/>
            <a:chExt cx="3622916" cy="386579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937" y="2149384"/>
              <a:ext cx="3622916" cy="38657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57800" y="2429814"/>
              <a:ext cx="2697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PLB 799 (2019) 135045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4A8D1C-7DAE-BA08-D02C-F94DE4946D84}"/>
              </a:ext>
            </a:extLst>
          </p:cNvPr>
          <p:cNvGrpSpPr/>
          <p:nvPr/>
        </p:nvGrpSpPr>
        <p:grpSpPr>
          <a:xfrm>
            <a:off x="236312" y="1143000"/>
            <a:ext cx="4052844" cy="3343379"/>
            <a:chOff x="-864634" y="1066530"/>
            <a:chExt cx="2103480" cy="21264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D5D355-B5A2-C1A6-4F46-F8D191FB9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06" r="12930"/>
            <a:stretch/>
          </p:blipFill>
          <p:spPr>
            <a:xfrm>
              <a:off x="-864634" y="1066530"/>
              <a:ext cx="2103480" cy="21264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C88D35-835C-729F-40FB-9448120B81CA}"/>
                </a:ext>
              </a:extLst>
            </p:cNvPr>
            <p:cNvSpPr txBox="1"/>
            <p:nvPr/>
          </p:nvSpPr>
          <p:spPr>
            <a:xfrm>
              <a:off x="236101" y="2568907"/>
              <a:ext cx="1002745" cy="367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PRL 118 (2017) 062501</a:t>
              </a:r>
            </a:p>
            <a:p>
              <a:r>
                <a:rPr lang="en-US" sz="1050" dirty="0"/>
                <a:t>PRC 95 (2017) 044604</a:t>
              </a:r>
            </a:p>
            <a:p>
              <a:r>
                <a:rPr lang="en-US" sz="1050" dirty="0"/>
                <a:t>PRC 101 (2020) 034605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5001" y="913511"/>
            <a:ext cx="5155399" cy="2896489"/>
            <a:chOff x="6935001" y="913511"/>
            <a:chExt cx="5155399" cy="2896489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001" y="1112804"/>
              <a:ext cx="5155399" cy="269719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186980" y="913511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Prc</a:t>
              </a:r>
              <a:r>
                <a:rPr lang="en-US" dirty="0"/>
                <a:t> 101 (2020) 034605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1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419600" cy="3200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Energy @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≈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514600"/>
            <a:ext cx="4591691" cy="32675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939695" y="1672137"/>
            <a:ext cx="4150705" cy="4397154"/>
            <a:chOff x="7939695" y="1672137"/>
            <a:chExt cx="4150705" cy="4397154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695" y="1672137"/>
              <a:ext cx="4150705" cy="43971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55990" y="25146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PRL 127 (2021) 182503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8700" y="87402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PRL 126 (2021) 172502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1541" y="2133600"/>
            <a:ext cx="303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PRL 129 (2022) 042501</a:t>
            </a:r>
          </a:p>
        </p:txBody>
      </p:sp>
    </p:spTree>
    <p:extLst>
      <p:ext uri="{BB962C8B-B14F-4D97-AF65-F5344CB8AC3E}">
        <p14:creationId xmlns:p14="http://schemas.microsoft.com/office/powerpoint/2010/main" val="22244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599"/>
            <a:ext cx="2895600" cy="51804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Energy @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9639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PRL 126 (2021) 162701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5487166" cy="3972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7356" y="1383268"/>
            <a:ext cx="316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PRL 121 (2018) 161101</a:t>
            </a:r>
          </a:p>
        </p:txBody>
      </p:sp>
    </p:spTree>
    <p:extLst>
      <p:ext uri="{BB962C8B-B14F-4D97-AF65-F5344CB8AC3E}">
        <p14:creationId xmlns:p14="http://schemas.microsoft.com/office/powerpoint/2010/main" val="38795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BFE5BD-2F45-F948-E306-DF5E20B17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85" y="1066800"/>
            <a:ext cx="8214941" cy="4953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E0226-48E7-5501-6BCF-260FBFBD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EoS near and above </a:t>
            </a:r>
            <a:r>
              <a:rPr lang="el-GR" dirty="0"/>
              <a:t>ρ</a:t>
            </a:r>
            <a:r>
              <a:rPr lang="en-US" baseline="-25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8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6"/>
            <a:ext cx="11988800" cy="478624"/>
          </a:xfrm>
        </p:spPr>
        <p:txBody>
          <a:bodyPr/>
          <a:lstStyle/>
          <a:p>
            <a:r>
              <a:rPr lang="en-US" dirty="0"/>
              <a:t>Future Perspectives and Experimental Needs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0E8086-4C60-4022-95A7-2357FB5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 Studies at FRIB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F8144-8AE1-4D5E-9A46-E6BE146D25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 Brown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5C01C-38C9-4366-AAC9-1B160849D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B281D-DF20-4AAD-AA73-17F9DB8D36D5}"/>
              </a:ext>
            </a:extLst>
          </p:cNvPr>
          <p:cNvSpPr txBox="1"/>
          <p:nvPr/>
        </p:nvSpPr>
        <p:spPr>
          <a:xfrm>
            <a:off x="5520907" y="6324600"/>
            <a:ext cx="392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FRIB Upgrade Whitepaper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9DF74EC-8BE6-4B37-8446-0F53DA29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348" y="1499918"/>
            <a:ext cx="5410955" cy="385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8" y="999298"/>
            <a:ext cx="5717785" cy="48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174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517064C-0430-47DD-8B23-EE6727B5E978}" vid="{507676DB-CB10-4B91-9F05-0217F5728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4DF16FCCCF749A492E2DE668CBA73" ma:contentTypeVersion="0" ma:contentTypeDescription="Create a new document." ma:contentTypeScope="" ma:versionID="f11b005dc8872c88b00b1ad0ffe935c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77eef069fec2dffc09ef7e510e0025d1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schemas.microsoft.com/office/2006/metadata/properties"/>
    <ds:schemaRef ds:uri="http://www.w3.org/2000/xmlns/"/>
    <ds:schemaRef ds:uri="31ac3772-10db-466f-87b2-5ca6a813de61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A47AD5D4-092E-4F56-AB97-805521815E8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1ac3772-10db-466f-87b2-5ca6a813de6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50497</TotalTime>
  <Words>982</Words>
  <Application>Microsoft Office PowerPoint</Application>
  <PresentationFormat>Widescreen</PresentationFormat>
  <Paragraphs>160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Lucida Grande</vt:lpstr>
      <vt:lpstr>Symbol</vt:lpstr>
      <vt:lpstr>Wingdings</vt:lpstr>
      <vt:lpstr>FRIB3</vt:lpstr>
      <vt:lpstr>Outlook for an Equation of State TPC with the High Rigidity Spectrometer</vt:lpstr>
      <vt:lpstr>Outline</vt:lpstr>
      <vt:lpstr>Nuclear Equation of State</vt:lpstr>
      <vt:lpstr>Symmetry Energy @ ρ &lt; ρ0</vt:lpstr>
      <vt:lpstr>Symmetry Energy @ ρ ≈ ρ0</vt:lpstr>
      <vt:lpstr>Symmetry Energy @ ρ &gt; ρ0</vt:lpstr>
      <vt:lpstr>Nuclear EoS near and above ρ0</vt:lpstr>
      <vt:lpstr>Future Perspectives and Experimental Needs</vt:lpstr>
      <vt:lpstr>EoS Studies at FRIB</vt:lpstr>
      <vt:lpstr>EoS observables to measure with HRS and HRS/TPC</vt:lpstr>
      <vt:lpstr>Momentum dependence</vt:lpstr>
      <vt:lpstr>Directed and Elliptical Flow</vt:lpstr>
      <vt:lpstr>Pions @ FRIB</vt:lpstr>
      <vt:lpstr>SOLARIS/AT-TPC in Fast Beam Area</vt:lpstr>
      <vt:lpstr>Future with HRS</vt:lpstr>
      <vt:lpstr>Current Height Budget &amp; Easy Changes</vt:lpstr>
      <vt:lpstr>Fitting the TPC into the DS1 gap</vt:lpstr>
      <vt:lpstr>Neutron measurements</vt:lpstr>
      <vt:lpstr>Experiment: Neutron Detection</vt:lpstr>
      <vt:lpstr>Large Area Neutron Array (LANA)</vt:lpstr>
      <vt:lpstr>Take away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Kankula, Angie</dc:creator>
  <cp:lastModifiedBy>Kyle Brown</cp:lastModifiedBy>
  <cp:revision>292</cp:revision>
  <cp:lastPrinted>2013-06-17T20:20:32Z</cp:lastPrinted>
  <dcterms:created xsi:type="dcterms:W3CDTF">2015-04-05T15:12:25Z</dcterms:created>
  <dcterms:modified xsi:type="dcterms:W3CDTF">2023-05-15T00:41:26Z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0x0101005034DF16FCCCF749A492E2DE668CBA73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