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1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2"/>
  </p:notesMasterIdLst>
  <p:sldIdLst>
    <p:sldId id="256" r:id="rId4"/>
    <p:sldId id="336" r:id="rId5"/>
    <p:sldId id="337" r:id="rId6"/>
    <p:sldId id="366" r:id="rId7"/>
    <p:sldId id="362" r:id="rId8"/>
    <p:sldId id="363" r:id="rId9"/>
    <p:sldId id="364" r:id="rId10"/>
    <p:sldId id="340" r:id="rId11"/>
    <p:sldId id="352" r:id="rId12"/>
    <p:sldId id="333" r:id="rId13"/>
    <p:sldId id="365" r:id="rId14"/>
    <p:sldId id="1001" r:id="rId15"/>
    <p:sldId id="353" r:id="rId16"/>
    <p:sldId id="396" r:id="rId17"/>
    <p:sldId id="303" r:id="rId18"/>
    <p:sldId id="397" r:id="rId19"/>
    <p:sldId id="398" r:id="rId20"/>
    <p:sldId id="399" r:id="rId21"/>
    <p:sldId id="1021" r:id="rId22"/>
    <p:sldId id="400" r:id="rId23"/>
    <p:sldId id="361" r:id="rId24"/>
    <p:sldId id="1020" r:id="rId25"/>
    <p:sldId id="359" r:id="rId26"/>
    <p:sldId id="1022" r:id="rId27"/>
    <p:sldId id="1024" r:id="rId28"/>
    <p:sldId id="1025" r:id="rId29"/>
    <p:sldId id="848" r:id="rId30"/>
    <p:sldId id="35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77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12E26-F9FF-4ACC-B50B-9B43026572A8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9E3EE-E118-4644-9497-9821BE5A39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509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アニョハセヨ</a:t>
            </a:r>
            <a:endParaRPr kumimoji="1" lang="en-US" altLang="ja-JP" dirty="0"/>
          </a:p>
          <a:p>
            <a:r>
              <a:rPr kumimoji="1" lang="ja-JP" altLang="en-US" dirty="0"/>
              <a:t>ネイ、イレムン、イソベイブニダ</a:t>
            </a:r>
            <a:endParaRPr kumimoji="1" lang="en-US" altLang="ja-JP" dirty="0"/>
          </a:p>
          <a:p>
            <a:r>
              <a:rPr kumimoji="1" lang="en-US" altLang="ja-JP" dirty="0"/>
              <a:t>36min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9E3EE-E118-4644-9497-9821BE5A39A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11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6470A-2E51-46D9-BB75-74AA1A4B5B6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360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E53C-CE25-4329-9A98-3E8DB486B41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995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6470A-2E51-46D9-BB75-74AA1A4B5B6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632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2227E5-90C2-4AEB-A0A0-188668C0F4AD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2688" y="674688"/>
            <a:ext cx="4514850" cy="33861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6392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E53C-CE25-4329-9A98-3E8DB486B41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605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E53C-CE25-4329-9A98-3E8DB486B41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602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5DD2F-300F-4DD3-96B3-8F0466C388D2}" type="slidenum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1579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5DD2F-300F-4DD3-96B3-8F0466C388D2}" type="slidenum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1579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5DD2F-300F-4DD3-96B3-8F0466C388D2}" type="slidenum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1579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602C-25DA-491D-9B8A-2988ADA8A10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16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6470A-2E51-46D9-BB75-74AA1A4B5B6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961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DA40F-173D-0E40-A79B-995779F76E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1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6470A-2E51-46D9-BB75-74AA1A4B5B6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10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602C-25DA-491D-9B8A-2988ADA8A10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8565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602C-25DA-491D-9B8A-2988ADA8A10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0332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602C-25DA-491D-9B8A-2988ADA8A10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327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6F4E7-1EFE-4846-9E12-FF96E0B14BE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828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6F4E7-1EFE-4846-9E12-FF96E0B14BE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007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698E-48E2-4F36-BD74-B2B886BC232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629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33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56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269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横長）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2009180" y="491133"/>
            <a:ext cx="5134570" cy="37951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776883" y="4393406"/>
            <a:ext cx="7590234" cy="982266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776883" y="5366742"/>
            <a:ext cx="7590234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828">
                <a:latin typeface="Zapfino"/>
                <a:ea typeface="Zapfino"/>
                <a:cs typeface="Zapfino"/>
                <a:sym typeface="Zapfino"/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1828">
                <a:latin typeface="Zapfino"/>
                <a:ea typeface="Zapfino"/>
                <a:cs typeface="Zapfino"/>
                <a:sym typeface="Zapfino"/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1828">
                <a:latin typeface="Zapfino"/>
                <a:ea typeface="Zapfino"/>
                <a:cs typeface="Zapfino"/>
                <a:sym typeface="Zapfino"/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1828">
                <a:latin typeface="Zapfino"/>
                <a:ea typeface="Zapfino"/>
                <a:cs typeface="Zapfino"/>
                <a:sym typeface="Zapfino"/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1828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12280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396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4165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38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3014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44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832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5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449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758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15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173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856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890F3-47ED-40CA-ABF6-2D2FEC5BC0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6358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DE742-B0E0-4194-8BE5-52B77AF80D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5723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40761-2789-4C72-9642-F10017E335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5637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36973-0EF5-4845-ABE3-2541048C13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7269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ECD3E-4FAE-43E4-8F97-E4CB49EF0C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9980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90D4D-F2D1-4617-9D81-0C39F10C01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625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892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F5CE6-ED44-4599-B580-C371CCD41A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7072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A590B-23A6-4006-877D-EF3D224AA3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7187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2D523-6FE7-40A6-8564-32540D042BD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7266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134E-0BA5-4C7D-9943-4A9B160F51E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2110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8F34-4DD7-4D97-B5C9-24F4878FF2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543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82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587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473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302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297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07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0084"/>
            <a:ext cx="7886700" cy="90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99322"/>
            <a:ext cx="7886700" cy="4977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B3E4D-3782-4755-9BA2-075857A81B8C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70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DDAB-538F-4CEC-830B-130331EE9724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08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64D3A9-54AB-42CE-96D2-BB5CE7714A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274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tiff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10" Type="http://schemas.openxmlformats.org/officeDocument/2006/relationships/image" Target="../media/image78.jpeg"/><Relationship Id="rId4" Type="http://schemas.openxmlformats.org/officeDocument/2006/relationships/image" Target="../media/image72.jpg"/><Relationship Id="rId9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tiff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emf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gif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jpg"/><Relationship Id="rId9" Type="http://schemas.openxmlformats.org/officeDocument/2006/relationships/image" Target="../media/image13.jpeg"/><Relationship Id="rId1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8265" y="1122363"/>
            <a:ext cx="8634449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The </a:t>
            </a:r>
            <a:r>
              <a:rPr lang="en-US" altLang="ja-JP" sz="4000" dirty="0" err="1"/>
              <a:t>SPiRIT</a:t>
            </a:r>
            <a:r>
              <a:rPr lang="en-US" altLang="ja-JP" sz="4000" dirty="0"/>
              <a:t> TPC for heavy ion collision experiments at RIKEN-RIBF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13468" y="4242117"/>
            <a:ext cx="8309113" cy="1777019"/>
          </a:xfrm>
        </p:spPr>
        <p:txBody>
          <a:bodyPr>
            <a:normAutofit/>
          </a:bodyPr>
          <a:lstStyle/>
          <a:p>
            <a:r>
              <a:rPr lang="en-US" altLang="ja-JP" dirty="0"/>
              <a:t>Tadaaki Isobe (</a:t>
            </a:r>
            <a:r>
              <a:rPr kumimoji="1" lang="en-US" altLang="ja-JP" dirty="0"/>
              <a:t>RIKEN </a:t>
            </a:r>
            <a:r>
              <a:rPr kumimoji="1" lang="en-US" altLang="ja-JP" dirty="0" err="1"/>
              <a:t>Nishina</a:t>
            </a:r>
            <a:r>
              <a:rPr kumimoji="1" lang="en-US" altLang="ja-JP" dirty="0"/>
              <a:t> Center)</a:t>
            </a:r>
            <a:endParaRPr lang="en-US" altLang="ja-JP" dirty="0"/>
          </a:p>
          <a:p>
            <a:r>
              <a:rPr lang="en-US" altLang="ja-JP" dirty="0"/>
              <a:t>TPC2023 Workshop at Texas A&amp;M University</a:t>
            </a:r>
          </a:p>
          <a:p>
            <a:r>
              <a:rPr lang="en-US" altLang="ja-JP" dirty="0"/>
              <a:t>May</a:t>
            </a:r>
            <a:r>
              <a:rPr kumimoji="1" lang="en-US" altLang="ja-JP" dirty="0"/>
              <a:t> 17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347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sobe\Dropbox\MyTalk\20150918新領域\IMG_1816.JPG">
            <a:extLst>
              <a:ext uri="{FF2B5EF4-FFF2-40B4-BE49-F238E27FC236}">
                <a16:creationId xmlns:a16="http://schemas.microsoft.com/office/drawing/2014/main" id="{971FD238-17EB-CC18-52FB-80CC95D7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917" y="2821612"/>
            <a:ext cx="5400000" cy="404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9643" y="68808"/>
            <a:ext cx="7886700" cy="773746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Readout Electronics for TPC: GET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1466" y="878101"/>
            <a:ext cx="6466776" cy="1844044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/>
              <a:t>48 </a:t>
            </a:r>
            <a:r>
              <a:rPr lang="en-US" altLang="ja-JP" sz="2400" dirty="0" err="1"/>
              <a:t>AsAds</a:t>
            </a:r>
            <a:r>
              <a:rPr lang="en-US" altLang="ja-JP" sz="2400" dirty="0"/>
              <a:t>, 12 </a:t>
            </a:r>
            <a:r>
              <a:rPr lang="en-US" altLang="ja-JP" sz="2400" dirty="0" err="1"/>
              <a:t>CoBos</a:t>
            </a:r>
            <a:r>
              <a:rPr lang="en-US" altLang="ja-JP" sz="2400" dirty="0"/>
              <a:t>, 2 </a:t>
            </a:r>
            <a:r>
              <a:rPr lang="en-US" altLang="ja-JP" sz="2400" dirty="0" err="1"/>
              <a:t>MuTANTs</a:t>
            </a:r>
            <a:r>
              <a:rPr lang="en-US" altLang="ja-JP" sz="2400" dirty="0"/>
              <a:t>, 2 </a:t>
            </a:r>
            <a:r>
              <a:rPr lang="en-US" altLang="ja-JP" sz="2400" dirty="0" err="1">
                <a:latin typeface="Symbol" panose="05050102010706020507" pitchFamily="18" charset="2"/>
              </a:rPr>
              <a:t>m</a:t>
            </a:r>
            <a:r>
              <a:rPr lang="en-US" altLang="ja-JP" sz="2400" dirty="0" err="1"/>
              <a:t>TCA</a:t>
            </a:r>
            <a:r>
              <a:rPr lang="en-US" altLang="ja-JP" sz="2400" dirty="0"/>
              <a:t> shelf</a:t>
            </a:r>
          </a:p>
          <a:p>
            <a:r>
              <a:rPr lang="en-US" altLang="ja-JP" sz="2400" dirty="0"/>
              <a:t>2 DAQ servers with 100 TB RAID array in total.</a:t>
            </a:r>
          </a:p>
          <a:p>
            <a:pPr lvl="1"/>
            <a:r>
              <a:rPr lang="en-US" altLang="ja-JP" sz="2000" dirty="0"/>
              <a:t>Used as cache of raw data </a:t>
            </a:r>
            <a:r>
              <a:rPr lang="en-US" altLang="ja-JP" sz="2000" dirty="0">
                <a:sym typeface="Wingdings" panose="05000000000000000000" pitchFamily="2" charset="2"/>
              </a:rPr>
              <a:t> HPC in RIKEN</a:t>
            </a:r>
            <a:endParaRPr lang="en-US" altLang="ja-JP" sz="2000" dirty="0"/>
          </a:p>
          <a:p>
            <a:r>
              <a:rPr lang="en-US" altLang="ja-JP" sz="2400" dirty="0"/>
              <a:t>NARVAL(GANIL) as DAQ software.</a:t>
            </a:r>
          </a:p>
          <a:p>
            <a:pPr lvl="1"/>
            <a:r>
              <a:rPr lang="en-US" altLang="ja-JP" sz="2000" dirty="0"/>
              <a:t>Soap server to control RIBF DAQ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9" y="3405146"/>
            <a:ext cx="3887155" cy="291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0" y="3264639"/>
            <a:ext cx="41153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Checking the connection one board by one board.</a:t>
            </a:r>
            <a:endParaRPr kumimoji="1" lang="ja-JP" altLang="en-US" sz="1400" dirty="0"/>
          </a:p>
        </p:txBody>
      </p:sp>
      <p:pic>
        <p:nvPicPr>
          <p:cNvPr id="8" name="Picture 5" descr="C:\Users\isobe\Dropbox\image\GET-Logo-v3-whiteback-square-192x19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535" y="519036"/>
            <a:ext cx="1250132" cy="12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3D2D41-04DC-A42F-C3FD-C5A7ABDFE8B9}"/>
              </a:ext>
            </a:extLst>
          </p:cNvPr>
          <p:cNvSpPr txBox="1"/>
          <p:nvPr/>
        </p:nvSpPr>
        <p:spPr>
          <a:xfrm>
            <a:off x="0" y="6519446"/>
            <a:ext cx="3914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NIMA 887 (2018) 81, NIMA 899 (2018) 43</a:t>
            </a:r>
            <a:endParaRPr kumimoji="1" lang="ja-JP" alt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P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26" y="-240556"/>
            <a:ext cx="6994794" cy="618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5701212" y="-384572"/>
            <a:ext cx="2304256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 rot="3991937">
            <a:off x="6551570" y="1257382"/>
            <a:ext cx="230425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kumimoji="1" lang="en-US" altLang="ja-JP" sz="2000" dirty="0"/>
          </a:p>
          <a:p>
            <a:pPr algn="ctr"/>
            <a:r>
              <a:rPr kumimoji="1" lang="en-US" altLang="ja-JP" sz="2000" dirty="0" err="1"/>
              <a:t>NeuLAND</a:t>
            </a:r>
            <a:endParaRPr kumimoji="1" lang="en-US" altLang="ja-JP" sz="2000" dirty="0"/>
          </a:p>
          <a:p>
            <a:pPr algn="ctr"/>
            <a:endParaRPr kumimoji="1" lang="ja-JP" altLang="en-US" sz="2000" dirty="0"/>
          </a:p>
        </p:txBody>
      </p:sp>
      <p:sp>
        <p:nvSpPr>
          <p:cNvPr id="8" name="正方形/長方形 7"/>
          <p:cNvSpPr/>
          <p:nvPr/>
        </p:nvSpPr>
        <p:spPr>
          <a:xfrm>
            <a:off x="1827452" y="2927798"/>
            <a:ext cx="432048" cy="720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1589912" y="3114844"/>
            <a:ext cx="165618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83994" y="2641793"/>
            <a:ext cx="1152752" cy="101566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kumimoji="1" lang="en-US" altLang="ja-JP" sz="2000" dirty="0"/>
          </a:p>
          <a:p>
            <a:pPr algn="ctr"/>
            <a:r>
              <a:rPr kumimoji="1" lang="en-US" altLang="ja-JP" sz="2000" dirty="0"/>
              <a:t>STQ</a:t>
            </a:r>
          </a:p>
          <a:p>
            <a:pPr algn="ctr"/>
            <a:endParaRPr kumimoji="1" lang="ja-JP" altLang="en-US" sz="2000" dirty="0"/>
          </a:p>
        </p:txBody>
      </p:sp>
      <p:pic>
        <p:nvPicPr>
          <p:cNvPr id="12" name="Picture 2" descr="http://theory.gsi.de/~fischer/index-Dateien/GSI_Logo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30" y="326149"/>
            <a:ext cx="108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4" name="Picture 6" descr="https://www.msu.edu/~peacor/images/MSU%20Green%20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60" y="2501764"/>
            <a:ext cx="1080000" cy="28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kokos.ifj.edu.pl/data/kontakt/ifj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60" y="3935908"/>
            <a:ext cx="558381" cy="5583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mcintosh\Documents\ConfMtgWrkshp\2012_June_RIKEN_RIBF_UsersMeeting\STPC_Presentation\STPC_DrawingViews\samurai_tpc_2012jun04_Exploded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r="31641"/>
          <a:stretch/>
        </p:blipFill>
        <p:spPr bwMode="auto">
          <a:xfrm>
            <a:off x="171268" y="4079924"/>
            <a:ext cx="2384866" cy="248136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1912705" y="4800004"/>
            <a:ext cx="1455284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MWPC type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Time </a:t>
            </a:r>
            <a:r>
              <a:rPr kumimoji="1" lang="en-US" altLang="ja-JP" dirty="0" err="1">
                <a:solidFill>
                  <a:schemeClr val="bg1"/>
                </a:solidFill>
              </a:rPr>
              <a:t>Proj</a:t>
            </a:r>
            <a:r>
              <a:rPr kumimoji="1" lang="en-US" altLang="ja-JP" dirty="0">
                <a:solidFill>
                  <a:schemeClr val="bg1"/>
                </a:solidFill>
              </a:rPr>
              <a:t>.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Chamber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12k channel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2556134" y="3575868"/>
            <a:ext cx="689962" cy="10957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右矢印 18"/>
          <p:cNvSpPr/>
          <p:nvPr/>
        </p:nvSpPr>
        <p:spPr>
          <a:xfrm>
            <a:off x="52960" y="2965079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-44756" y="26325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2775391" y="1260037"/>
            <a:ext cx="125724" cy="506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27452" y="1033433"/>
            <a:ext cx="432048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Chamber in SAMURAI magnet B=0.5T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1589912" y="1633680"/>
            <a:ext cx="966222" cy="506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161337" y="1668935"/>
            <a:ext cx="171662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Beam Tracker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0873" y="58608"/>
            <a:ext cx="6929054" cy="846487"/>
          </a:xfrm>
        </p:spPr>
        <p:txBody>
          <a:bodyPr>
            <a:normAutofit/>
          </a:bodyPr>
          <a:lstStyle/>
          <a:p>
            <a:r>
              <a:rPr lang="en-US" altLang="ja-JP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SPiRIT</a:t>
            </a:r>
            <a:r>
              <a:rPr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dayone</a:t>
            </a:r>
            <a:r>
              <a:rPr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 experiment setup</a:t>
            </a:r>
            <a:endParaRPr kumimoji="1" lang="ja-JP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002986" y="6071171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10" name="내용 개체 틀 2">
            <a:extLst>
              <a:ext uri="{FF2B5EF4-FFF2-40B4-BE49-F238E27FC236}">
                <a16:creationId xmlns:a16="http://schemas.microsoft.com/office/drawing/2014/main" id="{08C975E0-7D82-3B23-58A3-FFE60C06B4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6" y="4607752"/>
            <a:ext cx="4497546" cy="18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53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3489207" y="2397582"/>
            <a:ext cx="5758080" cy="3325720"/>
            <a:chOff x="-341736" y="1793899"/>
            <a:chExt cx="5758080" cy="3325720"/>
          </a:xfrm>
        </p:grpSpPr>
        <p:pic>
          <p:nvPicPr>
            <p:cNvPr id="4" name="コンテンツ プレースホルダー 3" descr="syuron_kaneko（39_75ページ）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31" r="-6031" b="9788"/>
            <a:stretch/>
          </p:blipFill>
          <p:spPr>
            <a:xfrm>
              <a:off x="-341736" y="1793899"/>
              <a:ext cx="5758080" cy="3325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3186239" y="2150773"/>
              <a:ext cx="2042547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/>
                <a:t>Multiplicity Trigger Array</a:t>
              </a:r>
              <a:endParaRPr kumimoji="1" lang="ja-JP" altLang="en-US" sz="1200" b="1" dirty="0"/>
            </a:p>
          </p:txBody>
        </p:sp>
        <p:cxnSp>
          <p:nvCxnSpPr>
            <p:cNvPr id="18" name="曲線コネクタ 17"/>
            <p:cNvCxnSpPr>
              <a:cxnSpLocks/>
            </p:cNvCxnSpPr>
            <p:nvPr/>
          </p:nvCxnSpPr>
          <p:spPr>
            <a:xfrm rot="10800000">
              <a:off x="2845114" y="4456476"/>
              <a:ext cx="660895" cy="215847"/>
            </a:xfrm>
            <a:prstGeom prst="curvedConnector3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平行四辺形 34"/>
            <p:cNvSpPr/>
            <p:nvPr/>
          </p:nvSpPr>
          <p:spPr>
            <a:xfrm rot="5400000" flipV="1">
              <a:off x="2479063" y="3939248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平行四辺形 35"/>
            <p:cNvSpPr/>
            <p:nvPr/>
          </p:nvSpPr>
          <p:spPr>
            <a:xfrm rot="5400000" flipV="1">
              <a:off x="2627215" y="3912816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平行四辺形 43"/>
            <p:cNvSpPr/>
            <p:nvPr/>
          </p:nvSpPr>
          <p:spPr>
            <a:xfrm rot="5400000" flipV="1">
              <a:off x="2771592" y="3877917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平行四辺形 44"/>
            <p:cNvSpPr/>
            <p:nvPr/>
          </p:nvSpPr>
          <p:spPr>
            <a:xfrm rot="5400000" flipV="1">
              <a:off x="2919744" y="3851485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平行四辺形 45"/>
            <p:cNvSpPr/>
            <p:nvPr/>
          </p:nvSpPr>
          <p:spPr>
            <a:xfrm rot="5400000" flipV="1">
              <a:off x="3063824" y="3828665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平行四辺形 46"/>
            <p:cNvSpPr/>
            <p:nvPr/>
          </p:nvSpPr>
          <p:spPr>
            <a:xfrm rot="5400000" flipV="1">
              <a:off x="3211976" y="3802233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平行四辺形 47"/>
            <p:cNvSpPr/>
            <p:nvPr/>
          </p:nvSpPr>
          <p:spPr>
            <a:xfrm rot="5400000" flipV="1">
              <a:off x="3356353" y="3767334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平行四辺形 48"/>
            <p:cNvSpPr/>
            <p:nvPr/>
          </p:nvSpPr>
          <p:spPr>
            <a:xfrm rot="5400000" flipV="1">
              <a:off x="3504505" y="3740902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平行四辺形 49"/>
            <p:cNvSpPr/>
            <p:nvPr/>
          </p:nvSpPr>
          <p:spPr>
            <a:xfrm rot="5400000" flipV="1">
              <a:off x="1305470" y="4176015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平行四辺形 50"/>
            <p:cNvSpPr/>
            <p:nvPr/>
          </p:nvSpPr>
          <p:spPr>
            <a:xfrm rot="5400000" flipV="1">
              <a:off x="1453622" y="4149583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平行四辺形 51"/>
            <p:cNvSpPr/>
            <p:nvPr/>
          </p:nvSpPr>
          <p:spPr>
            <a:xfrm rot="5400000" flipV="1">
              <a:off x="1597999" y="4114684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平行四辺形 52"/>
            <p:cNvSpPr/>
            <p:nvPr/>
          </p:nvSpPr>
          <p:spPr>
            <a:xfrm rot="5400000" flipV="1">
              <a:off x="1746151" y="4088252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平行四辺形 53"/>
            <p:cNvSpPr/>
            <p:nvPr/>
          </p:nvSpPr>
          <p:spPr>
            <a:xfrm rot="5400000" flipV="1">
              <a:off x="1890231" y="4065432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平行四辺形 54"/>
            <p:cNvSpPr/>
            <p:nvPr/>
          </p:nvSpPr>
          <p:spPr>
            <a:xfrm rot="5400000" flipV="1">
              <a:off x="2038384" y="4039001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70C0"/>
                </a:solidFill>
              </a:endParaRPr>
            </a:p>
          </p:txBody>
        </p:sp>
        <p:sp>
          <p:nvSpPr>
            <p:cNvPr id="56" name="平行四辺形 55"/>
            <p:cNvSpPr/>
            <p:nvPr/>
          </p:nvSpPr>
          <p:spPr>
            <a:xfrm rot="5400000" flipV="1">
              <a:off x="2182760" y="4004101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70C0"/>
                </a:solidFill>
              </a:endParaRPr>
            </a:p>
          </p:txBody>
        </p:sp>
        <p:sp>
          <p:nvSpPr>
            <p:cNvPr id="57" name="平行四辺形 56"/>
            <p:cNvSpPr/>
            <p:nvPr/>
          </p:nvSpPr>
          <p:spPr>
            <a:xfrm rot="5400000" flipV="1">
              <a:off x="2330912" y="3977669"/>
              <a:ext cx="901400" cy="144079"/>
            </a:xfrm>
            <a:prstGeom prst="parallelogram">
              <a:avLst>
                <a:gd name="adj" fmla="val 19743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70C0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-36737" y="4457367"/>
              <a:ext cx="2042547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/>
                <a:t>Multiplicity Trigger Array</a:t>
              </a:r>
              <a:endParaRPr kumimoji="1" lang="ja-JP" altLang="en-US" sz="1200" b="1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819278" y="4561741"/>
              <a:ext cx="2406428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/>
                <a:t>Krakow Veto and Trigger Wall</a:t>
              </a:r>
              <a:endParaRPr kumimoji="1" lang="ja-JP" altLang="en-US" sz="1200" b="1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7558" y="-13341"/>
            <a:ext cx="4720455" cy="1325563"/>
          </a:xfrm>
        </p:spPr>
        <p:txBody>
          <a:bodyPr>
            <a:normAutofit/>
          </a:bodyPr>
          <a:lstStyle/>
          <a:p>
            <a: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Trigger system for high dense matter</a:t>
            </a:r>
            <a:b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#hits(</a:t>
            </a:r>
            <a:r>
              <a:rPr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side)&gt;4 &amp;&amp; Z&lt;20</a:t>
            </a:r>
            <a:endParaRPr kumimoji="1" lang="ja-JP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7558" y="5632595"/>
            <a:ext cx="8996442" cy="1117093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Suppress background events and take “central” collision events</a:t>
            </a:r>
          </a:p>
          <a:p>
            <a:pPr lvl="1"/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The fraction of events that we are interested in is only O(0.1)%</a:t>
            </a:r>
          </a:p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Sophisticated trigger system to take central collision data: side array + Forward VETO.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4744981" y="389705"/>
            <a:ext cx="4053754" cy="1952209"/>
            <a:chOff x="4827086" y="1775787"/>
            <a:chExt cx="4053754" cy="1952209"/>
          </a:xfrm>
        </p:grpSpPr>
        <p:grpSp>
          <p:nvGrpSpPr>
            <p:cNvPr id="58" name="Group 12"/>
            <p:cNvGrpSpPr>
              <a:grpSpLocks/>
            </p:cNvGrpSpPr>
            <p:nvPr/>
          </p:nvGrpSpPr>
          <p:grpSpPr bwMode="auto">
            <a:xfrm>
              <a:off x="4827086" y="1781771"/>
              <a:ext cx="3348038" cy="1905000"/>
              <a:chOff x="2019" y="1440"/>
              <a:chExt cx="2109" cy="1200"/>
            </a:xfrm>
          </p:grpSpPr>
          <p:sp>
            <p:nvSpPr>
              <p:cNvPr id="59" name="AutoShape 13"/>
              <p:cNvSpPr>
                <a:spLocks noChangeArrowheads="1"/>
              </p:cNvSpPr>
              <p:nvPr/>
            </p:nvSpPr>
            <p:spPr bwMode="auto">
              <a:xfrm flipH="1">
                <a:off x="3024" y="2304"/>
                <a:ext cx="957" cy="288"/>
              </a:xfrm>
              <a:prstGeom prst="leftArrow">
                <a:avLst>
                  <a:gd name="adj1" fmla="val 50000"/>
                  <a:gd name="adj2" fmla="val 108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dirty="0"/>
              </a:p>
            </p:txBody>
          </p:sp>
          <p:grpSp>
            <p:nvGrpSpPr>
              <p:cNvPr id="60" name="Group 14"/>
              <p:cNvGrpSpPr>
                <a:grpSpLocks/>
              </p:cNvGrpSpPr>
              <p:nvPr/>
            </p:nvGrpSpPr>
            <p:grpSpPr bwMode="auto">
              <a:xfrm>
                <a:off x="2208" y="1728"/>
                <a:ext cx="816" cy="912"/>
                <a:chOff x="1872" y="1920"/>
                <a:chExt cx="816" cy="1248"/>
              </a:xfrm>
            </p:grpSpPr>
            <p:sp>
              <p:nvSpPr>
                <p:cNvPr id="83" name="Oval 15"/>
                <p:cNvSpPr>
                  <a:spLocks noChangeArrowheads="1"/>
                </p:cNvSpPr>
                <p:nvPr/>
              </p:nvSpPr>
              <p:spPr bwMode="auto">
                <a:xfrm>
                  <a:off x="1872" y="1920"/>
                  <a:ext cx="816" cy="124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84" name="Oval 16"/>
                <p:cNvSpPr>
                  <a:spLocks noChangeArrowheads="1"/>
                </p:cNvSpPr>
                <p:nvPr/>
              </p:nvSpPr>
              <p:spPr bwMode="auto">
                <a:xfrm>
                  <a:off x="2220" y="2808"/>
                  <a:ext cx="96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85" name="Oval 17"/>
                <p:cNvSpPr>
                  <a:spLocks noChangeArrowheads="1"/>
                </p:cNvSpPr>
                <p:nvPr/>
              </p:nvSpPr>
              <p:spPr bwMode="auto">
                <a:xfrm>
                  <a:off x="2067" y="2758"/>
                  <a:ext cx="96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86" name="Oval 18"/>
                <p:cNvSpPr>
                  <a:spLocks noChangeArrowheads="1"/>
                </p:cNvSpPr>
                <p:nvPr/>
              </p:nvSpPr>
              <p:spPr bwMode="auto">
                <a:xfrm>
                  <a:off x="2107" y="3002"/>
                  <a:ext cx="96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87" name="Oval 19"/>
                <p:cNvSpPr>
                  <a:spLocks noChangeArrowheads="1"/>
                </p:cNvSpPr>
                <p:nvPr/>
              </p:nvSpPr>
              <p:spPr bwMode="auto">
                <a:xfrm>
                  <a:off x="2544" y="2784"/>
                  <a:ext cx="96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88" name="Oval 20"/>
                <p:cNvSpPr>
                  <a:spLocks noChangeArrowheads="1"/>
                </p:cNvSpPr>
                <p:nvPr/>
              </p:nvSpPr>
              <p:spPr bwMode="auto">
                <a:xfrm>
                  <a:off x="2321" y="2928"/>
                  <a:ext cx="96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89" name="Oval 21"/>
                <p:cNvSpPr>
                  <a:spLocks noChangeArrowheads="1"/>
                </p:cNvSpPr>
                <p:nvPr/>
              </p:nvSpPr>
              <p:spPr bwMode="auto">
                <a:xfrm>
                  <a:off x="2448" y="2640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90" name="Oval 22"/>
                <p:cNvSpPr>
                  <a:spLocks noChangeArrowheads="1"/>
                </p:cNvSpPr>
                <p:nvPr/>
              </p:nvSpPr>
              <p:spPr bwMode="auto">
                <a:xfrm>
                  <a:off x="2544" y="2496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91" name="Oval 23"/>
                <p:cNvSpPr>
                  <a:spLocks noChangeArrowheads="1"/>
                </p:cNvSpPr>
                <p:nvPr/>
              </p:nvSpPr>
              <p:spPr bwMode="auto">
                <a:xfrm>
                  <a:off x="2448" y="2448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92" name="Oval 24"/>
                <p:cNvSpPr>
                  <a:spLocks noChangeArrowheads="1"/>
                </p:cNvSpPr>
                <p:nvPr/>
              </p:nvSpPr>
              <p:spPr bwMode="auto">
                <a:xfrm>
                  <a:off x="2544" y="2265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93" name="Oval 25"/>
                <p:cNvSpPr>
                  <a:spLocks noChangeArrowheads="1"/>
                </p:cNvSpPr>
                <p:nvPr/>
              </p:nvSpPr>
              <p:spPr bwMode="auto">
                <a:xfrm>
                  <a:off x="2448" y="1968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94" name="Oval 26"/>
                <p:cNvSpPr>
                  <a:spLocks noChangeArrowheads="1"/>
                </p:cNvSpPr>
                <p:nvPr/>
              </p:nvSpPr>
              <p:spPr bwMode="auto">
                <a:xfrm>
                  <a:off x="2352" y="2112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95" name="Oval 27"/>
                <p:cNvSpPr>
                  <a:spLocks noChangeArrowheads="1"/>
                </p:cNvSpPr>
                <p:nvPr/>
              </p:nvSpPr>
              <p:spPr bwMode="auto">
                <a:xfrm>
                  <a:off x="2544" y="2064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96" name="Oval 28"/>
                <p:cNvSpPr>
                  <a:spLocks noChangeArrowheads="1"/>
                </p:cNvSpPr>
                <p:nvPr/>
              </p:nvSpPr>
              <p:spPr bwMode="auto">
                <a:xfrm>
                  <a:off x="2448" y="2208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97" name="Oval 29"/>
                <p:cNvSpPr>
                  <a:spLocks noChangeArrowheads="1"/>
                </p:cNvSpPr>
                <p:nvPr/>
              </p:nvSpPr>
              <p:spPr bwMode="auto">
                <a:xfrm>
                  <a:off x="2220" y="2393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98" name="Oval 30"/>
                <p:cNvSpPr>
                  <a:spLocks noChangeArrowheads="1"/>
                </p:cNvSpPr>
                <p:nvPr/>
              </p:nvSpPr>
              <p:spPr bwMode="auto">
                <a:xfrm>
                  <a:off x="2304" y="2448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 dirty="0"/>
                </a:p>
              </p:txBody>
            </p:sp>
          </p:grpSp>
          <p:grpSp>
            <p:nvGrpSpPr>
              <p:cNvPr id="61" name="Group 31"/>
              <p:cNvGrpSpPr>
                <a:grpSpLocks/>
              </p:cNvGrpSpPr>
              <p:nvPr/>
            </p:nvGrpSpPr>
            <p:grpSpPr bwMode="auto">
              <a:xfrm>
                <a:off x="3072" y="1440"/>
                <a:ext cx="774" cy="912"/>
                <a:chOff x="3264" y="1537"/>
                <a:chExt cx="774" cy="1249"/>
              </a:xfrm>
            </p:grpSpPr>
            <p:sp>
              <p:nvSpPr>
                <p:cNvPr id="67" name="Oval 32"/>
                <p:cNvSpPr>
                  <a:spLocks noChangeArrowheads="1"/>
                </p:cNvSpPr>
                <p:nvPr/>
              </p:nvSpPr>
              <p:spPr bwMode="auto">
                <a:xfrm>
                  <a:off x="3264" y="1537"/>
                  <a:ext cx="774" cy="1249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68" name="Oval 33"/>
                <p:cNvSpPr>
                  <a:spLocks noChangeArrowheads="1"/>
                </p:cNvSpPr>
                <p:nvPr/>
              </p:nvSpPr>
              <p:spPr bwMode="auto">
                <a:xfrm>
                  <a:off x="3312" y="1872"/>
                  <a:ext cx="96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69" name="Oval 34"/>
                <p:cNvSpPr>
                  <a:spLocks noChangeArrowheads="1"/>
                </p:cNvSpPr>
                <p:nvPr/>
              </p:nvSpPr>
              <p:spPr bwMode="auto">
                <a:xfrm>
                  <a:off x="3744" y="1638"/>
                  <a:ext cx="96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70" name="Oval 35"/>
                <p:cNvSpPr>
                  <a:spLocks noChangeArrowheads="1"/>
                </p:cNvSpPr>
                <p:nvPr/>
              </p:nvSpPr>
              <p:spPr bwMode="auto">
                <a:xfrm>
                  <a:off x="3614" y="1670"/>
                  <a:ext cx="96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71" name="Oval 36"/>
                <p:cNvSpPr>
                  <a:spLocks noChangeArrowheads="1"/>
                </p:cNvSpPr>
                <p:nvPr/>
              </p:nvSpPr>
              <p:spPr bwMode="auto">
                <a:xfrm>
                  <a:off x="3487" y="1727"/>
                  <a:ext cx="96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72" name="Oval 37"/>
                <p:cNvSpPr>
                  <a:spLocks noChangeArrowheads="1"/>
                </p:cNvSpPr>
                <p:nvPr/>
              </p:nvSpPr>
              <p:spPr bwMode="auto">
                <a:xfrm>
                  <a:off x="3696" y="1776"/>
                  <a:ext cx="96" cy="1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73" name="Oval 38"/>
                <p:cNvSpPr>
                  <a:spLocks noChangeArrowheads="1"/>
                </p:cNvSpPr>
                <p:nvPr/>
              </p:nvSpPr>
              <p:spPr bwMode="auto">
                <a:xfrm>
                  <a:off x="3408" y="2544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74" name="Oval 39"/>
                <p:cNvSpPr>
                  <a:spLocks noChangeArrowheads="1"/>
                </p:cNvSpPr>
                <p:nvPr/>
              </p:nvSpPr>
              <p:spPr bwMode="auto">
                <a:xfrm>
                  <a:off x="3504" y="2400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75" name="Oval 40"/>
                <p:cNvSpPr>
                  <a:spLocks noChangeArrowheads="1"/>
                </p:cNvSpPr>
                <p:nvPr/>
              </p:nvSpPr>
              <p:spPr bwMode="auto">
                <a:xfrm>
                  <a:off x="3408" y="2352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76" name="Oval 41"/>
                <p:cNvSpPr>
                  <a:spLocks noChangeArrowheads="1"/>
                </p:cNvSpPr>
                <p:nvPr/>
              </p:nvSpPr>
              <p:spPr bwMode="auto">
                <a:xfrm>
                  <a:off x="3504" y="2169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77" name="Oval 42"/>
                <p:cNvSpPr>
                  <a:spLocks noChangeArrowheads="1"/>
                </p:cNvSpPr>
                <p:nvPr/>
              </p:nvSpPr>
              <p:spPr bwMode="auto">
                <a:xfrm>
                  <a:off x="3788" y="2064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78" name="Oval 43"/>
                <p:cNvSpPr>
                  <a:spLocks noChangeArrowheads="1"/>
                </p:cNvSpPr>
                <p:nvPr/>
              </p:nvSpPr>
              <p:spPr bwMode="auto">
                <a:xfrm>
                  <a:off x="3312" y="2016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79" name="Oval 44"/>
                <p:cNvSpPr>
                  <a:spLocks noChangeArrowheads="1"/>
                </p:cNvSpPr>
                <p:nvPr/>
              </p:nvSpPr>
              <p:spPr bwMode="auto">
                <a:xfrm>
                  <a:off x="3624" y="2022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80" name="Oval 45"/>
                <p:cNvSpPr>
                  <a:spLocks noChangeArrowheads="1"/>
                </p:cNvSpPr>
                <p:nvPr/>
              </p:nvSpPr>
              <p:spPr bwMode="auto">
                <a:xfrm>
                  <a:off x="3408" y="2112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81" name="Oval 46"/>
                <p:cNvSpPr>
                  <a:spLocks noChangeArrowheads="1"/>
                </p:cNvSpPr>
                <p:nvPr/>
              </p:nvSpPr>
              <p:spPr bwMode="auto">
                <a:xfrm>
                  <a:off x="3312" y="2208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  <p:sp>
              <p:nvSpPr>
                <p:cNvPr id="82" name="Oval 47"/>
                <p:cNvSpPr>
                  <a:spLocks noChangeArrowheads="1"/>
                </p:cNvSpPr>
                <p:nvPr/>
              </p:nvSpPr>
              <p:spPr bwMode="auto">
                <a:xfrm>
                  <a:off x="3312" y="2400"/>
                  <a:ext cx="96" cy="14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/>
                </a:p>
              </p:txBody>
            </p:sp>
          </p:grpSp>
          <p:sp>
            <p:nvSpPr>
              <p:cNvPr id="62" name="Text Box 48"/>
              <p:cNvSpPr txBox="1">
                <a:spLocks noChangeArrowheads="1"/>
              </p:cNvSpPr>
              <p:nvPr/>
            </p:nvSpPr>
            <p:spPr bwMode="auto">
              <a:xfrm>
                <a:off x="3216" y="2334"/>
                <a:ext cx="91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ja-JP" sz="1600" dirty="0">
                    <a:solidFill>
                      <a:schemeClr val="folHlink"/>
                    </a:solidFill>
                    <a:latin typeface="Arial Narrow" panose="020B0606020202030204" pitchFamily="34" charset="0"/>
                  </a:rPr>
                  <a:t>“Spectators”</a:t>
                </a:r>
              </a:p>
            </p:txBody>
          </p:sp>
          <p:sp>
            <p:nvSpPr>
              <p:cNvPr id="63" name="AutoShape 49"/>
              <p:cNvSpPr>
                <a:spLocks noChangeArrowheads="1"/>
              </p:cNvSpPr>
              <p:nvPr/>
            </p:nvSpPr>
            <p:spPr bwMode="auto">
              <a:xfrm>
                <a:off x="2832" y="1728"/>
                <a:ext cx="384" cy="672"/>
              </a:xfrm>
              <a:prstGeom prst="irregularSeal1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66" name="Text Box 52"/>
              <p:cNvSpPr txBox="1">
                <a:spLocks noChangeArrowheads="1"/>
              </p:cNvSpPr>
              <p:nvPr/>
            </p:nvSpPr>
            <p:spPr bwMode="auto">
              <a:xfrm>
                <a:off x="2019" y="1492"/>
                <a:ext cx="115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ja-JP" sz="1600" b="1" dirty="0">
                    <a:solidFill>
                      <a:schemeClr val="accent2"/>
                    </a:solidFill>
                  </a:rPr>
                  <a:t>“Participants”</a:t>
                </a:r>
              </a:p>
            </p:txBody>
          </p:sp>
        </p:grpSp>
        <p:sp>
          <p:nvSpPr>
            <p:cNvPr id="99" name="Oval 40"/>
            <p:cNvSpPr>
              <a:spLocks noChangeArrowheads="1"/>
            </p:cNvSpPr>
            <p:nvPr/>
          </p:nvSpPr>
          <p:spPr bwMode="auto">
            <a:xfrm>
              <a:off x="6879724" y="2880809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0" name="Oval 41"/>
            <p:cNvSpPr>
              <a:spLocks noChangeArrowheads="1"/>
            </p:cNvSpPr>
            <p:nvPr/>
          </p:nvSpPr>
          <p:spPr bwMode="auto">
            <a:xfrm>
              <a:off x="7032124" y="2668512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1" name="Oval 42"/>
            <p:cNvSpPr>
              <a:spLocks noChangeArrowheads="1"/>
            </p:cNvSpPr>
            <p:nvPr/>
          </p:nvSpPr>
          <p:spPr bwMode="auto">
            <a:xfrm>
              <a:off x="7482974" y="2546702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2" name="Oval 44"/>
            <p:cNvSpPr>
              <a:spLocks noChangeArrowheads="1"/>
            </p:cNvSpPr>
            <p:nvPr/>
          </p:nvSpPr>
          <p:spPr bwMode="auto">
            <a:xfrm>
              <a:off x="7222624" y="2497978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3" name="Oval 40"/>
            <p:cNvSpPr>
              <a:spLocks noChangeArrowheads="1"/>
            </p:cNvSpPr>
            <p:nvPr/>
          </p:nvSpPr>
          <p:spPr bwMode="auto">
            <a:xfrm>
              <a:off x="5219792" y="2763212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4" name="Oval 41"/>
            <p:cNvSpPr>
              <a:spLocks noChangeArrowheads="1"/>
            </p:cNvSpPr>
            <p:nvPr/>
          </p:nvSpPr>
          <p:spPr bwMode="auto">
            <a:xfrm>
              <a:off x="5372192" y="2550915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5" name="Oval 42"/>
            <p:cNvSpPr>
              <a:spLocks noChangeArrowheads="1"/>
            </p:cNvSpPr>
            <p:nvPr/>
          </p:nvSpPr>
          <p:spPr bwMode="auto">
            <a:xfrm>
              <a:off x="5823042" y="2429105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6" name="Oval 44"/>
            <p:cNvSpPr>
              <a:spLocks noChangeArrowheads="1"/>
            </p:cNvSpPr>
            <p:nvPr/>
          </p:nvSpPr>
          <p:spPr bwMode="auto">
            <a:xfrm>
              <a:off x="5562692" y="2380381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7" name="Oval 40"/>
            <p:cNvSpPr>
              <a:spLocks noChangeArrowheads="1"/>
            </p:cNvSpPr>
            <p:nvPr/>
          </p:nvSpPr>
          <p:spPr bwMode="auto">
            <a:xfrm>
              <a:off x="5317335" y="2998273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8" name="Oval 41"/>
            <p:cNvSpPr>
              <a:spLocks noChangeArrowheads="1"/>
            </p:cNvSpPr>
            <p:nvPr/>
          </p:nvSpPr>
          <p:spPr bwMode="auto">
            <a:xfrm>
              <a:off x="5469735" y="2785976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dirty="0"/>
            </a:p>
          </p:txBody>
        </p:sp>
        <p:sp>
          <p:nvSpPr>
            <p:cNvPr id="109" name="Oval 42"/>
            <p:cNvSpPr>
              <a:spLocks noChangeArrowheads="1"/>
            </p:cNvSpPr>
            <p:nvPr/>
          </p:nvSpPr>
          <p:spPr bwMode="auto">
            <a:xfrm>
              <a:off x="5920585" y="2664166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10" name="Oval 44"/>
            <p:cNvSpPr>
              <a:spLocks noChangeArrowheads="1"/>
            </p:cNvSpPr>
            <p:nvPr/>
          </p:nvSpPr>
          <p:spPr bwMode="auto">
            <a:xfrm>
              <a:off x="5660235" y="2615442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11" name="Oval 40"/>
            <p:cNvSpPr>
              <a:spLocks noChangeArrowheads="1"/>
            </p:cNvSpPr>
            <p:nvPr/>
          </p:nvSpPr>
          <p:spPr bwMode="auto">
            <a:xfrm>
              <a:off x="7141661" y="2960121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12" name="Oval 41"/>
            <p:cNvSpPr>
              <a:spLocks noChangeArrowheads="1"/>
            </p:cNvSpPr>
            <p:nvPr/>
          </p:nvSpPr>
          <p:spPr bwMode="auto">
            <a:xfrm>
              <a:off x="7294061" y="2747824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dirty="0"/>
            </a:p>
          </p:txBody>
        </p:sp>
        <p:sp>
          <p:nvSpPr>
            <p:cNvPr id="113" name="Oval 40"/>
            <p:cNvSpPr>
              <a:spLocks noChangeArrowheads="1"/>
            </p:cNvSpPr>
            <p:nvPr/>
          </p:nvSpPr>
          <p:spPr bwMode="auto">
            <a:xfrm>
              <a:off x="7337828" y="2920191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14" name="Oval 41"/>
            <p:cNvSpPr>
              <a:spLocks noChangeArrowheads="1"/>
            </p:cNvSpPr>
            <p:nvPr/>
          </p:nvSpPr>
          <p:spPr bwMode="auto">
            <a:xfrm>
              <a:off x="7490228" y="2707894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dirty="0"/>
            </a:p>
          </p:txBody>
        </p:sp>
        <p:sp>
          <p:nvSpPr>
            <p:cNvPr id="115" name="Oval 40"/>
            <p:cNvSpPr>
              <a:spLocks noChangeArrowheads="1"/>
            </p:cNvSpPr>
            <p:nvPr/>
          </p:nvSpPr>
          <p:spPr bwMode="auto">
            <a:xfrm>
              <a:off x="5509829" y="3009872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16" name="Oval 41"/>
            <p:cNvSpPr>
              <a:spLocks noChangeArrowheads="1"/>
            </p:cNvSpPr>
            <p:nvPr/>
          </p:nvSpPr>
          <p:spPr bwMode="auto">
            <a:xfrm>
              <a:off x="5662229" y="2797575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dirty="0"/>
            </a:p>
          </p:txBody>
        </p:sp>
        <p:sp>
          <p:nvSpPr>
            <p:cNvPr id="117" name="Oval 40"/>
            <p:cNvSpPr>
              <a:spLocks noChangeArrowheads="1"/>
            </p:cNvSpPr>
            <p:nvPr/>
          </p:nvSpPr>
          <p:spPr bwMode="auto">
            <a:xfrm>
              <a:off x="6928936" y="3007370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18" name="Oval 41"/>
            <p:cNvSpPr>
              <a:spLocks noChangeArrowheads="1"/>
            </p:cNvSpPr>
            <p:nvPr/>
          </p:nvSpPr>
          <p:spPr bwMode="auto">
            <a:xfrm>
              <a:off x="7081336" y="2795073"/>
              <a:ext cx="152400" cy="1670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 dirty="0"/>
            </a:p>
          </p:txBody>
        </p:sp>
        <p:sp>
          <p:nvSpPr>
            <p:cNvPr id="119" name="Oval 18"/>
            <p:cNvSpPr>
              <a:spLocks noChangeArrowheads="1"/>
            </p:cNvSpPr>
            <p:nvPr/>
          </p:nvSpPr>
          <p:spPr bwMode="auto">
            <a:xfrm>
              <a:off x="6806699" y="1861634"/>
              <a:ext cx="152400" cy="1670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20" name="Oval 20"/>
            <p:cNvSpPr>
              <a:spLocks noChangeArrowheads="1"/>
            </p:cNvSpPr>
            <p:nvPr/>
          </p:nvSpPr>
          <p:spPr bwMode="auto">
            <a:xfrm>
              <a:off x="7146424" y="1775787"/>
              <a:ext cx="152400" cy="1670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21" name="Oval 18"/>
            <p:cNvSpPr>
              <a:spLocks noChangeArrowheads="1"/>
            </p:cNvSpPr>
            <p:nvPr/>
          </p:nvSpPr>
          <p:spPr bwMode="auto">
            <a:xfrm>
              <a:off x="5330325" y="3343176"/>
              <a:ext cx="152400" cy="1670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22" name="Oval 20"/>
            <p:cNvSpPr>
              <a:spLocks noChangeArrowheads="1"/>
            </p:cNvSpPr>
            <p:nvPr/>
          </p:nvSpPr>
          <p:spPr bwMode="auto">
            <a:xfrm>
              <a:off x="5670050" y="3257329"/>
              <a:ext cx="152400" cy="1670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23" name="Oval 18"/>
            <p:cNvSpPr>
              <a:spLocks noChangeArrowheads="1"/>
            </p:cNvSpPr>
            <p:nvPr/>
          </p:nvSpPr>
          <p:spPr bwMode="auto">
            <a:xfrm>
              <a:off x="5635717" y="3429023"/>
              <a:ext cx="152400" cy="1670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24" name="Oval 20"/>
            <p:cNvSpPr>
              <a:spLocks noChangeArrowheads="1"/>
            </p:cNvSpPr>
            <p:nvPr/>
          </p:nvSpPr>
          <p:spPr bwMode="auto">
            <a:xfrm>
              <a:off x="5975442" y="3343176"/>
              <a:ext cx="152400" cy="1670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25" name="Oval 18"/>
            <p:cNvSpPr>
              <a:spLocks noChangeArrowheads="1"/>
            </p:cNvSpPr>
            <p:nvPr/>
          </p:nvSpPr>
          <p:spPr bwMode="auto">
            <a:xfrm>
              <a:off x="7046412" y="2175302"/>
              <a:ext cx="152400" cy="1670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26" name="Oval 20"/>
            <p:cNvSpPr>
              <a:spLocks noChangeArrowheads="1"/>
            </p:cNvSpPr>
            <p:nvPr/>
          </p:nvSpPr>
          <p:spPr bwMode="auto">
            <a:xfrm>
              <a:off x="7386137" y="2089455"/>
              <a:ext cx="152400" cy="1670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27" name="Text Box 74"/>
            <p:cNvSpPr txBox="1">
              <a:spLocks noChangeArrowheads="1"/>
            </p:cNvSpPr>
            <p:nvPr/>
          </p:nvSpPr>
          <p:spPr bwMode="auto">
            <a:xfrm>
              <a:off x="7982224" y="3020110"/>
              <a:ext cx="8659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Tahoma" panose="020B0604030504040204" pitchFamily="34" charset="0"/>
                </a:rPr>
                <a:t>Low Z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Tahoma" panose="020B0604030504040204" pitchFamily="34" charset="0"/>
                </a:rPr>
                <a:t>nuclei</a:t>
              </a:r>
            </a:p>
          </p:txBody>
        </p:sp>
        <p:sp>
          <p:nvSpPr>
            <p:cNvPr id="128" name="Line 55"/>
            <p:cNvSpPr>
              <a:spLocks noChangeShapeType="1"/>
            </p:cNvSpPr>
            <p:nvPr/>
          </p:nvSpPr>
          <p:spPr bwMode="auto">
            <a:xfrm flipV="1">
              <a:off x="6747240" y="2431121"/>
              <a:ext cx="1752600" cy="147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9" name="Line 56"/>
            <p:cNvSpPr>
              <a:spLocks noChangeShapeType="1"/>
            </p:cNvSpPr>
            <p:nvPr/>
          </p:nvSpPr>
          <p:spPr bwMode="auto">
            <a:xfrm flipV="1">
              <a:off x="6747240" y="2578758"/>
              <a:ext cx="1828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0" name="Line 57"/>
            <p:cNvSpPr>
              <a:spLocks noChangeShapeType="1"/>
            </p:cNvSpPr>
            <p:nvPr/>
          </p:nvSpPr>
          <p:spPr bwMode="auto">
            <a:xfrm>
              <a:off x="6594840" y="2578758"/>
              <a:ext cx="1828800" cy="149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1" name="Line 58"/>
            <p:cNvSpPr>
              <a:spLocks noChangeShapeType="1"/>
            </p:cNvSpPr>
            <p:nvPr/>
          </p:nvSpPr>
          <p:spPr bwMode="auto">
            <a:xfrm>
              <a:off x="6747240" y="2578758"/>
              <a:ext cx="1828800" cy="369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2" name="Line 59"/>
            <p:cNvSpPr>
              <a:spLocks noChangeShapeType="1"/>
            </p:cNvSpPr>
            <p:nvPr/>
          </p:nvSpPr>
          <p:spPr bwMode="auto">
            <a:xfrm flipV="1">
              <a:off x="6747240" y="2222026"/>
              <a:ext cx="1828800" cy="3567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4" name="Text Box 62"/>
            <p:cNvSpPr txBox="1">
              <a:spLocks noChangeArrowheads="1"/>
            </p:cNvSpPr>
            <p:nvPr/>
          </p:nvSpPr>
          <p:spPr bwMode="auto">
            <a:xfrm>
              <a:off x="8576040" y="2445408"/>
              <a:ext cx="3048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135" name="Text Box 63"/>
            <p:cNvSpPr txBox="1">
              <a:spLocks noChangeArrowheads="1"/>
            </p:cNvSpPr>
            <p:nvPr/>
          </p:nvSpPr>
          <p:spPr bwMode="auto">
            <a:xfrm>
              <a:off x="8464915" y="2218359"/>
              <a:ext cx="3048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136" name="Text Box 64"/>
            <p:cNvSpPr txBox="1">
              <a:spLocks noChangeArrowheads="1"/>
            </p:cNvSpPr>
            <p:nvPr/>
          </p:nvSpPr>
          <p:spPr bwMode="auto">
            <a:xfrm>
              <a:off x="8549053" y="2017516"/>
              <a:ext cx="3048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dirty="0">
                  <a:latin typeface="Comic Sans MS" panose="030F0702030302020204" pitchFamily="66" charset="0"/>
                </a:rPr>
                <a:t>p</a:t>
              </a:r>
            </a:p>
          </p:txBody>
        </p:sp>
        <p:sp>
          <p:nvSpPr>
            <p:cNvPr id="138" name="Text Box 66"/>
            <p:cNvSpPr txBox="1">
              <a:spLocks noChangeArrowheads="1"/>
            </p:cNvSpPr>
            <p:nvPr/>
          </p:nvSpPr>
          <p:spPr bwMode="auto">
            <a:xfrm>
              <a:off x="8448246" y="2570014"/>
              <a:ext cx="3048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dirty="0">
                  <a:latin typeface="Comic Sans MS" panose="030F0702030302020204" pitchFamily="66" charset="0"/>
                </a:rPr>
                <a:t>p</a:t>
              </a:r>
            </a:p>
          </p:txBody>
        </p:sp>
      </p:grpSp>
      <p:sp>
        <p:nvSpPr>
          <p:cNvPr id="9" name="楕円 8"/>
          <p:cNvSpPr/>
          <p:nvPr/>
        </p:nvSpPr>
        <p:spPr>
          <a:xfrm>
            <a:off x="7775912" y="1628255"/>
            <a:ext cx="1100624" cy="7729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楕円 144"/>
          <p:cNvSpPr/>
          <p:nvPr/>
        </p:nvSpPr>
        <p:spPr>
          <a:xfrm>
            <a:off x="8052519" y="542105"/>
            <a:ext cx="870151" cy="11460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12</a:t>
            </a:fld>
            <a:endParaRPr kumimoji="1" lang="ja-JP" altLang="en-US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84A7A66-4081-4C8C-9D81-DB0ED250DAB5}"/>
              </a:ext>
            </a:extLst>
          </p:cNvPr>
          <p:cNvCxnSpPr/>
          <p:nvPr/>
        </p:nvCxnSpPr>
        <p:spPr>
          <a:xfrm>
            <a:off x="4353755" y="917519"/>
            <a:ext cx="3309042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7F6D08F8-D3FA-42BB-9C5A-18EB18303132}"/>
              </a:ext>
            </a:extLst>
          </p:cNvPr>
          <p:cNvCxnSpPr/>
          <p:nvPr/>
        </p:nvCxnSpPr>
        <p:spPr>
          <a:xfrm>
            <a:off x="4359575" y="1837734"/>
            <a:ext cx="3309042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矢印: 下 20">
            <a:extLst>
              <a:ext uri="{FF2B5EF4-FFF2-40B4-BE49-F238E27FC236}">
                <a16:creationId xmlns:a16="http://schemas.microsoft.com/office/drawing/2014/main" id="{24169213-CC6B-4799-BBE3-7FA7F3A700AC}"/>
              </a:ext>
            </a:extLst>
          </p:cNvPr>
          <p:cNvSpPr/>
          <p:nvPr/>
        </p:nvSpPr>
        <p:spPr>
          <a:xfrm>
            <a:off x="4490486" y="1562157"/>
            <a:ext cx="333261" cy="259546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矢印: 下 143">
            <a:extLst>
              <a:ext uri="{FF2B5EF4-FFF2-40B4-BE49-F238E27FC236}">
                <a16:creationId xmlns:a16="http://schemas.microsoft.com/office/drawing/2014/main" id="{F1E8F348-AC43-4E5D-88C8-A1A14D68F6C8}"/>
              </a:ext>
            </a:extLst>
          </p:cNvPr>
          <p:cNvSpPr/>
          <p:nvPr/>
        </p:nvSpPr>
        <p:spPr>
          <a:xfrm rot="10800000">
            <a:off x="4489565" y="947839"/>
            <a:ext cx="333261" cy="259546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7D1B704-B9E0-486B-9E6E-A9AC274C135A}"/>
              </a:ext>
            </a:extLst>
          </p:cNvPr>
          <p:cNvSpPr txBox="1"/>
          <p:nvPr/>
        </p:nvSpPr>
        <p:spPr>
          <a:xfrm>
            <a:off x="4489401" y="1152375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endParaRPr kumimoji="1" lang="ja-JP" altLang="en-U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6" name="object 16">
            <a:extLst>
              <a:ext uri="{FF2B5EF4-FFF2-40B4-BE49-F238E27FC236}">
                <a16:creationId xmlns:a16="http://schemas.microsoft.com/office/drawing/2014/main" id="{88F5CD43-FB69-4074-BAEF-69A9434A224E}"/>
              </a:ext>
            </a:extLst>
          </p:cNvPr>
          <p:cNvSpPr/>
          <p:nvPr/>
        </p:nvSpPr>
        <p:spPr>
          <a:xfrm>
            <a:off x="162382" y="1546476"/>
            <a:ext cx="3822803" cy="3236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7" name="図 146">
            <a:extLst>
              <a:ext uri="{FF2B5EF4-FFF2-40B4-BE49-F238E27FC236}">
                <a16:creationId xmlns:a16="http://schemas.microsoft.com/office/drawing/2014/main" id="{8B26D38E-A041-476B-860A-10E2E2658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2" y="1385501"/>
            <a:ext cx="3030829" cy="712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1A64278E-7073-4042-931E-50949BE406A4}"/>
              </a:ext>
            </a:extLst>
          </p:cNvPr>
          <p:cNvSpPr txBox="1"/>
          <p:nvPr/>
        </p:nvSpPr>
        <p:spPr>
          <a:xfrm>
            <a:off x="1194971" y="4782970"/>
            <a:ext cx="2383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Impact parameter b (</a:t>
            </a:r>
            <a:r>
              <a:rPr kumimoji="1" lang="en-US" altLang="ja-JP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fm</a:t>
            </a:r>
            <a:r>
              <a:rPr kumimoji="1"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kumimoji="1" lang="ja-JP" alt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3C0A45-0D98-4948-A3A7-375A7B0D16F6}"/>
              </a:ext>
            </a:extLst>
          </p:cNvPr>
          <p:cNvSpPr txBox="1"/>
          <p:nvPr/>
        </p:nvSpPr>
        <p:spPr>
          <a:xfrm>
            <a:off x="3420385" y="6512424"/>
            <a:ext cx="4467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NIMA 856 (2017) 92, NIMA 1039 (2022) 167010</a:t>
            </a:r>
            <a:endParaRPr kumimoji="1" lang="ja-JP" alt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266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517EA8-3A78-427A-BFDF-70002580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F61D08-4687-467B-89FA-8AEE858D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B3D758B-A446-4441-B24D-6F7DEF9AA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" y="0"/>
            <a:ext cx="9151257" cy="68634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543E7B0-99C2-19E1-09D5-B0353E7D7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839" y="4615070"/>
            <a:ext cx="3368578" cy="22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9160E1-E90C-588D-CB8D-4B80FA655101}"/>
              </a:ext>
            </a:extLst>
          </p:cNvPr>
          <p:cNvSpPr txBox="1"/>
          <p:nvPr/>
        </p:nvSpPr>
        <p:spPr>
          <a:xfrm>
            <a:off x="6866846" y="4412236"/>
            <a:ext cx="21909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Cosmic ray in magnet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44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pirit2016cleanup.mov"/>
          <p:cNvPicPr>
            <a:picLocks noGrp="1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24" y="49878"/>
            <a:ext cx="9065682" cy="5099446"/>
          </a:xfrm>
          <a:prstGeom prst="rect">
            <a:avLst/>
          </a:prstGeom>
        </p:spPr>
      </p:pic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362396" y="5165950"/>
            <a:ext cx="8419207" cy="982266"/>
          </a:xfrm>
          <a:prstGeom prst="rect">
            <a:avLst/>
          </a:prstGeom>
        </p:spPr>
        <p:txBody>
          <a:bodyPr>
            <a:noAutofit/>
          </a:bodyPr>
          <a:lstStyle>
            <a:lvl1pPr defTabSz="443991">
              <a:defRPr sz="5776"/>
            </a:lvl1pPr>
          </a:lstStyle>
          <a:p>
            <a:r>
              <a:rPr lang="en-US" altLang="ja-JP" sz="4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Cleaning up experimental area</a:t>
            </a:r>
            <a:endParaRPr sz="4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776883" y="5969622"/>
            <a:ext cx="7590234" cy="982266"/>
          </a:xfrm>
          <a:prstGeom prst="rect">
            <a:avLst/>
          </a:prstGeom>
        </p:spPr>
        <p:txBody>
          <a:bodyPr/>
          <a:lstStyle/>
          <a:p>
            <a:pPr>
              <a:defRPr i="1">
                <a:latin typeface="+mn-lt"/>
                <a:ea typeface="+mn-ea"/>
                <a:cs typeface="+mn-cs"/>
                <a:sym typeface="Didot"/>
              </a:defRPr>
            </a:pPr>
            <a:r>
              <a:rPr dirty="0"/>
              <a:t>5 sec./frame.  No cut ! </a:t>
            </a:r>
            <a:r>
              <a:rPr lang="en-US" altLang="ja-JP" dirty="0"/>
              <a:t> </a:t>
            </a:r>
            <a:r>
              <a:rPr dirty="0"/>
              <a:t>It was ~2.5 hour.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915248-1C0D-4490-A916-64E3580631A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317053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9023" y="83545"/>
            <a:ext cx="8630405" cy="644455"/>
          </a:xfrm>
        </p:spPr>
        <p:txBody>
          <a:bodyPr>
            <a:normAutofit/>
          </a:bodyPr>
          <a:lstStyle/>
          <a:p>
            <a:r>
              <a:rPr kumimoji="1" lang="en-US" altLang="ja-JP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Dayone</a:t>
            </a:r>
            <a:r>
              <a:rPr kumimoji="1" lang="en-US" altLang="ja-JP" sz="3200" dirty="0">
                <a:latin typeface="Segoe UI" panose="020B0502040204020203" pitchFamily="34" charset="0"/>
                <a:cs typeface="Segoe UI" panose="020B0502040204020203" pitchFamily="34" charset="0"/>
              </a:rPr>
              <a:t> Heavy RI Collision experiment</a:t>
            </a:r>
            <a:endParaRPr kumimoji="1" lang="ja-JP" alt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9023" y="974163"/>
            <a:ext cx="8630405" cy="5762772"/>
          </a:xfrm>
        </p:spPr>
        <p:txBody>
          <a:bodyPr>
            <a:noAutofit/>
          </a:bodyPr>
          <a:lstStyle/>
          <a:p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Systematic measurements of multiple observables in heavy RI collisions in same </a:t>
            </a:r>
            <a:r>
              <a:rPr lang="en-US" altLang="ja-JP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Z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 (Z=50) but different </a:t>
            </a:r>
            <a:r>
              <a:rPr lang="en-US" altLang="ja-JP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 system.</a:t>
            </a:r>
          </a:p>
          <a:p>
            <a:pPr lvl="1"/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Charged pion is main ob</a:t>
            </a:r>
            <a:r>
              <a:rPr lang="en-US" altLang="ja-JP" sz="2000" dirty="0"/>
              <a:t>servable.</a:t>
            </a:r>
            <a:endParaRPr lang="en-US" altLang="ja-JP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kumimoji="1"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kumimoji="1"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Successfully finished. </a:t>
            </a:r>
            <a:r>
              <a:rPr lang="en-US" altLang="ja-JP" sz="2400" dirty="0">
                <a:sym typeface="Wingdings" panose="05000000000000000000" pitchFamily="2" charset="2"/>
              </a:rPr>
              <a:t>2016 Apr. – Jun.</a:t>
            </a:r>
            <a:endParaRPr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kumimoji="1"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Beam rate: 10kHz, trig. rate: 70Hz</a:t>
            </a:r>
          </a:p>
          <a:p>
            <a:pPr lvl="1"/>
            <a:r>
              <a:rPr kumimoji="1"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30M Events: 60Hz, 5MB/eve 300MB/sec</a:t>
            </a:r>
          </a:p>
          <a:p>
            <a:pPr lvl="1"/>
            <a:r>
              <a:rPr lang="en-US" altLang="ja-JP" sz="1800" dirty="0">
                <a:sym typeface="Wingdings" panose="05000000000000000000" pitchFamily="2" charset="2"/>
              </a:rPr>
              <a:t>250TB/2week</a:t>
            </a:r>
          </a:p>
          <a:p>
            <a:pPr lvl="1"/>
            <a:r>
              <a:rPr kumimoji="1"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Selective digitization/zero suppression was not employed.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513275"/>
              </p:ext>
            </p:extLst>
          </p:nvPr>
        </p:nvGraphicFramePr>
        <p:xfrm>
          <a:off x="219098" y="2354799"/>
          <a:ext cx="5088425" cy="1828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024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6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3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54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Primary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Beam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</a:t>
                      </a:r>
                      <a:r>
                        <a:rPr lang="en-US" baseline="-25000" dirty="0" err="1"/>
                        <a:t>beam</a:t>
                      </a:r>
                      <a:r>
                        <a:rPr lang="en-US" baseline="0" dirty="0"/>
                        <a:t>/A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ym typeface="Symbol"/>
                        </a:rPr>
                        <a:t>(N-Z/A)</a:t>
                      </a:r>
                      <a:r>
                        <a:rPr lang="en-US" baseline="-25000" dirty="0">
                          <a:sym typeface="Symbol"/>
                        </a:rPr>
                        <a:t>sys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12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aseline="30000" dirty="0"/>
                        <a:t>238</a:t>
                      </a:r>
                      <a:r>
                        <a:rPr lang="en-US" sz="2800" baseline="0" dirty="0"/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132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124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124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112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2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aseline="30000" dirty="0"/>
                        <a:t>124</a:t>
                      </a:r>
                      <a:r>
                        <a:rPr lang="en-US" sz="2800" baseline="0" dirty="0"/>
                        <a:t>Xe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108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112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112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124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6" name="図 5" descr="108-1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09" y="2187812"/>
            <a:ext cx="3532909" cy="301409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048764" y="519980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A/Q(A.U.)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5217105" y="2612066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Z(A.U.)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9BC83D-E318-4808-A8CD-2D62714D0D0D}"/>
              </a:ext>
            </a:extLst>
          </p:cNvPr>
          <p:cNvSpPr txBox="1"/>
          <p:nvPr/>
        </p:nvSpPr>
        <p:spPr>
          <a:xfrm>
            <a:off x="6571147" y="194423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PID (</a:t>
            </a:r>
            <a:r>
              <a:rPr kumimoji="1" lang="en-US" altLang="ja-JP" baseline="30000" dirty="0"/>
              <a:t>132</a:t>
            </a:r>
            <a:r>
              <a:rPr kumimoji="1" lang="en-US" altLang="ja-JP" dirty="0"/>
              <a:t>Sn)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2137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74600" y="3543300"/>
            <a:ext cx="9501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Feb, 2014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96216" y="3527655"/>
            <a:ext cx="55906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2845410" y="3543300"/>
            <a:ext cx="55906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3322006" y="3411556"/>
            <a:ext cx="2604785" cy="540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1720962" y="1009642"/>
            <a:ext cx="910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Milestones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2" y="135384"/>
            <a:ext cx="9098435" cy="6823826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034D77B4-D28F-4762-954E-F04B7B25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391"/>
            <a:ext cx="8229600" cy="460042"/>
          </a:xfrm>
        </p:spPr>
        <p:txBody>
          <a:bodyPr>
            <a:noAutofit/>
          </a:bodyPr>
          <a:lstStyle/>
          <a:p>
            <a:r>
              <a:rPr kumimoji="1" lang="en-US" altLang="ja-JP" sz="3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First Physics Run at 2016 spring</a:t>
            </a:r>
            <a:endParaRPr kumimoji="1" lang="ja-JP" alt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04907B-10E2-4FEC-ABE3-26D263746092}"/>
              </a:ext>
            </a:extLst>
          </p:cNvPr>
          <p:cNvSpPr txBox="1"/>
          <p:nvPr/>
        </p:nvSpPr>
        <p:spPr>
          <a:xfrm>
            <a:off x="7003703" y="5990293"/>
            <a:ext cx="143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 pixel: 1 pad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5673EB-AF5D-404C-806C-EA992AF13780}"/>
              </a:ext>
            </a:extLst>
          </p:cNvPr>
          <p:cNvSpPr txBox="1"/>
          <p:nvPr/>
        </p:nvSpPr>
        <p:spPr>
          <a:xfrm>
            <a:off x="39852" y="501649"/>
            <a:ext cx="19947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TPC Event Display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2788551-8790-4FA8-999C-51D1411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053C0F8-9584-4742-8189-244922B78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98" y="1463222"/>
            <a:ext cx="7886700" cy="4977641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3781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コンテンツ プレースホルダー 6">
            <a:extLst>
              <a:ext uri="{FF2B5EF4-FFF2-40B4-BE49-F238E27FC236}">
                <a16:creationId xmlns:a16="http://schemas.microsoft.com/office/drawing/2014/main" id="{DE128C0B-5BDB-450B-A668-1C34F6445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9" y="978968"/>
            <a:ext cx="7497301" cy="4525963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28784BB-D1FA-4528-BEA8-19105824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782"/>
            <a:ext cx="7886700" cy="716798"/>
          </a:xfrm>
        </p:spPr>
        <p:txBody>
          <a:bodyPr>
            <a:noAutofit/>
          </a:bodyPr>
          <a:lstStyle/>
          <a:p>
            <a:r>
              <a:rPr lang="en-US" altLang="ja-JP" sz="3600" dirty="0">
                <a:latin typeface="Segoe UI" panose="020B0502040204020203" pitchFamily="34" charset="0"/>
                <a:cs typeface="Segoe UI" panose="020B0502040204020203" pitchFamily="34" charset="0"/>
              </a:rPr>
              <a:t>Dead channels along beam trajectory</a:t>
            </a:r>
            <a:endParaRPr kumimoji="1" lang="ja-JP" alt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1969CC3-D7A0-4937-8418-5DAEEFF4EAF2}"/>
              </a:ext>
            </a:extLst>
          </p:cNvPr>
          <p:cNvSpPr txBox="1"/>
          <p:nvPr/>
        </p:nvSpPr>
        <p:spPr>
          <a:xfrm>
            <a:off x="682893" y="5632319"/>
            <a:ext cx="79640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Seen along beam trajectory 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due to </a:t>
            </a:r>
            <a:r>
              <a:rPr kumimoji="1" lang="en-US" altLang="ja-JP" dirty="0">
                <a:latin typeface="Symbol" panose="05050102010706020507" pitchFamily="18" charset="2"/>
                <a:cs typeface="Segoe UI" panose="020B0502040204020203" pitchFamily="34" charset="0"/>
                <a:sym typeface="Wingdings" panose="05000000000000000000" pitchFamily="2" charset="2"/>
              </a:rPr>
              <a:t>d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-ray?</a:t>
            </a:r>
          </a:p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    but </a:t>
            </a:r>
            <a:r>
              <a:rPr kumimoji="1" lang="en-US" altLang="ja-JP" dirty="0">
                <a:latin typeface="Symbol" panose="05050102010706020507" pitchFamily="18" charset="2"/>
                <a:cs typeface="Segoe UI" panose="020B0502040204020203" pitchFamily="34" charset="0"/>
                <a:sym typeface="Wingdings" panose="05000000000000000000" pitchFamily="2" charset="2"/>
              </a:rPr>
              <a:t>d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-ray is supposed to be suppressed with Gating Grid (GG) + B-field.</a:t>
            </a:r>
            <a:endParaRPr kumimoji="1"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Could not be seen in the case of cosmic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Location varies event</a:t>
            </a:r>
            <a:r>
              <a:rPr lang="ja-JP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by event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E55C71-DA81-49D2-B1AF-85FC17D9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059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コンテンツ プレースホルダー 4">
            <a:extLst>
              <a:ext uri="{FF2B5EF4-FFF2-40B4-BE49-F238E27FC236}">
                <a16:creationId xmlns:a16="http://schemas.microsoft.com/office/drawing/2014/main" id="{1068A191-03A7-4091-9564-742BEC152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0" y="1268760"/>
            <a:ext cx="4038600" cy="2438017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68760"/>
            <a:ext cx="4038600" cy="2438017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6" y="3870940"/>
            <a:ext cx="4039200" cy="2438380"/>
          </a:xfrm>
          <a:prstGeom prst="rect">
            <a:avLst/>
          </a:prstGeom>
        </p:spPr>
      </p:pic>
      <p:sp>
        <p:nvSpPr>
          <p:cNvPr id="12" name="四角形: 角を丸くする 11"/>
          <p:cNvSpPr/>
          <p:nvPr/>
        </p:nvSpPr>
        <p:spPr>
          <a:xfrm>
            <a:off x="4572000" y="1196752"/>
            <a:ext cx="4113696" cy="541665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2800" dirty="0">
                <a:latin typeface="Symbol" panose="05050102010706020507" pitchFamily="18" charset="2"/>
                <a:cs typeface="Segoe UI" panose="020B0502040204020203" pitchFamily="34" charset="0"/>
              </a:rPr>
              <a:t>d</a:t>
            </a:r>
            <a:r>
              <a:rPr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-ray which cannot be blocked with Gating Grid (GG)</a:t>
            </a:r>
            <a:br>
              <a:rPr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ja-JP" sz="2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2200" dirty="0">
                <a:latin typeface="Segoe UI" panose="020B0502040204020203" pitchFamily="34" charset="0"/>
                <a:cs typeface="Segoe UI" panose="020B0502040204020203" pitchFamily="34" charset="0"/>
              </a:rPr>
              <a:t>Preamp becomes dead for a certain time due to large signal of multiple </a:t>
            </a:r>
            <a:r>
              <a:rPr lang="en-US" altLang="ja-JP" sz="2200" dirty="0">
                <a:latin typeface="Symbol" panose="05050102010706020507" pitchFamily="18" charset="2"/>
                <a:cs typeface="Segoe UI" panose="020B0502040204020203" pitchFamily="34" charset="0"/>
              </a:rPr>
              <a:t>d</a:t>
            </a:r>
            <a:r>
              <a:rPr lang="en-US" altLang="ja-JP" sz="2200" dirty="0">
                <a:latin typeface="Segoe UI" panose="020B0502040204020203" pitchFamily="34" charset="0"/>
                <a:cs typeface="Segoe UI" panose="020B0502040204020203" pitchFamily="34" charset="0"/>
              </a:rPr>
              <a:t>-ray</a:t>
            </a:r>
            <a:endParaRPr kumimoji="1" lang="ja-JP" altLang="en-US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4038600" cy="2438017"/>
          </a:xfr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0" y="3864783"/>
            <a:ext cx="4039200" cy="24383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652120" y="6382575"/>
            <a:ext cx="21860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Reaction event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07504" y="4328528"/>
            <a:ext cx="88569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-19812" y="400506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GG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5576" y="1539505"/>
            <a:ext cx="10681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Top view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32040" y="1547839"/>
            <a:ext cx="10681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Top view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55576" y="5661248"/>
            <a:ext cx="11368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Side view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32040" y="5669582"/>
            <a:ext cx="11368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Side view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四角形: 角を丸くする 18"/>
          <p:cNvSpPr/>
          <p:nvPr/>
        </p:nvSpPr>
        <p:spPr>
          <a:xfrm>
            <a:off x="380400" y="1196751"/>
            <a:ext cx="4113696" cy="541665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441" y="6407586"/>
            <a:ext cx="17730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Beam event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65A7BA-B0D4-47C6-BC37-714C0885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051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51" y="930713"/>
            <a:ext cx="3886200" cy="28723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604" y="136527"/>
            <a:ext cx="8622792" cy="878458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Offline analysis: Charged particle tracking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04846" y="1270387"/>
            <a:ext cx="4239979" cy="4267423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Pulse Shape Analysis</a:t>
            </a:r>
          </a:p>
          <a:p>
            <a:pPr lvl="1">
              <a:lnSpc>
                <a:spcPct val="120000"/>
              </a:lnSpc>
            </a:pPr>
            <a:r>
              <a:rPr lang="en-US" altLang="ja-JP" sz="1600" dirty="0"/>
              <a:t>in each of 12096 pads</a:t>
            </a:r>
            <a:endParaRPr lang="en-US" altLang="ja-JP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Helix</a:t>
            </a:r>
            <a:r>
              <a:rPr lang="ja-JP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tracking: 3D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momentum</a:t>
            </a:r>
            <a:endParaRPr lang="en-US" altLang="ja-JP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5725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Track separation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Riemann fit: 2D 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Helix fit: 3D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Clustering Hits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Initialize GENFIT parameters</a:t>
            </a:r>
            <a:endParaRPr lang="en-US" altLang="ja-JP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GENFIT:</a:t>
            </a:r>
            <a:r>
              <a:rPr lang="ja-JP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precise fitting</a:t>
            </a:r>
            <a:r>
              <a:rPr lang="ja-JP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Parameterization,</a:t>
            </a:r>
            <a:r>
              <a:rPr lang="ja-JP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extrapolation)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RAVE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(Reconstruction vertices)</a:t>
            </a:r>
            <a:endParaRPr lang="en-US" altLang="ja-JP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object 2"/>
          <p:cNvSpPr/>
          <p:nvPr/>
        </p:nvSpPr>
        <p:spPr>
          <a:xfrm>
            <a:off x="275899" y="3675543"/>
            <a:ext cx="4319653" cy="2908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0" name="図形グループ 13"/>
          <p:cNvGrpSpPr/>
          <p:nvPr/>
        </p:nvGrpSpPr>
        <p:grpSpPr>
          <a:xfrm>
            <a:off x="2194607" y="1019540"/>
            <a:ext cx="2450856" cy="1917033"/>
            <a:chOff x="3615998" y="1072645"/>
            <a:chExt cx="1743571" cy="1363802"/>
          </a:xfrm>
        </p:grpSpPr>
        <p:grpSp>
          <p:nvGrpSpPr>
            <p:cNvPr id="22" name="図形グループ 11"/>
            <p:cNvGrpSpPr/>
            <p:nvPr/>
          </p:nvGrpSpPr>
          <p:grpSpPr>
            <a:xfrm>
              <a:off x="3615998" y="1072645"/>
              <a:ext cx="1667635" cy="1363802"/>
              <a:chOff x="3615998" y="1072645"/>
              <a:chExt cx="1667635" cy="1363802"/>
            </a:xfrm>
          </p:grpSpPr>
          <p:pic>
            <p:nvPicPr>
              <p:cNvPr id="24" name="図 23" descr="PSApuls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5998" y="1072645"/>
                <a:ext cx="1667635" cy="1159363"/>
              </a:xfrm>
              <a:prstGeom prst="rect">
                <a:avLst/>
              </a:prstGeom>
            </p:spPr>
          </p:pic>
          <p:sp>
            <p:nvSpPr>
              <p:cNvPr id="25" name="テキスト ボックス 24"/>
              <p:cNvSpPr txBox="1"/>
              <p:nvPr/>
            </p:nvSpPr>
            <p:spPr>
              <a:xfrm>
                <a:off x="3732839" y="2128670"/>
                <a:ext cx="11040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t</a:t>
                </a:r>
                <a:r>
                  <a:rPr kumimoji="1" lang="en-US" altLang="ja-JP" sz="1400" baseline="-25000" dirty="0"/>
                  <a:t>0</a:t>
                </a:r>
                <a:r>
                  <a:rPr kumimoji="1" lang="en-US" altLang="ja-JP" sz="1400" dirty="0"/>
                  <a:t>: </a:t>
                </a:r>
                <a:r>
                  <a:rPr kumimoji="1" lang="en-US" altLang="ja-JP" sz="900" dirty="0"/>
                  <a:t>time at 5% of h</a:t>
                </a:r>
                <a:endParaRPr kumimoji="1" lang="ja-JP" altLang="en-US" sz="900" dirty="0"/>
              </a:p>
            </p:txBody>
          </p:sp>
        </p:grpSp>
        <p:sp>
          <p:nvSpPr>
            <p:cNvPr id="23" name="テキスト ボックス 22"/>
            <p:cNvSpPr txBox="1"/>
            <p:nvPr/>
          </p:nvSpPr>
          <p:spPr>
            <a:xfrm>
              <a:off x="4517090" y="1707551"/>
              <a:ext cx="8424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i="1" dirty="0"/>
                <a:t>f</a:t>
              </a:r>
              <a:r>
                <a:rPr kumimoji="1" lang="en-US" altLang="ja-JP" sz="900" dirty="0"/>
                <a:t>: Fixed shape</a:t>
              </a:r>
              <a:endParaRPr kumimoji="1" lang="ja-JP" altLang="en-US" sz="900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05B429-AA5F-44B0-BA02-83C4CF8B20B3}"/>
              </a:ext>
            </a:extLst>
          </p:cNvPr>
          <p:cNvSpPr txBox="1"/>
          <p:nvPr/>
        </p:nvSpPr>
        <p:spPr>
          <a:xfrm>
            <a:off x="5074183" y="6352141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NIMA 965 (2020) 163840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E44CBB-48AD-470A-B61D-6FDC628C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95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403344" y="1503355"/>
            <a:ext cx="4190984" cy="349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25419" y="4032503"/>
            <a:ext cx="318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Segoe UI" panose="020B0502040204020203" pitchFamily="34" charset="0"/>
                <a:cs typeface="Segoe UI" panose="020B0502040204020203" pitchFamily="34" charset="0"/>
              </a:rPr>
              <a:t>EOS of pure neutron matter</a:t>
            </a:r>
            <a:endParaRPr kumimoji="1" lang="ja-JP" alt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5641" y="23102"/>
            <a:ext cx="8479853" cy="1325563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Heavy Ion Collision Exp. w/ TPC to study the density dependent symmetry energy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9976" y="4997394"/>
            <a:ext cx="8650942" cy="1627523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Large uncertainty on </a:t>
            </a:r>
            <a:r>
              <a:rPr lang="en-US" altLang="ja-JP" dirty="0"/>
              <a:t>nuclear symmetry energy at </a:t>
            </a:r>
            <a:r>
              <a:rPr lang="en-US" altLang="ja-JP" dirty="0">
                <a:latin typeface="Symbol" panose="05050102010706020507" pitchFamily="18" charset="2"/>
              </a:rPr>
              <a:t>r</a:t>
            </a:r>
            <a:r>
              <a:rPr lang="ja-JP" altLang="en-US" dirty="0"/>
              <a:t>≫</a:t>
            </a:r>
            <a:r>
              <a:rPr lang="en-US" altLang="ja-JP" dirty="0">
                <a:latin typeface="Symbol" panose="05050102010706020507" pitchFamily="18" charset="2"/>
              </a:rPr>
              <a:t>r</a:t>
            </a:r>
            <a:r>
              <a:rPr lang="en-US" altLang="ja-JP" baseline="-25000" dirty="0">
                <a:latin typeface="Symbol" panose="05050102010706020507" pitchFamily="18" charset="2"/>
              </a:rPr>
              <a:t>0</a:t>
            </a:r>
            <a:r>
              <a:rPr lang="en-US" altLang="ja-JP" dirty="0"/>
              <a:t> compared with that for </a:t>
            </a:r>
            <a:r>
              <a:rPr lang="en-US" altLang="ja-JP" dirty="0">
                <a:latin typeface="Symbol" panose="05050102010706020507" pitchFamily="18" charset="2"/>
              </a:rPr>
              <a:t>r</a:t>
            </a:r>
            <a:r>
              <a:rPr lang="ja-JP" altLang="en-US" dirty="0"/>
              <a:t>≦</a:t>
            </a:r>
            <a:r>
              <a:rPr lang="en-US" altLang="ja-JP" dirty="0">
                <a:latin typeface="Symbol" panose="05050102010706020507" pitchFamily="18" charset="2"/>
              </a:rPr>
              <a:t>r</a:t>
            </a:r>
            <a:r>
              <a:rPr lang="en-US" altLang="ja-JP" baseline="-25000" dirty="0">
                <a:latin typeface="Symbol" panose="05050102010706020507" pitchFamily="18" charset="2"/>
              </a:rPr>
              <a:t>0</a:t>
            </a:r>
            <a:r>
              <a:rPr lang="en-US" altLang="ja-JP" dirty="0"/>
              <a:t> region.</a:t>
            </a:r>
          </a:p>
          <a:p>
            <a:r>
              <a:rPr kumimoji="1" lang="en-US" altLang="ja-JP" dirty="0"/>
              <a:t>Heavy ion collision is currently unique way to produce high dense matter in the laboratory.</a:t>
            </a:r>
          </a:p>
          <a:p>
            <a:r>
              <a:rPr lang="en-US" altLang="ja-JP" dirty="0"/>
              <a:t>New experimental project at RIBF for the study of density dependent symmetry energy. </a:t>
            </a:r>
            <a:r>
              <a:rPr lang="en-US" altLang="ja-JP" b="1" u="sng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altLang="ja-JP" b="1" u="sng" dirty="0">
                <a:solidFill>
                  <a:srgbClr val="FF0000"/>
                </a:solidFill>
              </a:rPr>
              <a:t>~1.5-2</a:t>
            </a:r>
            <a:r>
              <a:rPr lang="en-US" altLang="ja-JP" b="1" u="sng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altLang="ja-JP" b="1" u="sng" baseline="-25000" dirty="0">
                <a:solidFill>
                  <a:srgbClr val="FF0000"/>
                </a:solidFill>
              </a:rPr>
              <a:t>0</a:t>
            </a:r>
            <a:r>
              <a:rPr lang="en-US" altLang="ja-JP" dirty="0"/>
              <a:t> nuclear matter at RIBF energy HIC.</a:t>
            </a:r>
          </a:p>
          <a:p>
            <a:endParaRPr kumimoji="1" lang="ja-JP" altLang="en-US" dirty="0"/>
          </a:p>
        </p:txBody>
      </p:sp>
      <p:pic>
        <p:nvPicPr>
          <p:cNvPr id="11" name="Picture 2" descr="C:\Users\isobe\Dropbox\MyTalk\20120920BSM\HIC_Animation\b01\RHXZ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15" y="3013456"/>
            <a:ext cx="1800000" cy="17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isobe\Dropbox\MyTalk\20120920BSM\HIC_Animation\b01\RHXY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236" y="3013457"/>
            <a:ext cx="1800000" cy="17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7180777" y="3227803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/>
              <a:t>Sn+Sn</a:t>
            </a:r>
            <a:r>
              <a:rPr kumimoji="1" lang="en-US" altLang="ja-JP" sz="1400" dirty="0"/>
              <a:t> IBUU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20209" y="3198488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22524" y="2563042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07379" y="1471268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DE9E476-04AB-48F9-A1A4-5F0B653C9F4E}"/>
              </a:ext>
            </a:extLst>
          </p:cNvPr>
          <p:cNvGrpSpPr/>
          <p:nvPr/>
        </p:nvGrpSpPr>
        <p:grpSpPr>
          <a:xfrm>
            <a:off x="5157143" y="1081527"/>
            <a:ext cx="3675256" cy="1906581"/>
            <a:chOff x="1403648" y="1766124"/>
            <a:chExt cx="5219186" cy="2707514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3FF159C-08D1-405C-8E32-7D558E11F607}"/>
                </a:ext>
              </a:extLst>
            </p:cNvPr>
            <p:cNvSpPr/>
            <p:nvPr/>
          </p:nvSpPr>
          <p:spPr>
            <a:xfrm>
              <a:off x="1403648" y="1766124"/>
              <a:ext cx="5214289" cy="2707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7943ECA2-F2A6-4ACE-B9C6-3D0726272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2008445"/>
              <a:ext cx="5160394" cy="2177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7FB50E2D-1CA4-4A53-8781-A0FAFAB24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4098" y="3850288"/>
              <a:ext cx="4623839" cy="623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64EC5C2-EB1B-4A2D-9251-B6D9D66C64DD}"/>
                </a:ext>
              </a:extLst>
            </p:cNvPr>
            <p:cNvSpPr txBox="1"/>
            <p:nvPr/>
          </p:nvSpPr>
          <p:spPr>
            <a:xfrm>
              <a:off x="3618274" y="2008445"/>
              <a:ext cx="3004560" cy="5019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PRC71 (2005) 0146a08</a:t>
              </a:r>
              <a:endParaRPr kumimoji="1" lang="ja-JP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030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201" y="1070666"/>
            <a:ext cx="3733799" cy="363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604" y="136527"/>
            <a:ext cx="8622792" cy="878458"/>
          </a:xfrm>
        </p:spPr>
        <p:txBody>
          <a:bodyPr>
            <a:noAutofit/>
          </a:bodyPr>
          <a:lstStyle/>
          <a:p>
            <a:r>
              <a:rPr lang="en-US" altLang="ja-JP" sz="2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Pad Desaturation to recover PID and momenta of particles with saturated pads</a:t>
            </a:r>
            <a:endParaRPr kumimoji="1" lang="ja-JP" alt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1568" y="1035572"/>
            <a:ext cx="8770536" cy="4267423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Goal: extend the dynamic range of the TPC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Problem: saturated pads lose charge info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altLang="ja-JP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0" y="1676401"/>
            <a:ext cx="3531080" cy="27532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27"/>
          <p:cNvGrpSpPr/>
          <p:nvPr/>
        </p:nvGrpSpPr>
        <p:grpSpPr>
          <a:xfrm>
            <a:off x="6857999" y="2200151"/>
            <a:ext cx="1092872" cy="1651787"/>
            <a:chOff x="4126832" y="3412760"/>
            <a:chExt cx="1034720" cy="1563898"/>
          </a:xfrm>
        </p:grpSpPr>
        <p:sp>
          <p:nvSpPr>
            <p:cNvPr id="13" name="TextBox 5"/>
            <p:cNvSpPr txBox="1"/>
            <p:nvPr/>
          </p:nvSpPr>
          <p:spPr>
            <a:xfrm>
              <a:off x="4126833" y="4059401"/>
              <a:ext cx="986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2950</a:t>
              </a:r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4126832" y="3748027"/>
              <a:ext cx="986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3500</a:t>
              </a:r>
            </a:p>
          </p:txBody>
        </p:sp>
        <p:sp>
          <p:nvSpPr>
            <p:cNvPr id="15" name="TextBox 7"/>
            <p:cNvSpPr txBox="1"/>
            <p:nvPr/>
          </p:nvSpPr>
          <p:spPr>
            <a:xfrm>
              <a:off x="4174962" y="3412760"/>
              <a:ext cx="986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650</a:t>
              </a:r>
            </a:p>
          </p:txBody>
        </p:sp>
        <p:sp>
          <p:nvSpPr>
            <p:cNvPr id="16" name="TextBox 8"/>
            <p:cNvSpPr txBox="1"/>
            <p:nvPr/>
          </p:nvSpPr>
          <p:spPr>
            <a:xfrm>
              <a:off x="4161594" y="4330327"/>
              <a:ext cx="986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150</a:t>
              </a:r>
            </a:p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38"/>
          <p:cNvSpPr txBox="1"/>
          <p:nvPr/>
        </p:nvSpPr>
        <p:spPr>
          <a:xfrm>
            <a:off x="141896" y="4429661"/>
            <a:ext cx="9002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correct and use the PRF?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From the charge pads the distribution we can estimate the charge of a saturated pad </a:t>
            </a:r>
          </a:p>
          <a:p>
            <a:pPr marL="342900" indent="-342900">
              <a:buAutoNum type="arabicParenR"/>
            </a:pPr>
            <a:r>
              <a:rPr lang="en-US" dirty="0"/>
              <a:t>Find the charge center of gravity</a:t>
            </a:r>
          </a:p>
          <a:p>
            <a:pPr marL="342900" indent="-342900">
              <a:buAutoNum type="arabicParenR"/>
            </a:pPr>
            <a:r>
              <a:rPr lang="en-US" dirty="0"/>
              <a:t>Calculate the distance of the center of each pad from the </a:t>
            </a:r>
            <a:r>
              <a:rPr lang="en-US" dirty="0" err="1"/>
              <a:t>c.o.g</a:t>
            </a:r>
            <a:r>
              <a:rPr lang="en-US" dirty="0"/>
              <a:t>.</a:t>
            </a:r>
          </a:p>
          <a:p>
            <a:pPr marL="342900" indent="-342900">
              <a:buAutoNum type="arabicParenR"/>
            </a:pPr>
            <a:r>
              <a:rPr lang="en-US" dirty="0"/>
              <a:t>Calculate the fraction of charge of the pad over the total charge to get the PRF.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D544D1-6A04-4B15-8178-0481BB028320}"/>
              </a:ext>
            </a:extLst>
          </p:cNvPr>
          <p:cNvSpPr txBox="1"/>
          <p:nvPr/>
        </p:nvSpPr>
        <p:spPr>
          <a:xfrm>
            <a:off x="5074183" y="6352141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NIMA 944 (2019) 162509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1CCB106-3CB5-4A49-82D7-2219AD4F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122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8B1EA5-B646-43AC-B744-18B7DFC6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854"/>
            <a:ext cx="7886700" cy="970863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Pad Desaturation</a:t>
            </a:r>
            <a:endParaRPr kumimoji="1" lang="ja-JP" alt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idx="1"/>
          </p:nvPr>
        </p:nvSpPr>
        <p:spPr>
          <a:xfrm>
            <a:off x="628650" y="1107128"/>
            <a:ext cx="7886700" cy="1184770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altLang="ja-JP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 performed on the E=100-300MeV Z=1-3 cocktail beam</a:t>
            </a:r>
          </a:p>
          <a:p>
            <a:pPr marL="285750" indent="-285750">
              <a:buFontTx/>
              <a:buChar char="-"/>
            </a:pPr>
            <a:r>
              <a:rPr lang="en-US" altLang="ja-JP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Overlap of energy loss calculation (Bichsel curves) with data</a:t>
            </a:r>
          </a:p>
          <a:p>
            <a:endParaRPr kumimoji="1" lang="ja-JP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" y="2257105"/>
            <a:ext cx="4559531" cy="353409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57106"/>
            <a:ext cx="4559531" cy="3534094"/>
          </a:xfrm>
          <a:prstGeom prst="rect">
            <a:avLst/>
          </a:prstGeom>
        </p:spPr>
      </p:pic>
      <p:sp>
        <p:nvSpPr>
          <p:cNvPr id="17" name="TextBox 3"/>
          <p:cNvSpPr txBox="1"/>
          <p:nvPr/>
        </p:nvSpPr>
        <p:spPr>
          <a:xfrm>
            <a:off x="1371600" y="2180905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Before correction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6019800" y="2190603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After correction</a:t>
            </a:r>
          </a:p>
        </p:txBody>
      </p:sp>
      <p:sp>
        <p:nvSpPr>
          <p:cNvPr id="19" name="TextBox 7"/>
          <p:cNvSpPr txBox="1"/>
          <p:nvPr/>
        </p:nvSpPr>
        <p:spPr>
          <a:xfrm>
            <a:off x="540327" y="328523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0" name="TextBox 17"/>
          <p:cNvSpPr txBox="1"/>
          <p:nvPr/>
        </p:nvSpPr>
        <p:spPr>
          <a:xfrm>
            <a:off x="828502" y="328523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1" name="TextBox 18"/>
          <p:cNvSpPr txBox="1"/>
          <p:nvPr/>
        </p:nvSpPr>
        <p:spPr>
          <a:xfrm>
            <a:off x="1116677" y="328523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" name="TextBox 25"/>
          <p:cNvSpPr txBox="1"/>
          <p:nvPr/>
        </p:nvSpPr>
        <p:spPr>
          <a:xfrm>
            <a:off x="697577" y="257175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23" name="TextBox 26"/>
          <p:cNvSpPr txBox="1"/>
          <p:nvPr/>
        </p:nvSpPr>
        <p:spPr>
          <a:xfrm>
            <a:off x="1454035" y="258162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24" name="TextBox 27"/>
          <p:cNvSpPr txBox="1"/>
          <p:nvPr/>
        </p:nvSpPr>
        <p:spPr>
          <a:xfrm>
            <a:off x="2782341" y="3505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7</a:t>
            </a:r>
            <a:r>
              <a:rPr lang="en-US" dirty="0">
                <a:solidFill>
                  <a:srgbClr val="FF0000"/>
                </a:solidFill>
              </a:rPr>
              <a:t>Li</a:t>
            </a:r>
          </a:p>
        </p:txBody>
      </p:sp>
      <p:sp>
        <p:nvSpPr>
          <p:cNvPr id="25" name="TextBox 28"/>
          <p:cNvSpPr txBox="1"/>
          <p:nvPr/>
        </p:nvSpPr>
        <p:spPr>
          <a:xfrm>
            <a:off x="2215689" y="387453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Li</a:t>
            </a:r>
          </a:p>
        </p:txBody>
      </p:sp>
      <p:sp>
        <p:nvSpPr>
          <p:cNvPr id="26" name="TextBox 29"/>
          <p:cNvSpPr txBox="1"/>
          <p:nvPr/>
        </p:nvSpPr>
        <p:spPr>
          <a:xfrm>
            <a:off x="5129647" y="333168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7" name="TextBox 30"/>
          <p:cNvSpPr txBox="1"/>
          <p:nvPr/>
        </p:nvSpPr>
        <p:spPr>
          <a:xfrm>
            <a:off x="5417822" y="333168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8" name="TextBox 31"/>
          <p:cNvSpPr txBox="1"/>
          <p:nvPr/>
        </p:nvSpPr>
        <p:spPr>
          <a:xfrm>
            <a:off x="5705997" y="333168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9" name="TextBox 33"/>
          <p:cNvSpPr txBox="1"/>
          <p:nvPr/>
        </p:nvSpPr>
        <p:spPr>
          <a:xfrm>
            <a:off x="5286897" y="261820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30" name="TextBox 34"/>
          <p:cNvSpPr txBox="1"/>
          <p:nvPr/>
        </p:nvSpPr>
        <p:spPr>
          <a:xfrm>
            <a:off x="6043355" y="262806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31" name="TextBox 35"/>
          <p:cNvSpPr txBox="1"/>
          <p:nvPr/>
        </p:nvSpPr>
        <p:spPr>
          <a:xfrm>
            <a:off x="7371661" y="355164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7</a:t>
            </a:r>
            <a:r>
              <a:rPr lang="en-US" dirty="0">
                <a:solidFill>
                  <a:srgbClr val="FF0000"/>
                </a:solidFill>
              </a:rPr>
              <a:t>Li</a:t>
            </a:r>
          </a:p>
        </p:txBody>
      </p:sp>
      <p:sp>
        <p:nvSpPr>
          <p:cNvPr id="32" name="TextBox 36"/>
          <p:cNvSpPr txBox="1"/>
          <p:nvPr/>
        </p:nvSpPr>
        <p:spPr>
          <a:xfrm>
            <a:off x="6805009" y="392097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Li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265ABB-9BE8-4AD4-BCC6-3E93050F7CEB}"/>
              </a:ext>
            </a:extLst>
          </p:cNvPr>
          <p:cNvSpPr txBox="1"/>
          <p:nvPr/>
        </p:nvSpPr>
        <p:spPr>
          <a:xfrm>
            <a:off x="5074183" y="6352141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NIMA 944 (2019) 162509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B62CEF-9776-4978-BA3C-74712EC8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1149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1202C1B-4C7F-463B-9EDB-181895A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71" y="1445590"/>
            <a:ext cx="4534762" cy="2747319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7F7F13-4E33-4516-AE36-911258643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76" y="1042988"/>
            <a:ext cx="5363607" cy="5299869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Z~50 10kHz beam: p 25MHz beam</a:t>
            </a:r>
          </a:p>
          <a:p>
            <a:endParaRPr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kumimoji="1"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kumimoji="1"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kumimoji="1"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kumimoji="1"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Electrons from beam distort the E-field around beam trajectory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Electrons from produced particles are displaced.</a:t>
            </a:r>
          </a:p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Left hand side trajectories and right hand side trajectories are displaced mainly around vertex.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538019-32F6-413E-ABA5-FE67E60D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0ABDDD3-DA89-437C-88AF-5B6606DDA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038" y="884968"/>
            <a:ext cx="3310045" cy="390061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0BD091F-1D50-438E-B0D8-863BF8CC9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784" y="4877705"/>
            <a:ext cx="3558299" cy="19358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3BDB09B-7221-4E22-A4E5-B2D98CDD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9" y="93658"/>
            <a:ext cx="8615362" cy="749298"/>
          </a:xfrm>
        </p:spPr>
        <p:txBody>
          <a:bodyPr>
            <a:noAutofit/>
          </a:bodyPr>
          <a:lstStyle/>
          <a:p>
            <a: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Particle trajectories are distorted due to the large amount of charge made by HI beam</a:t>
            </a:r>
            <a:endParaRPr kumimoji="1" lang="ja-JP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4B50F81A-AAF6-4593-894D-FB77326C622B}"/>
              </a:ext>
            </a:extLst>
          </p:cNvPr>
          <p:cNvCxnSpPr/>
          <p:nvPr/>
        </p:nvCxnSpPr>
        <p:spPr>
          <a:xfrm flipH="1">
            <a:off x="3621881" y="1278729"/>
            <a:ext cx="171450" cy="835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左中かっこ 12">
            <a:extLst>
              <a:ext uri="{FF2B5EF4-FFF2-40B4-BE49-F238E27FC236}">
                <a16:creationId xmlns:a16="http://schemas.microsoft.com/office/drawing/2014/main" id="{4A0A787A-06F1-48B9-8BCB-1BD7F89556CE}"/>
              </a:ext>
            </a:extLst>
          </p:cNvPr>
          <p:cNvSpPr/>
          <p:nvPr/>
        </p:nvSpPr>
        <p:spPr>
          <a:xfrm>
            <a:off x="1421606" y="3043235"/>
            <a:ext cx="214313" cy="685800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BFEABE3-285C-4D26-8F19-E05E26C6A502}"/>
              </a:ext>
            </a:extLst>
          </p:cNvPr>
          <p:cNvSpPr txBox="1"/>
          <p:nvPr/>
        </p:nvSpPr>
        <p:spPr>
          <a:xfrm>
            <a:off x="89183" y="3063912"/>
            <a:ext cx="1475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Drifting</a:t>
            </a:r>
          </a:p>
          <a:p>
            <a:r>
              <a:rPr lang="en-US" altLang="ja-JP" dirty="0"/>
              <a:t>i</a:t>
            </a:r>
            <a:r>
              <a:rPr kumimoji="1" lang="en-US" altLang="ja-JP" dirty="0"/>
              <a:t>ons made by beam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3DC26A-5C89-4752-99B8-7DA069B8B0AC}"/>
              </a:ext>
            </a:extLst>
          </p:cNvPr>
          <p:cNvSpPr txBox="1"/>
          <p:nvPr/>
        </p:nvSpPr>
        <p:spPr>
          <a:xfrm>
            <a:off x="965791" y="6395010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NIMA 959 (2020) 163477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360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183D61-2AB0-48E3-8AB9-D81E37AA8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82" y="165099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Particle identification by TPC</a:t>
            </a:r>
            <a:b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sz="2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132</a:t>
            </a:r>
            <a: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Sn + </a:t>
            </a:r>
            <a:r>
              <a:rPr kumimoji="1" lang="en-US" altLang="ja-JP" sz="2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124</a:t>
            </a:r>
            <a: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Sn </a:t>
            </a:r>
            <a:r>
              <a:rPr kumimoji="1" lang="en-US" altLang="ja-JP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kumimoji="1" lang="en-US" altLang="ja-JP" sz="2800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beam</a:t>
            </a:r>
            <a: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=270 </a:t>
            </a:r>
            <a:r>
              <a:rPr kumimoji="1" lang="en-US" altLang="ja-JP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AMeV</a:t>
            </a:r>
            <a:endParaRPr kumimoji="1" lang="ja-JP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EFE93C84-E370-1702-0F8C-77306C692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74" y="1825625"/>
            <a:ext cx="7886700" cy="435133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8FA65FF-80E1-201E-AACE-C70FDFB8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77" y="1470769"/>
            <a:ext cx="6757032" cy="517299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6F74337-570A-04A7-FC5A-BBF4BA0BE84A}"/>
              </a:ext>
            </a:extLst>
          </p:cNvPr>
          <p:cNvSpPr txBox="1"/>
          <p:nvPr/>
        </p:nvSpPr>
        <p:spPr>
          <a:xfrm>
            <a:off x="3244653" y="5878998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AA11147-2B32-9D86-2504-5361CF5F4B26}"/>
              </a:ext>
            </a:extLst>
          </p:cNvPr>
          <p:cNvSpPr txBox="1"/>
          <p:nvPr/>
        </p:nvSpPr>
        <p:spPr>
          <a:xfrm>
            <a:off x="4643007" y="5648165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253BF6-A369-8015-6D75-8B60F44B2ED5}"/>
              </a:ext>
            </a:extLst>
          </p:cNvPr>
          <p:cNvSpPr txBox="1"/>
          <p:nvPr/>
        </p:nvSpPr>
        <p:spPr>
          <a:xfrm>
            <a:off x="5635176" y="5122927"/>
            <a:ext cx="28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714B02F-58F0-84E8-DF8B-9B67A052C69F}"/>
              </a:ext>
            </a:extLst>
          </p:cNvPr>
          <p:cNvSpPr txBox="1"/>
          <p:nvPr/>
        </p:nvSpPr>
        <p:spPr>
          <a:xfrm>
            <a:off x="4270720" y="4158410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He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30E6D3-2374-4F1F-42AF-34B2B7A65912}"/>
              </a:ext>
            </a:extLst>
          </p:cNvPr>
          <p:cNvSpPr txBox="1"/>
          <p:nvPr/>
        </p:nvSpPr>
        <p:spPr>
          <a:xfrm>
            <a:off x="5386533" y="3832918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He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91154E-899E-531C-8C30-C981B3A9CC58}"/>
              </a:ext>
            </a:extLst>
          </p:cNvPr>
          <p:cNvSpPr txBox="1"/>
          <p:nvPr/>
        </p:nvSpPr>
        <p:spPr>
          <a:xfrm>
            <a:off x="3468942" y="4177559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He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F9B7EE8-382B-AFEF-16A3-35BB2AD77E39}"/>
              </a:ext>
            </a:extLst>
          </p:cNvPr>
          <p:cNvSpPr txBox="1"/>
          <p:nvPr/>
        </p:nvSpPr>
        <p:spPr>
          <a:xfrm>
            <a:off x="4311025" y="3191357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Li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B4556A3-EB32-B831-A3EB-E2645DE41E0E}"/>
              </a:ext>
            </a:extLst>
          </p:cNvPr>
          <p:cNvSpPr txBox="1"/>
          <p:nvPr/>
        </p:nvSpPr>
        <p:spPr>
          <a:xfrm>
            <a:off x="3947065" y="3503012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Li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8236B55-7E2E-36F8-D8A8-2A7F381E9856}"/>
              </a:ext>
            </a:extLst>
          </p:cNvPr>
          <p:cNvSpPr txBox="1"/>
          <p:nvPr/>
        </p:nvSpPr>
        <p:spPr>
          <a:xfrm>
            <a:off x="1887948" y="5992159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ymbol" panose="05050102010706020507" pitchFamily="18" charset="2"/>
                <a:cs typeface="Segoe UI" panose="020B0502040204020203" pitchFamily="34" charset="0"/>
              </a:rPr>
              <a:t>p</a:t>
            </a:r>
            <a:r>
              <a:rPr kumimoji="1" lang="en-US" altLang="ja-JP" sz="2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endParaRPr kumimoji="1" lang="ja-JP" altLang="en-US" sz="2400" baseline="30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E40A608-7459-72E5-DC76-D9730D0B9464}"/>
              </a:ext>
            </a:extLst>
          </p:cNvPr>
          <p:cNvSpPr txBox="1"/>
          <p:nvPr/>
        </p:nvSpPr>
        <p:spPr>
          <a:xfrm>
            <a:off x="926903" y="5992159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Symbol" panose="05050102010706020507" pitchFamily="18" charset="2"/>
                <a:cs typeface="Segoe UI" panose="020B0502040204020203" pitchFamily="34" charset="0"/>
              </a:rPr>
              <a:t>p</a:t>
            </a:r>
            <a:r>
              <a:rPr kumimoji="1" lang="en-US" altLang="ja-JP" sz="2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endParaRPr kumimoji="1" lang="ja-JP" altLang="en-US" sz="2400" baseline="30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Picture 2" descr="E:\Dropbox\image\SPiRIT-logo.png">
            <a:extLst>
              <a:ext uri="{FF2B5EF4-FFF2-40B4-BE49-F238E27FC236}">
                <a16:creationId xmlns:a16="http://schemas.microsoft.com/office/drawing/2014/main" id="{561FF1A1-2259-F5BE-BFBF-104E7F83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51" y="3669027"/>
            <a:ext cx="1052311" cy="59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11">
            <a:extLst>
              <a:ext uri="{FF2B5EF4-FFF2-40B4-BE49-F238E27FC236}">
                <a16:creationId xmlns:a16="http://schemas.microsoft.com/office/drawing/2014/main" id="{D6FB4E72-3EE0-124D-6961-E42526BD77C8}"/>
              </a:ext>
            </a:extLst>
          </p:cNvPr>
          <p:cNvSpPr/>
          <p:nvPr/>
        </p:nvSpPr>
        <p:spPr>
          <a:xfrm>
            <a:off x="5768241" y="261544"/>
            <a:ext cx="3366191" cy="3277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E545E8-D5A7-4C0F-78B1-851B596939B3}"/>
              </a:ext>
            </a:extLst>
          </p:cNvPr>
          <p:cNvSpPr txBox="1"/>
          <p:nvPr/>
        </p:nvSpPr>
        <p:spPr>
          <a:xfrm>
            <a:off x="7995701" y="734613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Z=1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5333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604" y="136527"/>
            <a:ext cx="8622792" cy="63568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3600" dirty="0">
                <a:latin typeface="Arial" pitchFamily="34" charset="0"/>
                <a:ea typeface="ＭＳ Ｐゴシック"/>
                <a:cs typeface="ＭＳ Ｐゴシック"/>
              </a:rPr>
              <a:t>Reconstruction of vertices: junk event removal</a:t>
            </a:r>
            <a:endParaRPr kumimoji="1"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0487" y="1026943"/>
            <a:ext cx="8630129" cy="4267423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ja-JP" sz="2000" dirty="0">
                <a:latin typeface="AppleSDGothicNeo-Light"/>
                <a:sym typeface="Wingdings" panose="05000000000000000000" pitchFamily="2" charset="2"/>
              </a:rPr>
              <a:t>Vertex finding by RAVE package (</a:t>
            </a:r>
            <a:r>
              <a:rPr lang="en-US" altLang="ja-JP" sz="2000" dirty="0">
                <a:latin typeface="AppleSDGothicNeo-Light"/>
              </a:rPr>
              <a:t>Reconstruction in an Abstract Vertices Environment)</a:t>
            </a:r>
            <a:endParaRPr lang="en-US" altLang="ja-JP" sz="2000" dirty="0"/>
          </a:p>
        </p:txBody>
      </p:sp>
      <p:pic>
        <p:nvPicPr>
          <p:cNvPr id="7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35" y="1838187"/>
            <a:ext cx="6380596" cy="4247601"/>
          </a:xfrm>
          <a:prstGeom prst="rect">
            <a:avLst/>
          </a:prstGeom>
        </p:spPr>
      </p:pic>
      <p:cxnSp>
        <p:nvCxnSpPr>
          <p:cNvPr id="8" name="직선 화살표 연결선 11"/>
          <p:cNvCxnSpPr/>
          <p:nvPr/>
        </p:nvCxnSpPr>
        <p:spPr>
          <a:xfrm flipH="1" flipV="1">
            <a:off x="5684946" y="2864772"/>
            <a:ext cx="431800" cy="25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텍스트 상자 12"/>
          <p:cNvSpPr txBox="1"/>
          <p:nvPr/>
        </p:nvSpPr>
        <p:spPr>
          <a:xfrm>
            <a:off x="5532546" y="3118772"/>
            <a:ext cx="310492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ko-KR" sz="2200" b="1" dirty="0">
                <a:latin typeface="+mn-lt"/>
                <a:ea typeface="Verdana" charset="0"/>
                <a:cs typeface="Verdana" charset="0"/>
              </a:rPr>
              <a:t>On the </a:t>
            </a:r>
            <a:r>
              <a:rPr kumimoji="1" lang="en-US" altLang="ko-KR" sz="2200" b="1" baseline="30000" dirty="0">
                <a:latin typeface="+mn-lt"/>
                <a:ea typeface="Verdana" charset="0"/>
                <a:cs typeface="Verdana" charset="0"/>
              </a:rPr>
              <a:t>124</a:t>
            </a:r>
            <a:r>
              <a:rPr kumimoji="1" lang="en-US" altLang="ko-KR" sz="2200" b="1" dirty="0">
                <a:latin typeface="+mn-lt"/>
                <a:ea typeface="Verdana" charset="0"/>
                <a:cs typeface="Verdana" charset="0"/>
              </a:rPr>
              <a:t>Sn target</a:t>
            </a:r>
            <a:endParaRPr kumimoji="1" lang="ko-KR" altLang="en-US" sz="2200" b="1" dirty="0">
              <a:latin typeface="+mn-lt"/>
              <a:ea typeface="Verdana" charset="0"/>
              <a:cs typeface="Verdana" charset="0"/>
            </a:endParaRPr>
          </a:p>
        </p:txBody>
      </p:sp>
      <p:cxnSp>
        <p:nvCxnSpPr>
          <p:cNvPr id="13" name="직선 연결선[R] 26"/>
          <p:cNvCxnSpPr/>
          <p:nvPr/>
        </p:nvCxnSpPr>
        <p:spPr>
          <a:xfrm>
            <a:off x="3752989" y="1800655"/>
            <a:ext cx="0" cy="2491243"/>
          </a:xfrm>
          <a:prstGeom prst="line">
            <a:avLst/>
          </a:prstGeom>
          <a:ln w="12700">
            <a:solidFill>
              <a:srgbClr val="0643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텍스트 상자 33"/>
          <p:cNvSpPr txBox="1"/>
          <p:nvPr/>
        </p:nvSpPr>
        <p:spPr>
          <a:xfrm>
            <a:off x="3852661" y="1401060"/>
            <a:ext cx="6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dirty="0">
                <a:latin typeface="Verdana" charset="0"/>
                <a:ea typeface="Verdana" charset="0"/>
                <a:cs typeface="Verdana" charset="0"/>
              </a:rPr>
              <a:t>Start of</a:t>
            </a:r>
          </a:p>
          <a:p>
            <a:pPr algn="ctr"/>
            <a:r>
              <a:rPr kumimoji="1" lang="en-US" altLang="ko-KR" sz="1000" dirty="0">
                <a:latin typeface="Verdana" charset="0"/>
                <a:ea typeface="Verdana" charset="0"/>
                <a:cs typeface="Verdana" charset="0"/>
              </a:rPr>
              <a:t>TPC</a:t>
            </a:r>
          </a:p>
        </p:txBody>
      </p:sp>
      <p:sp>
        <p:nvSpPr>
          <p:cNvPr id="15" name="텍스트 상자 34"/>
          <p:cNvSpPr txBox="1"/>
          <p:nvPr/>
        </p:nvSpPr>
        <p:spPr>
          <a:xfrm>
            <a:off x="4447089" y="1400545"/>
            <a:ext cx="608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000" dirty="0">
                <a:latin typeface="Verdana" charset="0"/>
                <a:ea typeface="Verdana" charset="0"/>
                <a:cs typeface="Verdana" charset="0"/>
              </a:rPr>
              <a:t>Active</a:t>
            </a:r>
          </a:p>
          <a:p>
            <a:pPr algn="ctr"/>
            <a:r>
              <a:rPr kumimoji="1" lang="en-US" altLang="ko-KR" sz="1000" dirty="0">
                <a:latin typeface="Verdana" charset="0"/>
                <a:ea typeface="Verdana" charset="0"/>
                <a:cs typeface="Verdana" charset="0"/>
              </a:rPr>
              <a:t>Veto</a:t>
            </a:r>
          </a:p>
        </p:txBody>
      </p:sp>
      <p:sp>
        <p:nvSpPr>
          <p:cNvPr id="16" name="텍스트 상자 41"/>
          <p:cNvSpPr txBox="1"/>
          <p:nvPr/>
        </p:nvSpPr>
        <p:spPr>
          <a:xfrm>
            <a:off x="3017946" y="1395634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dirty="0">
                <a:latin typeface="Verdana" charset="0"/>
                <a:ea typeface="Verdana" charset="0"/>
                <a:cs typeface="Verdana" charset="0"/>
              </a:rPr>
              <a:t>End of</a:t>
            </a:r>
          </a:p>
          <a:p>
            <a:pPr algn="ctr"/>
            <a:r>
              <a:rPr kumimoji="1" lang="en-US" altLang="ko-KR" sz="1000" dirty="0">
                <a:latin typeface="Verdana" charset="0"/>
                <a:ea typeface="Verdana" charset="0"/>
                <a:cs typeface="Verdana" charset="0"/>
              </a:rPr>
              <a:t>beam pipe</a:t>
            </a:r>
          </a:p>
        </p:txBody>
      </p:sp>
      <p:cxnSp>
        <p:nvCxnSpPr>
          <p:cNvPr id="17" name="직선 연결선[R] 42"/>
          <p:cNvCxnSpPr/>
          <p:nvPr/>
        </p:nvCxnSpPr>
        <p:spPr>
          <a:xfrm>
            <a:off x="4389546" y="1800655"/>
            <a:ext cx="0" cy="2283317"/>
          </a:xfrm>
          <a:prstGeom prst="line">
            <a:avLst/>
          </a:prstGeom>
          <a:ln w="12700">
            <a:solidFill>
              <a:srgbClr val="0643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[R] 43"/>
          <p:cNvCxnSpPr/>
          <p:nvPr/>
        </p:nvCxnSpPr>
        <p:spPr>
          <a:xfrm>
            <a:off x="4567346" y="1800655"/>
            <a:ext cx="0" cy="1940417"/>
          </a:xfrm>
          <a:prstGeom prst="line">
            <a:avLst/>
          </a:prstGeom>
          <a:ln w="12700">
            <a:solidFill>
              <a:srgbClr val="0643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[R] 44"/>
          <p:cNvCxnSpPr/>
          <p:nvPr/>
        </p:nvCxnSpPr>
        <p:spPr>
          <a:xfrm>
            <a:off x="5329346" y="1790833"/>
            <a:ext cx="0" cy="2197945"/>
          </a:xfrm>
          <a:prstGeom prst="line">
            <a:avLst/>
          </a:prstGeom>
          <a:ln w="12700">
            <a:solidFill>
              <a:srgbClr val="0643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텍스트 상자 46"/>
          <p:cNvSpPr txBox="1"/>
          <p:nvPr/>
        </p:nvSpPr>
        <p:spPr>
          <a:xfrm>
            <a:off x="4929496" y="1405591"/>
            <a:ext cx="60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000" dirty="0">
                <a:latin typeface="Verdana" charset="0"/>
                <a:ea typeface="Verdana" charset="0"/>
                <a:cs typeface="Verdana" charset="0"/>
              </a:rPr>
              <a:t>Target</a:t>
            </a:r>
          </a:p>
          <a:p>
            <a:pPr algn="ctr"/>
            <a:r>
              <a:rPr kumimoji="1" lang="en-US" altLang="ko-KR" sz="1000" dirty="0">
                <a:latin typeface="Verdana" charset="0"/>
                <a:ea typeface="Verdana" charset="0"/>
                <a:cs typeface="Verdana" charset="0"/>
              </a:rPr>
              <a:t>holder</a:t>
            </a:r>
          </a:p>
        </p:txBody>
      </p:sp>
      <p:cxnSp>
        <p:nvCxnSpPr>
          <p:cNvPr id="21" name="직선 연결선[R] 48"/>
          <p:cNvCxnSpPr/>
          <p:nvPr/>
        </p:nvCxnSpPr>
        <p:spPr>
          <a:xfrm>
            <a:off x="5532546" y="1790833"/>
            <a:ext cx="0" cy="279874"/>
          </a:xfrm>
          <a:prstGeom prst="line">
            <a:avLst/>
          </a:prstGeom>
          <a:ln w="12700">
            <a:solidFill>
              <a:srgbClr val="0643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텍스트 상자 51"/>
          <p:cNvSpPr txBox="1"/>
          <p:nvPr/>
        </p:nvSpPr>
        <p:spPr>
          <a:xfrm>
            <a:off x="6116994" y="1467667"/>
            <a:ext cx="955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000" dirty="0">
                <a:latin typeface="Verdana" charset="0"/>
                <a:ea typeface="Verdana" charset="0"/>
                <a:cs typeface="Verdana" charset="0"/>
              </a:rPr>
              <a:t>Inside TPC</a:t>
            </a:r>
          </a:p>
        </p:txBody>
      </p:sp>
      <p:sp>
        <p:nvSpPr>
          <p:cNvPr id="23" name="내용 개체 틀 1"/>
          <p:cNvSpPr txBox="1">
            <a:spLocks/>
          </p:cNvSpPr>
          <p:nvPr/>
        </p:nvSpPr>
        <p:spPr bwMode="auto">
          <a:xfrm>
            <a:off x="154005" y="1888832"/>
            <a:ext cx="2633574" cy="106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kumimoji="1" lang="en-US" altLang="ko-KR" sz="1400" dirty="0">
                <a:solidFill>
                  <a:schemeClr val="tx1"/>
                </a:solidFill>
                <a:latin typeface="+mn-lt"/>
              </a:rPr>
              <a:t>Vertices are reconstructed as 3D points at the converging point of the tracks event by event.</a:t>
            </a:r>
          </a:p>
        </p:txBody>
      </p:sp>
      <p:sp>
        <p:nvSpPr>
          <p:cNvPr id="24" name="내용 개체 틀 1"/>
          <p:cNvSpPr txBox="1">
            <a:spLocks/>
          </p:cNvSpPr>
          <p:nvPr/>
        </p:nvSpPr>
        <p:spPr bwMode="auto">
          <a:xfrm>
            <a:off x="159769" y="2752242"/>
            <a:ext cx="2729409" cy="64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kumimoji="1" lang="en-US" altLang="ko-KR" sz="1400" dirty="0" err="1">
                <a:solidFill>
                  <a:schemeClr val="tx1"/>
                </a:solidFill>
                <a:latin typeface="+mn-lt"/>
              </a:rPr>
              <a:t>Vertexing</a:t>
            </a:r>
            <a:r>
              <a:rPr kumimoji="1" lang="en-US" altLang="ko-KR" sz="1400" dirty="0">
                <a:solidFill>
                  <a:schemeClr val="tx1"/>
                </a:solidFill>
                <a:latin typeface="+mn-lt"/>
              </a:rPr>
              <a:t> efficiency</a:t>
            </a:r>
            <a:br>
              <a:rPr kumimoji="1" lang="en-US" altLang="ko-KR" sz="1400" dirty="0">
                <a:solidFill>
                  <a:schemeClr val="tx1"/>
                </a:solidFill>
                <a:latin typeface="+mn-lt"/>
              </a:rPr>
            </a:br>
            <a:r>
              <a:rPr kumimoji="1" lang="en-US" altLang="ko-KR" sz="1400" b="1" dirty="0">
                <a:solidFill>
                  <a:schemeClr val="tx1"/>
                </a:solidFill>
                <a:latin typeface="+mn-lt"/>
              </a:rPr>
              <a:t>99.3%</a:t>
            </a:r>
            <a:endParaRPr kumimoji="1" lang="ko-KR" altLang="en-US" sz="1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5" name="내용 개체 틀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 b="10156"/>
          <a:stretch/>
        </p:blipFill>
        <p:spPr>
          <a:xfrm>
            <a:off x="4300698" y="2732110"/>
            <a:ext cx="3921284" cy="23527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"/>
          <p:cNvSpPr txBox="1"/>
          <p:nvPr/>
        </p:nvSpPr>
        <p:spPr>
          <a:xfrm>
            <a:off x="4954434" y="233302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On target</a:t>
            </a:r>
          </a:p>
        </p:txBody>
      </p:sp>
      <p:pic>
        <p:nvPicPr>
          <p:cNvPr id="27" name="그림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b="10001"/>
          <a:stretch/>
        </p:blipFill>
        <p:spPr>
          <a:xfrm>
            <a:off x="117488" y="3657600"/>
            <a:ext cx="3914357" cy="23486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42"/>
          <p:cNvSpPr txBox="1"/>
          <p:nvPr/>
        </p:nvSpPr>
        <p:spPr>
          <a:xfrm>
            <a:off x="257853" y="325330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Before target</a:t>
            </a:r>
          </a:p>
        </p:txBody>
      </p:sp>
      <p:pic>
        <p:nvPicPr>
          <p:cNvPr id="29" name="그림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5112334" y="3641338"/>
            <a:ext cx="3921284" cy="23527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44"/>
          <p:cNvSpPr txBox="1"/>
          <p:nvPr/>
        </p:nvSpPr>
        <p:spPr>
          <a:xfrm>
            <a:off x="6631083" y="318032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Active target</a:t>
            </a:r>
          </a:p>
        </p:txBody>
      </p:sp>
      <p:sp>
        <p:nvSpPr>
          <p:cNvPr id="31" name="スライド番号プレースホルダー 4">
            <a:extLst>
              <a:ext uri="{FF2B5EF4-FFF2-40B4-BE49-F238E27FC236}">
                <a16:creationId xmlns:a16="http://schemas.microsoft.com/office/drawing/2014/main" id="{8515912B-662E-4FE2-A17C-6A1BACEF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FE5E3C5-6E04-4CB1-BFF1-BF83911C234A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663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56"/>
            <a:ext cx="8937625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560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14" name="object 10"/>
          <p:cNvSpPr txBox="1"/>
          <p:nvPr/>
        </p:nvSpPr>
        <p:spPr>
          <a:xfrm>
            <a:off x="6392417" y="1260347"/>
            <a:ext cx="17018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F</a:t>
            </a:r>
            <a:r>
              <a:rPr sz="1800" spc="-5" dirty="0">
                <a:solidFill>
                  <a:srgbClr val="009900"/>
                </a:solidFill>
                <a:latin typeface="Calibri"/>
                <a:cs typeface="Calibri"/>
              </a:rPr>
              <a:t>0</a:t>
            </a: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-</a:t>
            </a:r>
            <a:r>
              <a:rPr sz="1800" spc="-10" dirty="0">
                <a:solidFill>
                  <a:srgbClr val="009900"/>
                </a:solidFill>
                <a:latin typeface="Calibri"/>
                <a:cs typeface="Calibri"/>
              </a:rPr>
              <a:t>F11:</a:t>
            </a: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900"/>
                </a:solidFill>
                <a:latin typeface="Calibri"/>
                <a:cs typeface="Calibri"/>
              </a:rPr>
              <a:t>125.983m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5706236" y="2419730"/>
            <a:ext cx="8000" cy="770509"/>
          </a:xfrm>
          <a:custGeom>
            <a:avLst/>
            <a:gdLst/>
            <a:ahLst/>
            <a:cxnLst/>
            <a:rect l="l" t="t" r="r" b="b"/>
            <a:pathLst>
              <a:path w="8000" h="770509">
                <a:moveTo>
                  <a:pt x="0" y="0"/>
                </a:moveTo>
                <a:lnTo>
                  <a:pt x="8000" y="770509"/>
                </a:lnTo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2"/>
          <p:cNvSpPr/>
          <p:nvPr/>
        </p:nvSpPr>
        <p:spPr>
          <a:xfrm>
            <a:off x="1179791" y="2406650"/>
            <a:ext cx="1728762" cy="20574"/>
          </a:xfrm>
          <a:custGeom>
            <a:avLst/>
            <a:gdLst/>
            <a:ahLst/>
            <a:cxnLst/>
            <a:rect l="l" t="t" r="r" b="b"/>
            <a:pathLst>
              <a:path w="1728762" h="20574">
                <a:moveTo>
                  <a:pt x="0" y="20574"/>
                </a:moveTo>
                <a:lnTo>
                  <a:pt x="1728762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4"/>
          <p:cNvSpPr/>
          <p:nvPr/>
        </p:nvSpPr>
        <p:spPr>
          <a:xfrm>
            <a:off x="6356350" y="5741987"/>
            <a:ext cx="503300" cy="1587"/>
          </a:xfrm>
          <a:custGeom>
            <a:avLst/>
            <a:gdLst/>
            <a:ahLst/>
            <a:cxnLst/>
            <a:rect l="l" t="t" r="r" b="b"/>
            <a:pathLst>
              <a:path w="503300" h="1587">
                <a:moveTo>
                  <a:pt x="0" y="0"/>
                </a:moveTo>
                <a:lnTo>
                  <a:pt x="503300" y="1587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5"/>
          <p:cNvSpPr/>
          <p:nvPr/>
        </p:nvSpPr>
        <p:spPr>
          <a:xfrm>
            <a:off x="6859651" y="5250941"/>
            <a:ext cx="0" cy="492252"/>
          </a:xfrm>
          <a:custGeom>
            <a:avLst/>
            <a:gdLst/>
            <a:ahLst/>
            <a:cxnLst/>
            <a:rect l="l" t="t" r="r" b="b"/>
            <a:pathLst>
              <a:path h="492251">
                <a:moveTo>
                  <a:pt x="0" y="492252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16"/>
          <p:cNvSpPr/>
          <p:nvPr/>
        </p:nvSpPr>
        <p:spPr>
          <a:xfrm>
            <a:off x="6754748" y="4125848"/>
            <a:ext cx="71500" cy="506983"/>
          </a:xfrm>
          <a:custGeom>
            <a:avLst/>
            <a:gdLst/>
            <a:ahLst/>
            <a:cxnLst/>
            <a:rect l="l" t="t" r="r" b="b"/>
            <a:pathLst>
              <a:path w="71500" h="506983">
                <a:moveTo>
                  <a:pt x="71500" y="506983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17"/>
          <p:cNvSpPr/>
          <p:nvPr/>
        </p:nvSpPr>
        <p:spPr>
          <a:xfrm>
            <a:off x="5953125" y="3521075"/>
            <a:ext cx="801751" cy="604901"/>
          </a:xfrm>
          <a:custGeom>
            <a:avLst/>
            <a:gdLst/>
            <a:ahLst/>
            <a:cxnLst/>
            <a:rect l="l" t="t" r="r" b="b"/>
            <a:pathLst>
              <a:path w="801751" h="604901">
                <a:moveTo>
                  <a:pt x="801751" y="604901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5868144" y="1772816"/>
            <a:ext cx="2016125" cy="400050"/>
          </a:xfrm>
          <a:custGeom>
            <a:avLst/>
            <a:gdLst/>
            <a:ahLst/>
            <a:cxnLst/>
            <a:rect l="l" t="t" r="r" b="b"/>
            <a:pathLst>
              <a:path w="2016125" h="400050">
                <a:moveTo>
                  <a:pt x="0" y="400050"/>
                </a:moveTo>
                <a:lnTo>
                  <a:pt x="2016125" y="400050"/>
                </a:lnTo>
                <a:lnTo>
                  <a:pt x="2016125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1"/>
          <p:cNvSpPr/>
          <p:nvPr/>
        </p:nvSpPr>
        <p:spPr>
          <a:xfrm>
            <a:off x="6381750" y="1857375"/>
            <a:ext cx="215900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90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2"/>
          <p:cNvSpPr/>
          <p:nvPr/>
        </p:nvSpPr>
        <p:spPr>
          <a:xfrm>
            <a:off x="6381750" y="1851025"/>
            <a:ext cx="0" cy="1339723"/>
          </a:xfrm>
          <a:custGeom>
            <a:avLst/>
            <a:gdLst/>
            <a:ahLst/>
            <a:cxnLst/>
            <a:rect l="l" t="t" r="r" b="b"/>
            <a:pathLst>
              <a:path h="1339723">
                <a:moveTo>
                  <a:pt x="0" y="1339723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3"/>
          <p:cNvSpPr/>
          <p:nvPr/>
        </p:nvSpPr>
        <p:spPr>
          <a:xfrm>
            <a:off x="6499859" y="5897143"/>
            <a:ext cx="1439799" cy="396875"/>
          </a:xfrm>
          <a:custGeom>
            <a:avLst/>
            <a:gdLst/>
            <a:ahLst/>
            <a:cxnLst/>
            <a:rect l="l" t="t" r="r" b="b"/>
            <a:pathLst>
              <a:path w="1439799" h="396875">
                <a:moveTo>
                  <a:pt x="0" y="396875"/>
                </a:moveTo>
                <a:lnTo>
                  <a:pt x="1439799" y="396875"/>
                </a:lnTo>
                <a:lnTo>
                  <a:pt x="1439799" y="0"/>
                </a:lnTo>
                <a:lnTo>
                  <a:pt x="0" y="0"/>
                </a:lnTo>
                <a:lnTo>
                  <a:pt x="0" y="396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4"/>
          <p:cNvSpPr/>
          <p:nvPr/>
        </p:nvSpPr>
        <p:spPr>
          <a:xfrm>
            <a:off x="3841686" y="2413761"/>
            <a:ext cx="1877504" cy="0"/>
          </a:xfrm>
          <a:custGeom>
            <a:avLst/>
            <a:gdLst/>
            <a:ahLst/>
            <a:cxnLst/>
            <a:rect l="l" t="t" r="r" b="b"/>
            <a:pathLst>
              <a:path w="1877504">
                <a:moveTo>
                  <a:pt x="0" y="0"/>
                </a:moveTo>
                <a:lnTo>
                  <a:pt x="1877504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5"/>
          <p:cNvSpPr/>
          <p:nvPr/>
        </p:nvSpPr>
        <p:spPr>
          <a:xfrm>
            <a:off x="2419350" y="3817937"/>
            <a:ext cx="1763776" cy="366712"/>
          </a:xfrm>
          <a:custGeom>
            <a:avLst/>
            <a:gdLst/>
            <a:ahLst/>
            <a:cxnLst/>
            <a:rect l="l" t="t" r="r" b="b"/>
            <a:pathLst>
              <a:path w="1763776" h="366712">
                <a:moveTo>
                  <a:pt x="0" y="366712"/>
                </a:moveTo>
                <a:lnTo>
                  <a:pt x="1763776" y="366712"/>
                </a:lnTo>
                <a:lnTo>
                  <a:pt x="1763776" y="0"/>
                </a:lnTo>
                <a:lnTo>
                  <a:pt x="0" y="0"/>
                </a:lnTo>
                <a:lnTo>
                  <a:pt x="0" y="366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26"/>
          <p:cNvSpPr/>
          <p:nvPr/>
        </p:nvSpPr>
        <p:spPr>
          <a:xfrm>
            <a:off x="5665851" y="3448050"/>
            <a:ext cx="287274" cy="73025"/>
          </a:xfrm>
          <a:custGeom>
            <a:avLst/>
            <a:gdLst/>
            <a:ahLst/>
            <a:cxnLst/>
            <a:rect l="l" t="t" r="r" b="b"/>
            <a:pathLst>
              <a:path w="287274" h="73025">
                <a:moveTo>
                  <a:pt x="0" y="0"/>
                </a:moveTo>
                <a:lnTo>
                  <a:pt x="287274" y="73025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28"/>
          <p:cNvSpPr/>
          <p:nvPr/>
        </p:nvSpPr>
        <p:spPr>
          <a:xfrm>
            <a:off x="1187627" y="2421001"/>
            <a:ext cx="0" cy="144399"/>
          </a:xfrm>
          <a:custGeom>
            <a:avLst/>
            <a:gdLst/>
            <a:ahLst/>
            <a:cxnLst/>
            <a:rect l="l" t="t" r="r" b="b"/>
            <a:pathLst>
              <a:path h="144399">
                <a:moveTo>
                  <a:pt x="0" y="0"/>
                </a:moveTo>
                <a:lnTo>
                  <a:pt x="0" y="144399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2"/>
          <p:cNvSpPr/>
          <p:nvPr/>
        </p:nvSpPr>
        <p:spPr>
          <a:xfrm>
            <a:off x="2697098" y="2178050"/>
            <a:ext cx="1144587" cy="473075"/>
          </a:xfrm>
          <a:custGeom>
            <a:avLst/>
            <a:gdLst/>
            <a:ahLst/>
            <a:cxnLst/>
            <a:rect l="l" t="t" r="r" b="b"/>
            <a:pathLst>
              <a:path w="1144587" h="473075">
                <a:moveTo>
                  <a:pt x="0" y="473075"/>
                </a:moveTo>
                <a:lnTo>
                  <a:pt x="1144587" y="473075"/>
                </a:lnTo>
                <a:lnTo>
                  <a:pt x="1144587" y="0"/>
                </a:lnTo>
                <a:lnTo>
                  <a:pt x="0" y="0"/>
                </a:lnTo>
                <a:lnTo>
                  <a:pt x="0" y="473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3"/>
          <p:cNvSpPr txBox="1"/>
          <p:nvPr/>
        </p:nvSpPr>
        <p:spPr>
          <a:xfrm>
            <a:off x="2776473" y="2204592"/>
            <a:ext cx="97472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BigRI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7AAC492-4EE2-6412-2B2A-CC0F1E841670}"/>
              </a:ext>
            </a:extLst>
          </p:cNvPr>
          <p:cNvSpPr txBox="1">
            <a:spLocks/>
          </p:cNvSpPr>
          <p:nvPr/>
        </p:nvSpPr>
        <p:spPr>
          <a:xfrm>
            <a:off x="628650" y="163172"/>
            <a:ext cx="7886700" cy="9881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latin typeface="Segoe UI" panose="020B0502040204020203" pitchFamily="34" charset="0"/>
                <a:cs typeface="Segoe UI" panose="020B0502040204020203" pitchFamily="34" charset="0"/>
              </a:rPr>
              <a:t>Next step of RIBFDAQ : performing several experiments simultaneously</a:t>
            </a:r>
            <a:endParaRPr lang="ja-JP" alt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A7212F-D0EC-ED20-BF7C-753E0BA36580}"/>
              </a:ext>
            </a:extLst>
          </p:cNvPr>
          <p:cNvSpPr txBox="1"/>
          <p:nvPr/>
        </p:nvSpPr>
        <p:spPr>
          <a:xfrm>
            <a:off x="448189" y="1160546"/>
            <a:ext cx="8433897" cy="654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Upgrade </a:t>
            </a:r>
            <a:r>
              <a:rPr kumimoji="1" lang="en-US" altLang="ja-JP" dirty="0" err="1"/>
              <a:t>BigRIPS</a:t>
            </a:r>
            <a:r>
              <a:rPr kumimoji="1" lang="en-US" altLang="ja-JP" dirty="0"/>
              <a:t> DAQ so that multiple trigger from different experiments can be accepted without interference.</a:t>
            </a:r>
            <a:endParaRPr kumimoji="1" lang="ja-JP" altLang="en-US" dirty="0"/>
          </a:p>
        </p:txBody>
      </p:sp>
      <p:sp>
        <p:nvSpPr>
          <p:cNvPr id="10" name="object 42">
            <a:extLst>
              <a:ext uri="{FF2B5EF4-FFF2-40B4-BE49-F238E27FC236}">
                <a16:creationId xmlns:a16="http://schemas.microsoft.com/office/drawing/2014/main" id="{1DF45065-8173-893E-8488-C88E71A57D28}"/>
              </a:ext>
            </a:extLst>
          </p:cNvPr>
          <p:cNvSpPr/>
          <p:nvPr/>
        </p:nvSpPr>
        <p:spPr>
          <a:xfrm>
            <a:off x="439171" y="4412579"/>
            <a:ext cx="1287164" cy="965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1" name="object 43">
            <a:extLst>
              <a:ext uri="{FF2B5EF4-FFF2-40B4-BE49-F238E27FC236}">
                <a16:creationId xmlns:a16="http://schemas.microsoft.com/office/drawing/2014/main" id="{30E1A742-4B6C-2379-C61F-BD328FE40897}"/>
              </a:ext>
            </a:extLst>
          </p:cNvPr>
          <p:cNvSpPr/>
          <p:nvPr/>
        </p:nvSpPr>
        <p:spPr>
          <a:xfrm>
            <a:off x="1618403" y="5647687"/>
            <a:ext cx="1315451" cy="9866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3" name="object 44">
            <a:extLst>
              <a:ext uri="{FF2B5EF4-FFF2-40B4-BE49-F238E27FC236}">
                <a16:creationId xmlns:a16="http://schemas.microsoft.com/office/drawing/2014/main" id="{DA50D957-31CE-0ECE-7697-8710057BD281}"/>
              </a:ext>
            </a:extLst>
          </p:cNvPr>
          <p:cNvSpPr/>
          <p:nvPr/>
        </p:nvSpPr>
        <p:spPr>
          <a:xfrm>
            <a:off x="2781648" y="4407458"/>
            <a:ext cx="1273234" cy="10040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8D049397-1A0B-F063-841B-088656FC74FF}"/>
              </a:ext>
            </a:extLst>
          </p:cNvPr>
          <p:cNvSpPr/>
          <p:nvPr/>
        </p:nvSpPr>
        <p:spPr>
          <a:xfrm>
            <a:off x="323528" y="3468624"/>
            <a:ext cx="4279695" cy="3265105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80FADF3-2578-036C-A0E1-40BDE16F1AAC}"/>
              </a:ext>
            </a:extLst>
          </p:cNvPr>
          <p:cNvSpPr txBox="1"/>
          <p:nvPr/>
        </p:nvSpPr>
        <p:spPr>
          <a:xfrm>
            <a:off x="586675" y="5383918"/>
            <a:ext cx="113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Plastic</a:t>
            </a:r>
            <a:endParaRPr kumimoji="1"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AFB675A-917D-55C4-2B38-A2211E168C79}"/>
              </a:ext>
            </a:extLst>
          </p:cNvPr>
          <p:cNvSpPr txBox="1"/>
          <p:nvPr/>
        </p:nvSpPr>
        <p:spPr>
          <a:xfrm>
            <a:off x="2967650" y="6157761"/>
            <a:ext cx="113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PPAC</a:t>
            </a:r>
            <a:endParaRPr kumimoji="1" lang="ja-JP" altLang="en-US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8398734-00B4-D12A-2CAA-0F9AE040E524}"/>
              </a:ext>
            </a:extLst>
          </p:cNvPr>
          <p:cNvSpPr txBox="1"/>
          <p:nvPr/>
        </p:nvSpPr>
        <p:spPr>
          <a:xfrm>
            <a:off x="2923976" y="5441283"/>
            <a:ext cx="113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MUSIC</a:t>
            </a:r>
            <a:endParaRPr kumimoji="1" lang="ja-JP" altLang="en-US" dirty="0"/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71747703-7DFB-2591-46CF-123FC831C54F}"/>
              </a:ext>
            </a:extLst>
          </p:cNvPr>
          <p:cNvSpPr/>
          <p:nvPr/>
        </p:nvSpPr>
        <p:spPr>
          <a:xfrm>
            <a:off x="504970" y="3602506"/>
            <a:ext cx="3567165" cy="759508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DAQ for RI beam PID</a:t>
            </a:r>
          </a:p>
          <a:p>
            <a:pPr algn="ctr"/>
            <a:r>
              <a:rPr lang="en-US" altLang="ja-JP" sz="2000" dirty="0">
                <a:sym typeface="Wingdings" panose="05000000000000000000" pitchFamily="2" charset="2"/>
              </a:rPr>
              <a:t> </a:t>
            </a:r>
            <a:r>
              <a:rPr lang="en-US" altLang="ja-JP" sz="2000" dirty="0"/>
              <a:t>no dead time</a:t>
            </a:r>
          </a:p>
        </p:txBody>
      </p:sp>
      <p:pic>
        <p:nvPicPr>
          <p:cNvPr id="49" name="Fig3_particle_identification.png" descr="Fig3_particle_identification.png">
            <a:extLst>
              <a:ext uri="{FF2B5EF4-FFF2-40B4-BE49-F238E27FC236}">
                <a16:creationId xmlns:a16="http://schemas.microsoft.com/office/drawing/2014/main" id="{8B7A3964-9394-4B8E-04C3-E3D8BD8BA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275" y="5673042"/>
            <a:ext cx="1275896" cy="116329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84213D1-64CE-0B6C-BB6A-7E612F593BCF}"/>
              </a:ext>
            </a:extLst>
          </p:cNvPr>
          <p:cNvSpPr txBox="1"/>
          <p:nvPr/>
        </p:nvSpPr>
        <p:spPr>
          <a:xfrm flipH="1">
            <a:off x="100291" y="3212643"/>
            <a:ext cx="19686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Common Devices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F7EFA45A-3C92-6668-D5C4-E22141E392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110" y="3405433"/>
            <a:ext cx="1484184" cy="130111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51" name="Picture 12" descr="装置開発｜東京大学 原子核科学研究センター">
            <a:extLst>
              <a:ext uri="{FF2B5EF4-FFF2-40B4-BE49-F238E27FC236}">
                <a16:creationId xmlns:a16="http://schemas.microsoft.com/office/drawing/2014/main" id="{D4EDA518-D48E-3C1C-2482-9817950C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05" y="5028152"/>
            <a:ext cx="1877814" cy="1253506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Opportunities with MINOS+MINIBALL at RIBF">
            <a:extLst>
              <a:ext uri="{FF2B5EF4-FFF2-40B4-BE49-F238E27FC236}">
                <a16:creationId xmlns:a16="http://schemas.microsoft.com/office/drawing/2014/main" id="{B1256520-BF71-B7F1-C95E-9FBF00194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14" y="1655394"/>
            <a:ext cx="1103231" cy="1459659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矢印: 左 52">
            <a:extLst>
              <a:ext uri="{FF2B5EF4-FFF2-40B4-BE49-F238E27FC236}">
                <a16:creationId xmlns:a16="http://schemas.microsoft.com/office/drawing/2014/main" id="{4B6658A2-1DF0-56DA-CFBD-CCAD9E782DB9}"/>
              </a:ext>
            </a:extLst>
          </p:cNvPr>
          <p:cNvSpPr/>
          <p:nvPr/>
        </p:nvSpPr>
        <p:spPr>
          <a:xfrm rot="2239901">
            <a:off x="3901547" y="5000544"/>
            <a:ext cx="1825628" cy="522317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Trigger</a:t>
            </a:r>
            <a:endParaRPr kumimoji="1" lang="ja-JP" altLang="en-US" dirty="0"/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720131FF-442F-8DD3-7AAD-F7F1572D4F9E}"/>
              </a:ext>
            </a:extLst>
          </p:cNvPr>
          <p:cNvSpPr/>
          <p:nvPr/>
        </p:nvSpPr>
        <p:spPr>
          <a:xfrm rot="2342112">
            <a:off x="4065221" y="4572452"/>
            <a:ext cx="1815731" cy="51246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Data</a:t>
            </a:r>
            <a:endParaRPr kumimoji="1" lang="ja-JP" altLang="en-US" dirty="0"/>
          </a:p>
        </p:txBody>
      </p:sp>
      <p:sp>
        <p:nvSpPr>
          <p:cNvPr id="55" name="矢印: 左 54">
            <a:extLst>
              <a:ext uri="{FF2B5EF4-FFF2-40B4-BE49-F238E27FC236}">
                <a16:creationId xmlns:a16="http://schemas.microsoft.com/office/drawing/2014/main" id="{CA360EB4-BC47-81E0-F5EB-4FC2CC2657DC}"/>
              </a:ext>
            </a:extLst>
          </p:cNvPr>
          <p:cNvSpPr/>
          <p:nvPr/>
        </p:nvSpPr>
        <p:spPr>
          <a:xfrm rot="21185720">
            <a:off x="3908871" y="3760863"/>
            <a:ext cx="1825628" cy="522317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Trigger</a:t>
            </a:r>
            <a:endParaRPr kumimoji="1" lang="ja-JP" altLang="en-US" dirty="0"/>
          </a:p>
        </p:txBody>
      </p:sp>
      <p:sp>
        <p:nvSpPr>
          <p:cNvPr id="56" name="矢印: 右 55">
            <a:extLst>
              <a:ext uri="{FF2B5EF4-FFF2-40B4-BE49-F238E27FC236}">
                <a16:creationId xmlns:a16="http://schemas.microsoft.com/office/drawing/2014/main" id="{3FB1C665-9733-9A15-ED03-32AF1133D1E0}"/>
              </a:ext>
            </a:extLst>
          </p:cNvPr>
          <p:cNvSpPr/>
          <p:nvPr/>
        </p:nvSpPr>
        <p:spPr>
          <a:xfrm rot="21287931">
            <a:off x="4082742" y="3316614"/>
            <a:ext cx="1815731" cy="51246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Data</a:t>
            </a:r>
            <a:endParaRPr kumimoji="1" lang="ja-JP" altLang="en-US" dirty="0"/>
          </a:p>
        </p:txBody>
      </p:sp>
      <p:sp>
        <p:nvSpPr>
          <p:cNvPr id="57" name="矢印: 左 56">
            <a:extLst>
              <a:ext uri="{FF2B5EF4-FFF2-40B4-BE49-F238E27FC236}">
                <a16:creationId xmlns:a16="http://schemas.microsoft.com/office/drawing/2014/main" id="{F41BB4DE-3212-ABC6-977F-99E9F6BB8BB6}"/>
              </a:ext>
            </a:extLst>
          </p:cNvPr>
          <p:cNvSpPr/>
          <p:nvPr/>
        </p:nvSpPr>
        <p:spPr>
          <a:xfrm rot="20028444">
            <a:off x="3652648" y="2711494"/>
            <a:ext cx="1825628" cy="522317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Trigger</a:t>
            </a:r>
            <a:endParaRPr kumimoji="1" lang="ja-JP" altLang="en-US" dirty="0"/>
          </a:p>
        </p:txBody>
      </p:sp>
      <p:sp>
        <p:nvSpPr>
          <p:cNvPr id="58" name="矢印: 右 57">
            <a:extLst>
              <a:ext uri="{FF2B5EF4-FFF2-40B4-BE49-F238E27FC236}">
                <a16:creationId xmlns:a16="http://schemas.microsoft.com/office/drawing/2014/main" id="{876BB54E-4A05-F056-AA6B-49C31851F3B6}"/>
              </a:ext>
            </a:extLst>
          </p:cNvPr>
          <p:cNvSpPr/>
          <p:nvPr/>
        </p:nvSpPr>
        <p:spPr>
          <a:xfrm rot="20130655">
            <a:off x="3816322" y="2283402"/>
            <a:ext cx="1815731" cy="51246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Data</a:t>
            </a:r>
            <a:endParaRPr kumimoji="1" lang="ja-JP" altLang="en-US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47317252-0169-6218-7942-78ABE1B1CB95}"/>
              </a:ext>
            </a:extLst>
          </p:cNvPr>
          <p:cNvSpPr txBox="1"/>
          <p:nvPr/>
        </p:nvSpPr>
        <p:spPr>
          <a:xfrm flipH="1">
            <a:off x="5850927" y="6439989"/>
            <a:ext cx="22432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Courtesy of Baba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65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372CBF-3878-CC41-1CC8-FF74BA41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236836"/>
            <a:ext cx="8771709" cy="751748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Segoe UI" panose="020B0502040204020203" pitchFamily="34" charset="0"/>
                <a:cs typeface="Segoe UI" panose="020B0502040204020203" pitchFamily="34" charset="0"/>
              </a:rPr>
              <a:t>Development of TPC-FEE based on SAMPA chip</a:t>
            </a:r>
            <a:endParaRPr kumimoji="1"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9B38FC-A4F6-D15D-5C22-1FC3ED36C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7280"/>
            <a:ext cx="7757704" cy="3167743"/>
          </a:xfrm>
        </p:spPr>
        <p:txBody>
          <a:bodyPr>
            <a:norm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R&amp;D within Japanese high/low energy nuclear physics community for next generation TPC readout.</a:t>
            </a:r>
          </a:p>
          <a:p>
            <a:pPr lvl="1"/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motivated by</a:t>
            </a:r>
            <a:r>
              <a:rPr kumimoji="1"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 the discontinuity of GET system.</a:t>
            </a:r>
          </a:p>
          <a:p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To adapt for streaming readout.</a:t>
            </a:r>
          </a:p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Designing of prototype board is on going</a:t>
            </a:r>
            <a:endParaRPr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kumimoji="1"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Both triggered and trigger less mode are available by changing the FW.</a:t>
            </a:r>
            <a:endParaRPr kumimoji="1" lang="ja-JP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0B3E9514-37EC-3562-7C01-A5BC00F77F4C}"/>
              </a:ext>
            </a:extLst>
          </p:cNvPr>
          <p:cNvSpPr/>
          <p:nvPr/>
        </p:nvSpPr>
        <p:spPr>
          <a:xfrm>
            <a:off x="4301490" y="4304216"/>
            <a:ext cx="4313391" cy="1929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E51CE69-8EA8-EE6A-14DF-06C0D78DC55A}"/>
              </a:ext>
            </a:extLst>
          </p:cNvPr>
          <p:cNvSpPr txBox="1">
            <a:spLocks/>
          </p:cNvSpPr>
          <p:nvPr/>
        </p:nvSpPr>
        <p:spPr>
          <a:xfrm>
            <a:off x="628650" y="4517332"/>
            <a:ext cx="3871504" cy="1598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4 SAMPA chips</a:t>
            </a:r>
          </a:p>
          <a:p>
            <a:r>
              <a:rPr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Artix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Ultrascale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SFP+ x2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Ext. trigger from User IO</a:t>
            </a:r>
          </a:p>
          <a:p>
            <a:endParaRPr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8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EDC40-78AF-C445-838C-D0EE6BD21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8" y="164168"/>
            <a:ext cx="7886700" cy="75169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SAMPA chip feature (v4)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5A4F5-55EC-D548-967B-1A09E73EB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68" y="915862"/>
            <a:ext cx="8878064" cy="3878207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SAMPA = 32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ch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* (CSA + Shaper + FADC) + DSP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CSA (pos/neg input) + Shaper: see table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FADC (10bits) sampling:  5, 10, and 20MHz.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DSP functions:</a:t>
            </a:r>
          </a:p>
          <a:p>
            <a:pPr lvl="1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Data buffering and packeting (header etc.)</a:t>
            </a:r>
          </a:p>
          <a:p>
            <a:pPr lvl="1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Three baseline correction (restoration) schemes</a:t>
            </a:r>
          </a:p>
          <a:p>
            <a:pPr lvl="1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Data reduction schemes are simple zero-suppression (ZS), cluster-sum after ZS applied, and Huffman compression (Never used)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Operation mode</a:t>
            </a:r>
          </a:p>
          <a:p>
            <a:pPr lvl="1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Triggered and trigger-less (continuous) readout mode</a:t>
            </a:r>
          </a:p>
          <a:p>
            <a:pPr lvl="1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Direct ADC serialization 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Output: 11 e-links per chip.</a:t>
            </a:r>
          </a:p>
          <a:p>
            <a:pPr lvl="1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320Mbps per line 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 3.2Gbps per chip</a:t>
            </a:r>
          </a:p>
          <a:p>
            <a:pPr lvl="1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10MHz sampling without zero-suppression is possible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5F0E1-5492-6847-9480-D6A1683AE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D930-45A7-B942-B408-851D4B68D6D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8F6494F-978C-AA44-807C-451A1C7F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143" y="4662490"/>
            <a:ext cx="4462983" cy="211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3">
            <a:extLst>
              <a:ext uri="{FF2B5EF4-FFF2-40B4-BE49-F238E27FC236}">
                <a16:creationId xmlns:a16="http://schemas.microsoft.com/office/drawing/2014/main" id="{CD11F0AB-5566-3549-A734-3ACB45675C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38148" r="41817" b="38477"/>
          <a:stretch/>
        </p:blipFill>
        <p:spPr>
          <a:xfrm>
            <a:off x="6457950" y="813166"/>
            <a:ext cx="1785596" cy="1460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8CABA-B51E-5B49-9B4A-BCA1EF1E3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555" y="5138157"/>
            <a:ext cx="1675459" cy="901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2E3978-407A-F44C-99B7-CA8EAE68094F}"/>
              </a:ext>
            </a:extLst>
          </p:cNvPr>
          <p:cNvSpPr txBox="1"/>
          <p:nvPr/>
        </p:nvSpPr>
        <p:spPr>
          <a:xfrm>
            <a:off x="5849582" y="6079352"/>
            <a:ext cx="1675459" cy="276999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Power: ~1W per chip</a:t>
            </a:r>
          </a:p>
        </p:txBody>
      </p:sp>
    </p:spTree>
    <p:extLst>
      <p:ext uri="{BB962C8B-B14F-4D97-AF65-F5344CB8AC3E}">
        <p14:creationId xmlns:p14="http://schemas.microsoft.com/office/powerpoint/2010/main" val="4070080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A2503C27-8C6F-4AD4-9DAE-40A58E95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84" y="0"/>
            <a:ext cx="7886700" cy="1325563"/>
          </a:xfrm>
        </p:spPr>
        <p:txBody>
          <a:bodyPr/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F3D06AF-761C-4304-855E-761FC45B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067"/>
            <a:ext cx="7886700" cy="492389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Experimental program of </a:t>
            </a:r>
            <a:r>
              <a:rPr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SPiRIT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 to constrain the density dependent symmetry energy.</a:t>
            </a:r>
          </a:p>
          <a:p>
            <a:pPr lvl="1">
              <a:lnSpc>
                <a:spcPct val="120000"/>
              </a:lnSpc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TPC with readout system of GET.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First experiment campaign by using Sn isotopes was successfully finished at 2016.</a:t>
            </a:r>
          </a:p>
          <a:p>
            <a:pPr lvl="1">
              <a:lnSpc>
                <a:spcPct val="120000"/>
              </a:lnSpc>
            </a:pPr>
            <a:r>
              <a:rPr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132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Sn+</a:t>
            </a:r>
            <a:r>
              <a:rPr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124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Sn, </a:t>
            </a:r>
            <a:r>
              <a:rPr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108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Sn+</a:t>
            </a:r>
            <a:r>
              <a:rPr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112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Sn, … @E/A=270MeV</a:t>
            </a:r>
          </a:p>
          <a:p>
            <a:pPr>
              <a:lnSpc>
                <a:spcPct val="120000"/>
              </a:lnSpc>
            </a:pPr>
            <a:endParaRPr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Correction of charge saturated hits based on PRF.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Dynamic range of electronics can be gained by using slope information instead of height of signal.</a:t>
            </a:r>
          </a:p>
          <a:p>
            <a:pPr>
              <a:lnSpc>
                <a:spcPct val="120000"/>
              </a:lnSpc>
            </a:pPr>
            <a: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Distortion of particle trajectories due to the large amount of charge made by HI beam.</a:t>
            </a:r>
            <a:endParaRPr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R&amp;D with SAMPA chip is on-going.</a:t>
            </a:r>
          </a:p>
        </p:txBody>
      </p:sp>
    </p:spTree>
    <p:extLst>
      <p:ext uri="{BB962C8B-B14F-4D97-AF65-F5344CB8AC3E}">
        <p14:creationId xmlns:p14="http://schemas.microsoft.com/office/powerpoint/2010/main" val="407868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" y="142951"/>
            <a:ext cx="9143998" cy="994473"/>
          </a:xfrm>
        </p:spPr>
        <p:txBody>
          <a:bodyPr>
            <a:noAutofit/>
          </a:bodyPr>
          <a:lstStyle/>
          <a:p>
            <a:pPr algn="ctr"/>
            <a:r>
              <a:rPr lang="en-US" altLang="ja-JP" sz="2800" dirty="0"/>
              <a:t>Collaboration for Device at RIKEN-RIBF: </a:t>
            </a:r>
            <a:r>
              <a:rPr lang="en-US" altLang="ja-JP" sz="2800" dirty="0" err="1"/>
              <a:t>SPiRIT</a:t>
            </a:r>
            <a:br>
              <a:rPr lang="en-US" altLang="ja-JP" sz="2800" dirty="0"/>
            </a:br>
            <a:r>
              <a:rPr kumimoji="1" lang="en-US" altLang="ja-JP" sz="2400" i="1" dirty="0">
                <a:solidFill>
                  <a:srgbClr val="FF0000"/>
                </a:solidFill>
              </a:rPr>
              <a:t>S</a:t>
            </a:r>
            <a:r>
              <a:rPr kumimoji="1" lang="en-US" altLang="ja-JP" sz="2400" i="1" dirty="0"/>
              <a:t>AMURAI </a:t>
            </a:r>
            <a:r>
              <a:rPr kumimoji="1" lang="en-US" altLang="ja-JP" sz="2400" i="1" dirty="0">
                <a:solidFill>
                  <a:srgbClr val="FF0000"/>
                </a:solidFill>
              </a:rPr>
              <a:t>Pi</a:t>
            </a:r>
            <a:r>
              <a:rPr kumimoji="1" lang="en-US" altLang="ja-JP" sz="2400" i="1" dirty="0"/>
              <a:t>on </a:t>
            </a:r>
            <a:r>
              <a:rPr kumimoji="1" lang="en-US" altLang="ja-JP" sz="2400" i="1" dirty="0">
                <a:solidFill>
                  <a:srgbClr val="FF0000"/>
                </a:solidFill>
              </a:rPr>
              <a:t>R</a:t>
            </a:r>
            <a:r>
              <a:rPr kumimoji="1" lang="en-US" altLang="ja-JP" sz="2400" i="1" dirty="0"/>
              <a:t>econstruction and </a:t>
            </a:r>
            <a:r>
              <a:rPr kumimoji="1" lang="en-US" altLang="ja-JP" sz="2400" i="1" dirty="0">
                <a:solidFill>
                  <a:srgbClr val="FF0000"/>
                </a:solidFill>
              </a:rPr>
              <a:t>I</a:t>
            </a:r>
            <a:r>
              <a:rPr kumimoji="1" lang="en-US" altLang="ja-JP" sz="2400" i="1" dirty="0"/>
              <a:t>on </a:t>
            </a:r>
            <a:r>
              <a:rPr kumimoji="1" lang="en-US" altLang="ja-JP" sz="2400" i="1" dirty="0">
                <a:solidFill>
                  <a:srgbClr val="FF0000"/>
                </a:solidFill>
              </a:rPr>
              <a:t>T</a:t>
            </a:r>
            <a:r>
              <a:rPr kumimoji="1" lang="en-US" altLang="ja-JP" sz="2400" i="1" dirty="0"/>
              <a:t>racker</a:t>
            </a:r>
            <a:endParaRPr kumimoji="1" lang="ja-JP" altLang="en-US" sz="2400" i="1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E9561ED-DB14-1764-46A3-6E850FC6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96" y="1294727"/>
            <a:ext cx="4766342" cy="4387936"/>
          </a:xfrm>
          <a:prstGeom prst="rect">
            <a:avLst/>
          </a:prstGeom>
        </p:spPr>
      </p:pic>
      <p:sp>
        <p:nvSpPr>
          <p:cNvPr id="5" name="object 35"/>
          <p:cNvSpPr/>
          <p:nvPr/>
        </p:nvSpPr>
        <p:spPr>
          <a:xfrm>
            <a:off x="5291299" y="2443497"/>
            <a:ext cx="3768245" cy="2515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CC829C7C-D64C-8F8C-C771-87CAA1DE3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5" y="5990435"/>
            <a:ext cx="466234" cy="792000"/>
          </a:xfrm>
          <a:prstGeom prst="rect">
            <a:avLst/>
          </a:prstGeom>
        </p:spPr>
      </p:pic>
      <p:pic>
        <p:nvPicPr>
          <p:cNvPr id="17" name="Picture 40">
            <a:extLst>
              <a:ext uri="{FF2B5EF4-FFF2-40B4-BE49-F238E27FC236}">
                <a16:creationId xmlns:a16="http://schemas.microsoft.com/office/drawing/2014/main" id="{8671BDA1-A850-01FA-EE40-BB289A28AA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04" y="5989277"/>
            <a:ext cx="633042" cy="793284"/>
          </a:xfrm>
          <a:prstGeom prst="rect">
            <a:avLst/>
          </a:prstGeom>
        </p:spPr>
      </p:pic>
      <p:pic>
        <p:nvPicPr>
          <p:cNvPr id="19" name="Picture 42">
            <a:extLst>
              <a:ext uri="{FF2B5EF4-FFF2-40B4-BE49-F238E27FC236}">
                <a16:creationId xmlns:a16="http://schemas.microsoft.com/office/drawing/2014/main" id="{33A60C87-B766-226C-1B8F-B9C7E5991F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403" y="5989277"/>
            <a:ext cx="707141" cy="792000"/>
          </a:xfrm>
          <a:prstGeom prst="rect">
            <a:avLst/>
          </a:prstGeom>
        </p:spPr>
      </p:pic>
      <p:pic>
        <p:nvPicPr>
          <p:cNvPr id="20" name="Picture 43">
            <a:extLst>
              <a:ext uri="{FF2B5EF4-FFF2-40B4-BE49-F238E27FC236}">
                <a16:creationId xmlns:a16="http://schemas.microsoft.com/office/drawing/2014/main" id="{A6D0DDD5-0047-3853-42C1-E79B15E3B6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56" y="5989277"/>
            <a:ext cx="796941" cy="792000"/>
          </a:xfrm>
          <a:prstGeom prst="rect">
            <a:avLst/>
          </a:prstGeom>
        </p:spPr>
      </p:pic>
      <p:pic>
        <p:nvPicPr>
          <p:cNvPr id="21" name="Picture 44">
            <a:extLst>
              <a:ext uri="{FF2B5EF4-FFF2-40B4-BE49-F238E27FC236}">
                <a16:creationId xmlns:a16="http://schemas.microsoft.com/office/drawing/2014/main" id="{897657DF-0C9D-A8C6-4165-F6C7B821D7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1524" y="5989277"/>
            <a:ext cx="701315" cy="792000"/>
          </a:xfrm>
          <a:prstGeom prst="rect">
            <a:avLst/>
          </a:prstGeom>
        </p:spPr>
      </p:pic>
      <p:pic>
        <p:nvPicPr>
          <p:cNvPr id="22" name="Picture 45">
            <a:extLst>
              <a:ext uri="{FF2B5EF4-FFF2-40B4-BE49-F238E27FC236}">
                <a16:creationId xmlns:a16="http://schemas.microsoft.com/office/drawing/2014/main" id="{B2ABA4C2-60CD-BDCB-A624-179D3E74C8B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19" y="5989277"/>
            <a:ext cx="792000" cy="792000"/>
          </a:xfrm>
          <a:prstGeom prst="rect">
            <a:avLst/>
          </a:prstGeom>
        </p:spPr>
      </p:pic>
      <p:pic>
        <p:nvPicPr>
          <p:cNvPr id="23" name="Picture 46">
            <a:extLst>
              <a:ext uri="{FF2B5EF4-FFF2-40B4-BE49-F238E27FC236}">
                <a16:creationId xmlns:a16="http://schemas.microsoft.com/office/drawing/2014/main" id="{62E8E199-9774-B2C5-EDCD-92DA3D05260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03" y="5989277"/>
            <a:ext cx="788616" cy="792000"/>
          </a:xfrm>
          <a:prstGeom prst="rect">
            <a:avLst/>
          </a:prstGeom>
        </p:spPr>
      </p:pic>
      <p:pic>
        <p:nvPicPr>
          <p:cNvPr id="24" name="Picture 49">
            <a:extLst>
              <a:ext uri="{FF2B5EF4-FFF2-40B4-BE49-F238E27FC236}">
                <a16:creationId xmlns:a16="http://schemas.microsoft.com/office/drawing/2014/main" id="{CB01BFA4-6C31-697F-D8C1-3382398174C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10" y="5989277"/>
            <a:ext cx="792000" cy="792000"/>
          </a:xfrm>
          <a:prstGeom prst="rect">
            <a:avLst/>
          </a:prstGeom>
        </p:spPr>
      </p:pic>
      <p:pic>
        <p:nvPicPr>
          <p:cNvPr id="25" name="Picture 50">
            <a:extLst>
              <a:ext uri="{FF2B5EF4-FFF2-40B4-BE49-F238E27FC236}">
                <a16:creationId xmlns:a16="http://schemas.microsoft.com/office/drawing/2014/main" id="{15B2DC58-CC66-7891-45F7-78260B2DDA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44" y="5989277"/>
            <a:ext cx="873932" cy="792000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10B032A6-8D45-23B2-EEC7-661BBCBEA8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82" y="5989277"/>
            <a:ext cx="633042" cy="792000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51D2E642-DCAC-5DC1-F36A-ECD074E8FE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4" y="5989673"/>
            <a:ext cx="792762" cy="792762"/>
          </a:xfrm>
          <a:prstGeom prst="rect">
            <a:avLst/>
          </a:prstGeom>
        </p:spPr>
      </p:pic>
      <p:pic>
        <p:nvPicPr>
          <p:cNvPr id="28" name="Picture 2" descr="http://theory.gsi.de/~fischer/index-Dateien/GSI_Logo_rgb.png">
            <a:extLst>
              <a:ext uri="{FF2B5EF4-FFF2-40B4-BE49-F238E27FC236}">
                <a16:creationId xmlns:a16="http://schemas.microsoft.com/office/drawing/2014/main" id="{AE9B9D79-804A-A39B-73F4-6C96DF15A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536" y="5409853"/>
            <a:ext cx="108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0" name="図 29" descr="アイコン&#10;&#10;自動的に生成された説明">
            <a:extLst>
              <a:ext uri="{FF2B5EF4-FFF2-40B4-BE49-F238E27FC236}">
                <a16:creationId xmlns:a16="http://schemas.microsoft.com/office/drawing/2014/main" id="{04C8A9CA-2784-A731-8AD5-76E8107C0C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32" y="5118429"/>
            <a:ext cx="792000" cy="7920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BF31025-DA00-10EA-F163-6EB0D8785557}"/>
              </a:ext>
            </a:extLst>
          </p:cNvPr>
          <p:cNvSpPr txBox="1"/>
          <p:nvPr/>
        </p:nvSpPr>
        <p:spPr>
          <a:xfrm>
            <a:off x="5457451" y="1441318"/>
            <a:ext cx="3128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Collaboration formed in 2009</a:t>
            </a:r>
          </a:p>
          <a:p>
            <a:r>
              <a:rPr kumimoji="1" lang="en-US" altLang="ja-JP" dirty="0"/>
              <a:t>First experiment in 2016</a:t>
            </a:r>
          </a:p>
          <a:p>
            <a:r>
              <a:rPr kumimoji="1" lang="en-US" altLang="ja-JP" dirty="0"/>
              <a:t>First physics paper in 2021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9352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991600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92004" y="1677691"/>
            <a:ext cx="593432" cy="30777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RIPS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Osaka" pitchFamily="41" charset="-128"/>
              <a:cs typeface="+mn-cs"/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>
            <a:off x="1066800" y="1981200"/>
            <a:ext cx="609600" cy="1524000"/>
          </a:xfrm>
          <a:prstGeom prst="line">
            <a:avLst/>
          </a:prstGeom>
          <a:noFill/>
          <a:ln w="9525">
            <a:solidFill>
              <a:srgbClr val="1AD7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2971800" y="1981200"/>
            <a:ext cx="533400" cy="1066800"/>
          </a:xfrm>
          <a:prstGeom prst="line">
            <a:avLst/>
          </a:prstGeom>
          <a:noFill/>
          <a:ln w="9525">
            <a:solidFill>
              <a:srgbClr val="1AD7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100013" y="2054225"/>
            <a:ext cx="2249487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E53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60~100 MeV/nucleon</a:t>
            </a:r>
          </a:p>
        </p:txBody>
      </p:sp>
      <p:sp>
        <p:nvSpPr>
          <p:cNvPr id="143368" name="Line 9"/>
          <p:cNvSpPr>
            <a:spLocks noChangeShapeType="1"/>
          </p:cNvSpPr>
          <p:nvPr/>
        </p:nvSpPr>
        <p:spPr bwMode="auto">
          <a:xfrm flipV="1">
            <a:off x="1219200" y="3657600"/>
            <a:ext cx="914400" cy="838200"/>
          </a:xfrm>
          <a:prstGeom prst="line">
            <a:avLst/>
          </a:prstGeom>
          <a:noFill/>
          <a:ln w="9525">
            <a:solidFill>
              <a:srgbClr val="37D85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69" name="Line 10"/>
          <p:cNvSpPr>
            <a:spLocks noChangeShapeType="1"/>
          </p:cNvSpPr>
          <p:nvPr/>
        </p:nvSpPr>
        <p:spPr bwMode="auto">
          <a:xfrm flipV="1">
            <a:off x="1371600" y="3048000"/>
            <a:ext cx="1066800" cy="1066800"/>
          </a:xfrm>
          <a:prstGeom prst="line">
            <a:avLst/>
          </a:prstGeom>
          <a:noFill/>
          <a:ln w="9525">
            <a:solidFill>
              <a:srgbClr val="37D85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70" name="Text Box 11"/>
          <p:cNvSpPr txBox="1">
            <a:spLocks noChangeArrowheads="1"/>
          </p:cNvSpPr>
          <p:nvPr/>
        </p:nvSpPr>
        <p:spPr bwMode="auto">
          <a:xfrm>
            <a:off x="2286000" y="2209800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E53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~5 MeV/nucleon</a:t>
            </a:r>
          </a:p>
        </p:txBody>
      </p:sp>
      <p:sp>
        <p:nvSpPr>
          <p:cNvPr id="143371" name="Text Box 12"/>
          <p:cNvSpPr txBox="1">
            <a:spLocks noChangeArrowheads="1"/>
          </p:cNvSpPr>
          <p:nvPr/>
        </p:nvSpPr>
        <p:spPr bwMode="auto">
          <a:xfrm>
            <a:off x="5435600" y="4941888"/>
            <a:ext cx="2311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E53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350-400 MeV/nucleon</a:t>
            </a:r>
          </a:p>
        </p:txBody>
      </p:sp>
      <p:sp>
        <p:nvSpPr>
          <p:cNvPr id="143372" name="Line 13"/>
          <p:cNvSpPr>
            <a:spLocks noChangeShapeType="1"/>
          </p:cNvSpPr>
          <p:nvPr/>
        </p:nvSpPr>
        <p:spPr bwMode="auto">
          <a:xfrm>
            <a:off x="285750" y="142875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73" name="Text Box 14"/>
          <p:cNvSpPr txBox="1">
            <a:spLocks noChangeArrowheads="1"/>
          </p:cNvSpPr>
          <p:nvPr/>
        </p:nvSpPr>
        <p:spPr bwMode="auto">
          <a:xfrm>
            <a:off x="611188" y="914400"/>
            <a:ext cx="157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Old facility</a:t>
            </a:r>
          </a:p>
        </p:txBody>
      </p:sp>
      <p:sp>
        <p:nvSpPr>
          <p:cNvPr id="143374" name="Line 15"/>
          <p:cNvSpPr>
            <a:spLocks noChangeShapeType="1"/>
          </p:cNvSpPr>
          <p:nvPr/>
        </p:nvSpPr>
        <p:spPr bwMode="auto">
          <a:xfrm>
            <a:off x="2514600" y="5334000"/>
            <a:ext cx="624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75" name="Text Box 16"/>
          <p:cNvSpPr txBox="1">
            <a:spLocks noChangeArrowheads="1"/>
          </p:cNvSpPr>
          <p:nvPr/>
        </p:nvSpPr>
        <p:spPr bwMode="auto">
          <a:xfrm>
            <a:off x="762000" y="5105400"/>
            <a:ext cx="1697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New facility</a:t>
            </a:r>
          </a:p>
        </p:txBody>
      </p:sp>
      <p:sp>
        <p:nvSpPr>
          <p:cNvPr id="143376" name="Text Box 17"/>
          <p:cNvSpPr txBox="1">
            <a:spLocks noChangeArrowheads="1"/>
          </p:cNvSpPr>
          <p:nvPr/>
        </p:nvSpPr>
        <p:spPr bwMode="auto">
          <a:xfrm>
            <a:off x="1665319" y="105500"/>
            <a:ext cx="5935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RIKEN RI Beam Factory (RIBF)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4953000" y="4448175"/>
            <a:ext cx="1330325" cy="46196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BigRIPS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78" name="Text Box 19"/>
          <p:cNvSpPr txBox="1">
            <a:spLocks noChangeArrowheads="1"/>
          </p:cNvSpPr>
          <p:nvPr/>
        </p:nvSpPr>
        <p:spPr bwMode="auto">
          <a:xfrm>
            <a:off x="4271963" y="3305175"/>
            <a:ext cx="722312" cy="42545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SRC</a:t>
            </a:r>
          </a:p>
        </p:txBody>
      </p:sp>
      <p:sp>
        <p:nvSpPr>
          <p:cNvPr id="143379" name="Text Box 20"/>
          <p:cNvSpPr txBox="1">
            <a:spLocks noChangeArrowheads="1"/>
          </p:cNvSpPr>
          <p:nvPr/>
        </p:nvSpPr>
        <p:spPr bwMode="auto">
          <a:xfrm>
            <a:off x="4138613" y="2209800"/>
            <a:ext cx="865187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RILAC</a:t>
            </a:r>
          </a:p>
        </p:txBody>
      </p:sp>
      <p:sp>
        <p:nvSpPr>
          <p:cNvPr id="143380" name="Text Box 21"/>
          <p:cNvSpPr txBox="1">
            <a:spLocks noChangeArrowheads="1"/>
          </p:cNvSpPr>
          <p:nvPr/>
        </p:nvSpPr>
        <p:spPr bwMode="auto">
          <a:xfrm>
            <a:off x="1905000" y="2667000"/>
            <a:ext cx="628650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AVF</a:t>
            </a:r>
          </a:p>
        </p:txBody>
      </p:sp>
      <p:sp>
        <p:nvSpPr>
          <p:cNvPr id="143381" name="Text Box 22"/>
          <p:cNvSpPr txBox="1">
            <a:spLocks noChangeArrowheads="1"/>
          </p:cNvSpPr>
          <p:nvPr/>
        </p:nvSpPr>
        <p:spPr bwMode="auto">
          <a:xfrm>
            <a:off x="2895600" y="3200400"/>
            <a:ext cx="650875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RRC</a:t>
            </a:r>
          </a:p>
        </p:txBody>
      </p:sp>
      <p:sp>
        <p:nvSpPr>
          <p:cNvPr id="143382" name="Text Box 23"/>
          <p:cNvSpPr txBox="1">
            <a:spLocks noChangeArrowheads="1"/>
          </p:cNvSpPr>
          <p:nvPr/>
        </p:nvSpPr>
        <p:spPr bwMode="auto">
          <a:xfrm>
            <a:off x="381000" y="3200400"/>
            <a:ext cx="573088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fRC</a:t>
            </a:r>
          </a:p>
        </p:txBody>
      </p:sp>
      <p:sp>
        <p:nvSpPr>
          <p:cNvPr id="143383" name="Text Box 24"/>
          <p:cNvSpPr txBox="1">
            <a:spLocks noChangeArrowheads="1"/>
          </p:cNvSpPr>
          <p:nvPr/>
        </p:nvSpPr>
        <p:spPr bwMode="auto">
          <a:xfrm>
            <a:off x="3276600" y="3810000"/>
            <a:ext cx="584200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IRC</a:t>
            </a:r>
          </a:p>
        </p:txBody>
      </p:sp>
      <p:sp>
        <p:nvSpPr>
          <p:cNvPr id="143384" name="Text Box 25"/>
          <p:cNvSpPr txBox="1">
            <a:spLocks noChangeArrowheads="1"/>
          </p:cNvSpPr>
          <p:nvPr/>
        </p:nvSpPr>
        <p:spPr bwMode="auto">
          <a:xfrm>
            <a:off x="5029200" y="762000"/>
            <a:ext cx="1893888" cy="365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Experiment facility</a:t>
            </a:r>
            <a:endParaRPr kumimoji="1" lang="en-US" altLang="ja-JP" sz="16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Osaka" pitchFamily="41" charset="-128"/>
              <a:cs typeface="+mn-cs"/>
            </a:endParaRPr>
          </a:p>
        </p:txBody>
      </p:sp>
      <p:sp>
        <p:nvSpPr>
          <p:cNvPr id="143385" name="Text Box 26"/>
          <p:cNvSpPr txBox="1">
            <a:spLocks noChangeArrowheads="1"/>
          </p:cNvSpPr>
          <p:nvPr/>
        </p:nvSpPr>
        <p:spPr bwMode="auto">
          <a:xfrm>
            <a:off x="5029200" y="1295400"/>
            <a:ext cx="1230313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Accelerator</a:t>
            </a:r>
          </a:p>
        </p:txBody>
      </p:sp>
      <p:sp>
        <p:nvSpPr>
          <p:cNvPr id="143386" name="Text Box 27"/>
          <p:cNvSpPr txBox="1">
            <a:spLocks noChangeArrowheads="1"/>
          </p:cNvSpPr>
          <p:nvPr/>
        </p:nvSpPr>
        <p:spPr bwMode="auto">
          <a:xfrm>
            <a:off x="6781800" y="4343400"/>
            <a:ext cx="1474788" cy="3079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SHARAQ (CNS)</a:t>
            </a:r>
          </a:p>
        </p:txBody>
      </p:sp>
      <p:sp>
        <p:nvSpPr>
          <p:cNvPr id="143387" name="Text Box 28"/>
          <p:cNvSpPr txBox="1">
            <a:spLocks noChangeArrowheads="1"/>
          </p:cNvSpPr>
          <p:nvPr/>
        </p:nvSpPr>
        <p:spPr bwMode="auto">
          <a:xfrm>
            <a:off x="6858000" y="3033713"/>
            <a:ext cx="1063625" cy="3333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SAMURAI</a:t>
            </a:r>
          </a:p>
        </p:txBody>
      </p:sp>
      <p:sp>
        <p:nvSpPr>
          <p:cNvPr id="143388" name="Text Box 29"/>
          <p:cNvSpPr txBox="1">
            <a:spLocks noChangeArrowheads="1"/>
          </p:cNvSpPr>
          <p:nvPr/>
        </p:nvSpPr>
        <p:spPr bwMode="auto">
          <a:xfrm>
            <a:off x="5334000" y="2743200"/>
            <a:ext cx="1114425" cy="3333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ZeroDegree</a:t>
            </a:r>
          </a:p>
        </p:txBody>
      </p:sp>
      <p:sp>
        <p:nvSpPr>
          <p:cNvPr id="143389" name="Text Box 30"/>
          <p:cNvSpPr txBox="1">
            <a:spLocks noChangeArrowheads="1"/>
          </p:cNvSpPr>
          <p:nvPr/>
        </p:nvSpPr>
        <p:spPr bwMode="auto">
          <a:xfrm>
            <a:off x="5029200" y="3262313"/>
            <a:ext cx="92365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SLOWRI</a:t>
            </a:r>
          </a:p>
        </p:txBody>
      </p:sp>
      <p:sp>
        <p:nvSpPr>
          <p:cNvPr id="143390" name="Text Box 31"/>
          <p:cNvSpPr txBox="1">
            <a:spLocks noChangeArrowheads="1"/>
          </p:cNvSpPr>
          <p:nvPr/>
        </p:nvSpPr>
        <p:spPr bwMode="auto">
          <a:xfrm>
            <a:off x="6929438" y="1928813"/>
            <a:ext cx="766762" cy="342900"/>
          </a:xfrm>
          <a:prstGeom prst="rect">
            <a:avLst/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SCRIT</a:t>
            </a:r>
          </a:p>
        </p:txBody>
      </p:sp>
      <p:sp>
        <p:nvSpPr>
          <p:cNvPr id="143391" name="Text Box 32"/>
          <p:cNvSpPr txBox="1">
            <a:spLocks noChangeArrowheads="1"/>
          </p:cNvSpPr>
          <p:nvPr/>
        </p:nvSpPr>
        <p:spPr bwMode="auto">
          <a:xfrm>
            <a:off x="7772400" y="3810000"/>
            <a:ext cx="76335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RI-ring</a:t>
            </a:r>
          </a:p>
        </p:txBody>
      </p:sp>
      <p:sp>
        <p:nvSpPr>
          <p:cNvPr id="143392" name="Text Box 33"/>
          <p:cNvSpPr txBox="1">
            <a:spLocks noChangeArrowheads="1"/>
          </p:cNvSpPr>
          <p:nvPr/>
        </p:nvSpPr>
        <p:spPr bwMode="auto">
          <a:xfrm>
            <a:off x="3714750" y="1428750"/>
            <a:ext cx="850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SHE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Z=113</a:t>
            </a:r>
          </a:p>
        </p:txBody>
      </p:sp>
      <p:sp>
        <p:nvSpPr>
          <p:cNvPr id="143393" name="Rectangle 34"/>
          <p:cNvSpPr>
            <a:spLocks noChangeArrowheads="1"/>
          </p:cNvSpPr>
          <p:nvPr/>
        </p:nvSpPr>
        <p:spPr bwMode="auto">
          <a:xfrm>
            <a:off x="609600" y="5638800"/>
            <a:ext cx="82296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Intense (80 kW max.) H.I. beams (up to U) of 345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A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MeV at SRC</a:t>
            </a: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Fast RI beams by projectile fragmentation and U-fission at 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BigRIPS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Osaka" pitchFamily="41" charset="-128"/>
              <a:cs typeface="Segoe UI" panose="020B0502040204020203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Operation since 2007</a:t>
            </a:r>
            <a:endParaRPr kumimoji="1" lang="ja-JP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Osaka" pitchFamily="41" charset="-128"/>
              <a:cs typeface="Segoe UI" panose="020B0502040204020203" pitchFamily="34" charset="0"/>
            </a:endParaRPr>
          </a:p>
        </p:txBody>
      </p:sp>
      <p:sp>
        <p:nvSpPr>
          <p:cNvPr id="143395" name="Text Box 7"/>
          <p:cNvSpPr txBox="1">
            <a:spLocks noChangeArrowheads="1"/>
          </p:cNvSpPr>
          <p:nvPr/>
        </p:nvSpPr>
        <p:spPr bwMode="auto">
          <a:xfrm>
            <a:off x="357188" y="4786313"/>
            <a:ext cx="1925637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E53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&lt;10 MeV/nucleon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678408" y="4221088"/>
            <a:ext cx="1157288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CRIB (CNS)</a:t>
            </a:r>
          </a:p>
        </p:txBody>
      </p:sp>
      <p:sp>
        <p:nvSpPr>
          <p:cNvPr id="143397" name="Line 4"/>
          <p:cNvSpPr>
            <a:spLocks noChangeShapeType="1"/>
          </p:cNvSpPr>
          <p:nvPr/>
        </p:nvSpPr>
        <p:spPr bwMode="auto">
          <a:xfrm>
            <a:off x="1042988" y="3068638"/>
            <a:ext cx="73025" cy="360362"/>
          </a:xfrm>
          <a:prstGeom prst="line">
            <a:avLst/>
          </a:prstGeom>
          <a:noFill/>
          <a:ln w="9525">
            <a:solidFill>
              <a:srgbClr val="1AD7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80481" y="1723827"/>
            <a:ext cx="753732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GARIS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F5CE6-ED44-4599-B580-C371CCD41ABB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24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8937625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2139696" y="457200"/>
            <a:ext cx="6895390" cy="5234159"/>
            <a:chOff x="2139696" y="457200"/>
            <a:chExt cx="6895390" cy="5234159"/>
          </a:xfrm>
        </p:grpSpPr>
        <p:pic>
          <p:nvPicPr>
            <p:cNvPr id="6" name="Picture 5" descr="２．SRC-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1037" y="2692663"/>
              <a:ext cx="4145724" cy="2998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楕円 2"/>
            <p:cNvSpPr/>
            <p:nvPr/>
          </p:nvSpPr>
          <p:spPr>
            <a:xfrm>
              <a:off x="2139696" y="457200"/>
              <a:ext cx="2212508" cy="218059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3844050" y="1781177"/>
              <a:ext cx="5191036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Super Ring Cyclotron</a:t>
              </a:r>
            </a:p>
            <a:p>
              <a:r>
                <a:rPr kumimoji="1" lang="en-US" altLang="ja-JP" sz="2400" dirty="0"/>
                <a:t>To accelerate Uranium ion to 345 </a:t>
              </a:r>
              <a:r>
                <a:rPr kumimoji="1" lang="en-US" altLang="ja-JP" sz="2400" dirty="0" err="1"/>
                <a:t>AMeV</a:t>
              </a:r>
              <a:r>
                <a:rPr kumimoji="1" lang="en-US" altLang="ja-JP" sz="2400" dirty="0"/>
                <a:t>.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865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8937625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560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12" name="object 8"/>
          <p:cNvSpPr txBox="1"/>
          <p:nvPr/>
        </p:nvSpPr>
        <p:spPr>
          <a:xfrm>
            <a:off x="6751008" y="4662280"/>
            <a:ext cx="206946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Hig</a:t>
            </a:r>
            <a:r>
              <a:rPr sz="1800" b="1" spc="-5" dirty="0">
                <a:solidFill>
                  <a:srgbClr val="3333FF"/>
                </a:solidFill>
                <a:latin typeface="Calibri"/>
                <a:cs typeface="Calibri"/>
              </a:rPr>
              <a:t>h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-</a:t>
            </a:r>
            <a:r>
              <a:rPr sz="1800" b="1" spc="-30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1800" b="1" spc="-20" dirty="0">
                <a:solidFill>
                  <a:srgbClr val="3333FF"/>
                </a:solidFill>
                <a:latin typeface="Calibri"/>
                <a:cs typeface="Calibri"/>
              </a:rPr>
              <a:t>o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lu</a:t>
            </a:r>
            <a:r>
              <a:rPr sz="1800" b="1" spc="-15" dirty="0">
                <a:solidFill>
                  <a:srgbClr val="3333FF"/>
                </a:solidFill>
                <a:latin typeface="Calibri"/>
                <a:cs typeface="Calibri"/>
              </a:rPr>
              <a:t>ti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on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b</a:t>
            </a:r>
            <a:r>
              <a:rPr sz="1800" b="1" spc="5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am</a:t>
            </a:r>
            <a:r>
              <a:rPr sz="1800" b="1" spc="-3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line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6392417" y="1260347"/>
            <a:ext cx="17018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F</a:t>
            </a:r>
            <a:r>
              <a:rPr sz="1800" spc="-5" dirty="0">
                <a:solidFill>
                  <a:srgbClr val="009900"/>
                </a:solidFill>
                <a:latin typeface="Calibri"/>
                <a:cs typeface="Calibri"/>
              </a:rPr>
              <a:t>0</a:t>
            </a: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-</a:t>
            </a:r>
            <a:r>
              <a:rPr sz="1800" spc="-10" dirty="0">
                <a:solidFill>
                  <a:srgbClr val="009900"/>
                </a:solidFill>
                <a:latin typeface="Calibri"/>
                <a:cs typeface="Calibri"/>
              </a:rPr>
              <a:t>F11:</a:t>
            </a: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900"/>
                </a:solidFill>
                <a:latin typeface="Calibri"/>
                <a:cs typeface="Calibri"/>
              </a:rPr>
              <a:t>125.983m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5706236" y="2419730"/>
            <a:ext cx="8000" cy="770509"/>
          </a:xfrm>
          <a:custGeom>
            <a:avLst/>
            <a:gdLst/>
            <a:ahLst/>
            <a:cxnLst/>
            <a:rect l="l" t="t" r="r" b="b"/>
            <a:pathLst>
              <a:path w="8000" h="770509">
                <a:moveTo>
                  <a:pt x="0" y="0"/>
                </a:moveTo>
                <a:lnTo>
                  <a:pt x="8000" y="770509"/>
                </a:lnTo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2"/>
          <p:cNvSpPr/>
          <p:nvPr/>
        </p:nvSpPr>
        <p:spPr>
          <a:xfrm>
            <a:off x="1179791" y="2406650"/>
            <a:ext cx="1728762" cy="20574"/>
          </a:xfrm>
          <a:custGeom>
            <a:avLst/>
            <a:gdLst/>
            <a:ahLst/>
            <a:cxnLst/>
            <a:rect l="l" t="t" r="r" b="b"/>
            <a:pathLst>
              <a:path w="1728762" h="20574">
                <a:moveTo>
                  <a:pt x="0" y="20574"/>
                </a:moveTo>
                <a:lnTo>
                  <a:pt x="1728762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3"/>
          <p:cNvSpPr/>
          <p:nvPr/>
        </p:nvSpPr>
        <p:spPr>
          <a:xfrm>
            <a:off x="8659876" y="1846326"/>
            <a:ext cx="0" cy="719074"/>
          </a:xfrm>
          <a:custGeom>
            <a:avLst/>
            <a:gdLst/>
            <a:ahLst/>
            <a:cxnLst/>
            <a:rect l="l" t="t" r="r" b="b"/>
            <a:pathLst>
              <a:path h="719074">
                <a:moveTo>
                  <a:pt x="0" y="719074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4"/>
          <p:cNvSpPr/>
          <p:nvPr/>
        </p:nvSpPr>
        <p:spPr>
          <a:xfrm>
            <a:off x="6356350" y="5741987"/>
            <a:ext cx="503300" cy="1587"/>
          </a:xfrm>
          <a:custGeom>
            <a:avLst/>
            <a:gdLst/>
            <a:ahLst/>
            <a:cxnLst/>
            <a:rect l="l" t="t" r="r" b="b"/>
            <a:pathLst>
              <a:path w="503300" h="1587">
                <a:moveTo>
                  <a:pt x="0" y="0"/>
                </a:moveTo>
                <a:lnTo>
                  <a:pt x="503300" y="1587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5"/>
          <p:cNvSpPr/>
          <p:nvPr/>
        </p:nvSpPr>
        <p:spPr>
          <a:xfrm>
            <a:off x="6859651" y="5250941"/>
            <a:ext cx="0" cy="492252"/>
          </a:xfrm>
          <a:custGeom>
            <a:avLst/>
            <a:gdLst/>
            <a:ahLst/>
            <a:cxnLst/>
            <a:rect l="l" t="t" r="r" b="b"/>
            <a:pathLst>
              <a:path h="492251">
                <a:moveTo>
                  <a:pt x="0" y="492252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16"/>
          <p:cNvSpPr/>
          <p:nvPr/>
        </p:nvSpPr>
        <p:spPr>
          <a:xfrm>
            <a:off x="6754748" y="4125848"/>
            <a:ext cx="71500" cy="506983"/>
          </a:xfrm>
          <a:custGeom>
            <a:avLst/>
            <a:gdLst/>
            <a:ahLst/>
            <a:cxnLst/>
            <a:rect l="l" t="t" r="r" b="b"/>
            <a:pathLst>
              <a:path w="71500" h="506983">
                <a:moveTo>
                  <a:pt x="71500" y="506983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17"/>
          <p:cNvSpPr/>
          <p:nvPr/>
        </p:nvSpPr>
        <p:spPr>
          <a:xfrm>
            <a:off x="5953125" y="3521075"/>
            <a:ext cx="801751" cy="604901"/>
          </a:xfrm>
          <a:custGeom>
            <a:avLst/>
            <a:gdLst/>
            <a:ahLst/>
            <a:cxnLst/>
            <a:rect l="l" t="t" r="r" b="b"/>
            <a:pathLst>
              <a:path w="801751" h="604901">
                <a:moveTo>
                  <a:pt x="801751" y="604901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5868144" y="1772816"/>
            <a:ext cx="2016125" cy="400050"/>
          </a:xfrm>
          <a:custGeom>
            <a:avLst/>
            <a:gdLst/>
            <a:ahLst/>
            <a:cxnLst/>
            <a:rect l="l" t="t" r="r" b="b"/>
            <a:pathLst>
              <a:path w="2016125" h="400050">
                <a:moveTo>
                  <a:pt x="0" y="400050"/>
                </a:moveTo>
                <a:lnTo>
                  <a:pt x="2016125" y="400050"/>
                </a:lnTo>
                <a:lnTo>
                  <a:pt x="2016125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19"/>
          <p:cNvSpPr txBox="1"/>
          <p:nvPr/>
        </p:nvSpPr>
        <p:spPr>
          <a:xfrm>
            <a:off x="6695058" y="1665351"/>
            <a:ext cx="124650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Z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2000" b="1" spc="-30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oDeg</a:t>
            </a: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ee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0"/>
          <p:cNvSpPr/>
          <p:nvPr/>
        </p:nvSpPr>
        <p:spPr>
          <a:xfrm>
            <a:off x="8009763" y="1860550"/>
            <a:ext cx="6477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70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1"/>
          <p:cNvSpPr/>
          <p:nvPr/>
        </p:nvSpPr>
        <p:spPr>
          <a:xfrm>
            <a:off x="6381750" y="1857375"/>
            <a:ext cx="215900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90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2"/>
          <p:cNvSpPr/>
          <p:nvPr/>
        </p:nvSpPr>
        <p:spPr>
          <a:xfrm>
            <a:off x="6381750" y="1851025"/>
            <a:ext cx="0" cy="1339723"/>
          </a:xfrm>
          <a:custGeom>
            <a:avLst/>
            <a:gdLst/>
            <a:ahLst/>
            <a:cxnLst/>
            <a:rect l="l" t="t" r="r" b="b"/>
            <a:pathLst>
              <a:path h="1339723">
                <a:moveTo>
                  <a:pt x="0" y="1339723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3"/>
          <p:cNvSpPr/>
          <p:nvPr/>
        </p:nvSpPr>
        <p:spPr>
          <a:xfrm>
            <a:off x="6499859" y="5897143"/>
            <a:ext cx="1439799" cy="396875"/>
          </a:xfrm>
          <a:custGeom>
            <a:avLst/>
            <a:gdLst/>
            <a:ahLst/>
            <a:cxnLst/>
            <a:rect l="l" t="t" r="r" b="b"/>
            <a:pathLst>
              <a:path w="1439799" h="396875">
                <a:moveTo>
                  <a:pt x="0" y="396875"/>
                </a:moveTo>
                <a:lnTo>
                  <a:pt x="1439799" y="396875"/>
                </a:lnTo>
                <a:lnTo>
                  <a:pt x="1439799" y="0"/>
                </a:lnTo>
                <a:lnTo>
                  <a:pt x="0" y="0"/>
                </a:lnTo>
                <a:lnTo>
                  <a:pt x="0" y="396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4"/>
          <p:cNvSpPr/>
          <p:nvPr/>
        </p:nvSpPr>
        <p:spPr>
          <a:xfrm>
            <a:off x="3841686" y="2413761"/>
            <a:ext cx="1877504" cy="0"/>
          </a:xfrm>
          <a:custGeom>
            <a:avLst/>
            <a:gdLst/>
            <a:ahLst/>
            <a:cxnLst/>
            <a:rect l="l" t="t" r="r" b="b"/>
            <a:pathLst>
              <a:path w="1877504">
                <a:moveTo>
                  <a:pt x="0" y="0"/>
                </a:moveTo>
                <a:lnTo>
                  <a:pt x="1877504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5"/>
          <p:cNvSpPr/>
          <p:nvPr/>
        </p:nvSpPr>
        <p:spPr>
          <a:xfrm>
            <a:off x="2419350" y="3817937"/>
            <a:ext cx="1763776" cy="366712"/>
          </a:xfrm>
          <a:custGeom>
            <a:avLst/>
            <a:gdLst/>
            <a:ahLst/>
            <a:cxnLst/>
            <a:rect l="l" t="t" r="r" b="b"/>
            <a:pathLst>
              <a:path w="1763776" h="366712">
                <a:moveTo>
                  <a:pt x="0" y="366712"/>
                </a:moveTo>
                <a:lnTo>
                  <a:pt x="1763776" y="366712"/>
                </a:lnTo>
                <a:lnTo>
                  <a:pt x="1763776" y="0"/>
                </a:lnTo>
                <a:lnTo>
                  <a:pt x="0" y="0"/>
                </a:lnTo>
                <a:lnTo>
                  <a:pt x="0" y="366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26"/>
          <p:cNvSpPr/>
          <p:nvPr/>
        </p:nvSpPr>
        <p:spPr>
          <a:xfrm>
            <a:off x="5665851" y="3448050"/>
            <a:ext cx="287274" cy="73025"/>
          </a:xfrm>
          <a:custGeom>
            <a:avLst/>
            <a:gdLst/>
            <a:ahLst/>
            <a:cxnLst/>
            <a:rect l="l" t="t" r="r" b="b"/>
            <a:pathLst>
              <a:path w="287274" h="73025">
                <a:moveTo>
                  <a:pt x="0" y="0"/>
                </a:moveTo>
                <a:lnTo>
                  <a:pt x="287274" y="73025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27"/>
          <p:cNvSpPr txBox="1"/>
          <p:nvPr/>
        </p:nvSpPr>
        <p:spPr>
          <a:xfrm>
            <a:off x="6579868" y="5928258"/>
            <a:ext cx="24033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2000" b="1" spc="-10" dirty="0">
                <a:solidFill>
                  <a:srgbClr val="3333FF"/>
                </a:solidFill>
                <a:latin typeface="Calibri"/>
                <a:cs typeface="Calibri"/>
              </a:rPr>
              <a:t>H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AR</a:t>
            </a: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A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Q </a:t>
            </a:r>
            <a:r>
              <a:rPr sz="2000" b="1" spc="-15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2700" spc="-22" baseline="4629" dirty="0">
                <a:latin typeface="Calibri"/>
                <a:cs typeface="Calibri"/>
              </a:rPr>
              <a:t>b</a:t>
            </a:r>
            <a:r>
              <a:rPr sz="2700" baseline="4629" dirty="0">
                <a:latin typeface="Calibri"/>
                <a:cs typeface="Calibri"/>
              </a:rPr>
              <a:t>y </a:t>
            </a:r>
            <a:r>
              <a:rPr lang="en-US" sz="2700" baseline="4629" dirty="0">
                <a:latin typeface="Calibri"/>
                <a:cs typeface="Calibri"/>
              </a:rPr>
              <a:t>U. of Tokyo</a:t>
            </a:r>
            <a:endParaRPr sz="2700" baseline="4629" dirty="0">
              <a:latin typeface="Calibri"/>
              <a:cs typeface="Calibri"/>
            </a:endParaRPr>
          </a:p>
        </p:txBody>
      </p:sp>
      <p:sp>
        <p:nvSpPr>
          <p:cNvPr id="32" name="object 28"/>
          <p:cNvSpPr/>
          <p:nvPr/>
        </p:nvSpPr>
        <p:spPr>
          <a:xfrm>
            <a:off x="1187627" y="2421001"/>
            <a:ext cx="0" cy="144399"/>
          </a:xfrm>
          <a:custGeom>
            <a:avLst/>
            <a:gdLst/>
            <a:ahLst/>
            <a:cxnLst/>
            <a:rect l="l" t="t" r="r" b="b"/>
            <a:pathLst>
              <a:path h="144399">
                <a:moveTo>
                  <a:pt x="0" y="0"/>
                </a:moveTo>
                <a:lnTo>
                  <a:pt x="0" y="144399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0"/>
          <p:cNvSpPr/>
          <p:nvPr/>
        </p:nvSpPr>
        <p:spPr>
          <a:xfrm>
            <a:off x="7596336" y="3964991"/>
            <a:ext cx="1434591" cy="400113"/>
          </a:xfrm>
          <a:custGeom>
            <a:avLst/>
            <a:gdLst/>
            <a:ahLst/>
            <a:cxnLst/>
            <a:rect l="l" t="t" r="r" b="b"/>
            <a:pathLst>
              <a:path w="1434591" h="400113">
                <a:moveTo>
                  <a:pt x="0" y="400113"/>
                </a:moveTo>
                <a:lnTo>
                  <a:pt x="1434591" y="400113"/>
                </a:lnTo>
                <a:lnTo>
                  <a:pt x="1434591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1"/>
          <p:cNvSpPr txBox="1"/>
          <p:nvPr/>
        </p:nvSpPr>
        <p:spPr>
          <a:xfrm>
            <a:off x="7898066" y="3747449"/>
            <a:ext cx="105092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AMURAI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6" name="object 32"/>
          <p:cNvSpPr/>
          <p:nvPr/>
        </p:nvSpPr>
        <p:spPr>
          <a:xfrm>
            <a:off x="2697098" y="2178050"/>
            <a:ext cx="1144587" cy="473075"/>
          </a:xfrm>
          <a:custGeom>
            <a:avLst/>
            <a:gdLst/>
            <a:ahLst/>
            <a:cxnLst/>
            <a:rect l="l" t="t" r="r" b="b"/>
            <a:pathLst>
              <a:path w="1144587" h="473075">
                <a:moveTo>
                  <a:pt x="0" y="473075"/>
                </a:moveTo>
                <a:lnTo>
                  <a:pt x="1144587" y="473075"/>
                </a:lnTo>
                <a:lnTo>
                  <a:pt x="1144587" y="0"/>
                </a:lnTo>
                <a:lnTo>
                  <a:pt x="0" y="0"/>
                </a:lnTo>
                <a:lnTo>
                  <a:pt x="0" y="473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3"/>
          <p:cNvSpPr txBox="1"/>
          <p:nvPr/>
        </p:nvSpPr>
        <p:spPr>
          <a:xfrm>
            <a:off x="2776473" y="2204592"/>
            <a:ext cx="97472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BigRI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0" name="object 36"/>
          <p:cNvSpPr txBox="1"/>
          <p:nvPr/>
        </p:nvSpPr>
        <p:spPr>
          <a:xfrm>
            <a:off x="2373629" y="2532253"/>
            <a:ext cx="18478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sz="1800" spc="-25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x.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gidi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ty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9</a:t>
            </a:r>
            <a:r>
              <a:rPr lang="en-US" spc="-10" dirty="0">
                <a:solidFill>
                  <a:srgbClr val="0000FF"/>
                </a:solidFill>
                <a:latin typeface="Calibri"/>
                <a:cs typeface="Calibri"/>
              </a:rPr>
              <a:t>Tm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1" name="object 37"/>
          <p:cNvSpPr txBox="1"/>
          <p:nvPr/>
        </p:nvSpPr>
        <p:spPr>
          <a:xfrm>
            <a:off x="6910577" y="6254939"/>
            <a:ext cx="15976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sz="1800" spc="-25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x.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gidity</a:t>
            </a:r>
            <a:endParaRPr lang="en-US" sz="180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=6.8Tm max.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7236295" y="4149080"/>
            <a:ext cx="179463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spc="-20" dirty="0">
                <a:solidFill>
                  <a:srgbClr val="0000FF"/>
                </a:solidFill>
                <a:latin typeface="Calibri"/>
                <a:cs typeface="Calibri"/>
              </a:rPr>
              <a:t>F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ie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d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sz="1800" spc="-40"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sz="1800" spc="-5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al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=7Tm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爆発: 8 pt 2"/>
          <p:cNvSpPr/>
          <p:nvPr/>
        </p:nvSpPr>
        <p:spPr>
          <a:xfrm>
            <a:off x="884141" y="2562160"/>
            <a:ext cx="371475" cy="371475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爆発: 8 pt 43"/>
          <p:cNvSpPr/>
          <p:nvPr/>
        </p:nvSpPr>
        <p:spPr>
          <a:xfrm>
            <a:off x="7950929" y="3221740"/>
            <a:ext cx="371475" cy="371475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矢印: 右 3"/>
          <p:cNvSpPr/>
          <p:nvPr/>
        </p:nvSpPr>
        <p:spPr>
          <a:xfrm>
            <a:off x="1123714" y="3766549"/>
            <a:ext cx="2181225" cy="466473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9339" y="4233022"/>
            <a:ext cx="4411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Fragment separation and PID</a:t>
            </a:r>
            <a:endParaRPr kumimoji="1" lang="ja-JP" altLang="en-US" sz="2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矢印: 右 44"/>
          <p:cNvSpPr/>
          <p:nvPr/>
        </p:nvSpPr>
        <p:spPr>
          <a:xfrm rot="3099861">
            <a:off x="321973" y="1997868"/>
            <a:ext cx="718683" cy="36031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矢印: 右 45"/>
          <p:cNvSpPr/>
          <p:nvPr/>
        </p:nvSpPr>
        <p:spPr>
          <a:xfrm>
            <a:off x="5532962" y="3299287"/>
            <a:ext cx="1257536" cy="398156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99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8937625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560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12" name="object 8"/>
          <p:cNvSpPr txBox="1"/>
          <p:nvPr/>
        </p:nvSpPr>
        <p:spPr>
          <a:xfrm>
            <a:off x="6751008" y="4662280"/>
            <a:ext cx="206946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Hig</a:t>
            </a:r>
            <a:r>
              <a:rPr sz="1800" b="1" spc="-5" dirty="0">
                <a:solidFill>
                  <a:srgbClr val="3333FF"/>
                </a:solidFill>
                <a:latin typeface="Calibri"/>
                <a:cs typeface="Calibri"/>
              </a:rPr>
              <a:t>h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-</a:t>
            </a:r>
            <a:r>
              <a:rPr sz="1800" b="1" spc="-30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1800" b="1" spc="-20" dirty="0">
                <a:solidFill>
                  <a:srgbClr val="3333FF"/>
                </a:solidFill>
                <a:latin typeface="Calibri"/>
                <a:cs typeface="Calibri"/>
              </a:rPr>
              <a:t>o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lu</a:t>
            </a:r>
            <a:r>
              <a:rPr sz="1800" b="1" spc="-15" dirty="0">
                <a:solidFill>
                  <a:srgbClr val="3333FF"/>
                </a:solidFill>
                <a:latin typeface="Calibri"/>
                <a:cs typeface="Calibri"/>
              </a:rPr>
              <a:t>ti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on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b</a:t>
            </a:r>
            <a:r>
              <a:rPr sz="1800" b="1" spc="5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am</a:t>
            </a:r>
            <a:r>
              <a:rPr sz="1800" b="1" spc="-3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line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6392417" y="1260347"/>
            <a:ext cx="17018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F</a:t>
            </a:r>
            <a:r>
              <a:rPr sz="1800" spc="-5" dirty="0">
                <a:solidFill>
                  <a:srgbClr val="009900"/>
                </a:solidFill>
                <a:latin typeface="Calibri"/>
                <a:cs typeface="Calibri"/>
              </a:rPr>
              <a:t>0</a:t>
            </a: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-</a:t>
            </a:r>
            <a:r>
              <a:rPr sz="1800" spc="-10" dirty="0">
                <a:solidFill>
                  <a:srgbClr val="009900"/>
                </a:solidFill>
                <a:latin typeface="Calibri"/>
                <a:cs typeface="Calibri"/>
              </a:rPr>
              <a:t>F11:</a:t>
            </a: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900"/>
                </a:solidFill>
                <a:latin typeface="Calibri"/>
                <a:cs typeface="Calibri"/>
              </a:rPr>
              <a:t>125.983m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5706236" y="2419730"/>
            <a:ext cx="8000" cy="770509"/>
          </a:xfrm>
          <a:custGeom>
            <a:avLst/>
            <a:gdLst/>
            <a:ahLst/>
            <a:cxnLst/>
            <a:rect l="l" t="t" r="r" b="b"/>
            <a:pathLst>
              <a:path w="8000" h="770509">
                <a:moveTo>
                  <a:pt x="0" y="0"/>
                </a:moveTo>
                <a:lnTo>
                  <a:pt x="8000" y="770509"/>
                </a:lnTo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2"/>
          <p:cNvSpPr/>
          <p:nvPr/>
        </p:nvSpPr>
        <p:spPr>
          <a:xfrm>
            <a:off x="1179791" y="2406650"/>
            <a:ext cx="1728762" cy="20574"/>
          </a:xfrm>
          <a:custGeom>
            <a:avLst/>
            <a:gdLst/>
            <a:ahLst/>
            <a:cxnLst/>
            <a:rect l="l" t="t" r="r" b="b"/>
            <a:pathLst>
              <a:path w="1728762" h="20574">
                <a:moveTo>
                  <a:pt x="0" y="20574"/>
                </a:moveTo>
                <a:lnTo>
                  <a:pt x="1728762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3"/>
          <p:cNvSpPr/>
          <p:nvPr/>
        </p:nvSpPr>
        <p:spPr>
          <a:xfrm>
            <a:off x="8659876" y="1846326"/>
            <a:ext cx="0" cy="719074"/>
          </a:xfrm>
          <a:custGeom>
            <a:avLst/>
            <a:gdLst/>
            <a:ahLst/>
            <a:cxnLst/>
            <a:rect l="l" t="t" r="r" b="b"/>
            <a:pathLst>
              <a:path h="719074">
                <a:moveTo>
                  <a:pt x="0" y="719074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4"/>
          <p:cNvSpPr/>
          <p:nvPr/>
        </p:nvSpPr>
        <p:spPr>
          <a:xfrm>
            <a:off x="6356350" y="5741987"/>
            <a:ext cx="503300" cy="1587"/>
          </a:xfrm>
          <a:custGeom>
            <a:avLst/>
            <a:gdLst/>
            <a:ahLst/>
            <a:cxnLst/>
            <a:rect l="l" t="t" r="r" b="b"/>
            <a:pathLst>
              <a:path w="503300" h="1587">
                <a:moveTo>
                  <a:pt x="0" y="0"/>
                </a:moveTo>
                <a:lnTo>
                  <a:pt x="503300" y="1587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5"/>
          <p:cNvSpPr/>
          <p:nvPr/>
        </p:nvSpPr>
        <p:spPr>
          <a:xfrm>
            <a:off x="6859651" y="5250941"/>
            <a:ext cx="0" cy="492252"/>
          </a:xfrm>
          <a:custGeom>
            <a:avLst/>
            <a:gdLst/>
            <a:ahLst/>
            <a:cxnLst/>
            <a:rect l="l" t="t" r="r" b="b"/>
            <a:pathLst>
              <a:path h="492251">
                <a:moveTo>
                  <a:pt x="0" y="492252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16"/>
          <p:cNvSpPr/>
          <p:nvPr/>
        </p:nvSpPr>
        <p:spPr>
          <a:xfrm>
            <a:off x="6754748" y="4125848"/>
            <a:ext cx="71500" cy="506983"/>
          </a:xfrm>
          <a:custGeom>
            <a:avLst/>
            <a:gdLst/>
            <a:ahLst/>
            <a:cxnLst/>
            <a:rect l="l" t="t" r="r" b="b"/>
            <a:pathLst>
              <a:path w="71500" h="506983">
                <a:moveTo>
                  <a:pt x="71500" y="506983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17"/>
          <p:cNvSpPr/>
          <p:nvPr/>
        </p:nvSpPr>
        <p:spPr>
          <a:xfrm>
            <a:off x="5953125" y="3521075"/>
            <a:ext cx="801751" cy="604901"/>
          </a:xfrm>
          <a:custGeom>
            <a:avLst/>
            <a:gdLst/>
            <a:ahLst/>
            <a:cxnLst/>
            <a:rect l="l" t="t" r="r" b="b"/>
            <a:pathLst>
              <a:path w="801751" h="604901">
                <a:moveTo>
                  <a:pt x="801751" y="604901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5868144" y="1772816"/>
            <a:ext cx="2016125" cy="400050"/>
          </a:xfrm>
          <a:custGeom>
            <a:avLst/>
            <a:gdLst/>
            <a:ahLst/>
            <a:cxnLst/>
            <a:rect l="l" t="t" r="r" b="b"/>
            <a:pathLst>
              <a:path w="2016125" h="400050">
                <a:moveTo>
                  <a:pt x="0" y="400050"/>
                </a:moveTo>
                <a:lnTo>
                  <a:pt x="2016125" y="400050"/>
                </a:lnTo>
                <a:lnTo>
                  <a:pt x="2016125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19"/>
          <p:cNvSpPr txBox="1"/>
          <p:nvPr/>
        </p:nvSpPr>
        <p:spPr>
          <a:xfrm>
            <a:off x="6695058" y="1665351"/>
            <a:ext cx="124650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Z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2000" b="1" spc="-30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oDeg</a:t>
            </a: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ee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0"/>
          <p:cNvSpPr/>
          <p:nvPr/>
        </p:nvSpPr>
        <p:spPr>
          <a:xfrm>
            <a:off x="8009763" y="1860550"/>
            <a:ext cx="6477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70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1"/>
          <p:cNvSpPr/>
          <p:nvPr/>
        </p:nvSpPr>
        <p:spPr>
          <a:xfrm>
            <a:off x="6381750" y="1857375"/>
            <a:ext cx="215900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90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2"/>
          <p:cNvSpPr/>
          <p:nvPr/>
        </p:nvSpPr>
        <p:spPr>
          <a:xfrm>
            <a:off x="6381750" y="1851025"/>
            <a:ext cx="0" cy="1339723"/>
          </a:xfrm>
          <a:custGeom>
            <a:avLst/>
            <a:gdLst/>
            <a:ahLst/>
            <a:cxnLst/>
            <a:rect l="l" t="t" r="r" b="b"/>
            <a:pathLst>
              <a:path h="1339723">
                <a:moveTo>
                  <a:pt x="0" y="1339723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3"/>
          <p:cNvSpPr/>
          <p:nvPr/>
        </p:nvSpPr>
        <p:spPr>
          <a:xfrm>
            <a:off x="6499859" y="5897143"/>
            <a:ext cx="1439799" cy="396875"/>
          </a:xfrm>
          <a:custGeom>
            <a:avLst/>
            <a:gdLst/>
            <a:ahLst/>
            <a:cxnLst/>
            <a:rect l="l" t="t" r="r" b="b"/>
            <a:pathLst>
              <a:path w="1439799" h="396875">
                <a:moveTo>
                  <a:pt x="0" y="396875"/>
                </a:moveTo>
                <a:lnTo>
                  <a:pt x="1439799" y="396875"/>
                </a:lnTo>
                <a:lnTo>
                  <a:pt x="1439799" y="0"/>
                </a:lnTo>
                <a:lnTo>
                  <a:pt x="0" y="0"/>
                </a:lnTo>
                <a:lnTo>
                  <a:pt x="0" y="396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4"/>
          <p:cNvSpPr/>
          <p:nvPr/>
        </p:nvSpPr>
        <p:spPr>
          <a:xfrm>
            <a:off x="3841686" y="2413761"/>
            <a:ext cx="1877504" cy="0"/>
          </a:xfrm>
          <a:custGeom>
            <a:avLst/>
            <a:gdLst/>
            <a:ahLst/>
            <a:cxnLst/>
            <a:rect l="l" t="t" r="r" b="b"/>
            <a:pathLst>
              <a:path w="1877504">
                <a:moveTo>
                  <a:pt x="0" y="0"/>
                </a:moveTo>
                <a:lnTo>
                  <a:pt x="1877504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5"/>
          <p:cNvSpPr/>
          <p:nvPr/>
        </p:nvSpPr>
        <p:spPr>
          <a:xfrm>
            <a:off x="2419350" y="3817937"/>
            <a:ext cx="1763776" cy="366712"/>
          </a:xfrm>
          <a:custGeom>
            <a:avLst/>
            <a:gdLst/>
            <a:ahLst/>
            <a:cxnLst/>
            <a:rect l="l" t="t" r="r" b="b"/>
            <a:pathLst>
              <a:path w="1763776" h="366712">
                <a:moveTo>
                  <a:pt x="0" y="366712"/>
                </a:moveTo>
                <a:lnTo>
                  <a:pt x="1763776" y="366712"/>
                </a:lnTo>
                <a:lnTo>
                  <a:pt x="1763776" y="0"/>
                </a:lnTo>
                <a:lnTo>
                  <a:pt x="0" y="0"/>
                </a:lnTo>
                <a:lnTo>
                  <a:pt x="0" y="366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26"/>
          <p:cNvSpPr/>
          <p:nvPr/>
        </p:nvSpPr>
        <p:spPr>
          <a:xfrm>
            <a:off x="5665851" y="3448050"/>
            <a:ext cx="287274" cy="73025"/>
          </a:xfrm>
          <a:custGeom>
            <a:avLst/>
            <a:gdLst/>
            <a:ahLst/>
            <a:cxnLst/>
            <a:rect l="l" t="t" r="r" b="b"/>
            <a:pathLst>
              <a:path w="287274" h="73025">
                <a:moveTo>
                  <a:pt x="0" y="0"/>
                </a:moveTo>
                <a:lnTo>
                  <a:pt x="287274" y="73025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27"/>
          <p:cNvSpPr txBox="1"/>
          <p:nvPr/>
        </p:nvSpPr>
        <p:spPr>
          <a:xfrm>
            <a:off x="6579868" y="5928258"/>
            <a:ext cx="24033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2000" b="1" spc="-10" dirty="0">
                <a:solidFill>
                  <a:srgbClr val="3333FF"/>
                </a:solidFill>
                <a:latin typeface="Calibri"/>
                <a:cs typeface="Calibri"/>
              </a:rPr>
              <a:t>H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AR</a:t>
            </a: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A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Q </a:t>
            </a:r>
            <a:r>
              <a:rPr sz="2000" b="1" spc="-15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2700" spc="-22" baseline="4629" dirty="0">
                <a:latin typeface="Calibri"/>
                <a:cs typeface="Calibri"/>
              </a:rPr>
              <a:t>b</a:t>
            </a:r>
            <a:r>
              <a:rPr sz="2700" baseline="4629" dirty="0">
                <a:latin typeface="Calibri"/>
                <a:cs typeface="Calibri"/>
              </a:rPr>
              <a:t>y </a:t>
            </a:r>
            <a:r>
              <a:rPr lang="en-US" sz="2700" baseline="4629" dirty="0">
                <a:latin typeface="Calibri"/>
                <a:cs typeface="Calibri"/>
              </a:rPr>
              <a:t>U. of Tokyo</a:t>
            </a:r>
            <a:endParaRPr sz="2700" baseline="4629" dirty="0">
              <a:latin typeface="Calibri"/>
              <a:cs typeface="Calibri"/>
            </a:endParaRPr>
          </a:p>
        </p:txBody>
      </p:sp>
      <p:sp>
        <p:nvSpPr>
          <p:cNvPr id="32" name="object 28"/>
          <p:cNvSpPr/>
          <p:nvPr/>
        </p:nvSpPr>
        <p:spPr>
          <a:xfrm>
            <a:off x="1187627" y="2421001"/>
            <a:ext cx="0" cy="144399"/>
          </a:xfrm>
          <a:custGeom>
            <a:avLst/>
            <a:gdLst/>
            <a:ahLst/>
            <a:cxnLst/>
            <a:rect l="l" t="t" r="r" b="b"/>
            <a:pathLst>
              <a:path h="144399">
                <a:moveTo>
                  <a:pt x="0" y="0"/>
                </a:moveTo>
                <a:lnTo>
                  <a:pt x="0" y="144399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0"/>
          <p:cNvSpPr/>
          <p:nvPr/>
        </p:nvSpPr>
        <p:spPr>
          <a:xfrm>
            <a:off x="7596336" y="3964991"/>
            <a:ext cx="1434591" cy="400113"/>
          </a:xfrm>
          <a:custGeom>
            <a:avLst/>
            <a:gdLst/>
            <a:ahLst/>
            <a:cxnLst/>
            <a:rect l="l" t="t" r="r" b="b"/>
            <a:pathLst>
              <a:path w="1434591" h="400113">
                <a:moveTo>
                  <a:pt x="0" y="400113"/>
                </a:moveTo>
                <a:lnTo>
                  <a:pt x="1434591" y="400113"/>
                </a:lnTo>
                <a:lnTo>
                  <a:pt x="1434591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1"/>
          <p:cNvSpPr txBox="1"/>
          <p:nvPr/>
        </p:nvSpPr>
        <p:spPr>
          <a:xfrm>
            <a:off x="7898066" y="3747449"/>
            <a:ext cx="105092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AMURAI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6" name="object 32"/>
          <p:cNvSpPr/>
          <p:nvPr/>
        </p:nvSpPr>
        <p:spPr>
          <a:xfrm>
            <a:off x="2697098" y="2178050"/>
            <a:ext cx="1144587" cy="473075"/>
          </a:xfrm>
          <a:custGeom>
            <a:avLst/>
            <a:gdLst/>
            <a:ahLst/>
            <a:cxnLst/>
            <a:rect l="l" t="t" r="r" b="b"/>
            <a:pathLst>
              <a:path w="1144587" h="473075">
                <a:moveTo>
                  <a:pt x="0" y="473075"/>
                </a:moveTo>
                <a:lnTo>
                  <a:pt x="1144587" y="473075"/>
                </a:lnTo>
                <a:lnTo>
                  <a:pt x="1144587" y="0"/>
                </a:lnTo>
                <a:lnTo>
                  <a:pt x="0" y="0"/>
                </a:lnTo>
                <a:lnTo>
                  <a:pt x="0" y="473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3"/>
          <p:cNvSpPr txBox="1"/>
          <p:nvPr/>
        </p:nvSpPr>
        <p:spPr>
          <a:xfrm>
            <a:off x="2776473" y="2204592"/>
            <a:ext cx="97472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BigRI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0" name="object 36"/>
          <p:cNvSpPr txBox="1"/>
          <p:nvPr/>
        </p:nvSpPr>
        <p:spPr>
          <a:xfrm>
            <a:off x="2373629" y="2532253"/>
            <a:ext cx="18478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sz="1800" spc="-25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x.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gidi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ty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9</a:t>
            </a:r>
            <a:r>
              <a:rPr lang="en-US" spc="-10" dirty="0">
                <a:solidFill>
                  <a:srgbClr val="0000FF"/>
                </a:solidFill>
                <a:latin typeface="Calibri"/>
                <a:cs typeface="Calibri"/>
              </a:rPr>
              <a:t>Tm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1" name="object 37"/>
          <p:cNvSpPr txBox="1"/>
          <p:nvPr/>
        </p:nvSpPr>
        <p:spPr>
          <a:xfrm>
            <a:off x="6910577" y="6254939"/>
            <a:ext cx="15976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sz="1800" spc="-25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x.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gidity</a:t>
            </a:r>
            <a:endParaRPr lang="en-US" sz="180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=6.8Tm max.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7236295" y="4149080"/>
            <a:ext cx="179463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spc="-20" dirty="0">
                <a:solidFill>
                  <a:srgbClr val="0000FF"/>
                </a:solidFill>
                <a:latin typeface="Calibri"/>
                <a:cs typeface="Calibri"/>
              </a:rPr>
              <a:t>F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ie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d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sz="1800" spc="-40"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sz="1800" spc="-5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al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=7Tm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8" name="タイトル 1"/>
          <p:cNvSpPr txBox="1">
            <a:spLocks/>
          </p:cNvSpPr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/>
              <a:t>SAMURAI Spectrometer</a:t>
            </a:r>
          </a:p>
          <a:p>
            <a:r>
              <a:rPr lang="en-US" altLang="ja-JP" sz="2200" dirty="0">
                <a:solidFill>
                  <a:srgbClr val="FF0000"/>
                </a:solidFill>
              </a:rPr>
              <a:t>S</a:t>
            </a:r>
            <a:r>
              <a:rPr lang="en-US" altLang="ja-JP" sz="2200" dirty="0"/>
              <a:t>uperconducting </a:t>
            </a:r>
            <a:r>
              <a:rPr lang="en-US" altLang="ja-JP" sz="2200" dirty="0">
                <a:solidFill>
                  <a:srgbClr val="FF0000"/>
                </a:solidFill>
              </a:rPr>
              <a:t>A</a:t>
            </a:r>
            <a:r>
              <a:rPr lang="en-US" altLang="ja-JP" sz="2200" dirty="0"/>
              <a:t>nalyzer for </a:t>
            </a:r>
            <a:r>
              <a:rPr lang="en-US" altLang="ja-JP" sz="2200" dirty="0">
                <a:solidFill>
                  <a:srgbClr val="FF0000"/>
                </a:solidFill>
              </a:rPr>
              <a:t>Mu</a:t>
            </a:r>
            <a:r>
              <a:rPr lang="en-US" altLang="ja-JP" sz="2200" dirty="0"/>
              <a:t>lti particles from </a:t>
            </a:r>
            <a:r>
              <a:rPr lang="en-US" altLang="ja-JP" sz="2200" dirty="0">
                <a:solidFill>
                  <a:srgbClr val="FF0000"/>
                </a:solidFill>
              </a:rPr>
              <a:t>Ra</a:t>
            </a:r>
            <a:r>
              <a:rPr lang="en-US" altLang="ja-JP" sz="2200" dirty="0"/>
              <a:t>dio </a:t>
            </a:r>
            <a:r>
              <a:rPr lang="en-US" altLang="ja-JP" sz="2200" dirty="0">
                <a:solidFill>
                  <a:srgbClr val="FF0000"/>
                </a:solidFill>
              </a:rPr>
              <a:t>I</a:t>
            </a:r>
            <a:r>
              <a:rPr lang="en-US" altLang="ja-JP" sz="2200" dirty="0"/>
              <a:t>sotope Beams</a:t>
            </a:r>
            <a:endParaRPr lang="ja-JP" altLang="en-US" sz="2200" dirty="0"/>
          </a:p>
        </p:txBody>
      </p:sp>
      <p:sp>
        <p:nvSpPr>
          <p:cNvPr id="39" name="円/楕円 38"/>
          <p:cNvSpPr/>
          <p:nvPr/>
        </p:nvSpPr>
        <p:spPr>
          <a:xfrm>
            <a:off x="7937383" y="3103367"/>
            <a:ext cx="720080" cy="6440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Picture 2" descr="C:\Users\isobe\Pictures\仕事\20110825TPCModelMountTest\RIMG0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89" y="2271713"/>
            <a:ext cx="5725003" cy="42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直線矢印コネクタ 42"/>
          <p:cNvCxnSpPr>
            <a:stCxn id="38" idx="2"/>
            <a:endCxn id="39" idx="1"/>
          </p:cNvCxnSpPr>
          <p:nvPr/>
        </p:nvCxnSpPr>
        <p:spPr>
          <a:xfrm>
            <a:off x="4572000" y="1340768"/>
            <a:ext cx="3470836" cy="18569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39552" y="5661248"/>
            <a:ext cx="126509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B&lt;3T</a:t>
            </a:r>
          </a:p>
          <a:p>
            <a:r>
              <a:rPr lang="en-US" altLang="ja-JP" dirty="0"/>
              <a:t>R: 1m</a:t>
            </a:r>
          </a:p>
          <a:p>
            <a:r>
              <a:rPr kumimoji="1" lang="en-US" altLang="ja-JP" dirty="0"/>
              <a:t>Gap: 80cm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77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obe\Dropbox\MyTalk\20130909SAMURAI\130905-SAMURAI stage3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82" y="866166"/>
            <a:ext cx="7857362" cy="3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6485791" y="866166"/>
            <a:ext cx="534481" cy="33058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/>
              <a:t>8</a:t>
            </a:fld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8676456" y="2276872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493968" y="2766417"/>
            <a:ext cx="7008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80cm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988561" y="5135743"/>
            <a:ext cx="0" cy="576064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132702" y="5257490"/>
            <a:ext cx="7008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53cm</a:t>
            </a:r>
            <a:endParaRPr kumimoji="1" lang="ja-JP" altLang="en-US" dirty="0"/>
          </a:p>
        </p:txBody>
      </p:sp>
      <p:grpSp>
        <p:nvGrpSpPr>
          <p:cNvPr id="55" name="グループ化 54"/>
          <p:cNvGrpSpPr/>
          <p:nvPr/>
        </p:nvGrpSpPr>
        <p:grpSpPr>
          <a:xfrm>
            <a:off x="4678315" y="3859978"/>
            <a:ext cx="4358844" cy="2961479"/>
            <a:chOff x="3842003" y="1444499"/>
            <a:chExt cx="5413738" cy="3678193"/>
          </a:xfrm>
        </p:grpSpPr>
        <p:sp>
          <p:nvSpPr>
            <p:cNvPr id="56" name="object 5"/>
            <p:cNvSpPr/>
            <p:nvPr/>
          </p:nvSpPr>
          <p:spPr>
            <a:xfrm>
              <a:off x="5183151" y="1444499"/>
              <a:ext cx="984186" cy="6242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6"/>
            <p:cNvSpPr/>
            <p:nvPr/>
          </p:nvSpPr>
          <p:spPr>
            <a:xfrm>
              <a:off x="3842003" y="1717548"/>
              <a:ext cx="4448555" cy="28742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7"/>
            <p:cNvSpPr/>
            <p:nvPr/>
          </p:nvSpPr>
          <p:spPr>
            <a:xfrm>
              <a:off x="4054148" y="4088414"/>
              <a:ext cx="773430" cy="554990"/>
            </a:xfrm>
            <a:custGeom>
              <a:avLst/>
              <a:gdLst/>
              <a:ahLst/>
              <a:cxnLst/>
              <a:rect l="l" t="t" r="r" b="b"/>
              <a:pathLst>
                <a:path w="773429" h="554989">
                  <a:moveTo>
                    <a:pt x="82410" y="379730"/>
                  </a:moveTo>
                  <a:lnTo>
                    <a:pt x="77139" y="379730"/>
                  </a:lnTo>
                  <a:lnTo>
                    <a:pt x="60375" y="383540"/>
                  </a:lnTo>
                  <a:lnTo>
                    <a:pt x="54533" y="386080"/>
                  </a:lnTo>
                  <a:lnTo>
                    <a:pt x="52539" y="387350"/>
                  </a:lnTo>
                  <a:lnTo>
                    <a:pt x="50380" y="388620"/>
                  </a:lnTo>
                  <a:lnTo>
                    <a:pt x="45681" y="391160"/>
                  </a:lnTo>
                  <a:lnTo>
                    <a:pt x="42760" y="393700"/>
                  </a:lnTo>
                  <a:lnTo>
                    <a:pt x="2692" y="421640"/>
                  </a:lnTo>
                  <a:lnTo>
                    <a:pt x="1257" y="422910"/>
                  </a:lnTo>
                  <a:lnTo>
                    <a:pt x="0" y="427990"/>
                  </a:lnTo>
                  <a:lnTo>
                    <a:pt x="723" y="430530"/>
                  </a:lnTo>
                  <a:lnTo>
                    <a:pt x="85839" y="554990"/>
                  </a:lnTo>
                  <a:lnTo>
                    <a:pt x="91567" y="554990"/>
                  </a:lnTo>
                  <a:lnTo>
                    <a:pt x="93141" y="553720"/>
                  </a:lnTo>
                  <a:lnTo>
                    <a:pt x="96913" y="552450"/>
                  </a:lnTo>
                  <a:lnTo>
                    <a:pt x="99148" y="551180"/>
                  </a:lnTo>
                  <a:lnTo>
                    <a:pt x="104406" y="547370"/>
                  </a:lnTo>
                  <a:lnTo>
                    <a:pt x="106527" y="546100"/>
                  </a:lnTo>
                  <a:lnTo>
                    <a:pt x="109664" y="542290"/>
                  </a:lnTo>
                  <a:lnTo>
                    <a:pt x="110832" y="541020"/>
                  </a:lnTo>
                  <a:lnTo>
                    <a:pt x="112420" y="539750"/>
                  </a:lnTo>
                  <a:lnTo>
                    <a:pt x="112852" y="538480"/>
                  </a:lnTo>
                  <a:lnTo>
                    <a:pt x="112991" y="537210"/>
                  </a:lnTo>
                  <a:lnTo>
                    <a:pt x="112788" y="535940"/>
                  </a:lnTo>
                  <a:lnTo>
                    <a:pt x="77673" y="485140"/>
                  </a:lnTo>
                  <a:lnTo>
                    <a:pt x="88950" y="477520"/>
                  </a:lnTo>
                  <a:lnTo>
                    <a:pt x="91782" y="476250"/>
                  </a:lnTo>
                  <a:lnTo>
                    <a:pt x="97370" y="474980"/>
                  </a:lnTo>
                  <a:lnTo>
                    <a:pt x="167742" y="474980"/>
                  </a:lnTo>
                  <a:lnTo>
                    <a:pt x="152224" y="464820"/>
                  </a:lnTo>
                  <a:lnTo>
                    <a:pt x="63830" y="464820"/>
                  </a:lnTo>
                  <a:lnTo>
                    <a:pt x="38036" y="426720"/>
                  </a:lnTo>
                  <a:lnTo>
                    <a:pt x="53200" y="416560"/>
                  </a:lnTo>
                  <a:lnTo>
                    <a:pt x="55676" y="415290"/>
                  </a:lnTo>
                  <a:lnTo>
                    <a:pt x="59448" y="412750"/>
                  </a:lnTo>
                  <a:lnTo>
                    <a:pt x="61188" y="412750"/>
                  </a:lnTo>
                  <a:lnTo>
                    <a:pt x="62788" y="411480"/>
                  </a:lnTo>
                  <a:lnTo>
                    <a:pt x="68148" y="410210"/>
                  </a:lnTo>
                  <a:lnTo>
                    <a:pt x="119468" y="410210"/>
                  </a:lnTo>
                  <a:lnTo>
                    <a:pt x="118681" y="407670"/>
                  </a:lnTo>
                  <a:lnTo>
                    <a:pt x="92430" y="381000"/>
                  </a:lnTo>
                  <a:lnTo>
                    <a:pt x="82410" y="379730"/>
                  </a:lnTo>
                  <a:close/>
                </a:path>
                <a:path w="773429" h="554989">
                  <a:moveTo>
                    <a:pt x="161404" y="506730"/>
                  </a:moveTo>
                  <a:lnTo>
                    <a:pt x="156273" y="506730"/>
                  </a:lnTo>
                  <a:lnTo>
                    <a:pt x="157886" y="508000"/>
                  </a:lnTo>
                  <a:lnTo>
                    <a:pt x="158915" y="508000"/>
                  </a:lnTo>
                  <a:lnTo>
                    <a:pt x="161404" y="506730"/>
                  </a:lnTo>
                  <a:close/>
                </a:path>
                <a:path w="773429" h="554989">
                  <a:moveTo>
                    <a:pt x="167742" y="474980"/>
                  </a:moveTo>
                  <a:lnTo>
                    <a:pt x="100203" y="474980"/>
                  </a:lnTo>
                  <a:lnTo>
                    <a:pt x="105943" y="476250"/>
                  </a:lnTo>
                  <a:lnTo>
                    <a:pt x="108953" y="477520"/>
                  </a:lnTo>
                  <a:lnTo>
                    <a:pt x="115239" y="480060"/>
                  </a:lnTo>
                  <a:lnTo>
                    <a:pt x="118681" y="482600"/>
                  </a:lnTo>
                  <a:lnTo>
                    <a:pt x="154609" y="506730"/>
                  </a:lnTo>
                  <a:lnTo>
                    <a:pt x="162928" y="506730"/>
                  </a:lnTo>
                  <a:lnTo>
                    <a:pt x="166535" y="504190"/>
                  </a:lnTo>
                  <a:lnTo>
                    <a:pt x="168871" y="502920"/>
                  </a:lnTo>
                  <a:lnTo>
                    <a:pt x="175158" y="499110"/>
                  </a:lnTo>
                  <a:lnTo>
                    <a:pt x="177812" y="496570"/>
                  </a:lnTo>
                  <a:lnTo>
                    <a:pt x="181584" y="494030"/>
                  </a:lnTo>
                  <a:lnTo>
                    <a:pt x="182930" y="492760"/>
                  </a:lnTo>
                  <a:lnTo>
                    <a:pt x="184505" y="490220"/>
                  </a:lnTo>
                  <a:lnTo>
                    <a:pt x="184861" y="488950"/>
                  </a:lnTo>
                  <a:lnTo>
                    <a:pt x="184708" y="487680"/>
                  </a:lnTo>
                  <a:lnTo>
                    <a:pt x="184416" y="487680"/>
                  </a:lnTo>
                  <a:lnTo>
                    <a:pt x="183896" y="486410"/>
                  </a:lnTo>
                  <a:lnTo>
                    <a:pt x="183426" y="486410"/>
                  </a:lnTo>
                  <a:lnTo>
                    <a:pt x="182613" y="485140"/>
                  </a:lnTo>
                  <a:lnTo>
                    <a:pt x="180289" y="483870"/>
                  </a:lnTo>
                  <a:lnTo>
                    <a:pt x="178308" y="481330"/>
                  </a:lnTo>
                  <a:lnTo>
                    <a:pt x="175501" y="480060"/>
                  </a:lnTo>
                  <a:lnTo>
                    <a:pt x="167742" y="474980"/>
                  </a:lnTo>
                  <a:close/>
                </a:path>
                <a:path w="773429" h="554989">
                  <a:moveTo>
                    <a:pt x="209816" y="473710"/>
                  </a:moveTo>
                  <a:lnTo>
                    <a:pt x="204622" y="473710"/>
                  </a:lnTo>
                  <a:lnTo>
                    <a:pt x="206260" y="474980"/>
                  </a:lnTo>
                  <a:lnTo>
                    <a:pt x="207302" y="474980"/>
                  </a:lnTo>
                  <a:lnTo>
                    <a:pt x="209816" y="473710"/>
                  </a:lnTo>
                  <a:close/>
                </a:path>
                <a:path w="773429" h="554989">
                  <a:moveTo>
                    <a:pt x="143573" y="327660"/>
                  </a:moveTo>
                  <a:lnTo>
                    <a:pt x="138379" y="327660"/>
                  </a:lnTo>
                  <a:lnTo>
                    <a:pt x="136829" y="328930"/>
                  </a:lnTo>
                  <a:lnTo>
                    <a:pt x="133121" y="331470"/>
                  </a:lnTo>
                  <a:lnTo>
                    <a:pt x="130873" y="332740"/>
                  </a:lnTo>
                  <a:lnTo>
                    <a:pt x="125615" y="335280"/>
                  </a:lnTo>
                  <a:lnTo>
                    <a:pt x="123532" y="337820"/>
                  </a:lnTo>
                  <a:lnTo>
                    <a:pt x="120396" y="340360"/>
                  </a:lnTo>
                  <a:lnTo>
                    <a:pt x="119202" y="341630"/>
                  </a:lnTo>
                  <a:lnTo>
                    <a:pt x="117551" y="344170"/>
                  </a:lnTo>
                  <a:lnTo>
                    <a:pt x="117094" y="344170"/>
                  </a:lnTo>
                  <a:lnTo>
                    <a:pt x="116967" y="346710"/>
                  </a:lnTo>
                  <a:lnTo>
                    <a:pt x="117157" y="346710"/>
                  </a:lnTo>
                  <a:lnTo>
                    <a:pt x="203974" y="473710"/>
                  </a:lnTo>
                  <a:lnTo>
                    <a:pt x="211391" y="473710"/>
                  </a:lnTo>
                  <a:lnTo>
                    <a:pt x="215150" y="471170"/>
                  </a:lnTo>
                  <a:lnTo>
                    <a:pt x="217398" y="469900"/>
                  </a:lnTo>
                  <a:lnTo>
                    <a:pt x="222656" y="466090"/>
                  </a:lnTo>
                  <a:lnTo>
                    <a:pt x="224777" y="464820"/>
                  </a:lnTo>
                  <a:lnTo>
                    <a:pt x="227914" y="462280"/>
                  </a:lnTo>
                  <a:lnTo>
                    <a:pt x="229082" y="461010"/>
                  </a:lnTo>
                  <a:lnTo>
                    <a:pt x="230670" y="458470"/>
                  </a:lnTo>
                  <a:lnTo>
                    <a:pt x="231101" y="457200"/>
                  </a:lnTo>
                  <a:lnTo>
                    <a:pt x="231241" y="455930"/>
                  </a:lnTo>
                  <a:lnTo>
                    <a:pt x="231038" y="454660"/>
                  </a:lnTo>
                  <a:lnTo>
                    <a:pt x="230568" y="454660"/>
                  </a:lnTo>
                  <a:lnTo>
                    <a:pt x="144221" y="328930"/>
                  </a:lnTo>
                  <a:lnTo>
                    <a:pt x="143573" y="327660"/>
                  </a:lnTo>
                  <a:close/>
                </a:path>
                <a:path w="773429" h="554989">
                  <a:moveTo>
                    <a:pt x="119468" y="410210"/>
                  </a:moveTo>
                  <a:lnTo>
                    <a:pt x="72834" y="410210"/>
                  </a:lnTo>
                  <a:lnTo>
                    <a:pt x="80924" y="412750"/>
                  </a:lnTo>
                  <a:lnTo>
                    <a:pt x="84442" y="416560"/>
                  </a:lnTo>
                  <a:lnTo>
                    <a:pt x="87439" y="420370"/>
                  </a:lnTo>
                  <a:lnTo>
                    <a:pt x="89408" y="422910"/>
                  </a:lnTo>
                  <a:lnTo>
                    <a:pt x="90716" y="426720"/>
                  </a:lnTo>
                  <a:lnTo>
                    <a:pt x="91986" y="431800"/>
                  </a:lnTo>
                  <a:lnTo>
                    <a:pt x="91922" y="435610"/>
                  </a:lnTo>
                  <a:lnTo>
                    <a:pt x="63830" y="464820"/>
                  </a:lnTo>
                  <a:lnTo>
                    <a:pt x="152224" y="464820"/>
                  </a:lnTo>
                  <a:lnTo>
                    <a:pt x="146405" y="461010"/>
                  </a:lnTo>
                  <a:lnTo>
                    <a:pt x="142951" y="459740"/>
                  </a:lnTo>
                  <a:lnTo>
                    <a:pt x="139687" y="457200"/>
                  </a:lnTo>
                  <a:lnTo>
                    <a:pt x="133540" y="454660"/>
                  </a:lnTo>
                  <a:lnTo>
                    <a:pt x="130556" y="453390"/>
                  </a:lnTo>
                  <a:lnTo>
                    <a:pt x="124815" y="450850"/>
                  </a:lnTo>
                  <a:lnTo>
                    <a:pt x="111379" y="450850"/>
                  </a:lnTo>
                  <a:lnTo>
                    <a:pt x="122021" y="420370"/>
                  </a:lnTo>
                  <a:lnTo>
                    <a:pt x="121437" y="416560"/>
                  </a:lnTo>
                  <a:lnTo>
                    <a:pt x="119468" y="410210"/>
                  </a:lnTo>
                  <a:close/>
                </a:path>
                <a:path w="773429" h="554989">
                  <a:moveTo>
                    <a:pt x="238125" y="250190"/>
                  </a:moveTo>
                  <a:lnTo>
                    <a:pt x="230898" y="250190"/>
                  </a:lnTo>
                  <a:lnTo>
                    <a:pt x="227330" y="252730"/>
                  </a:lnTo>
                  <a:lnTo>
                    <a:pt x="225183" y="254000"/>
                  </a:lnTo>
                  <a:lnTo>
                    <a:pt x="220129" y="257810"/>
                  </a:lnTo>
                  <a:lnTo>
                    <a:pt x="218109" y="259080"/>
                  </a:lnTo>
                  <a:lnTo>
                    <a:pt x="215112" y="261620"/>
                  </a:lnTo>
                  <a:lnTo>
                    <a:pt x="213995" y="262890"/>
                  </a:lnTo>
                  <a:lnTo>
                    <a:pt x="212534" y="264160"/>
                  </a:lnTo>
                  <a:lnTo>
                    <a:pt x="212140" y="265430"/>
                  </a:lnTo>
                  <a:lnTo>
                    <a:pt x="212077" y="266700"/>
                  </a:lnTo>
                  <a:lnTo>
                    <a:pt x="212293" y="267970"/>
                  </a:lnTo>
                  <a:lnTo>
                    <a:pt x="305689" y="403860"/>
                  </a:lnTo>
                  <a:lnTo>
                    <a:pt x="306298" y="405130"/>
                  </a:lnTo>
                  <a:lnTo>
                    <a:pt x="310756" y="405130"/>
                  </a:lnTo>
                  <a:lnTo>
                    <a:pt x="312039" y="403860"/>
                  </a:lnTo>
                  <a:lnTo>
                    <a:pt x="315036" y="402590"/>
                  </a:lnTo>
                  <a:lnTo>
                    <a:pt x="316839" y="401320"/>
                  </a:lnTo>
                  <a:lnTo>
                    <a:pt x="321005" y="398780"/>
                  </a:lnTo>
                  <a:lnTo>
                    <a:pt x="322707" y="397510"/>
                  </a:lnTo>
                  <a:lnTo>
                    <a:pt x="325386" y="394970"/>
                  </a:lnTo>
                  <a:lnTo>
                    <a:pt x="326364" y="393700"/>
                  </a:lnTo>
                  <a:lnTo>
                    <a:pt x="327609" y="392430"/>
                  </a:lnTo>
                  <a:lnTo>
                    <a:pt x="327926" y="391160"/>
                  </a:lnTo>
                  <a:lnTo>
                    <a:pt x="327977" y="389890"/>
                  </a:lnTo>
                  <a:lnTo>
                    <a:pt x="327723" y="388620"/>
                  </a:lnTo>
                  <a:lnTo>
                    <a:pt x="320395" y="378460"/>
                  </a:lnTo>
                  <a:lnTo>
                    <a:pt x="352657" y="378460"/>
                  </a:lnTo>
                  <a:lnTo>
                    <a:pt x="358787" y="375920"/>
                  </a:lnTo>
                  <a:lnTo>
                    <a:pt x="368084" y="369570"/>
                  </a:lnTo>
                  <a:lnTo>
                    <a:pt x="372795" y="364490"/>
                  </a:lnTo>
                  <a:lnTo>
                    <a:pt x="375351" y="359410"/>
                  </a:lnTo>
                  <a:lnTo>
                    <a:pt x="322897" y="359410"/>
                  </a:lnTo>
                  <a:lnTo>
                    <a:pt x="317004" y="358140"/>
                  </a:lnTo>
                  <a:lnTo>
                    <a:pt x="310197" y="355600"/>
                  </a:lnTo>
                  <a:lnTo>
                    <a:pt x="289394" y="325120"/>
                  </a:lnTo>
                  <a:lnTo>
                    <a:pt x="289572" y="321310"/>
                  </a:lnTo>
                  <a:lnTo>
                    <a:pt x="294894" y="302260"/>
                  </a:lnTo>
                  <a:lnTo>
                    <a:pt x="295770" y="300990"/>
                  </a:lnTo>
                  <a:lnTo>
                    <a:pt x="273240" y="300990"/>
                  </a:lnTo>
                  <a:lnTo>
                    <a:pt x="238125" y="250190"/>
                  </a:lnTo>
                  <a:close/>
                </a:path>
                <a:path w="773429" h="554989">
                  <a:moveTo>
                    <a:pt x="346405" y="379730"/>
                  </a:moveTo>
                  <a:lnTo>
                    <a:pt x="328828" y="379730"/>
                  </a:lnTo>
                  <a:lnTo>
                    <a:pt x="336257" y="381000"/>
                  </a:lnTo>
                  <a:lnTo>
                    <a:pt x="339775" y="381000"/>
                  </a:lnTo>
                  <a:lnTo>
                    <a:pt x="346405" y="379730"/>
                  </a:lnTo>
                  <a:close/>
                </a:path>
                <a:path w="773429" h="554989">
                  <a:moveTo>
                    <a:pt x="352657" y="378460"/>
                  </a:moveTo>
                  <a:lnTo>
                    <a:pt x="320395" y="378460"/>
                  </a:lnTo>
                  <a:lnTo>
                    <a:pt x="324777" y="379730"/>
                  </a:lnTo>
                  <a:lnTo>
                    <a:pt x="349592" y="379730"/>
                  </a:lnTo>
                  <a:lnTo>
                    <a:pt x="352657" y="378460"/>
                  </a:lnTo>
                  <a:close/>
                </a:path>
                <a:path w="773429" h="554989">
                  <a:moveTo>
                    <a:pt x="364096" y="292100"/>
                  </a:moveTo>
                  <a:lnTo>
                    <a:pt x="314553" y="292100"/>
                  </a:lnTo>
                  <a:lnTo>
                    <a:pt x="317957" y="293370"/>
                  </a:lnTo>
                  <a:lnTo>
                    <a:pt x="324662" y="297180"/>
                  </a:lnTo>
                  <a:lnTo>
                    <a:pt x="347395" y="328930"/>
                  </a:lnTo>
                  <a:lnTo>
                    <a:pt x="349084" y="340360"/>
                  </a:lnTo>
                  <a:lnTo>
                    <a:pt x="348678" y="344170"/>
                  </a:lnTo>
                  <a:lnTo>
                    <a:pt x="346379" y="350520"/>
                  </a:lnTo>
                  <a:lnTo>
                    <a:pt x="344119" y="353060"/>
                  </a:lnTo>
                  <a:lnTo>
                    <a:pt x="337159" y="358140"/>
                  </a:lnTo>
                  <a:lnTo>
                    <a:pt x="332854" y="359410"/>
                  </a:lnTo>
                  <a:lnTo>
                    <a:pt x="375351" y="359410"/>
                  </a:lnTo>
                  <a:lnTo>
                    <a:pt x="379183" y="351790"/>
                  </a:lnTo>
                  <a:lnTo>
                    <a:pt x="380885" y="345440"/>
                  </a:lnTo>
                  <a:lnTo>
                    <a:pt x="381304" y="332740"/>
                  </a:lnTo>
                  <a:lnTo>
                    <a:pt x="380072" y="325120"/>
                  </a:lnTo>
                  <a:lnTo>
                    <a:pt x="376975" y="316230"/>
                  </a:lnTo>
                  <a:lnTo>
                    <a:pt x="371975" y="304800"/>
                  </a:lnTo>
                  <a:lnTo>
                    <a:pt x="365023" y="293370"/>
                  </a:lnTo>
                  <a:lnTo>
                    <a:pt x="364096" y="292100"/>
                  </a:lnTo>
                  <a:close/>
                </a:path>
                <a:path w="773429" h="554989">
                  <a:moveTo>
                    <a:pt x="428434" y="189230"/>
                  </a:moveTo>
                  <a:lnTo>
                    <a:pt x="421830" y="189230"/>
                  </a:lnTo>
                  <a:lnTo>
                    <a:pt x="407873" y="191770"/>
                  </a:lnTo>
                  <a:lnTo>
                    <a:pt x="371703" y="223520"/>
                  </a:lnTo>
                  <a:lnTo>
                    <a:pt x="368161" y="238760"/>
                  </a:lnTo>
                  <a:lnTo>
                    <a:pt x="368300" y="250190"/>
                  </a:lnTo>
                  <a:lnTo>
                    <a:pt x="383575" y="287020"/>
                  </a:lnTo>
                  <a:lnTo>
                    <a:pt x="413715" y="313690"/>
                  </a:lnTo>
                  <a:lnTo>
                    <a:pt x="427621" y="316230"/>
                  </a:lnTo>
                  <a:lnTo>
                    <a:pt x="434860" y="316230"/>
                  </a:lnTo>
                  <a:lnTo>
                    <a:pt x="443051" y="313690"/>
                  </a:lnTo>
                  <a:lnTo>
                    <a:pt x="454245" y="308610"/>
                  </a:lnTo>
                  <a:lnTo>
                    <a:pt x="465861" y="302260"/>
                  </a:lnTo>
                  <a:lnTo>
                    <a:pt x="470369" y="298450"/>
                  </a:lnTo>
                  <a:lnTo>
                    <a:pt x="474408" y="295910"/>
                  </a:lnTo>
                  <a:lnTo>
                    <a:pt x="481533" y="289560"/>
                  </a:lnTo>
                  <a:lnTo>
                    <a:pt x="482553" y="288290"/>
                  </a:lnTo>
                  <a:lnTo>
                    <a:pt x="434517" y="288290"/>
                  </a:lnTo>
                  <a:lnTo>
                    <a:pt x="427431" y="285750"/>
                  </a:lnTo>
                  <a:lnTo>
                    <a:pt x="424116" y="284480"/>
                  </a:lnTo>
                  <a:lnTo>
                    <a:pt x="417918" y="279400"/>
                  </a:lnTo>
                  <a:lnTo>
                    <a:pt x="415023" y="276860"/>
                  </a:lnTo>
                  <a:lnTo>
                    <a:pt x="412356" y="273050"/>
                  </a:lnTo>
                  <a:lnTo>
                    <a:pt x="437781" y="255270"/>
                  </a:lnTo>
                  <a:lnTo>
                    <a:pt x="400977" y="255270"/>
                  </a:lnTo>
                  <a:lnTo>
                    <a:pt x="398907" y="252730"/>
                  </a:lnTo>
                  <a:lnTo>
                    <a:pt x="397332" y="248920"/>
                  </a:lnTo>
                  <a:lnTo>
                    <a:pt x="395147" y="242570"/>
                  </a:lnTo>
                  <a:lnTo>
                    <a:pt x="394690" y="238760"/>
                  </a:lnTo>
                  <a:lnTo>
                    <a:pt x="395046" y="232410"/>
                  </a:lnTo>
                  <a:lnTo>
                    <a:pt x="417512" y="213360"/>
                  </a:lnTo>
                  <a:lnTo>
                    <a:pt x="465066" y="213360"/>
                  </a:lnTo>
                  <a:lnTo>
                    <a:pt x="462356" y="209550"/>
                  </a:lnTo>
                  <a:lnTo>
                    <a:pt x="457466" y="203200"/>
                  </a:lnTo>
                  <a:lnTo>
                    <a:pt x="446684" y="195580"/>
                  </a:lnTo>
                  <a:lnTo>
                    <a:pt x="440880" y="191770"/>
                  </a:lnTo>
                  <a:lnTo>
                    <a:pt x="428434" y="189230"/>
                  </a:lnTo>
                  <a:close/>
                </a:path>
                <a:path w="773429" h="554989">
                  <a:moveTo>
                    <a:pt x="319773" y="260350"/>
                  </a:moveTo>
                  <a:lnTo>
                    <a:pt x="306641" y="261620"/>
                  </a:lnTo>
                  <a:lnTo>
                    <a:pt x="299974" y="264160"/>
                  </a:lnTo>
                  <a:lnTo>
                    <a:pt x="290474" y="270510"/>
                  </a:lnTo>
                  <a:lnTo>
                    <a:pt x="288048" y="273050"/>
                  </a:lnTo>
                  <a:lnTo>
                    <a:pt x="283781" y="276860"/>
                  </a:lnTo>
                  <a:lnTo>
                    <a:pt x="281914" y="279400"/>
                  </a:lnTo>
                  <a:lnTo>
                    <a:pt x="278726" y="284480"/>
                  </a:lnTo>
                  <a:lnTo>
                    <a:pt x="277329" y="287020"/>
                  </a:lnTo>
                  <a:lnTo>
                    <a:pt x="274929" y="294640"/>
                  </a:lnTo>
                  <a:lnTo>
                    <a:pt x="273964" y="297180"/>
                  </a:lnTo>
                  <a:lnTo>
                    <a:pt x="273240" y="300990"/>
                  </a:lnTo>
                  <a:lnTo>
                    <a:pt x="295770" y="300990"/>
                  </a:lnTo>
                  <a:lnTo>
                    <a:pt x="297522" y="298450"/>
                  </a:lnTo>
                  <a:lnTo>
                    <a:pt x="299034" y="297180"/>
                  </a:lnTo>
                  <a:lnTo>
                    <a:pt x="304228" y="293370"/>
                  </a:lnTo>
                  <a:lnTo>
                    <a:pt x="307682" y="292100"/>
                  </a:lnTo>
                  <a:lnTo>
                    <a:pt x="364096" y="292100"/>
                  </a:lnTo>
                  <a:lnTo>
                    <a:pt x="360387" y="287020"/>
                  </a:lnTo>
                  <a:lnTo>
                    <a:pt x="355282" y="280670"/>
                  </a:lnTo>
                  <a:lnTo>
                    <a:pt x="344170" y="270510"/>
                  </a:lnTo>
                  <a:lnTo>
                    <a:pt x="338328" y="266700"/>
                  </a:lnTo>
                  <a:lnTo>
                    <a:pt x="326110" y="261620"/>
                  </a:lnTo>
                  <a:lnTo>
                    <a:pt x="319773" y="260350"/>
                  </a:lnTo>
                  <a:close/>
                </a:path>
                <a:path w="773429" h="554989">
                  <a:moveTo>
                    <a:pt x="484517" y="252730"/>
                  </a:moveTo>
                  <a:lnTo>
                    <a:pt x="482142" y="252730"/>
                  </a:lnTo>
                  <a:lnTo>
                    <a:pt x="480504" y="254000"/>
                  </a:lnTo>
                  <a:lnTo>
                    <a:pt x="479399" y="255270"/>
                  </a:lnTo>
                  <a:lnTo>
                    <a:pt x="477012" y="259080"/>
                  </a:lnTo>
                  <a:lnTo>
                    <a:pt x="475437" y="260350"/>
                  </a:lnTo>
                  <a:lnTo>
                    <a:pt x="471525" y="265430"/>
                  </a:lnTo>
                  <a:lnTo>
                    <a:pt x="469061" y="269240"/>
                  </a:lnTo>
                  <a:lnTo>
                    <a:pt x="463118" y="274320"/>
                  </a:lnTo>
                  <a:lnTo>
                    <a:pt x="459371" y="278130"/>
                  </a:lnTo>
                  <a:lnTo>
                    <a:pt x="450418" y="284480"/>
                  </a:lnTo>
                  <a:lnTo>
                    <a:pt x="446214" y="285750"/>
                  </a:lnTo>
                  <a:lnTo>
                    <a:pt x="438264" y="288290"/>
                  </a:lnTo>
                  <a:lnTo>
                    <a:pt x="482553" y="288290"/>
                  </a:lnTo>
                  <a:lnTo>
                    <a:pt x="484593" y="285750"/>
                  </a:lnTo>
                  <a:lnTo>
                    <a:pt x="489661" y="280670"/>
                  </a:lnTo>
                  <a:lnTo>
                    <a:pt x="491642" y="278130"/>
                  </a:lnTo>
                  <a:lnTo>
                    <a:pt x="494474" y="273050"/>
                  </a:lnTo>
                  <a:lnTo>
                    <a:pt x="495249" y="271780"/>
                  </a:lnTo>
                  <a:lnTo>
                    <a:pt x="495490" y="269240"/>
                  </a:lnTo>
                  <a:lnTo>
                    <a:pt x="495338" y="267970"/>
                  </a:lnTo>
                  <a:lnTo>
                    <a:pt x="495109" y="266700"/>
                  </a:lnTo>
                  <a:lnTo>
                    <a:pt x="494347" y="265430"/>
                  </a:lnTo>
                  <a:lnTo>
                    <a:pt x="493839" y="264160"/>
                  </a:lnTo>
                  <a:lnTo>
                    <a:pt x="492518" y="262890"/>
                  </a:lnTo>
                  <a:lnTo>
                    <a:pt x="491667" y="261620"/>
                  </a:lnTo>
                  <a:lnTo>
                    <a:pt x="489470" y="257810"/>
                  </a:lnTo>
                  <a:lnTo>
                    <a:pt x="488442" y="256540"/>
                  </a:lnTo>
                  <a:lnTo>
                    <a:pt x="486702" y="254000"/>
                  </a:lnTo>
                  <a:lnTo>
                    <a:pt x="485914" y="254000"/>
                  </a:lnTo>
                  <a:lnTo>
                    <a:pt x="484517" y="252730"/>
                  </a:lnTo>
                  <a:close/>
                </a:path>
                <a:path w="773429" h="554989">
                  <a:moveTo>
                    <a:pt x="465066" y="213360"/>
                  </a:moveTo>
                  <a:lnTo>
                    <a:pt x="417512" y="213360"/>
                  </a:lnTo>
                  <a:lnTo>
                    <a:pt x="429399" y="217170"/>
                  </a:lnTo>
                  <a:lnTo>
                    <a:pt x="434746" y="222250"/>
                  </a:lnTo>
                  <a:lnTo>
                    <a:pt x="439508" y="229870"/>
                  </a:lnTo>
                  <a:lnTo>
                    <a:pt x="400977" y="255270"/>
                  </a:lnTo>
                  <a:lnTo>
                    <a:pt x="437781" y="255270"/>
                  </a:lnTo>
                  <a:lnTo>
                    <a:pt x="470471" y="232410"/>
                  </a:lnTo>
                  <a:lnTo>
                    <a:pt x="471881" y="231140"/>
                  </a:lnTo>
                  <a:lnTo>
                    <a:pt x="472630" y="226060"/>
                  </a:lnTo>
                  <a:lnTo>
                    <a:pt x="471728" y="222250"/>
                  </a:lnTo>
                  <a:lnTo>
                    <a:pt x="469582" y="219710"/>
                  </a:lnTo>
                  <a:lnTo>
                    <a:pt x="465066" y="213360"/>
                  </a:lnTo>
                  <a:close/>
                </a:path>
                <a:path w="773429" h="554989">
                  <a:moveTo>
                    <a:pt x="235927" y="248920"/>
                  </a:moveTo>
                  <a:lnTo>
                    <a:pt x="234911" y="248920"/>
                  </a:lnTo>
                  <a:lnTo>
                    <a:pt x="232410" y="250190"/>
                  </a:lnTo>
                  <a:lnTo>
                    <a:pt x="237490" y="250190"/>
                  </a:lnTo>
                  <a:lnTo>
                    <a:pt x="235927" y="248920"/>
                  </a:lnTo>
                  <a:close/>
                </a:path>
                <a:path w="773429" h="554989">
                  <a:moveTo>
                    <a:pt x="564966" y="146050"/>
                  </a:moveTo>
                  <a:lnTo>
                    <a:pt x="520001" y="146050"/>
                  </a:lnTo>
                  <a:lnTo>
                    <a:pt x="524637" y="147320"/>
                  </a:lnTo>
                  <a:lnTo>
                    <a:pt x="526821" y="148590"/>
                  </a:lnTo>
                  <a:lnTo>
                    <a:pt x="530936" y="151130"/>
                  </a:lnTo>
                  <a:lnTo>
                    <a:pt x="532942" y="153670"/>
                  </a:lnTo>
                  <a:lnTo>
                    <a:pt x="538708" y="162560"/>
                  </a:lnTo>
                  <a:lnTo>
                    <a:pt x="529169" y="168910"/>
                  </a:lnTo>
                  <a:lnTo>
                    <a:pt x="518400" y="176530"/>
                  </a:lnTo>
                  <a:lnTo>
                    <a:pt x="509638" y="185420"/>
                  </a:lnTo>
                  <a:lnTo>
                    <a:pt x="504329" y="190500"/>
                  </a:lnTo>
                  <a:lnTo>
                    <a:pt x="500494" y="195580"/>
                  </a:lnTo>
                  <a:lnTo>
                    <a:pt x="495744" y="207010"/>
                  </a:lnTo>
                  <a:lnTo>
                    <a:pt x="494855" y="212090"/>
                  </a:lnTo>
                  <a:lnTo>
                    <a:pt x="496074" y="222250"/>
                  </a:lnTo>
                  <a:lnTo>
                    <a:pt x="531139" y="250190"/>
                  </a:lnTo>
                  <a:lnTo>
                    <a:pt x="545807" y="246380"/>
                  </a:lnTo>
                  <a:lnTo>
                    <a:pt x="550697" y="243840"/>
                  </a:lnTo>
                  <a:lnTo>
                    <a:pt x="561428" y="236220"/>
                  </a:lnTo>
                  <a:lnTo>
                    <a:pt x="566000" y="231140"/>
                  </a:lnTo>
                  <a:lnTo>
                    <a:pt x="571723" y="222250"/>
                  </a:lnTo>
                  <a:lnTo>
                    <a:pt x="540258" y="222250"/>
                  </a:lnTo>
                  <a:lnTo>
                    <a:pt x="532409" y="220980"/>
                  </a:lnTo>
                  <a:lnTo>
                    <a:pt x="529132" y="219710"/>
                  </a:lnTo>
                  <a:lnTo>
                    <a:pt x="524967" y="213360"/>
                  </a:lnTo>
                  <a:lnTo>
                    <a:pt x="524027" y="210820"/>
                  </a:lnTo>
                  <a:lnTo>
                    <a:pt x="523341" y="205740"/>
                  </a:lnTo>
                  <a:lnTo>
                    <a:pt x="523671" y="203200"/>
                  </a:lnTo>
                  <a:lnTo>
                    <a:pt x="549821" y="179070"/>
                  </a:lnTo>
                  <a:lnTo>
                    <a:pt x="587346" y="179070"/>
                  </a:lnTo>
                  <a:lnTo>
                    <a:pt x="564966" y="146050"/>
                  </a:lnTo>
                  <a:close/>
                </a:path>
                <a:path w="773429" h="554989">
                  <a:moveTo>
                    <a:pt x="587346" y="179070"/>
                  </a:moveTo>
                  <a:lnTo>
                    <a:pt x="549821" y="179070"/>
                  </a:lnTo>
                  <a:lnTo>
                    <a:pt x="560501" y="194310"/>
                  </a:lnTo>
                  <a:lnTo>
                    <a:pt x="559790" y="199390"/>
                  </a:lnTo>
                  <a:lnTo>
                    <a:pt x="540258" y="222250"/>
                  </a:lnTo>
                  <a:lnTo>
                    <a:pt x="571723" y="222250"/>
                  </a:lnTo>
                  <a:lnTo>
                    <a:pt x="572541" y="220980"/>
                  </a:lnTo>
                  <a:lnTo>
                    <a:pt x="574675" y="214630"/>
                  </a:lnTo>
                  <a:lnTo>
                    <a:pt x="575665" y="208280"/>
                  </a:lnTo>
                  <a:lnTo>
                    <a:pt x="598779" y="208280"/>
                  </a:lnTo>
                  <a:lnTo>
                    <a:pt x="601383" y="205740"/>
                  </a:lnTo>
                  <a:lnTo>
                    <a:pt x="602195" y="204470"/>
                  </a:lnTo>
                  <a:lnTo>
                    <a:pt x="602805" y="201930"/>
                  </a:lnTo>
                  <a:lnTo>
                    <a:pt x="602627" y="201930"/>
                  </a:lnTo>
                  <a:lnTo>
                    <a:pt x="601980" y="200660"/>
                  </a:lnTo>
                  <a:lnTo>
                    <a:pt x="587346" y="179070"/>
                  </a:lnTo>
                  <a:close/>
                </a:path>
                <a:path w="773429" h="554989">
                  <a:moveTo>
                    <a:pt x="598779" y="208280"/>
                  </a:moveTo>
                  <a:lnTo>
                    <a:pt x="575665" y="208280"/>
                  </a:lnTo>
                  <a:lnTo>
                    <a:pt x="581317" y="215900"/>
                  </a:lnTo>
                  <a:lnTo>
                    <a:pt x="582117" y="217170"/>
                  </a:lnTo>
                  <a:lnTo>
                    <a:pt x="585292" y="217170"/>
                  </a:lnTo>
                  <a:lnTo>
                    <a:pt x="588429" y="214630"/>
                  </a:lnTo>
                  <a:lnTo>
                    <a:pt x="590740" y="213360"/>
                  </a:lnTo>
                  <a:lnTo>
                    <a:pt x="596684" y="209550"/>
                  </a:lnTo>
                  <a:lnTo>
                    <a:pt x="598779" y="208280"/>
                  </a:lnTo>
                  <a:close/>
                </a:path>
                <a:path w="773429" h="554989">
                  <a:moveTo>
                    <a:pt x="585241" y="74930"/>
                  </a:moveTo>
                  <a:lnTo>
                    <a:pt x="579666" y="74930"/>
                  </a:lnTo>
                  <a:lnTo>
                    <a:pt x="576567" y="77470"/>
                  </a:lnTo>
                  <a:lnTo>
                    <a:pt x="574687" y="78740"/>
                  </a:lnTo>
                  <a:lnTo>
                    <a:pt x="570382" y="81280"/>
                  </a:lnTo>
                  <a:lnTo>
                    <a:pt x="568693" y="82550"/>
                  </a:lnTo>
                  <a:lnTo>
                    <a:pt x="566115" y="85090"/>
                  </a:lnTo>
                  <a:lnTo>
                    <a:pt x="565150" y="86360"/>
                  </a:lnTo>
                  <a:lnTo>
                    <a:pt x="563841" y="87630"/>
                  </a:lnTo>
                  <a:lnTo>
                    <a:pt x="563524" y="88900"/>
                  </a:lnTo>
                  <a:lnTo>
                    <a:pt x="563537" y="90170"/>
                  </a:lnTo>
                  <a:lnTo>
                    <a:pt x="563778" y="90170"/>
                  </a:lnTo>
                  <a:lnTo>
                    <a:pt x="627405" y="184150"/>
                  </a:lnTo>
                  <a:lnTo>
                    <a:pt x="632993" y="184150"/>
                  </a:lnTo>
                  <a:lnTo>
                    <a:pt x="634479" y="182880"/>
                  </a:lnTo>
                  <a:lnTo>
                    <a:pt x="637997" y="181610"/>
                  </a:lnTo>
                  <a:lnTo>
                    <a:pt x="640130" y="180340"/>
                  </a:lnTo>
                  <a:lnTo>
                    <a:pt x="645198" y="176530"/>
                  </a:lnTo>
                  <a:lnTo>
                    <a:pt x="647217" y="175260"/>
                  </a:lnTo>
                  <a:lnTo>
                    <a:pt x="653440" y="166370"/>
                  </a:lnTo>
                  <a:lnTo>
                    <a:pt x="653237" y="166370"/>
                  </a:lnTo>
                  <a:lnTo>
                    <a:pt x="611085" y="104140"/>
                  </a:lnTo>
                  <a:lnTo>
                    <a:pt x="611568" y="97790"/>
                  </a:lnTo>
                  <a:lnTo>
                    <a:pt x="612559" y="91440"/>
                  </a:lnTo>
                  <a:lnTo>
                    <a:pt x="614279" y="86360"/>
                  </a:lnTo>
                  <a:lnTo>
                    <a:pt x="593521" y="86360"/>
                  </a:lnTo>
                  <a:lnTo>
                    <a:pt x="585812" y="76200"/>
                  </a:lnTo>
                  <a:lnTo>
                    <a:pt x="585241" y="74930"/>
                  </a:lnTo>
                  <a:close/>
                </a:path>
                <a:path w="773429" h="554989">
                  <a:moveTo>
                    <a:pt x="526237" y="116840"/>
                  </a:moveTo>
                  <a:lnTo>
                    <a:pt x="486968" y="135890"/>
                  </a:lnTo>
                  <a:lnTo>
                    <a:pt x="477342" y="146050"/>
                  </a:lnTo>
                  <a:lnTo>
                    <a:pt x="472325" y="152400"/>
                  </a:lnTo>
                  <a:lnTo>
                    <a:pt x="470293" y="154940"/>
                  </a:lnTo>
                  <a:lnTo>
                    <a:pt x="467144" y="161290"/>
                  </a:lnTo>
                  <a:lnTo>
                    <a:pt x="466229" y="163830"/>
                  </a:lnTo>
                  <a:lnTo>
                    <a:pt x="465670" y="166370"/>
                  </a:lnTo>
                  <a:lnTo>
                    <a:pt x="465785" y="168910"/>
                  </a:lnTo>
                  <a:lnTo>
                    <a:pt x="466788" y="171450"/>
                  </a:lnTo>
                  <a:lnTo>
                    <a:pt x="467766" y="172720"/>
                  </a:lnTo>
                  <a:lnTo>
                    <a:pt x="470293" y="176530"/>
                  </a:lnTo>
                  <a:lnTo>
                    <a:pt x="473570" y="180340"/>
                  </a:lnTo>
                  <a:lnTo>
                    <a:pt x="474611" y="181610"/>
                  </a:lnTo>
                  <a:lnTo>
                    <a:pt x="476580" y="182880"/>
                  </a:lnTo>
                  <a:lnTo>
                    <a:pt x="480174" y="182880"/>
                  </a:lnTo>
                  <a:lnTo>
                    <a:pt x="482015" y="181610"/>
                  </a:lnTo>
                  <a:lnTo>
                    <a:pt x="483108" y="180340"/>
                  </a:lnTo>
                  <a:lnTo>
                    <a:pt x="485279" y="175260"/>
                  </a:lnTo>
                  <a:lnTo>
                    <a:pt x="486727" y="172720"/>
                  </a:lnTo>
                  <a:lnTo>
                    <a:pt x="490321" y="167640"/>
                  </a:lnTo>
                  <a:lnTo>
                    <a:pt x="492582" y="163830"/>
                  </a:lnTo>
                  <a:lnTo>
                    <a:pt x="498043" y="157480"/>
                  </a:lnTo>
                  <a:lnTo>
                    <a:pt x="501548" y="154940"/>
                  </a:lnTo>
                  <a:lnTo>
                    <a:pt x="509143" y="149860"/>
                  </a:lnTo>
                  <a:lnTo>
                    <a:pt x="512127" y="147320"/>
                  </a:lnTo>
                  <a:lnTo>
                    <a:pt x="517499" y="146050"/>
                  </a:lnTo>
                  <a:lnTo>
                    <a:pt x="564966" y="146050"/>
                  </a:lnTo>
                  <a:lnTo>
                    <a:pt x="555498" y="132080"/>
                  </a:lnTo>
                  <a:lnTo>
                    <a:pt x="551027" y="128270"/>
                  </a:lnTo>
                  <a:lnTo>
                    <a:pt x="541743" y="120650"/>
                  </a:lnTo>
                  <a:lnTo>
                    <a:pt x="536778" y="118110"/>
                  </a:lnTo>
                  <a:lnTo>
                    <a:pt x="526237" y="116840"/>
                  </a:lnTo>
                  <a:close/>
                </a:path>
                <a:path w="773429" h="554989">
                  <a:moveTo>
                    <a:pt x="677864" y="73660"/>
                  </a:moveTo>
                  <a:lnTo>
                    <a:pt x="633501" y="73660"/>
                  </a:lnTo>
                  <a:lnTo>
                    <a:pt x="640664" y="77470"/>
                  </a:lnTo>
                  <a:lnTo>
                    <a:pt x="645299" y="82550"/>
                  </a:lnTo>
                  <a:lnTo>
                    <a:pt x="647509" y="85090"/>
                  </a:lnTo>
                  <a:lnTo>
                    <a:pt x="687260" y="142240"/>
                  </a:lnTo>
                  <a:lnTo>
                    <a:pt x="687882" y="143510"/>
                  </a:lnTo>
                  <a:lnTo>
                    <a:pt x="690397" y="143510"/>
                  </a:lnTo>
                  <a:lnTo>
                    <a:pt x="692848" y="142240"/>
                  </a:lnTo>
                  <a:lnTo>
                    <a:pt x="694334" y="142240"/>
                  </a:lnTo>
                  <a:lnTo>
                    <a:pt x="697852" y="139700"/>
                  </a:lnTo>
                  <a:lnTo>
                    <a:pt x="699985" y="138430"/>
                  </a:lnTo>
                  <a:lnTo>
                    <a:pt x="704977" y="135890"/>
                  </a:lnTo>
                  <a:lnTo>
                    <a:pt x="706970" y="133350"/>
                  </a:lnTo>
                  <a:lnTo>
                    <a:pt x="710018" y="130810"/>
                  </a:lnTo>
                  <a:lnTo>
                    <a:pt x="711149" y="129540"/>
                  </a:lnTo>
                  <a:lnTo>
                    <a:pt x="712660" y="128270"/>
                  </a:lnTo>
                  <a:lnTo>
                    <a:pt x="713079" y="127000"/>
                  </a:lnTo>
                  <a:lnTo>
                    <a:pt x="713193" y="125730"/>
                  </a:lnTo>
                  <a:lnTo>
                    <a:pt x="712990" y="124460"/>
                  </a:lnTo>
                  <a:lnTo>
                    <a:pt x="677864" y="73660"/>
                  </a:lnTo>
                  <a:close/>
                </a:path>
                <a:path w="773429" h="554989">
                  <a:moveTo>
                    <a:pt x="752589" y="101600"/>
                  </a:moveTo>
                  <a:lnTo>
                    <a:pt x="747712" y="101600"/>
                  </a:lnTo>
                  <a:lnTo>
                    <a:pt x="749173" y="102870"/>
                  </a:lnTo>
                  <a:lnTo>
                    <a:pt x="750138" y="102870"/>
                  </a:lnTo>
                  <a:lnTo>
                    <a:pt x="752589" y="101600"/>
                  </a:lnTo>
                  <a:close/>
                </a:path>
                <a:path w="773429" h="554989">
                  <a:moveTo>
                    <a:pt x="738259" y="33020"/>
                  </a:moveTo>
                  <a:lnTo>
                    <a:pt x="693267" y="33020"/>
                  </a:lnTo>
                  <a:lnTo>
                    <a:pt x="698144" y="35560"/>
                  </a:lnTo>
                  <a:lnTo>
                    <a:pt x="700519" y="36830"/>
                  </a:lnTo>
                  <a:lnTo>
                    <a:pt x="705154" y="40640"/>
                  </a:lnTo>
                  <a:lnTo>
                    <a:pt x="707364" y="43180"/>
                  </a:lnTo>
                  <a:lnTo>
                    <a:pt x="747115" y="101600"/>
                  </a:lnTo>
                  <a:lnTo>
                    <a:pt x="754087" y="101600"/>
                  </a:lnTo>
                  <a:lnTo>
                    <a:pt x="757593" y="99060"/>
                  </a:lnTo>
                  <a:lnTo>
                    <a:pt x="759777" y="97790"/>
                  </a:lnTo>
                  <a:lnTo>
                    <a:pt x="764895" y="93980"/>
                  </a:lnTo>
                  <a:lnTo>
                    <a:pt x="766927" y="92710"/>
                  </a:lnTo>
                  <a:lnTo>
                    <a:pt x="769975" y="90170"/>
                  </a:lnTo>
                  <a:lnTo>
                    <a:pt x="771093" y="88900"/>
                  </a:lnTo>
                  <a:lnTo>
                    <a:pt x="772541" y="87630"/>
                  </a:lnTo>
                  <a:lnTo>
                    <a:pt x="772922" y="86360"/>
                  </a:lnTo>
                  <a:lnTo>
                    <a:pt x="773049" y="85090"/>
                  </a:lnTo>
                  <a:lnTo>
                    <a:pt x="772845" y="83820"/>
                  </a:lnTo>
                  <a:lnTo>
                    <a:pt x="772375" y="82550"/>
                  </a:lnTo>
                  <a:lnTo>
                    <a:pt x="738259" y="33020"/>
                  </a:lnTo>
                  <a:close/>
                </a:path>
                <a:path w="773429" h="554989">
                  <a:moveTo>
                    <a:pt x="637806" y="40640"/>
                  </a:moveTo>
                  <a:lnTo>
                    <a:pt x="631088" y="41910"/>
                  </a:lnTo>
                  <a:lnTo>
                    <a:pt x="627621" y="41910"/>
                  </a:lnTo>
                  <a:lnTo>
                    <a:pt x="620534" y="44450"/>
                  </a:lnTo>
                  <a:lnTo>
                    <a:pt x="594829" y="77470"/>
                  </a:lnTo>
                  <a:lnTo>
                    <a:pt x="593521" y="86360"/>
                  </a:lnTo>
                  <a:lnTo>
                    <a:pt x="614279" y="86360"/>
                  </a:lnTo>
                  <a:lnTo>
                    <a:pt x="615569" y="82550"/>
                  </a:lnTo>
                  <a:lnTo>
                    <a:pt x="617893" y="78740"/>
                  </a:lnTo>
                  <a:lnTo>
                    <a:pt x="623493" y="74930"/>
                  </a:lnTo>
                  <a:lnTo>
                    <a:pt x="625983" y="73660"/>
                  </a:lnTo>
                  <a:lnTo>
                    <a:pt x="677864" y="73660"/>
                  </a:lnTo>
                  <a:lnTo>
                    <a:pt x="670839" y="63500"/>
                  </a:lnTo>
                  <a:lnTo>
                    <a:pt x="671385" y="55880"/>
                  </a:lnTo>
                  <a:lnTo>
                    <a:pt x="672414" y="50800"/>
                  </a:lnTo>
                  <a:lnTo>
                    <a:pt x="673704" y="46990"/>
                  </a:lnTo>
                  <a:lnTo>
                    <a:pt x="653173" y="46990"/>
                  </a:lnTo>
                  <a:lnTo>
                    <a:pt x="650278" y="44450"/>
                  </a:lnTo>
                  <a:lnTo>
                    <a:pt x="647280" y="43180"/>
                  </a:lnTo>
                  <a:lnTo>
                    <a:pt x="641045" y="41910"/>
                  </a:lnTo>
                  <a:lnTo>
                    <a:pt x="637806" y="40640"/>
                  </a:lnTo>
                  <a:close/>
                </a:path>
                <a:path w="773429" h="554989">
                  <a:moveTo>
                    <a:pt x="701408" y="0"/>
                  </a:moveTo>
                  <a:lnTo>
                    <a:pt x="696137" y="0"/>
                  </a:lnTo>
                  <a:lnTo>
                    <a:pt x="684987" y="1270"/>
                  </a:lnTo>
                  <a:lnTo>
                    <a:pt x="679170" y="3810"/>
                  </a:lnTo>
                  <a:lnTo>
                    <a:pt x="670420" y="10160"/>
                  </a:lnTo>
                  <a:lnTo>
                    <a:pt x="668032" y="12700"/>
                  </a:lnTo>
                  <a:lnTo>
                    <a:pt x="663790" y="16510"/>
                  </a:lnTo>
                  <a:lnTo>
                    <a:pt x="661911" y="20320"/>
                  </a:lnTo>
                  <a:lnTo>
                    <a:pt x="658609" y="25400"/>
                  </a:lnTo>
                  <a:lnTo>
                    <a:pt x="657199" y="29210"/>
                  </a:lnTo>
                  <a:lnTo>
                    <a:pt x="654850" y="36830"/>
                  </a:lnTo>
                  <a:lnTo>
                    <a:pt x="653897" y="41910"/>
                  </a:lnTo>
                  <a:lnTo>
                    <a:pt x="653173" y="46990"/>
                  </a:lnTo>
                  <a:lnTo>
                    <a:pt x="673704" y="46990"/>
                  </a:lnTo>
                  <a:lnTo>
                    <a:pt x="675424" y="41910"/>
                  </a:lnTo>
                  <a:lnTo>
                    <a:pt x="677710" y="38100"/>
                  </a:lnTo>
                  <a:lnTo>
                    <a:pt x="683310" y="34290"/>
                  </a:lnTo>
                  <a:lnTo>
                    <a:pt x="685825" y="33020"/>
                  </a:lnTo>
                  <a:lnTo>
                    <a:pt x="738259" y="33020"/>
                  </a:lnTo>
                  <a:lnTo>
                    <a:pt x="728637" y="19050"/>
                  </a:lnTo>
                  <a:lnTo>
                    <a:pt x="724662" y="15240"/>
                  </a:lnTo>
                  <a:lnTo>
                    <a:pt x="716013" y="6350"/>
                  </a:lnTo>
                  <a:lnTo>
                    <a:pt x="711365" y="3810"/>
                  </a:lnTo>
                  <a:lnTo>
                    <a:pt x="701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8"/>
            <p:cNvSpPr/>
            <p:nvPr/>
          </p:nvSpPr>
          <p:spPr>
            <a:xfrm>
              <a:off x="3927347" y="4067505"/>
              <a:ext cx="591185" cy="389255"/>
            </a:xfrm>
            <a:custGeom>
              <a:avLst/>
              <a:gdLst/>
              <a:ahLst/>
              <a:cxnLst/>
              <a:rect l="l" t="t" r="r" b="b"/>
              <a:pathLst>
                <a:path w="591185" h="389254">
                  <a:moveTo>
                    <a:pt x="0" y="388670"/>
                  </a:moveTo>
                  <a:lnTo>
                    <a:pt x="591108" y="0"/>
                  </a:lnTo>
                </a:path>
              </a:pathLst>
            </a:custGeom>
            <a:ln w="36576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9"/>
            <p:cNvSpPr/>
            <p:nvPr/>
          </p:nvSpPr>
          <p:spPr>
            <a:xfrm>
              <a:off x="4473036" y="4017260"/>
              <a:ext cx="121920" cy="106680"/>
            </a:xfrm>
            <a:custGeom>
              <a:avLst/>
              <a:gdLst/>
              <a:ahLst/>
              <a:cxnLst/>
              <a:rect l="l" t="t" r="r" b="b"/>
              <a:pathLst>
                <a:path w="121920" h="106679">
                  <a:moveTo>
                    <a:pt x="121818" y="0"/>
                  </a:moveTo>
                  <a:lnTo>
                    <a:pt x="0" y="14452"/>
                  </a:lnTo>
                  <a:lnTo>
                    <a:pt x="60286" y="106133"/>
                  </a:lnTo>
                  <a:lnTo>
                    <a:pt x="121818" y="0"/>
                  </a:lnTo>
                  <a:close/>
                </a:path>
              </a:pathLst>
            </a:custGeom>
            <a:solidFill>
              <a:srgbClr val="333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0"/>
            <p:cNvSpPr/>
            <p:nvPr/>
          </p:nvSpPr>
          <p:spPr>
            <a:xfrm>
              <a:off x="5118550" y="3711442"/>
              <a:ext cx="153987" cy="880370"/>
            </a:xfrm>
            <a:custGeom>
              <a:avLst/>
              <a:gdLst/>
              <a:ahLst/>
              <a:cxnLst/>
              <a:rect l="l" t="t" r="r" b="b"/>
              <a:pathLst>
                <a:path w="307975" h="1367154">
                  <a:moveTo>
                    <a:pt x="307492" y="136679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1"/>
            <p:cNvSpPr/>
            <p:nvPr/>
          </p:nvSpPr>
          <p:spPr>
            <a:xfrm>
              <a:off x="5091906" y="3711435"/>
              <a:ext cx="86995" cy="84455"/>
            </a:xfrm>
            <a:custGeom>
              <a:avLst/>
              <a:gdLst/>
              <a:ahLst/>
              <a:cxnLst/>
              <a:rect l="l" t="t" r="r" b="b"/>
              <a:pathLst>
                <a:path w="86995" h="84454">
                  <a:moveTo>
                    <a:pt x="0" y="84099"/>
                  </a:moveTo>
                  <a:lnTo>
                    <a:pt x="26644" y="0"/>
                  </a:lnTo>
                  <a:lnTo>
                    <a:pt x="86728" y="6459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2"/>
            <p:cNvSpPr/>
            <p:nvPr/>
          </p:nvSpPr>
          <p:spPr>
            <a:xfrm>
              <a:off x="4797129" y="4716422"/>
              <a:ext cx="642842" cy="2046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4"/>
            <p:cNvSpPr txBox="1"/>
            <p:nvPr/>
          </p:nvSpPr>
          <p:spPr>
            <a:xfrm>
              <a:off x="8181698" y="3055655"/>
              <a:ext cx="1074043" cy="4587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400" i="1" dirty="0">
                  <a:latin typeface="Calibri"/>
                  <a:cs typeface="Calibri"/>
                </a:rPr>
                <a:t>E </a:t>
              </a:r>
              <a:r>
                <a:rPr sz="2400" i="1" spc="-5" dirty="0">
                  <a:latin typeface="Calibri"/>
                  <a:cs typeface="Calibri"/>
                </a:rPr>
                <a:t>f</a:t>
              </a:r>
              <a:r>
                <a:rPr sz="2400" i="1" dirty="0">
                  <a:latin typeface="Calibri"/>
                  <a:cs typeface="Calibri"/>
                </a:rPr>
                <a:t>i</a:t>
              </a:r>
              <a:r>
                <a:rPr sz="2400" i="1" spc="5" dirty="0">
                  <a:latin typeface="Calibri"/>
                  <a:cs typeface="Calibri"/>
                </a:rPr>
                <a:t>e</a:t>
              </a:r>
              <a:r>
                <a:rPr sz="2400" i="1" dirty="0">
                  <a:latin typeface="Calibri"/>
                  <a:cs typeface="Calibri"/>
                </a:rPr>
                <a:t>ld</a:t>
              </a:r>
              <a:endParaRPr sz="2400" dirty="0">
                <a:latin typeface="Calibri"/>
                <a:cs typeface="Calibri"/>
              </a:endParaRPr>
            </a:p>
          </p:txBody>
        </p:sp>
        <p:sp>
          <p:nvSpPr>
            <p:cNvPr id="65" name="object 15"/>
            <p:cNvSpPr/>
            <p:nvPr/>
          </p:nvSpPr>
          <p:spPr>
            <a:xfrm>
              <a:off x="8041385" y="1882136"/>
              <a:ext cx="0" cy="737870"/>
            </a:xfrm>
            <a:custGeom>
              <a:avLst/>
              <a:gdLst/>
              <a:ahLst/>
              <a:cxnLst/>
              <a:rect l="l" t="t" r="r" b="b"/>
              <a:pathLst>
                <a:path h="737869">
                  <a:moveTo>
                    <a:pt x="0" y="73764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6"/>
            <p:cNvSpPr/>
            <p:nvPr/>
          </p:nvSpPr>
          <p:spPr>
            <a:xfrm>
              <a:off x="7984242" y="178688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0" y="114300"/>
                  </a:lnTo>
                  <a:lnTo>
                    <a:pt x="114300" y="11430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7"/>
            <p:cNvSpPr/>
            <p:nvPr/>
          </p:nvSpPr>
          <p:spPr>
            <a:xfrm>
              <a:off x="8062721" y="2911601"/>
              <a:ext cx="0" cy="737870"/>
            </a:xfrm>
            <a:custGeom>
              <a:avLst/>
              <a:gdLst/>
              <a:ahLst/>
              <a:cxnLst/>
              <a:rect l="l" t="t" r="r" b="b"/>
              <a:pathLst>
                <a:path h="737870">
                  <a:moveTo>
                    <a:pt x="0" y="0"/>
                  </a:moveTo>
                  <a:lnTo>
                    <a:pt x="0" y="737641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8"/>
            <p:cNvSpPr/>
            <p:nvPr/>
          </p:nvSpPr>
          <p:spPr>
            <a:xfrm>
              <a:off x="8005578" y="3630193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9"/>
            <p:cNvSpPr txBox="1"/>
            <p:nvPr/>
          </p:nvSpPr>
          <p:spPr>
            <a:xfrm>
              <a:off x="8136793" y="2128103"/>
              <a:ext cx="1028689" cy="4587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400" i="1" spc="-15" dirty="0">
                  <a:latin typeface="Calibri"/>
                  <a:cs typeface="Calibri"/>
                </a:rPr>
                <a:t>B </a:t>
              </a:r>
              <a:r>
                <a:rPr sz="2400" i="1" spc="-5" dirty="0">
                  <a:latin typeface="Calibri"/>
                  <a:cs typeface="Calibri"/>
                </a:rPr>
                <a:t>f</a:t>
              </a:r>
              <a:r>
                <a:rPr sz="2400" i="1" dirty="0">
                  <a:latin typeface="Calibri"/>
                  <a:cs typeface="Calibri"/>
                </a:rPr>
                <a:t>i</a:t>
              </a:r>
              <a:r>
                <a:rPr sz="2400" i="1" spc="5" dirty="0">
                  <a:latin typeface="Calibri"/>
                  <a:cs typeface="Calibri"/>
                </a:rPr>
                <a:t>e</a:t>
              </a:r>
              <a:r>
                <a:rPr sz="2400" i="1" dirty="0">
                  <a:latin typeface="Calibri"/>
                  <a:cs typeface="Calibri"/>
                </a:rPr>
                <a:t>ld</a:t>
              </a:r>
              <a:endParaRPr sz="2400" dirty="0">
                <a:latin typeface="Calibri"/>
                <a:cs typeface="Calibri"/>
              </a:endParaRPr>
            </a:p>
          </p:txBody>
        </p:sp>
        <p:sp>
          <p:nvSpPr>
            <p:cNvPr id="70" name="object 21"/>
            <p:cNvSpPr/>
            <p:nvPr/>
          </p:nvSpPr>
          <p:spPr>
            <a:xfrm>
              <a:off x="4491228" y="1589544"/>
              <a:ext cx="3448811" cy="19187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2"/>
            <p:cNvSpPr/>
            <p:nvPr/>
          </p:nvSpPr>
          <p:spPr>
            <a:xfrm>
              <a:off x="5558834" y="2830061"/>
              <a:ext cx="2470854" cy="22926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3"/>
            <p:cNvSpPr txBox="1"/>
            <p:nvPr/>
          </p:nvSpPr>
          <p:spPr>
            <a:xfrm>
              <a:off x="5429896" y="3296841"/>
              <a:ext cx="102870" cy="2038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dirty="0">
                  <a:solidFill>
                    <a:srgbClr val="C00000"/>
                  </a:solidFill>
                  <a:latin typeface="Calibri"/>
                  <a:cs typeface="Calibri"/>
                </a:rPr>
                <a:t>x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73" name="object 24"/>
            <p:cNvSpPr txBox="1"/>
            <p:nvPr/>
          </p:nvSpPr>
          <p:spPr>
            <a:xfrm>
              <a:off x="6086910" y="4204619"/>
              <a:ext cx="106680" cy="2038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dirty="0">
                  <a:solidFill>
                    <a:srgbClr val="C00000"/>
                  </a:solidFill>
                  <a:latin typeface="Calibri"/>
                  <a:cs typeface="Calibri"/>
                </a:rPr>
                <a:t>y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74" name="object 25"/>
            <p:cNvSpPr/>
            <p:nvPr/>
          </p:nvSpPr>
          <p:spPr>
            <a:xfrm>
              <a:off x="6188964" y="2843783"/>
              <a:ext cx="1699260" cy="2077720"/>
            </a:xfrm>
            <a:custGeom>
              <a:avLst/>
              <a:gdLst/>
              <a:ahLst/>
              <a:cxnLst/>
              <a:rect l="l" t="t" r="r" b="b"/>
              <a:pathLst>
                <a:path w="1699259" h="2077720">
                  <a:moveTo>
                    <a:pt x="0" y="2077212"/>
                  </a:moveTo>
                  <a:lnTo>
                    <a:pt x="1699260" y="1085989"/>
                  </a:lnTo>
                  <a:lnTo>
                    <a:pt x="1699260" y="0"/>
                  </a:lnTo>
                  <a:lnTo>
                    <a:pt x="0" y="991222"/>
                  </a:lnTo>
                  <a:lnTo>
                    <a:pt x="0" y="2077212"/>
                  </a:lnTo>
                  <a:close/>
                </a:path>
              </a:pathLst>
            </a:custGeom>
            <a:ln w="9144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26"/>
            <p:cNvSpPr/>
            <p:nvPr/>
          </p:nvSpPr>
          <p:spPr>
            <a:xfrm>
              <a:off x="6316217" y="3807518"/>
              <a:ext cx="0" cy="547370"/>
            </a:xfrm>
            <a:custGeom>
              <a:avLst/>
              <a:gdLst/>
              <a:ahLst/>
              <a:cxnLst/>
              <a:rect l="l" t="t" r="r" b="b"/>
              <a:pathLst>
                <a:path h="547370">
                  <a:moveTo>
                    <a:pt x="0" y="546912"/>
                  </a:moveTo>
                  <a:lnTo>
                    <a:pt x="0" y="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27"/>
            <p:cNvSpPr/>
            <p:nvPr/>
          </p:nvSpPr>
          <p:spPr>
            <a:xfrm>
              <a:off x="6271772" y="3807513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76199"/>
                  </a:moveTo>
                  <a:lnTo>
                    <a:pt x="44450" y="0"/>
                  </a:lnTo>
                  <a:lnTo>
                    <a:pt x="0" y="76199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28"/>
            <p:cNvSpPr/>
            <p:nvPr/>
          </p:nvSpPr>
          <p:spPr>
            <a:xfrm>
              <a:off x="6630161" y="3618538"/>
              <a:ext cx="0" cy="446405"/>
            </a:xfrm>
            <a:custGeom>
              <a:avLst/>
              <a:gdLst/>
              <a:ahLst/>
              <a:cxnLst/>
              <a:rect l="l" t="t" r="r" b="b"/>
              <a:pathLst>
                <a:path h="446404">
                  <a:moveTo>
                    <a:pt x="0" y="446201"/>
                  </a:moveTo>
                  <a:lnTo>
                    <a:pt x="0" y="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29"/>
            <p:cNvSpPr/>
            <p:nvPr/>
          </p:nvSpPr>
          <p:spPr>
            <a:xfrm>
              <a:off x="6585717" y="3618538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76199"/>
                  </a:moveTo>
                  <a:lnTo>
                    <a:pt x="44450" y="0"/>
                  </a:lnTo>
                  <a:lnTo>
                    <a:pt x="0" y="76199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30"/>
            <p:cNvSpPr/>
            <p:nvPr/>
          </p:nvSpPr>
          <p:spPr>
            <a:xfrm>
              <a:off x="7259573" y="3242106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269951"/>
                  </a:moveTo>
                  <a:lnTo>
                    <a:pt x="0" y="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31"/>
            <p:cNvSpPr/>
            <p:nvPr/>
          </p:nvSpPr>
          <p:spPr>
            <a:xfrm>
              <a:off x="7215129" y="3242110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76200"/>
                  </a:moveTo>
                  <a:lnTo>
                    <a:pt x="44450" y="0"/>
                  </a:lnTo>
                  <a:lnTo>
                    <a:pt x="0" y="7620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32"/>
            <p:cNvSpPr/>
            <p:nvPr/>
          </p:nvSpPr>
          <p:spPr>
            <a:xfrm>
              <a:off x="6945630" y="3429560"/>
              <a:ext cx="0" cy="358140"/>
            </a:xfrm>
            <a:custGeom>
              <a:avLst/>
              <a:gdLst/>
              <a:ahLst/>
              <a:cxnLst/>
              <a:rect l="l" t="t" r="r" b="b"/>
              <a:pathLst>
                <a:path h="358139">
                  <a:moveTo>
                    <a:pt x="0" y="358076"/>
                  </a:moveTo>
                  <a:lnTo>
                    <a:pt x="0" y="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33"/>
            <p:cNvSpPr/>
            <p:nvPr/>
          </p:nvSpPr>
          <p:spPr>
            <a:xfrm>
              <a:off x="6901184" y="3429562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76200"/>
                  </a:moveTo>
                  <a:lnTo>
                    <a:pt x="44450" y="0"/>
                  </a:lnTo>
                  <a:lnTo>
                    <a:pt x="0" y="7620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5021350" y="100941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NIMA 784 (2015) 513</a:t>
            </a:r>
            <a:endParaRPr kumimoji="1" lang="ja-JP" altLang="en-US" dirty="0"/>
          </a:p>
        </p:txBody>
      </p:sp>
      <p:sp>
        <p:nvSpPr>
          <p:cNvPr id="49" name="タイトル 1"/>
          <p:cNvSpPr txBox="1">
            <a:spLocks/>
          </p:cNvSpPr>
          <p:nvPr/>
        </p:nvSpPr>
        <p:spPr>
          <a:xfrm>
            <a:off x="-8949" y="16703"/>
            <a:ext cx="5043507" cy="17223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/>
            <a:r>
              <a:rPr lang="en-US" altLang="ja-JP" sz="3200" dirty="0" err="1"/>
              <a:t>SPiRIT</a:t>
            </a:r>
            <a:r>
              <a:rPr lang="en-US" altLang="ja-JP" sz="3200" dirty="0"/>
              <a:t>-Time Projection Chamber</a:t>
            </a:r>
          </a:p>
          <a:p>
            <a:pPr algn="l"/>
            <a:r>
              <a:rPr lang="en-US" altLang="ja-JP" sz="1800" dirty="0"/>
              <a:t>for the measurement of charged particles in HIC</a:t>
            </a:r>
            <a:endParaRPr lang="ja-JP" alt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899774" y="476368"/>
            <a:ext cx="3113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SAMURAI dipole magnet</a:t>
            </a:r>
          </a:p>
        </p:txBody>
      </p:sp>
      <p:sp>
        <p:nvSpPr>
          <p:cNvPr id="41" name="object 9"/>
          <p:cNvSpPr/>
          <p:nvPr/>
        </p:nvSpPr>
        <p:spPr>
          <a:xfrm>
            <a:off x="220730" y="1744701"/>
            <a:ext cx="3865036" cy="31372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コンテンツ プレースホルダ 2">
            <a:extLst>
              <a:ext uri="{FF2B5EF4-FFF2-40B4-BE49-F238E27FC236}">
                <a16:creationId xmlns:a16="http://schemas.microsoft.com/office/drawing/2014/main" id="{2C0C7071-B1A0-4258-AA57-5940629D54C1}"/>
              </a:ext>
            </a:extLst>
          </p:cNvPr>
          <p:cNvSpPr txBox="1">
            <a:spLocks/>
          </p:cNvSpPr>
          <p:nvPr/>
        </p:nvSpPr>
        <p:spPr>
          <a:xfrm>
            <a:off x="85675" y="5004424"/>
            <a:ext cx="4736851" cy="163722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err="1"/>
              <a:t>dE</a:t>
            </a:r>
            <a:r>
              <a:rPr lang="en-US" altLang="ja-JP" sz="2400" dirty="0"/>
              <a:t>/</a:t>
            </a:r>
            <a:r>
              <a:rPr lang="en-US" altLang="ja-JP" sz="2400" dirty="0" err="1"/>
              <a:t>dX</a:t>
            </a:r>
            <a:r>
              <a:rPr lang="en-US" altLang="ja-JP" sz="2400" dirty="0"/>
              <a:t> – B</a:t>
            </a:r>
            <a:r>
              <a:rPr lang="en-US" altLang="ja-JP" sz="2400" dirty="0">
                <a:latin typeface="Symbol" panose="05050102010706020507" pitchFamily="18" charset="2"/>
              </a:rPr>
              <a:t>r</a:t>
            </a:r>
            <a:r>
              <a:rPr lang="en-US" altLang="ja-JP" sz="2400" dirty="0"/>
              <a:t> particle identification.</a:t>
            </a:r>
          </a:p>
          <a:p>
            <a:r>
              <a:rPr lang="en-US" altLang="ja-JP" sz="2400" dirty="0"/>
              <a:t>Readout with ~12000 pads.</a:t>
            </a:r>
          </a:p>
          <a:p>
            <a:r>
              <a:rPr lang="en-US" altLang="ja-JP" sz="2400" dirty="0"/>
              <a:t>Operation under B~0.5T</a:t>
            </a:r>
          </a:p>
        </p:txBody>
      </p:sp>
    </p:spTree>
    <p:extLst>
      <p:ext uri="{BB962C8B-B14F-4D97-AF65-F5344CB8AC3E}">
        <p14:creationId xmlns:p14="http://schemas.microsoft.com/office/powerpoint/2010/main" val="3997126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147990"/>
            <a:ext cx="7737026" cy="76073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The </a:t>
            </a:r>
            <a:r>
              <a:rPr lang="en-US" altLang="ja-JP" sz="3200" dirty="0" err="1"/>
              <a:t>SPiRIT</a:t>
            </a:r>
            <a:r>
              <a:rPr lang="en-US" altLang="ja-JP" sz="3200" dirty="0"/>
              <a:t> TPC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82147" y="1108678"/>
            <a:ext cx="3903064" cy="3014486"/>
          </a:xfrm>
          <a:solidFill>
            <a:srgbClr val="FFFFFF">
              <a:alpha val="50196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en-US" altLang="ja-JP" sz="2000" dirty="0"/>
              <a:t>Based on </a:t>
            </a:r>
            <a:r>
              <a:rPr lang="en-US" altLang="ja-JP" sz="2000" dirty="0" err="1"/>
              <a:t>Bevalac</a:t>
            </a:r>
            <a:r>
              <a:rPr lang="en-US" altLang="ja-JP" sz="2000" dirty="0"/>
              <a:t> EOS TPC.</a:t>
            </a:r>
          </a:p>
          <a:p>
            <a:r>
              <a:rPr lang="en-US" altLang="ja-JP" sz="2000" dirty="0"/>
              <a:t>Wire amplification with P10 gas (1atm).</a:t>
            </a:r>
          </a:p>
          <a:p>
            <a:r>
              <a:rPr lang="en-US" altLang="ja-JP" sz="2000" dirty="0"/>
              <a:t>Target at the entrance of chamber.</a:t>
            </a:r>
          </a:p>
          <a:p>
            <a:r>
              <a:rPr lang="en-US" altLang="ja-JP" sz="2000" dirty="0"/>
              <a:t>~12000 readout pads.</a:t>
            </a:r>
            <a:r>
              <a:rPr lang="ja-JP" altLang="en-US" sz="2000" dirty="0"/>
              <a:t> </a:t>
            </a:r>
            <a:r>
              <a:rPr lang="en-US" altLang="ja-JP" sz="2000" dirty="0"/>
              <a:t>12x8 mm</a:t>
            </a:r>
            <a:r>
              <a:rPr lang="en-US" altLang="ja-JP" sz="2000" baseline="30000" dirty="0"/>
              <a:t>2</a:t>
            </a:r>
          </a:p>
          <a:p>
            <a:r>
              <a:rPr lang="en-US" altLang="ja-JP" sz="2000" dirty="0"/>
              <a:t>Multiplicity: 10~100.</a:t>
            </a:r>
          </a:p>
          <a:p>
            <a:endParaRPr lang="en-US" altLang="ja-JP" sz="2000" dirty="0"/>
          </a:p>
          <a:p>
            <a:r>
              <a:rPr lang="en-US" altLang="ja-JP" sz="2000" u="sng" dirty="0"/>
              <a:t>Beam passes through chamber as well.</a:t>
            </a:r>
          </a:p>
          <a:p>
            <a:endParaRPr lang="en-US" altLang="ja-JP" sz="2000" dirty="0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>
          <a:xfrm>
            <a:off x="6845792" y="635635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43" name="object 9"/>
          <p:cNvSpPr/>
          <p:nvPr/>
        </p:nvSpPr>
        <p:spPr>
          <a:xfrm>
            <a:off x="-53944" y="4014514"/>
            <a:ext cx="5096255" cy="2874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8A1C025-FCC6-3E49-891A-141CE1454A57}"/>
              </a:ext>
            </a:extLst>
          </p:cNvPr>
          <p:cNvSpPr txBox="1"/>
          <p:nvPr/>
        </p:nvSpPr>
        <p:spPr>
          <a:xfrm>
            <a:off x="4487255" y="6519446"/>
            <a:ext cx="379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Rev. Sci. </a:t>
            </a:r>
            <a:r>
              <a:rPr lang="en-US" altLang="ja-JP" sz="1800" i="0" u="none" strike="noStrike" baseline="0" dirty="0" err="1">
                <a:latin typeface="Segoe UI" panose="020B0502040204020203" pitchFamily="34" charset="0"/>
                <a:cs typeface="Segoe UI" panose="020B0502040204020203" pitchFamily="34" charset="0"/>
              </a:rPr>
              <a:t>Instrum</a:t>
            </a:r>
            <a:r>
              <a:rPr lang="en-US" altLang="ja-JP" sz="1800" i="0" u="none" strike="noStrike" baseline="0" dirty="0">
                <a:latin typeface="Segoe UI" panose="020B0502040204020203" pitchFamily="34" charset="0"/>
                <a:cs typeface="Segoe UI" panose="020B0502040204020203" pitchFamily="34" charset="0"/>
              </a:rPr>
              <a:t>. 92, 063302 (2021)</a:t>
            </a:r>
            <a:endParaRPr kumimoji="1" lang="ja-JP" alt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내용 개체 틀 8">
            <a:extLst>
              <a:ext uri="{FF2B5EF4-FFF2-40B4-BE49-F238E27FC236}">
                <a16:creationId xmlns:a16="http://schemas.microsoft.com/office/drawing/2014/main" id="{5329E7E5-3B7E-32E2-CFBA-08BE5E1D4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33" y="845710"/>
            <a:ext cx="4953000" cy="413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33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1765</TotalTime>
  <Words>1660</Words>
  <Application>Microsoft Office PowerPoint</Application>
  <PresentationFormat>画面に合わせる (4:3)</PresentationFormat>
  <Paragraphs>386</Paragraphs>
  <Slides>28</Slides>
  <Notes>20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28</vt:i4>
      </vt:variant>
    </vt:vector>
  </HeadingPairs>
  <TitlesOfParts>
    <vt:vector size="47" baseType="lpstr">
      <vt:lpstr>AppleSDGothicNeo-Light</vt:lpstr>
      <vt:lpstr>Zapfino</vt:lpstr>
      <vt:lpstr>メイリオ</vt:lpstr>
      <vt:lpstr>游ゴシック</vt:lpstr>
      <vt:lpstr>游ゴシック Light</vt:lpstr>
      <vt:lpstr>Arial</vt:lpstr>
      <vt:lpstr>Arial Narrow</vt:lpstr>
      <vt:lpstr>Calibri</vt:lpstr>
      <vt:lpstr>Calibri Light</vt:lpstr>
      <vt:lpstr>Comic Sans MS</vt:lpstr>
      <vt:lpstr>Segoe UI</vt:lpstr>
      <vt:lpstr>Symbol</vt:lpstr>
      <vt:lpstr>Tahoma</vt:lpstr>
      <vt:lpstr>Times New Roman</vt:lpstr>
      <vt:lpstr>Verdana</vt:lpstr>
      <vt:lpstr>Wingdings</vt:lpstr>
      <vt:lpstr>Office テーマ</vt:lpstr>
      <vt:lpstr>1_Office テーマ</vt:lpstr>
      <vt:lpstr>標準デザイン</vt:lpstr>
      <vt:lpstr>The SPiRIT TPC for heavy ion collision experiments at RIKEN-RIBF</vt:lpstr>
      <vt:lpstr>Heavy Ion Collision Exp. w/ TPC to study the density dependent symmetry energy</vt:lpstr>
      <vt:lpstr>Collaboration for Device at RIKEN-RIBF: SPiRIT SAMURAI Pion Reconstruction and Ion Tracker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The SPiRIT TPC</vt:lpstr>
      <vt:lpstr>Readout Electronics for TPC: GET</vt:lpstr>
      <vt:lpstr>SPiRIT dayone experiment setup</vt:lpstr>
      <vt:lpstr>Trigger system for high dense matter #hits(side)&gt;4 &amp;&amp; Z&lt;20</vt:lpstr>
      <vt:lpstr>PowerPoint プレゼンテーション</vt:lpstr>
      <vt:lpstr>Cleaning up experimental area</vt:lpstr>
      <vt:lpstr>Dayone Heavy RI Collision experiment</vt:lpstr>
      <vt:lpstr>First Physics Run at 2016 spring</vt:lpstr>
      <vt:lpstr>Dead channels along beam trajectory</vt:lpstr>
      <vt:lpstr>d-ray which cannot be blocked with Gating Grid (GG)  Preamp becomes dead for a certain time due to large signal of multiple d-ray</vt:lpstr>
      <vt:lpstr>Offline analysis: Charged particle tracking</vt:lpstr>
      <vt:lpstr>Pad Desaturation to recover PID and momenta of particles with saturated pads</vt:lpstr>
      <vt:lpstr>Pad Desaturation</vt:lpstr>
      <vt:lpstr>Particle trajectories are distorted due to the large amount of charge made by HI beam</vt:lpstr>
      <vt:lpstr>Particle identification by TPC 132Sn + 124Sn Ebeam=270 AMeV</vt:lpstr>
      <vt:lpstr>Reconstruction of vertices: junk event removal</vt:lpstr>
      <vt:lpstr>PowerPoint プレゼンテーション</vt:lpstr>
      <vt:lpstr>Development of TPC-FEE based on SAMPA chip</vt:lpstr>
      <vt:lpstr>SAMPA chip feature (v4)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density dependent nuclear symmetry energy by using heavy RI collision at RIBF-SPiRIT</dc:title>
  <dc:creator>Tadaaki Isobe</dc:creator>
  <cp:lastModifiedBy>Tadaaki Isobe</cp:lastModifiedBy>
  <cp:revision>84</cp:revision>
  <dcterms:created xsi:type="dcterms:W3CDTF">2016-10-17T13:52:02Z</dcterms:created>
  <dcterms:modified xsi:type="dcterms:W3CDTF">2023-05-17T10:28:24Z</dcterms:modified>
</cp:coreProperties>
</file>