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89" r:id="rId4"/>
  </p:sldMasterIdLst>
  <p:notesMasterIdLst>
    <p:notesMasterId r:id="rId31"/>
  </p:notesMasterIdLst>
  <p:handoutMasterIdLst>
    <p:handoutMasterId r:id="rId32"/>
  </p:handoutMasterIdLst>
  <p:sldIdLst>
    <p:sldId id="270" r:id="rId5"/>
    <p:sldId id="517" r:id="rId6"/>
    <p:sldId id="537" r:id="rId7"/>
    <p:sldId id="524" r:id="rId8"/>
    <p:sldId id="527" r:id="rId9"/>
    <p:sldId id="534" r:id="rId10"/>
    <p:sldId id="551" r:id="rId11"/>
    <p:sldId id="522" r:id="rId12"/>
    <p:sldId id="549" r:id="rId13"/>
    <p:sldId id="540" r:id="rId14"/>
    <p:sldId id="553" r:id="rId15"/>
    <p:sldId id="550" r:id="rId16"/>
    <p:sldId id="531" r:id="rId17"/>
    <p:sldId id="544" r:id="rId18"/>
    <p:sldId id="543" r:id="rId19"/>
    <p:sldId id="545" r:id="rId20"/>
    <p:sldId id="512" r:id="rId21"/>
    <p:sldId id="511" r:id="rId22"/>
    <p:sldId id="518" r:id="rId23"/>
    <p:sldId id="507" r:id="rId24"/>
    <p:sldId id="541" r:id="rId25"/>
    <p:sldId id="499" r:id="rId26"/>
    <p:sldId id="516" r:id="rId27"/>
    <p:sldId id="506" r:id="rId28"/>
    <p:sldId id="552" r:id="rId29"/>
    <p:sldId id="535" r:id="rId30"/>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zin, Daniel" initials="BD" lastIdx="14" clrIdx="0">
    <p:extLst>
      <p:ext uri="{19B8F6BF-5375-455C-9EA6-DF929625EA0E}">
        <p15:presenceInfo xmlns:p15="http://schemas.microsoft.com/office/powerpoint/2012/main" userId="S::bazin@msu.edu::4c810c8c-5cad-43de-aa56-41a626191a5e" providerId="AD"/>
      </p:ext>
    </p:extLst>
  </p:cmAuthor>
  <p:cmAuthor id="2" name="Serikow, Zach" initials="SZ" lastIdx="1" clrIdx="1">
    <p:extLst>
      <p:ext uri="{19B8F6BF-5375-455C-9EA6-DF929625EA0E}">
        <p15:presenceInfo xmlns:p15="http://schemas.microsoft.com/office/powerpoint/2012/main" userId="S::serikowm@msu.edu::0bf1b3ae-8860-49d4-ba43-74c5a18f9d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64308"/>
    <a:srgbClr val="0F0C8F"/>
    <a:srgbClr val="CC0000"/>
    <a:srgbClr val="FFAE1A"/>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51" autoAdjust="0"/>
    <p:restoredTop sz="59756"/>
  </p:normalViewPr>
  <p:slideViewPr>
    <p:cSldViewPr snapToObjects="1">
      <p:cViewPr varScale="1">
        <p:scale>
          <a:sx n="47" d="100"/>
          <a:sy n="47" d="100"/>
        </p:scale>
        <p:origin x="2584" y="184"/>
      </p:cViewPr>
      <p:guideLst>
        <p:guide orient="horz" pos="2160"/>
        <p:guide pos="2880"/>
      </p:guideLst>
    </p:cSldViewPr>
  </p:slideViewPr>
  <p:notesTextViewPr>
    <p:cViewPr>
      <p:scale>
        <a:sx n="85" d="100"/>
        <a:sy n="85" d="100"/>
      </p:scale>
      <p:origin x="0" y="0"/>
    </p:cViewPr>
  </p:notesTextViewPr>
  <p:notesViewPr>
    <p:cSldViewPr snapToObjects="1">
      <p:cViewPr varScale="1">
        <p:scale>
          <a:sx n="83" d="100"/>
          <a:sy n="83" d="100"/>
        </p:scale>
        <p:origin x="-2916"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5/15/23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dirty="0">
              <a:ea typeface="ヒラギノ角ゴ Pro W3"/>
              <a:cs typeface="ヒラギノ角ゴ Pro W3"/>
            </a:endParaRPr>
          </a:p>
        </p:txBody>
      </p:sp>
    </p:spTree>
    <p:extLst>
      <p:ext uri="{BB962C8B-B14F-4D97-AF65-F5344CB8AC3E}">
        <p14:creationId xmlns:p14="http://schemas.microsoft.com/office/powerpoint/2010/main" val="164087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we gate on protons, we find the events corresponding to 10Be(</a:t>
            </a:r>
            <a:r>
              <a:rPr lang="en-US" dirty="0" err="1"/>
              <a:t>d,p</a:t>
            </a:r>
            <a:r>
              <a:rPr lang="en-US" dirty="0"/>
              <a:t>). On the right is a histogram of the calculated excitation energy of the heavy residue (with a correction for the beam energy). We clearly see the 1/2- and 5/2+ levels in 11Be. Note that we do not see the 3.41 MeV level in this diagram. This is because these plots shown only include two hours worth of data at 1000 </a:t>
            </a:r>
            <a:r>
              <a:rPr lang="en-US" dirty="0" err="1"/>
              <a:t>pps</a:t>
            </a:r>
            <a:r>
              <a:rPr lang="en-US" dirty="0"/>
              <a:t>. (plus we have a background). We need to include much more statistics from our many other hours of runs. This also shows a strength of the AT-TPC and why active targets are well-suited for rare isotope beams: they have a large luminosity. We can obtain kinematic lines with little data.</a:t>
            </a:r>
          </a:p>
          <a:p>
            <a:pPr marL="171450" indent="-171450">
              <a:buFont typeface="Arial" panose="020B0604020202020204" pitchFamily="34" charset="0"/>
              <a:buChar char="•"/>
            </a:pPr>
            <a:r>
              <a:rPr lang="en-US" dirty="0"/>
              <a:t>We can also see that our contamination is affecting these results. On the right histogram we find negative excitation energies, which do not make sense. We have pile-up from 10B(</a:t>
            </a:r>
            <a:r>
              <a:rPr lang="en-US" dirty="0" err="1"/>
              <a:t>d,p</a:t>
            </a:r>
            <a:r>
              <a:rPr lang="en-US" dirty="0"/>
              <a:t>) which can cause identification of the incident beam particle to be incorrect, as in these events. This 10B pile-up stems from us not having a pure beam as mentioned earlier. On the left you can see the kinematic line constructed for the 5/2+ state (also notice the contamination).</a:t>
            </a:r>
          </a:p>
        </p:txBody>
      </p:sp>
    </p:spTree>
    <p:extLst>
      <p:ext uri="{BB962C8B-B14F-4D97-AF65-F5344CB8AC3E}">
        <p14:creationId xmlns:p14="http://schemas.microsoft.com/office/powerpoint/2010/main" val="2790749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the previous slide, we can create angular distribution plots of the differential cross section for different energy levels of 11Be. Here we compare our data to theoretically calculated values from DWBA. We only show the DWBA line with the l-value that best fits the data. The experimental points are expected to better fit the DWBA predictions as we increase the amount of data analyzed. This should also decrease the error. With these plots, we can determine the angular momentum between the residual proton and 11Be (in the left plot, we have l=1 and in the right plot we have l=2). Since we know the parity of 10Be, the neutron, and the relative angular momentum, we can determine the parity of the excited 11Be state (remember I did this earlier with the angular momentum distribution plots). Of course, in these two plots we already know the parity of these two states, but we want to apply this method to the fourth state of 11Be whose parity is unknown. We show here that this method is viable with our experimental setup. We need to analyze more of our data set to start looking at this fourth excited state.</a:t>
            </a:r>
          </a:p>
          <a:p>
            <a:pPr marL="171450" indent="-171450">
              <a:buFont typeface="Arial" panose="020B0604020202020204" pitchFamily="34" charset="0"/>
              <a:buChar char="•"/>
            </a:pPr>
            <a:r>
              <a:rPr lang="en-US" dirty="0"/>
              <a:t>Optical model used was </a:t>
            </a:r>
            <a:r>
              <a:rPr lang="en-US" dirty="0" err="1"/>
              <a:t>Konig</a:t>
            </a:r>
            <a:r>
              <a:rPr lang="en-US" dirty="0"/>
              <a:t> and Delaroche for outgoing channel and An and Cai for deuteron incoming channel</a:t>
            </a:r>
          </a:p>
        </p:txBody>
      </p:sp>
    </p:spTree>
    <p:extLst>
      <p:ext uri="{BB962C8B-B14F-4D97-AF65-F5344CB8AC3E}">
        <p14:creationId xmlns:p14="http://schemas.microsoft.com/office/powerpoint/2010/main" val="2182171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Plot differential cross sections and compare to calculations</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Again, this is our main physics goal. We have yet to reach this stage for reasons I previously mentioned and will mention in a second.</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Determine the parity of the 3.41 MeV resonance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Remove </a:t>
            </a:r>
            <a:r>
              <a:rPr lang="en-US" baseline="30000" dirty="0"/>
              <a:t>10</a:t>
            </a:r>
            <a:r>
              <a:rPr lang="en-US" dirty="0"/>
              <a:t>B(</a:t>
            </a:r>
            <a:r>
              <a:rPr lang="en-US" dirty="0" err="1"/>
              <a:t>d,p</a:t>
            </a:r>
            <a:r>
              <a:rPr lang="en-US" dirty="0"/>
              <a:t>) contamination</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Tighten IC gate</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Resolve pile-up when more than one incoming ion in time window</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Towards end of experiment: pure </a:t>
            </a:r>
            <a:r>
              <a:rPr lang="en-US" baseline="30000" dirty="0"/>
              <a:t>10</a:t>
            </a:r>
            <a:r>
              <a:rPr lang="en-US" dirty="0"/>
              <a:t>Be beam provided by ReA6</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Evaluate incoming </a:t>
            </a:r>
            <a:r>
              <a:rPr lang="en-US" baseline="30000" dirty="0"/>
              <a:t>10</a:t>
            </a:r>
            <a:r>
              <a:rPr lang="en-US" dirty="0"/>
              <a:t>Be flux</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Use downscaled beam events to count number of </a:t>
            </a:r>
            <a:r>
              <a:rPr lang="en-US" baseline="30000" dirty="0"/>
              <a:t>10</a:t>
            </a:r>
            <a:r>
              <a:rPr lang="en-US" dirty="0"/>
              <a:t>Be in IC gate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Analyze entire data set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Calculate detector efficiencies</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Simulate </a:t>
            </a:r>
            <a:r>
              <a:rPr lang="en-US" baseline="30000" dirty="0"/>
              <a:t>10</a:t>
            </a:r>
            <a:r>
              <a:rPr lang="en-US" dirty="0"/>
              <a:t>Be(</a:t>
            </a:r>
            <a:r>
              <a:rPr lang="en-US" dirty="0" err="1"/>
              <a:t>d,p</a:t>
            </a:r>
            <a:r>
              <a:rPr lang="en-US" dirty="0"/>
              <a:t>) reaction in AT-TPC</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Determine energy and angular acceptances as a function of vertex position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Unbound states may require more complex calculations involving the continuum. Have nick </a:t>
            </a:r>
            <a:r>
              <a:rPr lang="en-US" dirty="0" err="1"/>
              <a:t>keeley</a:t>
            </a:r>
            <a:r>
              <a:rPr lang="en-US" dirty="0"/>
              <a:t> perform more calculations for the 1.78 </a:t>
            </a:r>
            <a:r>
              <a:rPr lang="en-US" dirty="0" err="1"/>
              <a:t>mev</a:t>
            </a:r>
            <a:r>
              <a:rPr lang="en-US" dirty="0"/>
              <a:t> state and at this point might as well do ground state and first excited state as well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637093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marL="228600" marR="0" lvl="0" indent="-2286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u="sng" dirty="0"/>
              <a:t>A</a:t>
            </a:r>
            <a:r>
              <a:rPr lang="en-US" dirty="0"/>
              <a:t>ctive </a:t>
            </a:r>
            <a:r>
              <a:rPr lang="en-US" b="1" u="sng" dirty="0"/>
              <a:t>T</a:t>
            </a:r>
            <a:r>
              <a:rPr lang="en-US" dirty="0"/>
              <a:t>arget – </a:t>
            </a:r>
            <a:r>
              <a:rPr lang="en-US" b="1" u="sng" dirty="0"/>
              <a:t>T</a:t>
            </a:r>
            <a:r>
              <a:rPr lang="en-US" dirty="0"/>
              <a:t>ime </a:t>
            </a:r>
            <a:r>
              <a:rPr lang="en-US" b="1" u="sng" dirty="0"/>
              <a:t>P</a:t>
            </a:r>
            <a:r>
              <a:rPr lang="en-US" dirty="0"/>
              <a:t>rojection </a:t>
            </a:r>
            <a:r>
              <a:rPr lang="en-US" b="1" u="sng" dirty="0"/>
              <a:t>C</a:t>
            </a:r>
            <a:r>
              <a:rPr lang="en-US" dirty="0"/>
              <a:t>hamber</a:t>
            </a:r>
          </a:p>
          <a:p>
            <a:pPr marL="971550" marR="0" lvl="1" indent="-2286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ea typeface="ヒラギノ角ゴ Pro W3"/>
                <a:cs typeface="ヒラギノ角ゴ Pro W3"/>
              </a:rPr>
              <a:t>AT-TPC is an active target, thus the target is the gas filling the detector</a:t>
            </a:r>
          </a:p>
          <a:p>
            <a:pPr marL="228600" marR="0" lvl="0" indent="-2286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ea typeface="ヒラギノ角ゴ Pro W3"/>
                <a:cs typeface="ヒラギノ角ゴ Pro W3"/>
              </a:rPr>
              <a:t>Having such a big active target gives us a high luminosity, which is an advantage over passive targets. This will become apparent later when you see how such little beam time yields a relatively large amount of data.</a:t>
            </a:r>
          </a:p>
          <a:p>
            <a:pPr marL="228600" marR="0" lvl="0" indent="-2286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ea typeface="ヒラギノ角ゴ Pro W3"/>
                <a:cs typeface="ヒラギノ角ゴ Pro W3"/>
              </a:rPr>
              <a:t>Note that this insulator gas is to prevent sparking between inner and outer volumes near the cathode which supplies HV</a:t>
            </a:r>
          </a:p>
        </p:txBody>
      </p:sp>
    </p:spTree>
    <p:extLst>
      <p:ext uri="{BB962C8B-B14F-4D97-AF65-F5344CB8AC3E}">
        <p14:creationId xmlns:p14="http://schemas.microsoft.com/office/powerpoint/2010/main" val="3744395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Curve trajectories of scattered particles</a:t>
            </a:r>
          </a:p>
          <a:p>
            <a:pPr marL="971550" lvl="1" indent="-228600">
              <a:buFont typeface="Arial" panose="020B0604020202020204" pitchFamily="34" charset="0"/>
              <a:buChar char="•"/>
            </a:pPr>
            <a:r>
              <a:rPr lang="en-US" dirty="0"/>
              <a:t>Curving the trajectories of scattered particles is convenient because we increase their tracks in the detector which means we have more information about them. The particles are significantly more likely to deposit their entire energy rather then fly out of the active volume</a:t>
            </a:r>
          </a:p>
          <a:p>
            <a:pPr marL="971550" lvl="1" indent="-228600">
              <a:buFont typeface="Arial" panose="020B0604020202020204" pitchFamily="34" charset="0"/>
              <a:buChar char="•"/>
            </a:pPr>
            <a:r>
              <a:rPr lang="en-US" dirty="0"/>
              <a:t>Its also useful because it allows us to measure their magnetic rigidity for PID.</a:t>
            </a:r>
          </a:p>
          <a:p>
            <a:endParaRPr lang="en-US" dirty="0"/>
          </a:p>
        </p:txBody>
      </p:sp>
    </p:spTree>
    <p:extLst>
      <p:ext uri="{BB962C8B-B14F-4D97-AF65-F5344CB8AC3E}">
        <p14:creationId xmlns:p14="http://schemas.microsoft.com/office/powerpoint/2010/main" val="4102559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 list some of the experimental parameters and conditions (go through them).</a:t>
            </a:r>
          </a:p>
        </p:txBody>
      </p:sp>
    </p:spTree>
    <p:extLst>
      <p:ext uri="{BB962C8B-B14F-4D97-AF65-F5344CB8AC3E}">
        <p14:creationId xmlns:p14="http://schemas.microsoft.com/office/powerpoint/2010/main" val="253938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parallel momenta distribution plots of the 33Mg fragments produced from the knockout reaction for different levels in 33Mg. The </a:t>
            </a:r>
            <a:r>
              <a:rPr lang="en-US" dirty="0" err="1"/>
              <a:t>eikonal</a:t>
            </a:r>
            <a:r>
              <a:rPr lang="en-US" dirty="0"/>
              <a:t> approximation was used to calculate these momenta distributions for the removal of a neutron from different orbitals. For the ground state of 33Mg, we see that momentum distribution is best represented by neutron removal from the 2p3/2 orbital. This implies that the ground state of 33Mg has a negative parity, as illustrated by the equation.</a:t>
            </a:r>
          </a:p>
          <a:p>
            <a:pPr marL="171450" indent="-171450">
              <a:buFont typeface="Arial" panose="020B0604020202020204" pitchFamily="34" charset="0"/>
              <a:buChar char="•"/>
            </a:pPr>
            <a:r>
              <a:rPr lang="en-US" dirty="0"/>
              <a:t>Note</a:t>
            </a:r>
            <a:r>
              <a:rPr lang="en-US" baseline="0" dirty="0"/>
              <a:t> the large error bars for the 484 keV state and the 1850 keV state. For the 484 keV state these errors come from the feeding of this state by other higher energy states. For the 1850 keV state, it’s simply because there are not enough statistics </a:t>
            </a:r>
            <a:endParaRPr lang="en-US" dirty="0"/>
          </a:p>
          <a:p>
            <a:pPr marL="171450" indent="-171450">
              <a:buFont typeface="Arial" panose="020B0604020202020204" pitchFamily="34" charset="0"/>
              <a:buChar char="•"/>
            </a:pPr>
            <a:r>
              <a:rPr lang="en-US" dirty="0"/>
              <a:t>From these momenta</a:t>
            </a:r>
            <a:r>
              <a:rPr lang="en-US" baseline="0" dirty="0"/>
              <a:t> distributions, we clearly see the exclusion of any relative angular momentum of l=3. This is intriguing because all shell model calculations predict the lowest 7/2- state to be populated with a significant strength. It’s possible that this state is an isomer. </a:t>
            </a:r>
            <a:r>
              <a:rPr lang="en-US" baseline="0" dirty="0" err="1"/>
              <a:t>Bazin</a:t>
            </a:r>
            <a:r>
              <a:rPr lang="en-US" baseline="0" dirty="0"/>
              <a:t> et al showed that the l=3 strength does exist by fitting their found inclusive parallel momentum distribution.</a:t>
            </a:r>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49739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the previous slide, we can create angular distribution plots of the differential cross section for different energy levels of 11Be. Here we compare our data to theoretically calculated values from DWBA. We only show the DWBA line with the l-value that best fits the data. The experimental points are expected to better fit the DWBA predictions as we increase the amount of data analyzed. This should also decrease the error. With these plots, we can determine the angular momentum between the residual proton and 11Be (in the left plot, we have l=1 and in the right plot we have l=2). Since we know the parity of 10Be, the neutron, and the relative angular momentum, we can determine the parity of the excited 11Be state (remember I did this earlier with the angular momentum distribution plots). Of course, in these two plots we already know the parity of these two states, but we want to apply this method to the fourth state of 11Be whose parity is unknown. We show here that this method is viable with our experimental setup. We need to analyze more of our data set to start looking at this fourth excited state.</a:t>
            </a:r>
          </a:p>
        </p:txBody>
      </p:sp>
    </p:spTree>
    <p:extLst>
      <p:ext uri="{BB962C8B-B14F-4D97-AF65-F5344CB8AC3E}">
        <p14:creationId xmlns:p14="http://schemas.microsoft.com/office/powerpoint/2010/main" val="3132505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a 10Be(</a:t>
            </a:r>
            <a:r>
              <a:rPr lang="en-US" dirty="0" err="1"/>
              <a:t>d,p</a:t>
            </a:r>
            <a:r>
              <a:rPr lang="en-US" dirty="0"/>
              <a:t>) event. The top left image is the pad-plane projection. We can see the recoiling proton left from the deuteron transferring a neutron to the incoming 10Be. We also see the scattered 11Be. Note that we see the signal suppressed in the beam region as the proton’s track is cut here. We do this so our trigger is not set off by just the beam but that we require a reaction that leaves tracks outside the region of the beam. In the bottom right image we see the 3D reconstruction. There is quite a bit of noise in this which was not removed. </a:t>
            </a:r>
          </a:p>
        </p:txBody>
      </p:sp>
    </p:spTree>
    <p:extLst>
      <p:ext uri="{BB962C8B-B14F-4D97-AF65-F5344CB8AC3E}">
        <p14:creationId xmlns:p14="http://schemas.microsoft.com/office/powerpoint/2010/main" val="410943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Pros</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Target thickness and resolution no longer compete as in passive targets</a:t>
            </a:r>
          </a:p>
          <a:p>
            <a:pPr marL="1314450" lvl="2" indent="-171450">
              <a:buFont typeface="Arial" panose="020B0604020202020204" pitchFamily="34" charset="0"/>
              <a:buChar char="•"/>
            </a:pPr>
            <a:r>
              <a:rPr lang="en-US" dirty="0"/>
              <a:t>We now the location of the interaction in an active target, not in a passive target</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Very large solid angle coverage (essentially 4</a:t>
            </a:r>
            <a:r>
              <a:rPr lang="el-GR" dirty="0"/>
              <a:t>π</a:t>
            </a:r>
            <a:r>
              <a:rPr lang="en-US" dirty="0"/>
              <a:t>)</a:t>
            </a:r>
          </a:p>
          <a:p>
            <a:pPr marL="1314450" marR="0" lvl="2"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ヒラギノ角ゴ Pro W3" pitchFamily="-65" charset="-128"/>
                <a:cs typeface="ヒラギノ角ゴ Pro W3"/>
              </a:rPr>
              <a:t>Only eventually excluded regions are where the beam is present</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mn-lt"/>
              <a:ea typeface="ヒラギノ角ゴ Pro W3" pitchFamily="-65" charset="-128"/>
              <a:cs typeface="ヒラギノ角ゴ Pro W3"/>
            </a:endParaRPr>
          </a:p>
          <a:p>
            <a:pPr marL="1314450" marR="0" lvl="2"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71650" lvl="3" indent="-171450">
              <a:buFont typeface="Arial" panose="020B0604020202020204" pitchFamily="34" charset="0"/>
              <a:buChar char="•"/>
            </a:pPr>
            <a:endParaRPr lang="en-US" dirty="0"/>
          </a:p>
        </p:txBody>
      </p:sp>
    </p:spTree>
    <p:extLst>
      <p:ext uri="{BB962C8B-B14F-4D97-AF65-F5344CB8AC3E}">
        <p14:creationId xmlns:p14="http://schemas.microsoft.com/office/powerpoint/2010/main" val="400039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Need to demonstrate capability to measure transfer reactions in inverse kinematics in AT-TPC</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We ultimately want to perform our 32Mg(</a:t>
            </a:r>
            <a:r>
              <a:rPr lang="en-US" dirty="0" err="1"/>
              <a:t>d,p</a:t>
            </a:r>
            <a:r>
              <a:rPr lang="en-US" dirty="0"/>
              <a:t>) experiment, but we need to show that such a measurement with the AT-TPC is feasible.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30000" dirty="0"/>
              <a:t>10</a:t>
            </a:r>
            <a:r>
              <a:rPr lang="en-US" dirty="0"/>
              <a:t>Be(</a:t>
            </a:r>
            <a:r>
              <a:rPr lang="en-US" dirty="0" err="1"/>
              <a:t>d,p</a:t>
            </a:r>
            <a:r>
              <a:rPr lang="en-US" dirty="0"/>
              <a:t>) experiment performed at NSCL during summer 2021</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This experiment, which is still undergoing data analysis, was our proof-of-concept that the AT-TPC can be used to measure transfer reactions. This was the “experimental program” goal of this experiment. Of course, we still had physics goals as well.</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mn-lt"/>
                <a:ea typeface="ヒラギノ角ゴ Pro W3" pitchFamily="-65" charset="-128"/>
                <a:cs typeface="ＭＳ Ｐゴシック"/>
              </a:rPr>
              <a:t>As you can see by looking at this level diagram, </a:t>
            </a:r>
            <a:r>
              <a:rPr lang="en-US" dirty="0">
                <a:latin typeface="Arial" pitchFamily="34" charset="0"/>
                <a:ea typeface="ＭＳ Ｐゴシック"/>
                <a:cs typeface="ＭＳ Ｐゴシック"/>
              </a:rPr>
              <a:t>past experiments have deduced the </a:t>
            </a:r>
            <a:r>
              <a:rPr lang="en-US" dirty="0"/>
              <a:t>J</a:t>
            </a:r>
            <a:r>
              <a:rPr lang="el-GR" baseline="-25000" dirty="0"/>
              <a:t>π</a:t>
            </a:r>
            <a:r>
              <a:rPr lang="el-GR" dirty="0"/>
              <a:t> </a:t>
            </a:r>
            <a:r>
              <a:rPr lang="en-US" dirty="0"/>
              <a:t>assignments for six of the seven first excited states of </a:t>
            </a:r>
            <a:r>
              <a:rPr lang="en-US" baseline="30000" dirty="0"/>
              <a:t>11</a:t>
            </a:r>
            <a:r>
              <a:rPr lang="en-US" dirty="0"/>
              <a:t>Be (seventh excited state not shown).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For the fourth excited state with J = 3/2 at 3.41 MeV, experiments suggest </a:t>
            </a:r>
            <a:r>
              <a:rPr lang="el-GR" dirty="0"/>
              <a:t>π</a:t>
            </a:r>
            <a:r>
              <a:rPr lang="en-US" dirty="0"/>
              <a:t> = -1 while theory suggests </a:t>
            </a:r>
            <a:r>
              <a:rPr lang="el-GR" dirty="0"/>
              <a:t>π</a:t>
            </a:r>
            <a:r>
              <a:rPr lang="en-US" dirty="0"/>
              <a:t> = 1</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Again, looking at the level scheme we see the levels of 11Be predicted using this YSOX interaction where it has the fourth excited state at 3.41 MeV with positive parity. (YSOX interaction gives good match to data in the </a:t>
            </a:r>
            <a:r>
              <a:rPr lang="en-US" dirty="0" err="1"/>
              <a:t>psd</a:t>
            </a:r>
            <a:r>
              <a:rPr lang="en-US" dirty="0"/>
              <a:t> shells and is based on the monopole universal interaction.)</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endParaRPr lang="en-US" dirty="0"/>
          </a:p>
        </p:txBody>
      </p:sp>
    </p:spTree>
    <p:extLst>
      <p:ext uri="{BB962C8B-B14F-4D97-AF65-F5344CB8AC3E}">
        <p14:creationId xmlns:p14="http://schemas.microsoft.com/office/powerpoint/2010/main" val="3197644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4901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456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1342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Important parameter for track reconstruction is the electron drift velocity</a:t>
            </a:r>
          </a:p>
          <a:p>
            <a:pPr marL="914400" lvl="1" indent="-171450">
              <a:buFont typeface="Arial" panose="020B0604020202020204" pitchFamily="34" charset="0"/>
              <a:buChar char="•"/>
            </a:pPr>
            <a:r>
              <a:rPr lang="en-US" dirty="0"/>
              <a:t>When we reconstruct a particle’s track, we need to find its </a:t>
            </a:r>
            <a:r>
              <a:rPr lang="en-US" dirty="0" err="1"/>
              <a:t>x,y</a:t>
            </a:r>
            <a:r>
              <a:rPr lang="en-US" dirty="0"/>
              <a:t>, and z coordinates. The pad plane that the electrons drift to gives the x and y information. We must use the time that these electrons drift to reconstruct their z coordinate, which requires us to know their drift velocity.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Necessary because drift velocity can change over course of experiment</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There are multiple factors that can change the drift velocity of electrons through a gas. The accumulation of space charges over time could change the fields. The purity of the gas could change over time due to contaminants. Changing the ambient temperature could change the pressure as we know from the ideal gas law. Because of these factors, we need to calculate the drift velocity as a function of time for the experiment.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Utilize unreacted beam events</a:t>
            </a:r>
          </a:p>
          <a:p>
            <a:pPr marL="91440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There are many ways to measure the drift velocity, but the way we did it was utilizing our ion chamber to tag unreacted beam events. In unreacted beam events, the beam traverses through the entirety of the detector. We know where the beam enters the AT-TPC, and since the unreacted beam traverses the entire detector, we know where it ends. This is shown in the left diagram. Knowing where the beam enters and ends gives us a distance, so we just need to get the time it took the earliest electrons to cover this distance and we will have the drift velocity. To find the time, we sum all the pad traces where the beam hits the pad plane to get a signal as pictured. This signal is the total charge deposited by the beam in the beam region. This signal has a clear rising edge and falling edge, which correspond to the window and pad plane. The time difference between the two is the time that it took the unreacted beam to cover this distance, so we have all the ingredients to determine the drifty velocity.</a:t>
            </a:r>
          </a:p>
        </p:txBody>
      </p:sp>
    </p:spTree>
    <p:extLst>
      <p:ext uri="{BB962C8B-B14F-4D97-AF65-F5344CB8AC3E}">
        <p14:creationId xmlns:p14="http://schemas.microsoft.com/office/powerpoint/2010/main" val="860639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Here is the drift velocity as a function of time over the course of the experiment. Note that the y-axis is not truly a velocity but the time bucket difference between the two edges of the signal as shown on the previous slide. It can easily be converted to the true velocity by dividing the distance between the window and micromegas by each point and doing some unit conversions.</a:t>
            </a:r>
            <a:endParaRPr lang="en-US" dirty="0">
              <a:highlight>
                <a:srgbClr val="FFFF00"/>
              </a:highlight>
            </a:endParaRPr>
          </a:p>
          <a:p>
            <a:pPr marL="171450" indent="-171450">
              <a:buFont typeface="Arial" panose="020B0604020202020204" pitchFamily="34" charset="0"/>
              <a:buChar char="•"/>
            </a:pPr>
            <a:r>
              <a:rPr lang="en-US" dirty="0">
                <a:highlight>
                  <a:srgbClr val="FFFF00"/>
                </a:highlight>
              </a:rPr>
              <a:t>Each dot corresponds to a run a data which is, on average, about one hour</a:t>
            </a:r>
            <a:r>
              <a:rPr lang="en-US" dirty="0"/>
              <a:t>. Since each run has many unreacted beam events, I took the first 500 from each run and </a:t>
            </a:r>
            <a:r>
              <a:rPr lang="en-US" dirty="0" err="1"/>
              <a:t>histogrammed</a:t>
            </a:r>
            <a:r>
              <a:rPr lang="en-US" dirty="0"/>
              <a:t> their window and micromegas edges to extract their mean values. I used these mean values to calculate the time difference.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trend of the time difference is to decrease as the experiment goes on, which means that the drift velocity is increasing. The maximum and minimum time difference only differ by around 2%, which is quite good. To give you an idea of the actual drift velocity, I calculated it for a time difference of 333 TB which is </a:t>
            </a:r>
            <a:r>
              <a:rPr lang="en-US" sz="1200" dirty="0"/>
              <a:t>9.38 × 10</a:t>
            </a:r>
            <a:r>
              <a:rPr lang="en-US" sz="1200" baseline="30000" dirty="0"/>
              <a:t>6</a:t>
            </a:r>
            <a:r>
              <a:rPr lang="en-US" sz="1200" dirty="0"/>
              <a:t> cm/sec. This value is close to the reported electron drift velocity of 9 × 10</a:t>
            </a:r>
            <a:r>
              <a:rPr lang="en-US" sz="1200" baseline="30000" dirty="0"/>
              <a:t>6</a:t>
            </a:r>
            <a:r>
              <a:rPr lang="en-US" sz="1200" dirty="0"/>
              <a:t> cm/sec in deuterium found by </a:t>
            </a:r>
            <a:r>
              <a:rPr lang="en-US" sz="1200" dirty="0" err="1"/>
              <a:t>Peisert</a:t>
            </a:r>
            <a:r>
              <a:rPr lang="en-US" sz="1200" dirty="0"/>
              <a:t> and </a:t>
            </a:r>
            <a:r>
              <a:rPr lang="en-US" sz="1200" dirty="0" err="1"/>
              <a:t>Sauli</a:t>
            </a:r>
            <a:r>
              <a:rPr lang="en-US" sz="1200" dirty="0"/>
              <a:t>, which is good to see.</a:t>
            </a:r>
            <a:endParaRPr lang="en-US"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Note that one TB is equal to 0.32 microseconds!</a:t>
            </a:r>
          </a:p>
          <a:p>
            <a:pPr marL="171450" indent="-171450">
              <a:buFont typeface="Arial" panose="020B0604020202020204" pitchFamily="34" charset="0"/>
              <a:buChar char="•"/>
            </a:pPr>
            <a:r>
              <a:rPr lang="en-US" dirty="0"/>
              <a:t>Note that we see the temperature changes observed during experiment</a:t>
            </a:r>
          </a:p>
        </p:txBody>
      </p:sp>
    </p:spTree>
    <p:extLst>
      <p:ext uri="{BB962C8B-B14F-4D97-AF65-F5344CB8AC3E}">
        <p14:creationId xmlns:p14="http://schemas.microsoft.com/office/powerpoint/2010/main" val="407913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AT-TPC uses the GET electronics</a:t>
            </a:r>
          </a:p>
          <a:p>
            <a:pPr marL="914400" lvl="1" indent="-171450">
              <a:buFont typeface="Arial" panose="020B0604020202020204" pitchFamily="34" charset="0"/>
              <a:buChar char="•"/>
            </a:pPr>
            <a:r>
              <a:rPr lang="en-US" dirty="0"/>
              <a:t>GET stands for “General Electronics for TPCs”. This data system is hierarchical, as the bottom-left figure illustrates (point out that the top level is the </a:t>
            </a:r>
            <a:r>
              <a:rPr lang="en-US" dirty="0" err="1"/>
              <a:t>CoBo</a:t>
            </a:r>
            <a:r>
              <a:rPr lang="en-US" dirty="0"/>
              <a:t>, then </a:t>
            </a:r>
            <a:r>
              <a:rPr lang="en-US" dirty="0" err="1"/>
              <a:t>AsAd</a:t>
            </a:r>
            <a:r>
              <a:rPr lang="en-US" dirty="0"/>
              <a:t>, then AGET. There is also the </a:t>
            </a:r>
            <a:r>
              <a:rPr lang="en-US" dirty="0" err="1"/>
              <a:t>MuTAnT</a:t>
            </a:r>
            <a:r>
              <a:rPr lang="en-US" dirty="0"/>
              <a:t>). I will not go into what each of these modules does, but all of the AT-TPC’s 10,240 pads each belong uniquely somewhere in this hierarchy such that they can be identified by their </a:t>
            </a:r>
            <a:r>
              <a:rPr lang="en-US" dirty="0" err="1"/>
              <a:t>CoBo</a:t>
            </a:r>
            <a:r>
              <a:rPr lang="en-US" dirty="0"/>
              <a:t>, </a:t>
            </a:r>
            <a:r>
              <a:rPr lang="en-US" dirty="0" err="1"/>
              <a:t>AsAd</a:t>
            </a:r>
            <a:r>
              <a:rPr lang="en-US" dirty="0"/>
              <a:t>, AGET numbers. For our cross-removal code, we find the cross talk by analyzing the traces at the AGET level.</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Check signals of neighboring pins to those that have large signals on AGET</a:t>
            </a:r>
          </a:p>
          <a:p>
            <a:pPr marL="914400" lvl="1" indent="-171450">
              <a:buFont typeface="Arial" panose="020B0604020202020204" pitchFamily="34" charset="0"/>
              <a:buChar char="•"/>
            </a:pPr>
            <a:r>
              <a:rPr lang="en-US" dirty="0"/>
              <a:t>Our cross-talk removal code works at the basic level by finding pads with large signals and then checking the signals of neighboring pins to those that have large signals on the AGET chips. Seen in the bottom-right figure is the trace of a pad with cross talk. The cross-talk trace is the large signal that saturates, which you can tell occurs by the top of the signal being cut off. There are traces of cross-talk pads underneath it which are much smaller in amplitude and that align in time with the saturated signal, which one would expect.</a:t>
            </a:r>
          </a:p>
        </p:txBody>
      </p:sp>
    </p:spTree>
    <p:extLst>
      <p:ext uri="{BB962C8B-B14F-4D97-AF65-F5344CB8AC3E}">
        <p14:creationId xmlns:p14="http://schemas.microsoft.com/office/powerpoint/2010/main" val="3680116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some event from the 10Be(</a:t>
            </a:r>
            <a:r>
              <a:rPr lang="en-US" dirty="0" err="1"/>
              <a:t>d,p</a:t>
            </a:r>
            <a:r>
              <a:rPr lang="en-US" dirty="0"/>
              <a:t>) experiment. You can easily identify two tracks that are sprinkled with dots all around them. This is the suspected cross talk. From this image it is easy to see how cross talk and noise could make clustering hard.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Now here is the same event with the cross-talk filter applied. We see that it is much better than before and that many of those points sprinkled around the tracks are removed. However, not all the spurious points are gone. This is because the cross-talk code is not perfect and indicates that there may be some other forms of noise present.</a:t>
            </a:r>
          </a:p>
        </p:txBody>
      </p:sp>
    </p:spTree>
    <p:extLst>
      <p:ext uri="{BB962C8B-B14F-4D97-AF65-F5344CB8AC3E}">
        <p14:creationId xmlns:p14="http://schemas.microsoft.com/office/powerpoint/2010/main" val="157058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some event from the 10Be(</a:t>
            </a:r>
            <a:r>
              <a:rPr lang="en-US" dirty="0" err="1"/>
              <a:t>d,p</a:t>
            </a:r>
            <a:r>
              <a:rPr lang="en-US" dirty="0"/>
              <a:t>) experiment. You can easily identify two tracks that are sprinkled with dots all around them. This is the suspected cross talk. From this image it is easy to see how cross talk and noise could make clustering hard.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Now here is the same event with the cross-talk filter applied. We see that it is much better than before and that many of those points sprinkled around the tracks are removed. However, not all the spurious points are gone. This is because the cross-talk code is not perfect and indicates that there may be some other forms of noise present.</a:t>
            </a:r>
          </a:p>
        </p:txBody>
      </p:sp>
    </p:spTree>
    <p:extLst>
      <p:ext uri="{BB962C8B-B14F-4D97-AF65-F5344CB8AC3E}">
        <p14:creationId xmlns:p14="http://schemas.microsoft.com/office/powerpoint/2010/main" val="190620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cross-talk reduction code and drift velocity calculation are both required to perform an accurate analysis of our data to determine the parity of the fourth state of 11Be, which is unknown and our motivation for this experiment. However,  the AT-TPC records all events inside that cause a trigger, so we need to make sure that we are only looking at the 10Be(</a:t>
            </a:r>
            <a:r>
              <a:rPr lang="en-US" dirty="0" err="1"/>
              <a:t>d,p</a:t>
            </a:r>
            <a:r>
              <a:rPr lang="en-US" dirty="0"/>
              <a:t>) events through a series of three gates on the target residue.</a:t>
            </a:r>
          </a:p>
          <a:p>
            <a:pPr marL="171450" indent="-171450">
              <a:buFont typeface="Arial" panose="020B0604020202020204" pitchFamily="34" charset="0"/>
              <a:buChar char="•"/>
            </a:pPr>
            <a:r>
              <a:rPr lang="en-US" dirty="0"/>
              <a:t>The leftmost histogram shows the composition of the beam during some run found from our IC.  We first gate on our IC signal to ensure that we have 10Be entering the AT-TPC.</a:t>
            </a:r>
          </a:p>
          <a:p>
            <a:pPr marL="171450" indent="-171450">
              <a:buFont typeface="Arial" panose="020B0604020202020204" pitchFamily="34" charset="0"/>
              <a:buChar char="•"/>
            </a:pPr>
            <a:r>
              <a:rPr lang="en-US" dirty="0"/>
              <a:t>The second gate is shown in the middle PID plot. Because we have the AT-TPC inside the solenoid, we can measure the </a:t>
            </a:r>
            <a:r>
              <a:rPr lang="en-US" dirty="0" err="1"/>
              <a:t>Brho</a:t>
            </a:r>
            <a:r>
              <a:rPr lang="en-US" dirty="0"/>
              <a:t> of the products, which is the y-axis. The x-axis is the average energy lost per pad over the first 20% of the track. We have two bands here for Z=1 and Z=2, and since the target residue is a proton for 10Be(</a:t>
            </a:r>
            <a:r>
              <a:rPr lang="en-US" dirty="0" err="1"/>
              <a:t>d,p</a:t>
            </a:r>
            <a:r>
              <a:rPr lang="en-US" dirty="0"/>
              <a:t>), we want Z=1.</a:t>
            </a:r>
          </a:p>
          <a:p>
            <a:pPr marL="171450" indent="-171450">
              <a:buFont typeface="Arial" panose="020B0604020202020204" pitchFamily="34" charset="0"/>
              <a:buChar char="•"/>
            </a:pPr>
            <a:r>
              <a:rPr lang="en-US" dirty="0"/>
              <a:t>The rightmost PID plot is of </a:t>
            </a:r>
            <a:r>
              <a:rPr lang="en-US" dirty="0" err="1"/>
              <a:t>Brho</a:t>
            </a:r>
            <a:r>
              <a:rPr lang="en-US" dirty="0"/>
              <a:t> vs </a:t>
            </a:r>
            <a:r>
              <a:rPr lang="en-US" dirty="0" err="1"/>
              <a:t>dE</a:t>
            </a:r>
            <a:r>
              <a:rPr lang="en-US" dirty="0"/>
              <a:t>/dx of the first 20% of the track. At this stage, we can select to gate on either the protons for 10Be(</a:t>
            </a:r>
            <a:r>
              <a:rPr lang="en-US" dirty="0" err="1"/>
              <a:t>d,p</a:t>
            </a:r>
            <a:r>
              <a:rPr lang="en-US" dirty="0"/>
              <a:t>) or the deuterons for the elastic and inelastic channels.</a:t>
            </a:r>
          </a:p>
        </p:txBody>
      </p:sp>
    </p:spTree>
    <p:extLst>
      <p:ext uri="{BB962C8B-B14F-4D97-AF65-F5344CB8AC3E}">
        <p14:creationId xmlns:p14="http://schemas.microsoft.com/office/powerpoint/2010/main" val="345917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cstate="print"/>
          <a:srcRect t="2948"/>
          <a:stretch>
            <a:fillRect/>
          </a:stretch>
        </p:blipFill>
        <p:spPr bwMode="auto">
          <a:xfrm>
            <a:off x="71062" y="0"/>
            <a:ext cx="9001881" cy="6655828"/>
          </a:xfrm>
          <a:prstGeom prst="rect">
            <a:avLst/>
          </a:prstGeom>
          <a:noFill/>
          <a:ln w="9525">
            <a:noFill/>
            <a:miter lim="800000"/>
            <a:headEnd/>
            <a:tailEnd/>
          </a:ln>
        </p:spPr>
      </p:pic>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71438" y="3143254"/>
            <a:ext cx="9001124" cy="486668"/>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152400" y="6387148"/>
            <a:ext cx="9448800" cy="348941"/>
          </a:xfrm>
          <a:prstGeom prst="rect">
            <a:avLst/>
          </a:prstGeom>
          <a:noFill/>
        </p:spPr>
        <p:txBody>
          <a:bodyPr wrap="square" lIns="86486" tIns="43243" rIns="86486" bIns="43243" rtlCol="0">
            <a:spAutoFit/>
          </a:bodyPr>
          <a:lstStyle/>
          <a:p>
            <a:pPr algn="ctr"/>
            <a:r>
              <a:rPr lang="en-US" sz="850" kern="1200" dirty="0">
                <a:solidFill>
                  <a:schemeClr val="tx1"/>
                </a:solidFill>
                <a:latin typeface="+mn-lt"/>
                <a:ea typeface="ヒラギノ角ゴ Pro W3"/>
                <a:cs typeface="ヒラギノ角ゴ Pro W3"/>
              </a:rPr>
              <a:t>This material is based upon work supported by the U.S. Department of Energy Office of Science under Cooperative Agreement DE-SC0000661, the State of Michigan and</a:t>
            </a:r>
            <a:r>
              <a:rPr lang="en-US" sz="850" kern="1200" baseline="0" dirty="0">
                <a:solidFill>
                  <a:schemeClr val="tx1"/>
                </a:solidFill>
                <a:latin typeface="+mn-lt"/>
                <a:ea typeface="ヒラギノ角ゴ Pro W3"/>
                <a:cs typeface="ヒラギノ角ゴ Pro W3"/>
              </a:rPr>
              <a:t> Michigan </a:t>
            </a:r>
          </a:p>
          <a:p>
            <a:pPr algn="ctr"/>
            <a:r>
              <a:rPr lang="en-US" sz="850" kern="1200" baseline="0" dirty="0">
                <a:solidFill>
                  <a:schemeClr val="tx1"/>
                </a:solidFill>
                <a:latin typeface="+mn-lt"/>
                <a:ea typeface="ヒラギノ角ゴ Pro W3"/>
                <a:cs typeface="ヒラギノ角ゴ Pro W3"/>
              </a:rPr>
              <a:t>  State University. </a:t>
            </a:r>
            <a:r>
              <a:rPr lang="en-US" sz="850" kern="1200" dirty="0">
                <a:solidFill>
                  <a:schemeClr val="tx1"/>
                </a:solidFill>
                <a:latin typeface="+mn-lt"/>
                <a:ea typeface="ヒラギノ角ゴ Pro W3"/>
                <a:cs typeface="ヒラギノ角ゴ Pro W3"/>
              </a:rPr>
              <a:t>Michigan State University designs and establishes FRIB as a DOE Office of Science National User Facility in support of the mission of the Office of Nuclear Physics.</a:t>
            </a:r>
          </a:p>
        </p:txBody>
      </p:sp>
      <p:sp>
        <p:nvSpPr>
          <p:cNvPr id="10" name="Rectangle 9"/>
          <p:cNvSpPr/>
          <p:nvPr userDrawn="1"/>
        </p:nvSpPr>
        <p:spPr>
          <a:xfrm>
            <a:off x="3011412" y="415238"/>
            <a:ext cx="27432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9374" y="974969"/>
            <a:ext cx="1290084" cy="161583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80337" y="974969"/>
            <a:ext cx="1193627" cy="152458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32575"/>
            <a:ext cx="9143999" cy="725425"/>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4266900"/>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0" name="Slide Number Placeholder 4"/>
          <p:cNvSpPr>
            <a:spLocks noGrp="1"/>
          </p:cNvSpPr>
          <p:nvPr>
            <p:ph type="sldNum" sz="quarter" idx="11"/>
          </p:nvPr>
        </p:nvSpPr>
        <p:spPr>
          <a:xfrm>
            <a:off x="8382001" y="6371254"/>
            <a:ext cx="762000" cy="364628"/>
          </a:xfrm>
        </p:spPr>
        <p:txBody>
          <a:bodyPr/>
          <a:lstStyle>
            <a:lvl1pPr>
              <a:defRPr/>
            </a:lvl1pPr>
          </a:lstStyle>
          <a:p>
            <a:pPr>
              <a:defRPr/>
            </a:pPr>
            <a:r>
              <a:rPr lang="en-US"/>
              <a:t>, Slide </a:t>
            </a:r>
            <a:fld id="{35AD4620-7552-4207-8973-898801ED212B}" type="slidenum">
              <a:rPr lang="en-US"/>
              <a:pPr>
                <a:defRPr/>
              </a:pPr>
              <a:t>‹#›</a:t>
            </a:fld>
            <a:endParaRPr lang="en-US"/>
          </a:p>
        </p:txBody>
      </p:sp>
      <p:sp>
        <p:nvSpPr>
          <p:cNvPr id="11" name="Rectangle 8"/>
          <p:cNvSpPr>
            <a:spLocks noChangeArrowheads="1"/>
          </p:cNvSpPr>
          <p:nvPr userDrawn="1"/>
        </p:nvSpPr>
        <p:spPr bwMode="auto">
          <a:xfrm>
            <a:off x="0" y="5447409"/>
            <a:ext cx="9144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6057009"/>
            <a:ext cx="9144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460114"/>
            <a:ext cx="9067122" cy="584200"/>
          </a:xfrm>
        </p:spPr>
        <p:txBody>
          <a:bodyPr anchor="ctr"/>
          <a:lstStyle>
            <a:lvl1pPr marL="137099" indent="0">
              <a:spcBef>
                <a:spcPts val="0"/>
              </a:spcBef>
              <a:buNone/>
              <a:defRPr b="1" baseline="0"/>
            </a:lvl1pPr>
          </a:lstStyle>
          <a:p>
            <a:pPr lvl="0"/>
            <a:r>
              <a:rPr lang="en-US" dirty="0"/>
              <a:t>Add takeaway message</a:t>
            </a:r>
          </a:p>
        </p:txBody>
      </p:sp>
    </p:spTree>
    <p:extLst>
      <p:ext uri="{BB962C8B-B14F-4D97-AF65-F5344CB8AC3E}">
        <p14:creationId xmlns:p14="http://schemas.microsoft.com/office/powerpoint/2010/main" val="19100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32575"/>
            <a:ext cx="9144000" cy="725425"/>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4644573" y="1071569"/>
            <a:ext cx="4423227" cy="5027414"/>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4F88C639-55E7-4D97-AC8D-4B42A67367B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32575"/>
            <a:ext cx="9144000" cy="725425"/>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BCDB990A-6268-4898-A641-7F04AAB15EE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32575"/>
            <a:ext cx="9144000" cy="725425"/>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9"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4625530" y="1067099"/>
            <a:ext cx="444227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76206" y="3581400"/>
            <a:ext cx="4419599"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4625530" y="3581400"/>
            <a:ext cx="444227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a:t>, Slide </a:t>
            </a:r>
            <a:fld id="{74887700-F8AD-4E75-9DA6-99EB4D2760D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285"/>
            <a:ext cx="9144000" cy="731715"/>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96" y="75904"/>
            <a:ext cx="8992810" cy="486668"/>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75596" y="1067100"/>
            <a:ext cx="899281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4140680" y="6356450"/>
            <a:ext cx="4241321" cy="364628"/>
          </a:xfrm>
          <a:prstGeom prst="rect">
            <a:avLst/>
          </a:prstGeom>
        </p:spPr>
        <p:txBody>
          <a:bodyPr lIns="0" tIns="45712" rIns="0" bIns="45712" anchor="b"/>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9" name="Slide Number Placeholder 4"/>
          <p:cNvSpPr>
            <a:spLocks noGrp="1"/>
          </p:cNvSpPr>
          <p:nvPr>
            <p:ph type="sldNum" sz="quarter" idx="4"/>
          </p:nvPr>
        </p:nvSpPr>
        <p:spPr>
          <a:xfrm>
            <a:off x="8382000" y="6356450"/>
            <a:ext cx="762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a:defRPr/>
            </a:pPr>
            <a:r>
              <a:rPr lang="en-US"/>
              <a:t>, Slide </a:t>
            </a:r>
            <a:fld id="{D30A2C6D-39BC-4576-856C-8743CF76CC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4007" r:id="rId3"/>
    <p:sldLayoutId id="2147483992" r:id="rId4"/>
    <p:sldLayoutId id="2147483993" r:id="rId5"/>
    <p:sldLayoutId id="2147483994" r:id="rId6"/>
    <p:sldLayoutId id="2147483995" r:id="rId7"/>
    <p:sldLayoutId id="2147483996" r:id="rId8"/>
  </p:sldLayoutIdLst>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26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a:xfrm>
            <a:off x="1524000" y="4346866"/>
            <a:ext cx="6096000" cy="1143000"/>
          </a:xfrm>
        </p:spPr>
        <p:txBody>
          <a:bodyPr/>
          <a:lstStyle/>
          <a:p>
            <a:r>
              <a:rPr lang="en-US" dirty="0">
                <a:latin typeface="Arial" pitchFamily="34" charset="0"/>
                <a:ea typeface="ＭＳ Ｐゴシック"/>
                <a:cs typeface="Arial"/>
              </a:rPr>
              <a:t>Zach Serikow</a:t>
            </a:r>
          </a:p>
          <a:p>
            <a:r>
              <a:rPr lang="en-US" dirty="0">
                <a:latin typeface="Arial" pitchFamily="34" charset="0"/>
                <a:ea typeface="ＭＳ Ｐゴシック"/>
                <a:cs typeface="Arial"/>
              </a:rPr>
              <a:t>TPC2023</a:t>
            </a:r>
          </a:p>
        </p:txBody>
      </p:sp>
      <p:sp>
        <p:nvSpPr>
          <p:cNvPr id="9219" name="Title 5"/>
          <p:cNvSpPr>
            <a:spLocks noGrp="1"/>
          </p:cNvSpPr>
          <p:nvPr>
            <p:ph type="title"/>
          </p:nvPr>
        </p:nvSpPr>
        <p:spPr>
          <a:xfrm>
            <a:off x="663734" y="2959862"/>
            <a:ext cx="7816532" cy="1345259"/>
          </a:xfrm>
        </p:spPr>
        <p:txBody>
          <a:bodyPr/>
          <a:lstStyle/>
          <a:p>
            <a:r>
              <a:rPr lang="en-US" b="1" i="0" dirty="0">
                <a:solidFill>
                  <a:srgbClr val="003366"/>
                </a:solidFill>
                <a:effectLst/>
                <a:latin typeface="arial" panose="020B0604020202020204" pitchFamily="34" charset="0"/>
              </a:rPr>
              <a:t>Analysis of </a:t>
            </a:r>
            <a:r>
              <a:rPr lang="en-US" b="1" i="0" baseline="30000" dirty="0">
                <a:solidFill>
                  <a:srgbClr val="003366"/>
                </a:solidFill>
                <a:effectLst/>
                <a:latin typeface="arial" panose="020B0604020202020204" pitchFamily="34" charset="0"/>
              </a:rPr>
              <a:t>11</a:t>
            </a:r>
            <a:r>
              <a:rPr lang="en-US" b="1" i="0" dirty="0">
                <a:solidFill>
                  <a:srgbClr val="003366"/>
                </a:solidFill>
                <a:effectLst/>
                <a:latin typeface="arial" panose="020B0604020202020204" pitchFamily="34" charset="0"/>
              </a:rPr>
              <a:t>Be excited states via the </a:t>
            </a:r>
            <a:r>
              <a:rPr lang="en-US" b="1" i="0" baseline="30000" dirty="0">
                <a:solidFill>
                  <a:srgbClr val="003366"/>
                </a:solidFill>
                <a:effectLst/>
                <a:latin typeface="arial" panose="020B0604020202020204" pitchFamily="34" charset="0"/>
              </a:rPr>
              <a:t>10</a:t>
            </a:r>
            <a:r>
              <a:rPr lang="en-US" b="1" i="0" dirty="0">
                <a:solidFill>
                  <a:srgbClr val="003366"/>
                </a:solidFill>
                <a:effectLst/>
                <a:latin typeface="arial" panose="020B0604020202020204" pitchFamily="34" charset="0"/>
              </a:rPr>
              <a:t>Be(</a:t>
            </a:r>
            <a:r>
              <a:rPr lang="en-US" b="1" i="0" dirty="0" err="1">
                <a:solidFill>
                  <a:srgbClr val="003366"/>
                </a:solidFill>
                <a:effectLst/>
                <a:latin typeface="arial" panose="020B0604020202020204" pitchFamily="34" charset="0"/>
              </a:rPr>
              <a:t>d,p</a:t>
            </a:r>
            <a:r>
              <a:rPr lang="en-US" b="1" i="0" dirty="0">
                <a:solidFill>
                  <a:srgbClr val="003366"/>
                </a:solidFill>
                <a:effectLst/>
                <a:latin typeface="arial" panose="020B0604020202020204" pitchFamily="34" charset="0"/>
              </a:rPr>
              <a:t>) reaction </a:t>
            </a:r>
            <a:br>
              <a:rPr lang="en-US" dirty="0"/>
            </a:br>
            <a:endParaRPr lang="en-US" dirty="0">
              <a:latin typeface="Arial" pitchFamily="34" charset="0"/>
              <a:ea typeface="ＭＳ Ｐゴシック"/>
              <a:cs typeface="ＭＳ Ｐゴシック"/>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Chart&#10;&#10;Description automatically generated">
            <a:extLst>
              <a:ext uri="{FF2B5EF4-FFF2-40B4-BE49-F238E27FC236}">
                <a16:creationId xmlns:a16="http://schemas.microsoft.com/office/drawing/2014/main" id="{DF4614E6-3465-1538-6A9E-F7D6F39BB7A5}"/>
              </a:ext>
            </a:extLst>
          </p:cNvPr>
          <p:cNvPicPr>
            <a:picLocks noGrp="1" noChangeAspect="1"/>
          </p:cNvPicPr>
          <p:nvPr>
            <p:ph idx="1"/>
          </p:nvPr>
        </p:nvPicPr>
        <p:blipFill>
          <a:blip r:embed="rId3"/>
          <a:stretch>
            <a:fillRect/>
          </a:stretch>
        </p:blipFill>
        <p:spPr>
          <a:xfrm>
            <a:off x="76200" y="1210161"/>
            <a:ext cx="8991600" cy="4370993"/>
          </a:xfrm>
        </p:spPr>
      </p:pic>
      <p:sp>
        <p:nvSpPr>
          <p:cNvPr id="3" name="Title 2">
            <a:extLst>
              <a:ext uri="{FF2B5EF4-FFF2-40B4-BE49-F238E27FC236}">
                <a16:creationId xmlns:a16="http://schemas.microsoft.com/office/drawing/2014/main" id="{C8AB233D-45A1-5D4F-9707-5639B16F1BCE}"/>
              </a:ext>
            </a:extLst>
          </p:cNvPr>
          <p:cNvSpPr>
            <a:spLocks noGrp="1"/>
          </p:cNvSpPr>
          <p:nvPr>
            <p:ph type="title"/>
          </p:nvPr>
        </p:nvSpPr>
        <p:spPr/>
        <p:txBody>
          <a:bodyPr/>
          <a:lstStyle/>
          <a:p>
            <a:r>
              <a:rPr lang="en-US" baseline="30000" dirty="0"/>
              <a:t>10</a:t>
            </a:r>
            <a:r>
              <a:rPr lang="en-US" dirty="0"/>
              <a:t>Be(</a:t>
            </a:r>
            <a:r>
              <a:rPr lang="en-US" dirty="0" err="1"/>
              <a:t>d,p</a:t>
            </a:r>
            <a:r>
              <a:rPr lang="en-US" dirty="0"/>
              <a:t>) transfer</a:t>
            </a:r>
          </a:p>
        </p:txBody>
      </p:sp>
      <p:sp>
        <p:nvSpPr>
          <p:cNvPr id="4" name="Footer Placeholder 3">
            <a:extLst>
              <a:ext uri="{FF2B5EF4-FFF2-40B4-BE49-F238E27FC236}">
                <a16:creationId xmlns:a16="http://schemas.microsoft.com/office/drawing/2014/main" id="{07A83401-F266-8842-B9CE-524D028EC7FA}"/>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0154C2E5-2D62-C645-9774-BCBB15E62D4A}"/>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10</a:t>
            </a:fld>
            <a:endParaRPr lang="en-US"/>
          </a:p>
        </p:txBody>
      </p:sp>
      <p:sp>
        <p:nvSpPr>
          <p:cNvPr id="8" name="Rectangle 7">
            <a:extLst>
              <a:ext uri="{FF2B5EF4-FFF2-40B4-BE49-F238E27FC236}">
                <a16:creationId xmlns:a16="http://schemas.microsoft.com/office/drawing/2014/main" id="{044B7E01-68D6-9F26-EE3C-81DAEE544FE6}"/>
              </a:ext>
            </a:extLst>
          </p:cNvPr>
          <p:cNvSpPr/>
          <p:nvPr/>
        </p:nvSpPr>
        <p:spPr>
          <a:xfrm>
            <a:off x="1923432" y="5442655"/>
            <a:ext cx="1143000" cy="276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A8269A-FDFD-87C1-39CB-2298F2327D38}"/>
              </a:ext>
            </a:extLst>
          </p:cNvPr>
          <p:cNvSpPr txBox="1"/>
          <p:nvPr/>
        </p:nvSpPr>
        <p:spPr>
          <a:xfrm rot="16200000">
            <a:off x="4213962" y="2376111"/>
            <a:ext cx="751071" cy="276999"/>
          </a:xfrm>
          <a:prstGeom prst="rect">
            <a:avLst/>
          </a:prstGeom>
          <a:noFill/>
        </p:spPr>
        <p:txBody>
          <a:bodyPr wrap="square" rtlCol="0">
            <a:spAutoFit/>
          </a:bodyPr>
          <a:lstStyle/>
          <a:p>
            <a:r>
              <a:rPr lang="en-US" sz="1200" dirty="0"/>
              <a:t>Counts</a:t>
            </a:r>
          </a:p>
        </p:txBody>
      </p:sp>
      <p:sp>
        <p:nvSpPr>
          <p:cNvPr id="10" name="Rectangle 9">
            <a:extLst>
              <a:ext uri="{FF2B5EF4-FFF2-40B4-BE49-F238E27FC236}">
                <a16:creationId xmlns:a16="http://schemas.microsoft.com/office/drawing/2014/main" id="{BA5F3A27-0ABB-F513-F74D-9AF7E25E9FDA}"/>
              </a:ext>
            </a:extLst>
          </p:cNvPr>
          <p:cNvSpPr/>
          <p:nvPr/>
        </p:nvSpPr>
        <p:spPr>
          <a:xfrm flipV="1">
            <a:off x="1828800" y="5582373"/>
            <a:ext cx="1447800" cy="190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559E29-8F54-A876-F224-20337F2F8219}"/>
              </a:ext>
            </a:extLst>
          </p:cNvPr>
          <p:cNvSpPr/>
          <p:nvPr/>
        </p:nvSpPr>
        <p:spPr>
          <a:xfrm rot="5400000" flipV="1">
            <a:off x="-570903" y="3397884"/>
            <a:ext cx="1447800" cy="190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D0661C-24D6-3C80-4956-8D88C7256AEC}"/>
              </a:ext>
            </a:extLst>
          </p:cNvPr>
          <p:cNvSpPr txBox="1"/>
          <p:nvPr/>
        </p:nvSpPr>
        <p:spPr>
          <a:xfrm rot="16200000">
            <a:off x="-709329" y="2479076"/>
            <a:ext cx="1723585" cy="279048"/>
          </a:xfrm>
          <a:prstGeom prst="rect">
            <a:avLst/>
          </a:prstGeom>
          <a:noFill/>
        </p:spPr>
        <p:txBody>
          <a:bodyPr wrap="square" rtlCol="0">
            <a:spAutoFit/>
          </a:bodyPr>
          <a:lstStyle/>
          <a:p>
            <a:pPr algn="ctr"/>
            <a:r>
              <a:rPr lang="en-US" sz="1200" dirty="0"/>
              <a:t>Proton energy (MeV)</a:t>
            </a:r>
          </a:p>
        </p:txBody>
      </p:sp>
      <p:sp>
        <p:nvSpPr>
          <p:cNvPr id="13" name="TextBox 12">
            <a:extLst>
              <a:ext uri="{FF2B5EF4-FFF2-40B4-BE49-F238E27FC236}">
                <a16:creationId xmlns:a16="http://schemas.microsoft.com/office/drawing/2014/main" id="{92BFA654-AD89-7ACA-926D-4632C0252551}"/>
              </a:ext>
            </a:extLst>
          </p:cNvPr>
          <p:cNvSpPr txBox="1"/>
          <p:nvPr/>
        </p:nvSpPr>
        <p:spPr>
          <a:xfrm>
            <a:off x="1387642" y="5494677"/>
            <a:ext cx="2330116" cy="276999"/>
          </a:xfrm>
          <a:prstGeom prst="rect">
            <a:avLst/>
          </a:prstGeom>
          <a:noFill/>
        </p:spPr>
        <p:txBody>
          <a:bodyPr wrap="square" rtlCol="0">
            <a:spAutoFit/>
          </a:bodyPr>
          <a:lstStyle/>
          <a:p>
            <a:pPr algn="ctr"/>
            <a:r>
              <a:rPr lang="en-US" sz="1200" dirty="0"/>
              <a:t>Proton lab angle (deg)</a:t>
            </a:r>
          </a:p>
        </p:txBody>
      </p:sp>
      <p:sp>
        <p:nvSpPr>
          <p:cNvPr id="24" name="TextBox 23">
            <a:extLst>
              <a:ext uri="{FF2B5EF4-FFF2-40B4-BE49-F238E27FC236}">
                <a16:creationId xmlns:a16="http://schemas.microsoft.com/office/drawing/2014/main" id="{61367701-95A3-20DE-92EB-88476857275E}"/>
              </a:ext>
            </a:extLst>
          </p:cNvPr>
          <p:cNvSpPr txBox="1"/>
          <p:nvPr/>
        </p:nvSpPr>
        <p:spPr>
          <a:xfrm>
            <a:off x="7108658" y="1756808"/>
            <a:ext cx="2057400" cy="307777"/>
          </a:xfrm>
          <a:prstGeom prst="rect">
            <a:avLst/>
          </a:prstGeom>
          <a:noFill/>
        </p:spPr>
        <p:txBody>
          <a:bodyPr wrap="square" rtlCol="0">
            <a:spAutoFit/>
          </a:bodyPr>
          <a:lstStyle/>
          <a:p>
            <a:r>
              <a:rPr lang="en-US" sz="1400" dirty="0"/>
              <a:t>Resolution </a:t>
            </a:r>
            <a:r>
              <a:rPr lang="en-US" sz="1400" b="1" dirty="0"/>
              <a:t>≈</a:t>
            </a:r>
            <a:r>
              <a:rPr lang="en-US" sz="1400" dirty="0"/>
              <a:t> 0.25 keV</a:t>
            </a:r>
          </a:p>
        </p:txBody>
      </p:sp>
      <p:sp>
        <p:nvSpPr>
          <p:cNvPr id="27" name="Rectangle 26">
            <a:extLst>
              <a:ext uri="{FF2B5EF4-FFF2-40B4-BE49-F238E27FC236}">
                <a16:creationId xmlns:a16="http://schemas.microsoft.com/office/drawing/2014/main" id="{200ABB9C-0772-26DE-FD7C-BADDEF9C3D6A}"/>
              </a:ext>
            </a:extLst>
          </p:cNvPr>
          <p:cNvSpPr/>
          <p:nvPr/>
        </p:nvSpPr>
        <p:spPr>
          <a:xfrm>
            <a:off x="7008780" y="1297525"/>
            <a:ext cx="1754219" cy="2699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FE1DCBF-ED20-C3E6-3E40-B9A4C95097EB}"/>
              </a:ext>
            </a:extLst>
          </p:cNvPr>
          <p:cNvSpPr/>
          <p:nvPr/>
        </p:nvSpPr>
        <p:spPr>
          <a:xfrm>
            <a:off x="2386461" y="1316370"/>
            <a:ext cx="1880739" cy="2699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33804B4-D4B7-5598-4640-D1B6BC380B9C}"/>
              </a:ext>
            </a:extLst>
          </p:cNvPr>
          <p:cNvSpPr/>
          <p:nvPr/>
        </p:nvSpPr>
        <p:spPr>
          <a:xfrm>
            <a:off x="6068410" y="5449673"/>
            <a:ext cx="3094022" cy="320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9193A0-FA2C-E05D-AA3B-BB74DE2639CC}"/>
              </a:ext>
            </a:extLst>
          </p:cNvPr>
          <p:cNvSpPr txBox="1"/>
          <p:nvPr/>
        </p:nvSpPr>
        <p:spPr>
          <a:xfrm>
            <a:off x="6026833" y="5444259"/>
            <a:ext cx="2330116" cy="276999"/>
          </a:xfrm>
          <a:prstGeom prst="rect">
            <a:avLst/>
          </a:prstGeom>
          <a:noFill/>
        </p:spPr>
        <p:txBody>
          <a:bodyPr wrap="square" rtlCol="0">
            <a:spAutoFit/>
          </a:bodyPr>
          <a:lstStyle/>
          <a:p>
            <a:pPr algn="ctr"/>
            <a:r>
              <a:rPr lang="en-US" sz="1200" baseline="30000" dirty="0"/>
              <a:t>11</a:t>
            </a:r>
            <a:r>
              <a:rPr lang="en-US" sz="1200" dirty="0"/>
              <a:t>Be excitation energy (MeV)</a:t>
            </a:r>
          </a:p>
        </p:txBody>
      </p:sp>
      <p:sp>
        <p:nvSpPr>
          <p:cNvPr id="2" name="TextBox 1">
            <a:extLst>
              <a:ext uri="{FF2B5EF4-FFF2-40B4-BE49-F238E27FC236}">
                <a16:creationId xmlns:a16="http://schemas.microsoft.com/office/drawing/2014/main" id="{8FBB2CFC-9874-130A-5EB9-44539BE66EC4}"/>
              </a:ext>
            </a:extLst>
          </p:cNvPr>
          <p:cNvSpPr txBox="1"/>
          <p:nvPr/>
        </p:nvSpPr>
        <p:spPr>
          <a:xfrm>
            <a:off x="5580704" y="3457801"/>
            <a:ext cx="692832" cy="369332"/>
          </a:xfrm>
          <a:prstGeom prst="rect">
            <a:avLst/>
          </a:prstGeom>
          <a:noFill/>
        </p:spPr>
        <p:txBody>
          <a:bodyPr wrap="square" rtlCol="0">
            <a:spAutoFit/>
          </a:bodyPr>
          <a:lstStyle/>
          <a:p>
            <a:r>
              <a:rPr lang="en-US" dirty="0"/>
              <a:t>1/2</a:t>
            </a:r>
            <a:r>
              <a:rPr lang="en-US" baseline="30000" dirty="0"/>
              <a:t>- </a:t>
            </a:r>
            <a:r>
              <a:rPr lang="en-US" dirty="0"/>
              <a:t> </a:t>
            </a:r>
          </a:p>
        </p:txBody>
      </p:sp>
      <p:sp>
        <p:nvSpPr>
          <p:cNvPr id="7" name="TextBox 6">
            <a:extLst>
              <a:ext uri="{FF2B5EF4-FFF2-40B4-BE49-F238E27FC236}">
                <a16:creationId xmlns:a16="http://schemas.microsoft.com/office/drawing/2014/main" id="{9C189F96-7188-4D06-F148-8DBCE9A8C23A}"/>
              </a:ext>
            </a:extLst>
          </p:cNvPr>
          <p:cNvSpPr txBox="1"/>
          <p:nvPr/>
        </p:nvSpPr>
        <p:spPr>
          <a:xfrm>
            <a:off x="5843370" y="1541364"/>
            <a:ext cx="692832" cy="369332"/>
          </a:xfrm>
          <a:prstGeom prst="rect">
            <a:avLst/>
          </a:prstGeom>
          <a:noFill/>
        </p:spPr>
        <p:txBody>
          <a:bodyPr wrap="square" rtlCol="0">
            <a:spAutoFit/>
          </a:bodyPr>
          <a:lstStyle/>
          <a:p>
            <a:r>
              <a:rPr lang="en-US" dirty="0"/>
              <a:t>5/2</a:t>
            </a:r>
            <a:r>
              <a:rPr lang="en-US" baseline="30000" dirty="0"/>
              <a:t>+</a:t>
            </a:r>
            <a:endParaRPr lang="en-US" dirty="0"/>
          </a:p>
        </p:txBody>
      </p:sp>
      <p:sp>
        <p:nvSpPr>
          <p:cNvPr id="12" name="TextBox 11">
            <a:extLst>
              <a:ext uri="{FF2B5EF4-FFF2-40B4-BE49-F238E27FC236}">
                <a16:creationId xmlns:a16="http://schemas.microsoft.com/office/drawing/2014/main" id="{DD31C9F6-8AFB-1F40-663A-E48CB0DB7671}"/>
              </a:ext>
            </a:extLst>
          </p:cNvPr>
          <p:cNvSpPr txBox="1"/>
          <p:nvPr/>
        </p:nvSpPr>
        <p:spPr>
          <a:xfrm>
            <a:off x="7055309" y="3832291"/>
            <a:ext cx="692832" cy="369332"/>
          </a:xfrm>
          <a:prstGeom prst="rect">
            <a:avLst/>
          </a:prstGeom>
          <a:noFill/>
        </p:spPr>
        <p:txBody>
          <a:bodyPr wrap="square" rtlCol="0">
            <a:spAutoFit/>
          </a:bodyPr>
          <a:lstStyle/>
          <a:p>
            <a:r>
              <a:rPr lang="en-US" dirty="0"/>
              <a:t>3/2</a:t>
            </a:r>
            <a:r>
              <a:rPr lang="en-US" baseline="30000" dirty="0"/>
              <a:t>+/- </a:t>
            </a:r>
            <a:r>
              <a:rPr lang="en-US" dirty="0"/>
              <a:t> </a:t>
            </a:r>
          </a:p>
        </p:txBody>
      </p:sp>
      <p:sp>
        <p:nvSpPr>
          <p:cNvPr id="15" name="TextBox 14">
            <a:extLst>
              <a:ext uri="{FF2B5EF4-FFF2-40B4-BE49-F238E27FC236}">
                <a16:creationId xmlns:a16="http://schemas.microsoft.com/office/drawing/2014/main" id="{CA23C98C-A2D6-C466-B23C-BD8DA9840357}"/>
              </a:ext>
            </a:extLst>
          </p:cNvPr>
          <p:cNvSpPr txBox="1"/>
          <p:nvPr/>
        </p:nvSpPr>
        <p:spPr>
          <a:xfrm>
            <a:off x="4987974" y="3847907"/>
            <a:ext cx="692832" cy="369332"/>
          </a:xfrm>
          <a:prstGeom prst="rect">
            <a:avLst/>
          </a:prstGeom>
          <a:noFill/>
        </p:spPr>
        <p:txBody>
          <a:bodyPr wrap="square" rtlCol="0">
            <a:spAutoFit/>
          </a:bodyPr>
          <a:lstStyle/>
          <a:p>
            <a:r>
              <a:rPr lang="en-US" dirty="0"/>
              <a:t>1/2</a:t>
            </a:r>
            <a:r>
              <a:rPr lang="en-US" baseline="30000" dirty="0"/>
              <a:t>+ </a:t>
            </a:r>
            <a:r>
              <a:rPr lang="en-US" dirty="0"/>
              <a:t> </a:t>
            </a:r>
          </a:p>
        </p:txBody>
      </p:sp>
    </p:spTree>
    <p:extLst>
      <p:ext uri="{BB962C8B-B14F-4D97-AF65-F5344CB8AC3E}">
        <p14:creationId xmlns:p14="http://schemas.microsoft.com/office/powerpoint/2010/main" val="503741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7FCC3-0837-224A-A6F6-8908C0ACD629}"/>
              </a:ext>
            </a:extLst>
          </p:cNvPr>
          <p:cNvSpPr>
            <a:spLocks noGrp="1"/>
          </p:cNvSpPr>
          <p:nvPr>
            <p:ph type="title"/>
          </p:nvPr>
        </p:nvSpPr>
        <p:spPr/>
        <p:txBody>
          <a:bodyPr/>
          <a:lstStyle/>
          <a:p>
            <a:r>
              <a:rPr lang="en-US" dirty="0"/>
              <a:t>5/2</a:t>
            </a:r>
            <a:r>
              <a:rPr lang="en-US" baseline="30000" dirty="0"/>
              <a:t>+ </a:t>
            </a:r>
            <a:r>
              <a:rPr lang="en-US" dirty="0"/>
              <a:t>1.78 MeV resonance</a:t>
            </a:r>
          </a:p>
        </p:txBody>
      </p:sp>
      <p:sp>
        <p:nvSpPr>
          <p:cNvPr id="4" name="Footer Placeholder 3">
            <a:extLst>
              <a:ext uri="{FF2B5EF4-FFF2-40B4-BE49-F238E27FC236}">
                <a16:creationId xmlns:a16="http://schemas.microsoft.com/office/drawing/2014/main" id="{7E4E0A1B-345A-734C-A9C4-E0F2FDBC6738}"/>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8F690711-FC08-BC49-A7AE-2B79942359FD}"/>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11</a:t>
            </a:fld>
            <a:endParaRPr lang="en-US"/>
          </a:p>
        </p:txBody>
      </p:sp>
      <p:pic>
        <p:nvPicPr>
          <p:cNvPr id="7" name="Picture 6" descr="A picture containing text, line, plot, diagram&#10;&#10;Description automatically generated">
            <a:extLst>
              <a:ext uri="{FF2B5EF4-FFF2-40B4-BE49-F238E27FC236}">
                <a16:creationId xmlns:a16="http://schemas.microsoft.com/office/drawing/2014/main" id="{FB9E344A-50B4-29A1-046D-7E40E608D37E}"/>
              </a:ext>
            </a:extLst>
          </p:cNvPr>
          <p:cNvPicPr>
            <a:picLocks noChangeAspect="1"/>
          </p:cNvPicPr>
          <p:nvPr/>
        </p:nvPicPr>
        <p:blipFill>
          <a:blip r:embed="rId3"/>
          <a:stretch>
            <a:fillRect/>
          </a:stretch>
        </p:blipFill>
        <p:spPr>
          <a:xfrm>
            <a:off x="895350" y="1337513"/>
            <a:ext cx="7353300" cy="4182974"/>
          </a:xfrm>
          <a:prstGeom prst="rect">
            <a:avLst/>
          </a:prstGeom>
        </p:spPr>
      </p:pic>
      <p:sp>
        <p:nvSpPr>
          <p:cNvPr id="2" name="Rectangle 1">
            <a:extLst>
              <a:ext uri="{FF2B5EF4-FFF2-40B4-BE49-F238E27FC236}">
                <a16:creationId xmlns:a16="http://schemas.microsoft.com/office/drawing/2014/main" id="{48FF0735-FDFE-2B2B-4261-7BB9FB7CC5E0}"/>
              </a:ext>
            </a:extLst>
          </p:cNvPr>
          <p:cNvSpPr/>
          <p:nvPr/>
        </p:nvSpPr>
        <p:spPr>
          <a:xfrm>
            <a:off x="3886200" y="5347030"/>
            <a:ext cx="1219200" cy="346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DFEC2A-5392-7206-FE74-668FFB5CD441}"/>
                  </a:ext>
                </a:extLst>
              </p:cNvPr>
              <p:cNvSpPr txBox="1"/>
              <p:nvPr/>
            </p:nvSpPr>
            <p:spPr>
              <a:xfrm>
                <a:off x="4495800" y="5347030"/>
                <a:ext cx="533400" cy="923330"/>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𝜃</m:t>
                    </m:r>
                  </m:oMath>
                </a14:m>
                <a:r>
                  <a:rPr lang="en-US" b="0" baseline="-25000" dirty="0">
                    <a:ea typeface="Cambria Math" panose="02040503050406030204" pitchFamily="18" charset="0"/>
                  </a:rPr>
                  <a:t>cm</a:t>
                </a:r>
              </a:p>
              <a:p>
                <a:endParaRPr lang="en-US" b="0" dirty="0">
                  <a:ea typeface="Cambria Math" panose="02040503050406030204" pitchFamily="18" charset="0"/>
                </a:endParaRPr>
              </a:p>
              <a:p>
                <a:endParaRPr lang="en-US" b="0" dirty="0"/>
              </a:p>
            </p:txBody>
          </p:sp>
        </mc:Choice>
        <mc:Fallback xmlns="">
          <p:sp>
            <p:nvSpPr>
              <p:cNvPr id="6" name="TextBox 5">
                <a:extLst>
                  <a:ext uri="{FF2B5EF4-FFF2-40B4-BE49-F238E27FC236}">
                    <a16:creationId xmlns:a16="http://schemas.microsoft.com/office/drawing/2014/main" id="{A3DFEC2A-5392-7206-FE74-668FFB5CD441}"/>
                  </a:ext>
                </a:extLst>
              </p:cNvPr>
              <p:cNvSpPr txBox="1">
                <a:spLocks noRot="1" noChangeAspect="1" noMove="1" noResize="1" noEditPoints="1" noAdjustHandles="1" noChangeArrowheads="1" noChangeShapeType="1" noTextEdit="1"/>
              </p:cNvSpPr>
              <p:nvPr/>
            </p:nvSpPr>
            <p:spPr>
              <a:xfrm>
                <a:off x="4495800" y="5347030"/>
                <a:ext cx="533400" cy="9233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80ABD4-C2EE-9465-C0A1-FD872A6EABE2}"/>
                  </a:ext>
                </a:extLst>
              </p:cNvPr>
              <p:cNvSpPr txBox="1"/>
              <p:nvPr/>
            </p:nvSpPr>
            <p:spPr>
              <a:xfrm rot="16200000">
                <a:off x="-241816" y="3053834"/>
                <a:ext cx="1905000"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𝜎</m:t>
                    </m:r>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m:rPr>
                        <m:sty m:val="p"/>
                      </m:rPr>
                      <a:rPr lang="el-GR" i="1">
                        <a:latin typeface="Cambria Math" panose="02040503050406030204" pitchFamily="18" charset="0"/>
                      </a:rPr>
                      <m:t>Ω</m:t>
                    </m:r>
                  </m:oMath>
                </a14:m>
                <a:r>
                  <a:rPr lang="en-US" i="1" dirty="0">
                    <a:latin typeface="Cambria Math" panose="02040503050406030204" pitchFamily="18" charset="0"/>
                  </a:rPr>
                  <a:t> </a:t>
                </a:r>
                <a:r>
                  <a:rPr lang="en-US" dirty="0">
                    <a:latin typeface="Cambria Math" panose="02040503050406030204" pitchFamily="18" charset="0"/>
                  </a:rPr>
                  <a:t>(mb/</a:t>
                </a:r>
                <a:r>
                  <a:rPr lang="en-US" dirty="0" err="1">
                    <a:latin typeface="Cambria Math" panose="02040503050406030204" pitchFamily="18" charset="0"/>
                  </a:rPr>
                  <a:t>sr</a:t>
                </a:r>
                <a:r>
                  <a:rPr lang="en-US" dirty="0">
                    <a:latin typeface="Cambria Math" panose="02040503050406030204" pitchFamily="18" charset="0"/>
                  </a:rPr>
                  <a:t>)</a:t>
                </a:r>
              </a:p>
            </p:txBody>
          </p:sp>
        </mc:Choice>
        <mc:Fallback xmlns="">
          <p:sp>
            <p:nvSpPr>
              <p:cNvPr id="8" name="TextBox 7">
                <a:extLst>
                  <a:ext uri="{FF2B5EF4-FFF2-40B4-BE49-F238E27FC236}">
                    <a16:creationId xmlns:a16="http://schemas.microsoft.com/office/drawing/2014/main" id="{3D80ABD4-C2EE-9465-C0A1-FD872A6EABE2}"/>
                  </a:ext>
                </a:extLst>
              </p:cNvPr>
              <p:cNvSpPr txBox="1">
                <a:spLocks noRot="1" noChangeAspect="1" noMove="1" noResize="1" noEditPoints="1" noAdjustHandles="1" noChangeArrowheads="1" noChangeShapeType="1" noTextEdit="1"/>
              </p:cNvSpPr>
              <p:nvPr/>
            </p:nvSpPr>
            <p:spPr>
              <a:xfrm rot="16200000">
                <a:off x="-241816" y="3053834"/>
                <a:ext cx="1905000" cy="369332"/>
              </a:xfrm>
              <a:prstGeom prst="rect">
                <a:avLst/>
              </a:prstGeom>
              <a:blipFill>
                <a:blip r:embed="rId5"/>
                <a:stretch>
                  <a:fillRect l="-6667" r="-26667"/>
                </a:stretch>
              </a:blipFill>
            </p:spPr>
            <p:txBody>
              <a:bodyPr/>
              <a:lstStyle/>
              <a:p>
                <a:r>
                  <a:rPr lang="en-US">
                    <a:noFill/>
                  </a:rPr>
                  <a:t> </a:t>
                </a:r>
              </a:p>
            </p:txBody>
          </p:sp>
        </mc:Fallback>
      </mc:AlternateContent>
    </p:spTree>
    <p:extLst>
      <p:ext uri="{BB962C8B-B14F-4D97-AF65-F5344CB8AC3E}">
        <p14:creationId xmlns:p14="http://schemas.microsoft.com/office/powerpoint/2010/main" val="619987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931CD5-6257-3B27-BF9D-8BDA5374BF88}"/>
              </a:ext>
            </a:extLst>
          </p:cNvPr>
          <p:cNvSpPr>
            <a:spLocks noGrp="1"/>
          </p:cNvSpPr>
          <p:nvPr>
            <p:ph idx="1"/>
          </p:nvPr>
        </p:nvSpPr>
        <p:spPr/>
        <p:txBody>
          <a:bodyPr/>
          <a:lstStyle/>
          <a:p>
            <a:r>
              <a:rPr lang="en-US" dirty="0"/>
              <a:t>Angular distribution supports </a:t>
            </a:r>
            <a:r>
              <a:rPr lang="en-US" i="1" dirty="0"/>
              <a:t>ℓ</a:t>
            </a:r>
            <a:r>
              <a:rPr lang="en-US" dirty="0"/>
              <a:t> =1 transfer which gives a negative parity</a:t>
            </a:r>
          </a:p>
          <a:p>
            <a:r>
              <a:rPr lang="en-US" dirty="0"/>
              <a:t>Caprio </a:t>
            </a:r>
            <a:r>
              <a:rPr lang="en-US" i="1" dirty="0"/>
              <a:t>et al </a:t>
            </a:r>
            <a:r>
              <a:rPr lang="en-US" dirty="0"/>
              <a:t>theoretical prediction of K</a:t>
            </a:r>
            <a:r>
              <a:rPr lang="en-US" baseline="30000" dirty="0"/>
              <a:t>P</a:t>
            </a:r>
            <a:r>
              <a:rPr lang="en-US" dirty="0"/>
              <a:t>=3/2</a:t>
            </a:r>
            <a:r>
              <a:rPr lang="en-US" baseline="30000" dirty="0"/>
              <a:t>- </a:t>
            </a:r>
            <a:r>
              <a:rPr lang="en-US" dirty="0"/>
              <a:t>band head at this resonance</a:t>
            </a:r>
          </a:p>
        </p:txBody>
      </p:sp>
      <p:sp>
        <p:nvSpPr>
          <p:cNvPr id="3" name="Title 2">
            <a:extLst>
              <a:ext uri="{FF2B5EF4-FFF2-40B4-BE49-F238E27FC236}">
                <a16:creationId xmlns:a16="http://schemas.microsoft.com/office/drawing/2014/main" id="{78562D07-822C-F881-59A2-9D0CB438439E}"/>
              </a:ext>
            </a:extLst>
          </p:cNvPr>
          <p:cNvSpPr>
            <a:spLocks noGrp="1"/>
          </p:cNvSpPr>
          <p:nvPr>
            <p:ph type="title"/>
          </p:nvPr>
        </p:nvSpPr>
        <p:spPr/>
        <p:txBody>
          <a:bodyPr/>
          <a:lstStyle/>
          <a:p>
            <a:r>
              <a:rPr lang="en-US" dirty="0"/>
              <a:t>3.4 MeV resonance</a:t>
            </a:r>
          </a:p>
        </p:txBody>
      </p:sp>
      <p:sp>
        <p:nvSpPr>
          <p:cNvPr id="4" name="Footer Placeholder 3">
            <a:extLst>
              <a:ext uri="{FF2B5EF4-FFF2-40B4-BE49-F238E27FC236}">
                <a16:creationId xmlns:a16="http://schemas.microsoft.com/office/drawing/2014/main" id="{7D29DCBD-5637-046E-8CE6-ED354A023246}"/>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A5EF5F97-510E-F043-16C0-DFF14CC1EAD4}"/>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12</a:t>
            </a:fld>
            <a:endParaRPr lang="en-US"/>
          </a:p>
        </p:txBody>
      </p:sp>
      <p:pic>
        <p:nvPicPr>
          <p:cNvPr id="6" name="Content Placeholder 6" descr="Chart, line chart&#10;&#10;Description automatically generated">
            <a:extLst>
              <a:ext uri="{FF2B5EF4-FFF2-40B4-BE49-F238E27FC236}">
                <a16:creationId xmlns:a16="http://schemas.microsoft.com/office/drawing/2014/main" id="{66AD45B0-2600-76E9-A535-B5359B970760}"/>
              </a:ext>
            </a:extLst>
          </p:cNvPr>
          <p:cNvPicPr>
            <a:picLocks noChangeAspect="1"/>
          </p:cNvPicPr>
          <p:nvPr/>
        </p:nvPicPr>
        <p:blipFill rotWithShape="1">
          <a:blip r:embed="rId2"/>
          <a:srcRect t="14002"/>
          <a:stretch/>
        </p:blipFill>
        <p:spPr bwMode="auto">
          <a:xfrm>
            <a:off x="95250" y="2625217"/>
            <a:ext cx="4657164" cy="3165684"/>
          </a:xfrm>
          <a:prstGeom prst="rect">
            <a:avLst/>
          </a:prstGeom>
          <a:noFill/>
          <a:ln w="9525">
            <a:noFill/>
            <a:miter lim="800000"/>
            <a:headEnd/>
            <a:tailEnd/>
          </a:ln>
        </p:spPr>
      </p:pic>
      <p:pic>
        <p:nvPicPr>
          <p:cNvPr id="7" name="Picture 6" descr="Diagram&#10;&#10;Description automatically generated">
            <a:extLst>
              <a:ext uri="{FF2B5EF4-FFF2-40B4-BE49-F238E27FC236}">
                <a16:creationId xmlns:a16="http://schemas.microsoft.com/office/drawing/2014/main" id="{6F69AC3A-A563-A9B1-26F3-F48E4EC6F911}"/>
              </a:ext>
            </a:extLst>
          </p:cNvPr>
          <p:cNvPicPr>
            <a:picLocks noChangeAspect="1"/>
          </p:cNvPicPr>
          <p:nvPr/>
        </p:nvPicPr>
        <p:blipFill>
          <a:blip r:embed="rId3"/>
          <a:stretch>
            <a:fillRect/>
          </a:stretch>
        </p:blipFill>
        <p:spPr>
          <a:xfrm>
            <a:off x="4733363" y="2625217"/>
            <a:ext cx="4057731" cy="3165683"/>
          </a:xfrm>
          <a:prstGeom prst="rect">
            <a:avLst/>
          </a:prstGeom>
        </p:spPr>
      </p:pic>
      <p:sp>
        <p:nvSpPr>
          <p:cNvPr id="8" name="TextBox 7">
            <a:extLst>
              <a:ext uri="{FF2B5EF4-FFF2-40B4-BE49-F238E27FC236}">
                <a16:creationId xmlns:a16="http://schemas.microsoft.com/office/drawing/2014/main" id="{A1F0496F-33BA-BE69-4A59-C74050ECFB37}"/>
              </a:ext>
            </a:extLst>
          </p:cNvPr>
          <p:cNvSpPr txBox="1"/>
          <p:nvPr/>
        </p:nvSpPr>
        <p:spPr>
          <a:xfrm>
            <a:off x="2219507" y="3429000"/>
            <a:ext cx="1780614" cy="369332"/>
          </a:xfrm>
          <a:prstGeom prst="rect">
            <a:avLst/>
          </a:prstGeom>
          <a:noFill/>
        </p:spPr>
        <p:txBody>
          <a:bodyPr wrap="square" rtlCol="0">
            <a:spAutoFit/>
          </a:bodyPr>
          <a:lstStyle/>
          <a:p>
            <a:r>
              <a:rPr lang="en-US" dirty="0">
                <a:solidFill>
                  <a:schemeClr val="tx1">
                    <a:alpha val="26485"/>
                  </a:schemeClr>
                </a:solidFill>
              </a:rPr>
              <a:t>PRELIMINARY</a:t>
            </a:r>
          </a:p>
        </p:txBody>
      </p:sp>
      <p:sp>
        <p:nvSpPr>
          <p:cNvPr id="9" name="TextBox 8">
            <a:extLst>
              <a:ext uri="{FF2B5EF4-FFF2-40B4-BE49-F238E27FC236}">
                <a16:creationId xmlns:a16="http://schemas.microsoft.com/office/drawing/2014/main" id="{CACF473F-3C16-352B-39D1-C605C07942E9}"/>
              </a:ext>
            </a:extLst>
          </p:cNvPr>
          <p:cNvSpPr txBox="1"/>
          <p:nvPr/>
        </p:nvSpPr>
        <p:spPr>
          <a:xfrm>
            <a:off x="1072823" y="5745060"/>
            <a:ext cx="3094117" cy="307777"/>
          </a:xfrm>
          <a:prstGeom prst="rect">
            <a:avLst/>
          </a:prstGeom>
          <a:noFill/>
        </p:spPr>
        <p:txBody>
          <a:bodyPr wrap="none" rtlCol="0">
            <a:spAutoFit/>
          </a:bodyPr>
          <a:lstStyle/>
          <a:p>
            <a:r>
              <a:rPr lang="en-US" sz="1400" dirty="0"/>
              <a:t>Reaction calculation by Nick Keeley</a:t>
            </a:r>
          </a:p>
        </p:txBody>
      </p:sp>
      <p:sp>
        <p:nvSpPr>
          <p:cNvPr id="12" name="TextBox 11">
            <a:extLst>
              <a:ext uri="{FF2B5EF4-FFF2-40B4-BE49-F238E27FC236}">
                <a16:creationId xmlns:a16="http://schemas.microsoft.com/office/drawing/2014/main" id="{B19FBBD8-C4A4-5986-D81F-4F706B5590E6}"/>
              </a:ext>
            </a:extLst>
          </p:cNvPr>
          <p:cNvSpPr txBox="1"/>
          <p:nvPr/>
        </p:nvSpPr>
        <p:spPr>
          <a:xfrm>
            <a:off x="4533561" y="5637338"/>
            <a:ext cx="5002642" cy="523220"/>
          </a:xfrm>
          <a:prstGeom prst="rect">
            <a:avLst/>
          </a:prstGeom>
          <a:noFill/>
        </p:spPr>
        <p:txBody>
          <a:bodyPr wrap="square" rtlCol="0">
            <a:spAutoFit/>
          </a:bodyPr>
          <a:lstStyle/>
          <a:p>
            <a:r>
              <a:rPr lang="en-US" sz="1400" dirty="0"/>
              <a:t>Caprio, M.A. </a:t>
            </a:r>
            <a:r>
              <a:rPr lang="en-US" sz="1400" i="1" dirty="0"/>
              <a:t>et al.</a:t>
            </a:r>
            <a:r>
              <a:rPr lang="en-US" sz="1400" dirty="0"/>
              <a:t> Probing </a:t>
            </a:r>
            <a:r>
              <a:rPr lang="en-US" sz="1400" i="1" dirty="0"/>
              <a:t>ab initio</a:t>
            </a:r>
            <a:r>
              <a:rPr lang="en-US" sz="1400" dirty="0"/>
              <a:t> emergence of nuclear rotation. </a:t>
            </a:r>
            <a:r>
              <a:rPr lang="en-US" sz="1400" i="1" dirty="0"/>
              <a:t>Eur. Phys. J. A</a:t>
            </a:r>
            <a:r>
              <a:rPr lang="en-US" sz="1400" dirty="0"/>
              <a:t> </a:t>
            </a:r>
            <a:r>
              <a:rPr lang="en-US" sz="1400" b="1" dirty="0"/>
              <a:t>56</a:t>
            </a:r>
            <a:r>
              <a:rPr lang="en-US" sz="1400" dirty="0"/>
              <a:t>, 120 (2020)</a:t>
            </a:r>
          </a:p>
        </p:txBody>
      </p:sp>
    </p:spTree>
    <p:extLst>
      <p:ext uri="{BB962C8B-B14F-4D97-AF65-F5344CB8AC3E}">
        <p14:creationId xmlns:p14="http://schemas.microsoft.com/office/powerpoint/2010/main" val="524915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40C48A-3A21-7B05-1D78-6E1B67D27030}"/>
              </a:ext>
            </a:extLst>
          </p:cNvPr>
          <p:cNvSpPr>
            <a:spLocks noGrp="1"/>
          </p:cNvSpPr>
          <p:nvPr>
            <p:ph idx="1"/>
          </p:nvPr>
        </p:nvSpPr>
        <p:spPr>
          <a:xfrm>
            <a:off x="76200" y="1067100"/>
            <a:ext cx="8990922" cy="5028900"/>
          </a:xfrm>
        </p:spPr>
        <p:txBody>
          <a:bodyPr/>
          <a:lstStyle/>
          <a:p>
            <a:r>
              <a:rPr lang="en-US" dirty="0"/>
              <a:t>Remove </a:t>
            </a:r>
            <a:r>
              <a:rPr lang="en-US" baseline="30000" dirty="0"/>
              <a:t>10</a:t>
            </a:r>
            <a:r>
              <a:rPr lang="en-US" dirty="0"/>
              <a:t>B(</a:t>
            </a:r>
            <a:r>
              <a:rPr lang="en-US" dirty="0" err="1"/>
              <a:t>d,p</a:t>
            </a:r>
            <a:r>
              <a:rPr lang="en-US" dirty="0"/>
              <a:t>) contamination and background</a:t>
            </a:r>
          </a:p>
          <a:p>
            <a:pPr lvl="1"/>
            <a:r>
              <a:rPr lang="en-US" dirty="0"/>
              <a:t>Enhance fitting procedure</a:t>
            </a:r>
          </a:p>
          <a:p>
            <a:r>
              <a:rPr lang="en-US" dirty="0"/>
              <a:t>Have non-DWBA theoretical calculations done for </a:t>
            </a:r>
            <a:r>
              <a:rPr lang="en-US" dirty="0" err="1"/>
              <a:t>gs</a:t>
            </a:r>
            <a:r>
              <a:rPr lang="en-US" dirty="0"/>
              <a:t>, 0.32 MeV state, and 1.78 MeV state</a:t>
            </a:r>
          </a:p>
          <a:p>
            <a:r>
              <a:rPr lang="en-US" dirty="0"/>
              <a:t>Determine experimental uncertainties</a:t>
            </a:r>
          </a:p>
          <a:p>
            <a:r>
              <a:rPr lang="en-US" dirty="0"/>
              <a:t>Calculate detector efficiencies</a:t>
            </a:r>
          </a:p>
          <a:p>
            <a:r>
              <a:rPr lang="en-US" dirty="0"/>
              <a:t>Analyze entire data set</a:t>
            </a:r>
          </a:p>
          <a:p>
            <a:r>
              <a:rPr lang="en-US" dirty="0"/>
              <a:t>Overall, demonstrated AT-TPC can measure transfer reactions in inverse kinematics with beams intensities up to 1000 </a:t>
            </a:r>
            <a:r>
              <a:rPr lang="en-US" dirty="0" err="1"/>
              <a:t>pps</a:t>
            </a:r>
            <a:endParaRPr lang="en-US" dirty="0"/>
          </a:p>
        </p:txBody>
      </p:sp>
      <p:sp>
        <p:nvSpPr>
          <p:cNvPr id="4" name="Footer Placeholder 3">
            <a:extLst>
              <a:ext uri="{FF2B5EF4-FFF2-40B4-BE49-F238E27FC236}">
                <a16:creationId xmlns:a16="http://schemas.microsoft.com/office/drawing/2014/main" id="{7217CA61-3313-DE53-83ED-FDA51383B5DE}"/>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44DE1917-BFBE-4E7D-A2A2-61D6029C878F}"/>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13</a:t>
            </a:fld>
            <a:endParaRPr lang="en-US"/>
          </a:p>
        </p:txBody>
      </p:sp>
      <p:sp>
        <p:nvSpPr>
          <p:cNvPr id="6" name="Title 2">
            <a:extLst>
              <a:ext uri="{FF2B5EF4-FFF2-40B4-BE49-F238E27FC236}">
                <a16:creationId xmlns:a16="http://schemas.microsoft.com/office/drawing/2014/main" id="{BC7F317B-DA5F-648E-681D-E3336AE3030C}"/>
              </a:ext>
            </a:extLst>
          </p:cNvPr>
          <p:cNvSpPr>
            <a:spLocks noGrp="1"/>
          </p:cNvSpPr>
          <p:nvPr>
            <p:ph type="title"/>
          </p:nvPr>
        </p:nvSpPr>
        <p:spPr/>
        <p:txBody>
          <a:bodyPr/>
          <a:lstStyle/>
          <a:p>
            <a:r>
              <a:rPr lang="en-US" dirty="0"/>
              <a:t>Remaining work</a:t>
            </a:r>
          </a:p>
        </p:txBody>
      </p:sp>
    </p:spTree>
    <p:extLst>
      <p:ext uri="{BB962C8B-B14F-4D97-AF65-F5344CB8AC3E}">
        <p14:creationId xmlns:p14="http://schemas.microsoft.com/office/powerpoint/2010/main" val="260755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684B8D-BD8E-A41C-9F3E-2963285CAE8F}"/>
              </a:ext>
            </a:extLst>
          </p:cNvPr>
          <p:cNvSpPr>
            <a:spLocks noGrp="1"/>
          </p:cNvSpPr>
          <p:nvPr>
            <p:ph idx="1"/>
          </p:nvPr>
        </p:nvSpPr>
        <p:spPr/>
        <p:txBody>
          <a:bodyPr/>
          <a:lstStyle/>
          <a:p>
            <a:pPr algn="l"/>
            <a:r>
              <a:rPr lang="en-US" dirty="0"/>
              <a:t>Daniel </a:t>
            </a:r>
            <a:r>
              <a:rPr lang="en-US" dirty="0" err="1"/>
              <a:t>Bazin</a:t>
            </a:r>
            <a:r>
              <a:rPr lang="en-US" dirty="0"/>
              <a:t>, </a:t>
            </a:r>
            <a:r>
              <a:rPr lang="en-US" dirty="0" err="1"/>
              <a:t>Nabin</a:t>
            </a:r>
            <a:r>
              <a:rPr lang="en-US" dirty="0"/>
              <a:t> </a:t>
            </a:r>
            <a:r>
              <a:rPr lang="en-US" dirty="0" err="1"/>
              <a:t>Rijal</a:t>
            </a:r>
            <a:r>
              <a:rPr lang="en-US" dirty="0"/>
              <a:t>, </a:t>
            </a:r>
            <a:r>
              <a:rPr lang="en-US" dirty="0" err="1"/>
              <a:t>Jie</a:t>
            </a:r>
            <a:r>
              <a:rPr lang="en-US" dirty="0"/>
              <a:t> Chen, Wolfgang </a:t>
            </a:r>
            <a:r>
              <a:rPr lang="en-US" dirty="0" err="1"/>
              <a:t>Mittig</a:t>
            </a:r>
            <a:r>
              <a:rPr lang="en-US" dirty="0"/>
              <a:t>, Saul </a:t>
            </a:r>
            <a:r>
              <a:rPr lang="en-US" dirty="0" err="1"/>
              <a:t>Beceiro</a:t>
            </a:r>
            <a:r>
              <a:rPr lang="en-US" dirty="0"/>
              <a:t>-Novo, </a:t>
            </a:r>
            <a:r>
              <a:rPr lang="en-US" dirty="0" err="1"/>
              <a:t>Yassid</a:t>
            </a:r>
            <a:r>
              <a:rPr lang="en-US" dirty="0"/>
              <a:t> </a:t>
            </a:r>
            <a:r>
              <a:rPr lang="en-US" dirty="0" err="1"/>
              <a:t>Ayyad</a:t>
            </a:r>
            <a:r>
              <a:rPr lang="en-US" dirty="0"/>
              <a:t>, Clementine A Santamaria, Nick Keeley</a:t>
            </a:r>
          </a:p>
          <a:p>
            <a:pPr algn="l"/>
            <a:r>
              <a:rPr lang="en-US" dirty="0"/>
              <a:t>This work is supported by the U.S. Department of Energy, Office of Science, Office of Nuclear Physics under Grant DE-SC0020451.</a:t>
            </a:r>
          </a:p>
        </p:txBody>
      </p:sp>
      <p:sp>
        <p:nvSpPr>
          <p:cNvPr id="3" name="Title 2">
            <a:extLst>
              <a:ext uri="{FF2B5EF4-FFF2-40B4-BE49-F238E27FC236}">
                <a16:creationId xmlns:a16="http://schemas.microsoft.com/office/drawing/2014/main" id="{D3BFA1FA-BD4A-8F62-83C0-3B97A59E5E2C}"/>
              </a:ext>
            </a:extLst>
          </p:cNvPr>
          <p:cNvSpPr>
            <a:spLocks noGrp="1"/>
          </p:cNvSpPr>
          <p:nvPr>
            <p:ph type="title"/>
          </p:nvPr>
        </p:nvSpPr>
        <p:spPr/>
        <p:txBody>
          <a:bodyPr/>
          <a:lstStyle/>
          <a:p>
            <a:r>
              <a:rPr lang="en-US" dirty="0"/>
              <a:t>Acknowledgements</a:t>
            </a:r>
          </a:p>
        </p:txBody>
      </p:sp>
      <p:sp>
        <p:nvSpPr>
          <p:cNvPr id="4" name="Footer Placeholder 3">
            <a:extLst>
              <a:ext uri="{FF2B5EF4-FFF2-40B4-BE49-F238E27FC236}">
                <a16:creationId xmlns:a16="http://schemas.microsoft.com/office/drawing/2014/main" id="{301176C9-AF64-678D-8B6A-199F403C492C}"/>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9454348C-F47A-3C41-C3B9-4DF039D52994}"/>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14</a:t>
            </a:fld>
            <a:endParaRPr lang="en-US"/>
          </a:p>
        </p:txBody>
      </p:sp>
    </p:spTree>
    <p:extLst>
      <p:ext uri="{BB962C8B-B14F-4D97-AF65-F5344CB8AC3E}">
        <p14:creationId xmlns:p14="http://schemas.microsoft.com/office/powerpoint/2010/main" val="2060161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AB39-958E-2B52-61A5-1A73F51AD49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0E166D4-6B95-5D7C-7375-9C812075C4B7}"/>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15</a:t>
            </a:fld>
            <a:endParaRPr lang="en-US"/>
          </a:p>
        </p:txBody>
      </p:sp>
      <p:sp>
        <p:nvSpPr>
          <p:cNvPr id="6" name="Footer Placeholder 3">
            <a:extLst>
              <a:ext uri="{FF2B5EF4-FFF2-40B4-BE49-F238E27FC236}">
                <a16:creationId xmlns:a16="http://schemas.microsoft.com/office/drawing/2014/main" id="{8B9C0993-8736-8715-D3EE-09E235111F78}"/>
              </a:ext>
            </a:extLst>
          </p:cNvPr>
          <p:cNvSpPr>
            <a:spLocks noGrp="1"/>
          </p:cNvSpPr>
          <p:nvPr>
            <p:ph type="ftr" sz="quarter" idx="10"/>
          </p:nvPr>
        </p:nvSpPr>
        <p:spPr/>
        <p:txBody>
          <a:bodyPr/>
          <a:lstStyle/>
          <a:p>
            <a:r>
              <a:rPr lang="en-US" dirty="0"/>
              <a:t>Z. Serikow, TPC2023, May 2023</a:t>
            </a:r>
          </a:p>
        </p:txBody>
      </p:sp>
    </p:spTree>
    <p:extLst>
      <p:ext uri="{BB962C8B-B14F-4D97-AF65-F5344CB8AC3E}">
        <p14:creationId xmlns:p14="http://schemas.microsoft.com/office/powerpoint/2010/main" val="845952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hart, diagram&#10;&#10;Description automatically generated with medium confidence">
            <a:extLst>
              <a:ext uri="{FF2B5EF4-FFF2-40B4-BE49-F238E27FC236}">
                <a16:creationId xmlns:a16="http://schemas.microsoft.com/office/drawing/2014/main" id="{D93E6E7C-C46F-2736-07DA-CBB30E9AD082}"/>
              </a:ext>
            </a:extLst>
          </p:cNvPr>
          <p:cNvPicPr>
            <a:picLocks noGrp="1" noChangeAspect="1"/>
          </p:cNvPicPr>
          <p:nvPr>
            <p:ph idx="1"/>
          </p:nvPr>
        </p:nvPicPr>
        <p:blipFill>
          <a:blip r:embed="rId2"/>
          <a:stretch>
            <a:fillRect/>
          </a:stretch>
        </p:blipFill>
        <p:spPr>
          <a:xfrm>
            <a:off x="239695" y="1066800"/>
            <a:ext cx="8664609" cy="5027613"/>
          </a:xfrm>
        </p:spPr>
      </p:pic>
      <p:sp>
        <p:nvSpPr>
          <p:cNvPr id="3" name="Title 2">
            <a:extLst>
              <a:ext uri="{FF2B5EF4-FFF2-40B4-BE49-F238E27FC236}">
                <a16:creationId xmlns:a16="http://schemas.microsoft.com/office/drawing/2014/main" id="{EA3DBAF0-01EC-15A8-40FD-18B17468BB48}"/>
              </a:ext>
            </a:extLst>
          </p:cNvPr>
          <p:cNvSpPr>
            <a:spLocks noGrp="1"/>
          </p:cNvSpPr>
          <p:nvPr>
            <p:ph type="title"/>
          </p:nvPr>
        </p:nvSpPr>
        <p:spPr/>
        <p:txBody>
          <a:bodyPr/>
          <a:lstStyle/>
          <a:p>
            <a:r>
              <a:rPr lang="en-US" dirty="0"/>
              <a:t>Additional gates</a:t>
            </a:r>
          </a:p>
        </p:txBody>
      </p:sp>
      <p:sp>
        <p:nvSpPr>
          <p:cNvPr id="4" name="Footer Placeholder 3">
            <a:extLst>
              <a:ext uri="{FF2B5EF4-FFF2-40B4-BE49-F238E27FC236}">
                <a16:creationId xmlns:a16="http://schemas.microsoft.com/office/drawing/2014/main" id="{29619D8E-5276-423C-EA6E-AF06446F9239}"/>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94C3F9D7-103D-59E8-888E-78A0B242842D}"/>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16</a:t>
            </a:fld>
            <a:endParaRPr lang="en-US"/>
          </a:p>
        </p:txBody>
      </p:sp>
      <p:sp>
        <p:nvSpPr>
          <p:cNvPr id="2" name="TextBox 1">
            <a:extLst>
              <a:ext uri="{FF2B5EF4-FFF2-40B4-BE49-F238E27FC236}">
                <a16:creationId xmlns:a16="http://schemas.microsoft.com/office/drawing/2014/main" id="{77F6BCF1-8A72-98B1-20E0-55E25CEE9403}"/>
              </a:ext>
            </a:extLst>
          </p:cNvPr>
          <p:cNvSpPr txBox="1"/>
          <p:nvPr/>
        </p:nvSpPr>
        <p:spPr>
          <a:xfrm>
            <a:off x="2692880" y="1600200"/>
            <a:ext cx="1879120" cy="307777"/>
          </a:xfrm>
          <a:prstGeom prst="rect">
            <a:avLst/>
          </a:prstGeom>
          <a:noFill/>
        </p:spPr>
        <p:txBody>
          <a:bodyPr wrap="square" rtlCol="0">
            <a:spAutoFit/>
          </a:bodyPr>
          <a:lstStyle/>
          <a:p>
            <a:r>
              <a:rPr lang="en-US" sz="1400" dirty="0"/>
              <a:t>Track multiplicity</a:t>
            </a:r>
          </a:p>
        </p:txBody>
      </p:sp>
      <p:sp>
        <p:nvSpPr>
          <p:cNvPr id="6" name="TextBox 5">
            <a:extLst>
              <a:ext uri="{FF2B5EF4-FFF2-40B4-BE49-F238E27FC236}">
                <a16:creationId xmlns:a16="http://schemas.microsoft.com/office/drawing/2014/main" id="{468572C6-F4BA-FDE8-E510-1EECAB95F9C0}"/>
              </a:ext>
            </a:extLst>
          </p:cNvPr>
          <p:cNvSpPr txBox="1"/>
          <p:nvPr/>
        </p:nvSpPr>
        <p:spPr>
          <a:xfrm>
            <a:off x="2895600" y="4114800"/>
            <a:ext cx="1879120" cy="307777"/>
          </a:xfrm>
          <a:prstGeom prst="rect">
            <a:avLst/>
          </a:prstGeom>
          <a:noFill/>
        </p:spPr>
        <p:txBody>
          <a:bodyPr wrap="square" rtlCol="0">
            <a:spAutoFit/>
          </a:bodyPr>
          <a:lstStyle/>
          <a:p>
            <a:r>
              <a:rPr lang="en-US" sz="1400" dirty="0"/>
              <a:t>IC signal amplitude</a:t>
            </a:r>
          </a:p>
        </p:txBody>
      </p:sp>
      <p:sp>
        <p:nvSpPr>
          <p:cNvPr id="12" name="TextBox 11">
            <a:extLst>
              <a:ext uri="{FF2B5EF4-FFF2-40B4-BE49-F238E27FC236}">
                <a16:creationId xmlns:a16="http://schemas.microsoft.com/office/drawing/2014/main" id="{EF625C3C-B55E-5938-FC9C-51169C930446}"/>
              </a:ext>
            </a:extLst>
          </p:cNvPr>
          <p:cNvSpPr txBox="1"/>
          <p:nvPr/>
        </p:nvSpPr>
        <p:spPr>
          <a:xfrm>
            <a:off x="5943600" y="1629973"/>
            <a:ext cx="1879120" cy="307777"/>
          </a:xfrm>
          <a:prstGeom prst="rect">
            <a:avLst/>
          </a:prstGeom>
          <a:noFill/>
        </p:spPr>
        <p:txBody>
          <a:bodyPr wrap="square" rtlCol="0">
            <a:spAutoFit/>
          </a:bodyPr>
          <a:lstStyle/>
          <a:p>
            <a:r>
              <a:rPr lang="en-US" sz="1400" dirty="0"/>
              <a:t>Vertex z-position</a:t>
            </a:r>
          </a:p>
        </p:txBody>
      </p:sp>
      <p:sp>
        <p:nvSpPr>
          <p:cNvPr id="13" name="TextBox 12">
            <a:extLst>
              <a:ext uri="{FF2B5EF4-FFF2-40B4-BE49-F238E27FC236}">
                <a16:creationId xmlns:a16="http://schemas.microsoft.com/office/drawing/2014/main" id="{5436F987-0F70-9237-8B3A-3CF39768F649}"/>
              </a:ext>
            </a:extLst>
          </p:cNvPr>
          <p:cNvSpPr txBox="1"/>
          <p:nvPr/>
        </p:nvSpPr>
        <p:spPr>
          <a:xfrm>
            <a:off x="7057841" y="4114800"/>
            <a:ext cx="1846463" cy="307777"/>
          </a:xfrm>
          <a:prstGeom prst="rect">
            <a:avLst/>
          </a:prstGeom>
          <a:noFill/>
        </p:spPr>
        <p:txBody>
          <a:bodyPr wrap="square" rtlCol="0">
            <a:spAutoFit/>
          </a:bodyPr>
          <a:lstStyle/>
          <a:p>
            <a:r>
              <a:rPr lang="en-US" sz="1400" dirty="0"/>
              <a:t>Fit objective function</a:t>
            </a:r>
          </a:p>
        </p:txBody>
      </p:sp>
    </p:spTree>
    <p:extLst>
      <p:ext uri="{BB962C8B-B14F-4D97-AF65-F5344CB8AC3E}">
        <p14:creationId xmlns:p14="http://schemas.microsoft.com/office/powerpoint/2010/main" val="3149341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4"/>
          <p:cNvSpPr>
            <a:spLocks noGrp="1"/>
          </p:cNvSpPr>
          <p:nvPr>
            <p:ph type="title"/>
          </p:nvPr>
        </p:nvSpPr>
        <p:spPr>
          <a:xfrm>
            <a:off x="76201" y="281882"/>
            <a:ext cx="8991598" cy="486372"/>
          </a:xfrm>
        </p:spPr>
        <p:txBody>
          <a:bodyPr wrap="square" anchor="ctr">
            <a:normAutofit/>
          </a:bodyPr>
          <a:lstStyle/>
          <a:p>
            <a:r>
              <a:rPr lang="en-US"/>
              <a:t>AT-TPC</a:t>
            </a:r>
          </a:p>
        </p:txBody>
      </p:sp>
      <p:sp>
        <p:nvSpPr>
          <p:cNvPr id="11266" name="Content Placeholder 5"/>
          <p:cNvSpPr>
            <a:spLocks noGrp="1"/>
          </p:cNvSpPr>
          <p:nvPr>
            <p:ph idx="1"/>
          </p:nvPr>
        </p:nvSpPr>
        <p:spPr>
          <a:xfrm>
            <a:off x="76201" y="1067100"/>
            <a:ext cx="4423230" cy="5027414"/>
          </a:xfrm>
        </p:spPr>
        <p:txBody>
          <a:bodyPr wrap="square" anchor="t">
            <a:normAutofit/>
          </a:bodyPr>
          <a:lstStyle/>
          <a:p>
            <a:r>
              <a:rPr lang="en-US" b="1" u="sng" dirty="0"/>
              <a:t>A</a:t>
            </a:r>
            <a:r>
              <a:rPr lang="en-US" dirty="0"/>
              <a:t>ctive </a:t>
            </a:r>
            <a:r>
              <a:rPr lang="en-US" b="1" u="sng" dirty="0"/>
              <a:t>T</a:t>
            </a:r>
            <a:r>
              <a:rPr lang="en-US" dirty="0"/>
              <a:t>arget – </a:t>
            </a:r>
            <a:r>
              <a:rPr lang="en-US" b="1" u="sng" dirty="0"/>
              <a:t>T</a:t>
            </a:r>
            <a:r>
              <a:rPr lang="en-US" dirty="0"/>
              <a:t>ime </a:t>
            </a:r>
            <a:r>
              <a:rPr lang="en-US" b="1" u="sng" dirty="0"/>
              <a:t>P</a:t>
            </a:r>
            <a:r>
              <a:rPr lang="en-US" dirty="0"/>
              <a:t>rojection </a:t>
            </a:r>
            <a:r>
              <a:rPr lang="en-US" b="1" u="sng" dirty="0"/>
              <a:t>C</a:t>
            </a:r>
            <a:r>
              <a:rPr lang="en-US" dirty="0"/>
              <a:t>hamber</a:t>
            </a:r>
          </a:p>
          <a:p>
            <a:r>
              <a:rPr lang="en-US" dirty="0"/>
              <a:t>250 liters (1 m long by 55 cm wide)</a:t>
            </a:r>
          </a:p>
          <a:p>
            <a:r>
              <a:rPr lang="en-US" dirty="0"/>
              <a:t>Oriented on beam axis</a:t>
            </a:r>
          </a:p>
        </p:txBody>
      </p:sp>
      <p:pic>
        <p:nvPicPr>
          <p:cNvPr id="2" name="Picture 1">
            <a:extLst>
              <a:ext uri="{FF2B5EF4-FFF2-40B4-BE49-F238E27FC236}">
                <a16:creationId xmlns:a16="http://schemas.microsoft.com/office/drawing/2014/main" id="{87443166-4B53-E742-9533-6704BAA3874D}"/>
              </a:ext>
            </a:extLst>
          </p:cNvPr>
          <p:cNvPicPr>
            <a:picLocks noChangeAspect="1"/>
          </p:cNvPicPr>
          <p:nvPr/>
        </p:nvPicPr>
        <p:blipFill>
          <a:blip r:embed="rId3"/>
          <a:stretch>
            <a:fillRect/>
          </a:stretch>
        </p:blipFill>
        <p:spPr>
          <a:xfrm>
            <a:off x="3276600" y="2286000"/>
            <a:ext cx="5486400" cy="3708702"/>
          </a:xfrm>
          <a:prstGeom prst="rect">
            <a:avLst/>
          </a:prstGeom>
          <a:noFill/>
        </p:spPr>
      </p:pic>
      <p:sp>
        <p:nvSpPr>
          <p:cNvPr id="5" name="Footer Placeholder 4"/>
          <p:cNvSpPr>
            <a:spLocks noGrp="1"/>
          </p:cNvSpPr>
          <p:nvPr>
            <p:ph type="ftr" sz="quarter" idx="11"/>
          </p:nvPr>
        </p:nvSpPr>
        <p:spPr>
          <a:xfrm>
            <a:off x="4140680" y="6356450"/>
            <a:ext cx="4241321" cy="364628"/>
          </a:xfrm>
        </p:spPr>
        <p:txBody>
          <a:bodyPr anchor="b">
            <a:normAutofit/>
          </a:bodyPr>
          <a:lstStyle/>
          <a:p>
            <a:r>
              <a:rPr lang="en-US" dirty="0"/>
              <a:t>Z. Serikow, TPC2023, May 2023</a:t>
            </a:r>
          </a:p>
        </p:txBody>
      </p:sp>
      <p:sp>
        <p:nvSpPr>
          <p:cNvPr id="6" name="Slide Number Placeholder 5"/>
          <p:cNvSpPr>
            <a:spLocks noGrp="1"/>
          </p:cNvSpPr>
          <p:nvPr>
            <p:ph type="sldNum" sz="quarter" idx="12"/>
          </p:nvPr>
        </p:nvSpPr>
        <p:spPr>
          <a:xfrm>
            <a:off x="8382000" y="6356450"/>
            <a:ext cx="762000" cy="364628"/>
          </a:xfrm>
        </p:spPr>
        <p:txBody>
          <a:bodyPr wrap="square" anchor="b">
            <a:normAutofit/>
          </a:bodyPr>
          <a:lstStyle/>
          <a:p>
            <a:pPr>
              <a:spcAft>
                <a:spcPts val="600"/>
              </a:spcAft>
            </a:pPr>
            <a:r>
              <a:rPr lang="en-US"/>
              <a:t>, Slide </a:t>
            </a:r>
            <a:fld id="{1D2CDB64-C772-4C10-8066-C769534B205C}" type="slidenum">
              <a:rPr lang="en-US" smtClean="0"/>
              <a:pPr>
                <a:spcAft>
                  <a:spcPts val="600"/>
                </a:spcAft>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BD6932-8B9F-3843-ACFC-5D48CF107F96}"/>
              </a:ext>
            </a:extLst>
          </p:cNvPr>
          <p:cNvSpPr>
            <a:spLocks noGrp="1"/>
          </p:cNvSpPr>
          <p:nvPr>
            <p:ph idx="1"/>
          </p:nvPr>
        </p:nvSpPr>
        <p:spPr>
          <a:xfrm>
            <a:off x="76200" y="1067100"/>
            <a:ext cx="3429000" cy="5027414"/>
          </a:xfrm>
        </p:spPr>
        <p:txBody>
          <a:bodyPr/>
          <a:lstStyle/>
          <a:p>
            <a:r>
              <a:rPr lang="en-US" dirty="0"/>
              <a:t>AT-TPC placed inside large bore MRI solenoid</a:t>
            </a:r>
          </a:p>
          <a:p>
            <a:r>
              <a:rPr lang="en-US" dirty="0"/>
              <a:t>SOLARIS solenoid can go up to 4 Tesla</a:t>
            </a:r>
          </a:p>
          <a:p>
            <a:r>
              <a:rPr lang="en-US" dirty="0"/>
              <a:t>Curve trajectories of scattered particles</a:t>
            </a:r>
          </a:p>
          <a:p>
            <a:pPr lvl="1"/>
            <a:r>
              <a:rPr lang="en-US" dirty="0"/>
              <a:t>Increase their trajectory length and measure their range</a:t>
            </a:r>
          </a:p>
          <a:p>
            <a:pPr lvl="1"/>
            <a:r>
              <a:rPr lang="en-US" dirty="0"/>
              <a:t>Measure their magnetic rigidity</a:t>
            </a:r>
          </a:p>
          <a:p>
            <a:endParaRPr lang="en-US" dirty="0"/>
          </a:p>
        </p:txBody>
      </p:sp>
      <p:sp>
        <p:nvSpPr>
          <p:cNvPr id="3" name="Title 2">
            <a:extLst>
              <a:ext uri="{FF2B5EF4-FFF2-40B4-BE49-F238E27FC236}">
                <a16:creationId xmlns:a16="http://schemas.microsoft.com/office/drawing/2014/main" id="{4DAF51CF-BAE1-294B-8A86-84ED6A259BA8}"/>
              </a:ext>
            </a:extLst>
          </p:cNvPr>
          <p:cNvSpPr>
            <a:spLocks noGrp="1"/>
          </p:cNvSpPr>
          <p:nvPr>
            <p:ph type="title"/>
          </p:nvPr>
        </p:nvSpPr>
        <p:spPr/>
        <p:txBody>
          <a:bodyPr/>
          <a:lstStyle/>
          <a:p>
            <a:r>
              <a:rPr lang="en-US" dirty="0"/>
              <a:t>SOLARIS solenoid</a:t>
            </a:r>
          </a:p>
        </p:txBody>
      </p:sp>
      <p:sp>
        <p:nvSpPr>
          <p:cNvPr id="4" name="Footer Placeholder 3">
            <a:extLst>
              <a:ext uri="{FF2B5EF4-FFF2-40B4-BE49-F238E27FC236}">
                <a16:creationId xmlns:a16="http://schemas.microsoft.com/office/drawing/2014/main" id="{C3436C0A-4062-0D40-81FA-F0481132EE12}"/>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3B7E6792-24C2-D044-B2DA-D71C79BC8695}"/>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18</a:t>
            </a:fld>
            <a:endParaRPr lang="en-US"/>
          </a:p>
        </p:txBody>
      </p:sp>
      <p:pic>
        <p:nvPicPr>
          <p:cNvPr id="8" name="Picture 7">
            <a:extLst>
              <a:ext uri="{FF2B5EF4-FFF2-40B4-BE49-F238E27FC236}">
                <a16:creationId xmlns:a16="http://schemas.microsoft.com/office/drawing/2014/main" id="{394D422D-236B-1546-96A9-4F101388D97A}"/>
              </a:ext>
            </a:extLst>
          </p:cNvPr>
          <p:cNvPicPr>
            <a:picLocks noChangeAspect="1"/>
          </p:cNvPicPr>
          <p:nvPr/>
        </p:nvPicPr>
        <p:blipFill>
          <a:blip r:embed="rId3"/>
          <a:stretch>
            <a:fillRect/>
          </a:stretch>
        </p:blipFill>
        <p:spPr>
          <a:xfrm>
            <a:off x="4166080" y="1139933"/>
            <a:ext cx="4332311" cy="4771913"/>
          </a:xfrm>
          <a:prstGeom prst="rect">
            <a:avLst/>
          </a:prstGeom>
        </p:spPr>
      </p:pic>
    </p:spTree>
    <p:extLst>
      <p:ext uri="{BB962C8B-B14F-4D97-AF65-F5344CB8AC3E}">
        <p14:creationId xmlns:p14="http://schemas.microsoft.com/office/powerpoint/2010/main" val="607314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1D969F-A330-0B98-95F4-416B2501ACD5}"/>
              </a:ext>
            </a:extLst>
          </p:cNvPr>
          <p:cNvSpPr>
            <a:spLocks noGrp="1"/>
          </p:cNvSpPr>
          <p:nvPr>
            <p:ph idx="1"/>
          </p:nvPr>
        </p:nvSpPr>
        <p:spPr/>
        <p:txBody>
          <a:bodyPr/>
          <a:lstStyle/>
          <a:p>
            <a:r>
              <a:rPr lang="en-US" baseline="30000" dirty="0"/>
              <a:t>10</a:t>
            </a:r>
            <a:r>
              <a:rPr lang="en-US" dirty="0"/>
              <a:t>Be beam from the ReA6 </a:t>
            </a:r>
            <a:r>
              <a:rPr lang="en-US" dirty="0" err="1"/>
              <a:t>linac</a:t>
            </a:r>
            <a:endParaRPr lang="en-US" dirty="0"/>
          </a:p>
          <a:p>
            <a:pPr lvl="1"/>
            <a:r>
              <a:rPr lang="en-US" dirty="0"/>
              <a:t>Energy of 9.6 MeV/u </a:t>
            </a:r>
          </a:p>
          <a:p>
            <a:pPr lvl="1"/>
            <a:r>
              <a:rPr lang="en-US" dirty="0"/>
              <a:t>Rate of ≈ 1-2k Hz</a:t>
            </a:r>
          </a:p>
          <a:p>
            <a:pPr lvl="1"/>
            <a:r>
              <a:rPr lang="en-US" dirty="0"/>
              <a:t>Contamination of </a:t>
            </a:r>
            <a:r>
              <a:rPr lang="en-US" baseline="30000" dirty="0"/>
              <a:t>10</a:t>
            </a:r>
            <a:r>
              <a:rPr lang="en-US" dirty="0"/>
              <a:t>B and </a:t>
            </a:r>
            <a:r>
              <a:rPr lang="en-US" baseline="30000" dirty="0"/>
              <a:t>15</a:t>
            </a:r>
            <a:r>
              <a:rPr lang="en-US" dirty="0"/>
              <a:t>N</a:t>
            </a:r>
          </a:p>
          <a:p>
            <a:r>
              <a:rPr lang="en-US" dirty="0"/>
              <a:t>AT-TPC filled with 600 Torr of pure deuterium gas</a:t>
            </a:r>
          </a:p>
          <a:p>
            <a:r>
              <a:rPr lang="en-US" dirty="0"/>
              <a:t>SOLARIS solenoid set to 3 Tesla</a:t>
            </a:r>
          </a:p>
          <a:p>
            <a:r>
              <a:rPr lang="en-US" dirty="0"/>
              <a:t>Small ion chamber placed upstream of the AT-TPC</a:t>
            </a:r>
          </a:p>
          <a:p>
            <a:r>
              <a:rPr lang="en-US" dirty="0"/>
              <a:t>Trigger set on mesh signal with signal suppression in beam region</a:t>
            </a:r>
          </a:p>
          <a:p>
            <a:r>
              <a:rPr lang="en-US" dirty="0"/>
              <a:t>Ran for 120 hours</a:t>
            </a:r>
          </a:p>
        </p:txBody>
      </p:sp>
      <p:sp>
        <p:nvSpPr>
          <p:cNvPr id="3" name="Title 2">
            <a:extLst>
              <a:ext uri="{FF2B5EF4-FFF2-40B4-BE49-F238E27FC236}">
                <a16:creationId xmlns:a16="http://schemas.microsoft.com/office/drawing/2014/main" id="{0B825A69-8DFF-9840-0C6E-F229BE1A9134}"/>
              </a:ext>
            </a:extLst>
          </p:cNvPr>
          <p:cNvSpPr>
            <a:spLocks noGrp="1"/>
          </p:cNvSpPr>
          <p:nvPr>
            <p:ph type="title"/>
          </p:nvPr>
        </p:nvSpPr>
        <p:spPr/>
        <p:txBody>
          <a:bodyPr/>
          <a:lstStyle/>
          <a:p>
            <a:r>
              <a:rPr lang="en-US" baseline="30000" dirty="0"/>
              <a:t>10</a:t>
            </a:r>
            <a:r>
              <a:rPr lang="en-US" dirty="0"/>
              <a:t>Be(</a:t>
            </a:r>
            <a:r>
              <a:rPr lang="en-US" dirty="0" err="1"/>
              <a:t>d,p</a:t>
            </a:r>
            <a:r>
              <a:rPr lang="en-US" dirty="0"/>
              <a:t>) in the AT-TPC</a:t>
            </a:r>
          </a:p>
        </p:txBody>
      </p:sp>
      <p:sp>
        <p:nvSpPr>
          <p:cNvPr id="4" name="Footer Placeholder 3">
            <a:extLst>
              <a:ext uri="{FF2B5EF4-FFF2-40B4-BE49-F238E27FC236}">
                <a16:creationId xmlns:a16="http://schemas.microsoft.com/office/drawing/2014/main" id="{4FDAE5A1-7099-23C4-610F-EC5F2D21B2AF}"/>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EAD61E25-E28D-E32E-FDEF-E07D9AA29862}"/>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19</a:t>
            </a:fld>
            <a:endParaRPr lang="en-US"/>
          </a:p>
        </p:txBody>
      </p:sp>
    </p:spTree>
    <p:extLst>
      <p:ext uri="{BB962C8B-B14F-4D97-AF65-F5344CB8AC3E}">
        <p14:creationId xmlns:p14="http://schemas.microsoft.com/office/powerpoint/2010/main" val="2826567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D9B720-B7A2-36DA-725F-BEAAA74DDA55}"/>
              </a:ext>
            </a:extLst>
          </p:cNvPr>
          <p:cNvSpPr>
            <a:spLocks noGrp="1"/>
          </p:cNvSpPr>
          <p:nvPr>
            <p:ph idx="1"/>
          </p:nvPr>
        </p:nvSpPr>
        <p:spPr>
          <a:xfrm>
            <a:off x="76200" y="1067100"/>
            <a:ext cx="5410200" cy="5027414"/>
          </a:xfrm>
        </p:spPr>
        <p:txBody>
          <a:bodyPr/>
          <a:lstStyle/>
          <a:p>
            <a:r>
              <a:rPr lang="en-US" baseline="30000" dirty="0"/>
              <a:t>10</a:t>
            </a:r>
            <a:r>
              <a:rPr lang="en-US" dirty="0"/>
              <a:t>Be(</a:t>
            </a:r>
            <a:r>
              <a:rPr lang="en-US" dirty="0" err="1"/>
              <a:t>d,p</a:t>
            </a:r>
            <a:r>
              <a:rPr lang="en-US" dirty="0"/>
              <a:t>) experiment performed at NSCL during summer 2021 with AT-TPC in SOLARIS solenoid</a:t>
            </a:r>
          </a:p>
          <a:p>
            <a:pPr lvl="1"/>
            <a:r>
              <a:rPr lang="en-US" dirty="0"/>
              <a:t>Data analysis ongoing</a:t>
            </a:r>
          </a:p>
          <a:p>
            <a:r>
              <a:rPr lang="en-US" dirty="0"/>
              <a:t>For the fourth excited state with J = 3/2 at 3.41 MeV, experiments suggest </a:t>
            </a:r>
            <a:r>
              <a:rPr lang="el-GR" dirty="0"/>
              <a:t>π</a:t>
            </a:r>
            <a:r>
              <a:rPr lang="en-US" dirty="0"/>
              <a:t> = -1 while theory suggests </a:t>
            </a:r>
            <a:r>
              <a:rPr lang="el-GR" dirty="0"/>
              <a:t>π</a:t>
            </a:r>
            <a:r>
              <a:rPr lang="en-US" dirty="0"/>
              <a:t> = 1</a:t>
            </a:r>
          </a:p>
          <a:p>
            <a:r>
              <a:rPr lang="en-US" u="sng" dirty="0"/>
              <a:t>Physics goal</a:t>
            </a:r>
            <a:r>
              <a:rPr lang="en-US" dirty="0"/>
              <a:t>: determine the parity of this fourth excited state through angular distribution of cross section</a:t>
            </a:r>
          </a:p>
          <a:p>
            <a:endParaRPr lang="en-US" dirty="0"/>
          </a:p>
        </p:txBody>
      </p:sp>
      <p:sp>
        <p:nvSpPr>
          <p:cNvPr id="3" name="Title 2">
            <a:extLst>
              <a:ext uri="{FF2B5EF4-FFF2-40B4-BE49-F238E27FC236}">
                <a16:creationId xmlns:a16="http://schemas.microsoft.com/office/drawing/2014/main" id="{27049F90-09D3-79DA-0C43-177757FCBCD0}"/>
              </a:ext>
            </a:extLst>
          </p:cNvPr>
          <p:cNvSpPr>
            <a:spLocks noGrp="1"/>
          </p:cNvSpPr>
          <p:nvPr>
            <p:ph type="title"/>
          </p:nvPr>
        </p:nvSpPr>
        <p:spPr/>
        <p:txBody>
          <a:bodyPr/>
          <a:lstStyle/>
          <a:p>
            <a:r>
              <a:rPr lang="en-US" baseline="30000" dirty="0"/>
              <a:t>10</a:t>
            </a:r>
            <a:r>
              <a:rPr lang="en-US" dirty="0"/>
              <a:t>Be(</a:t>
            </a:r>
            <a:r>
              <a:rPr lang="en-US" dirty="0" err="1"/>
              <a:t>d,p</a:t>
            </a:r>
            <a:r>
              <a:rPr lang="en-US" dirty="0"/>
              <a:t>) in the AT-TPC</a:t>
            </a:r>
          </a:p>
        </p:txBody>
      </p:sp>
      <p:sp>
        <p:nvSpPr>
          <p:cNvPr id="4" name="Footer Placeholder 3">
            <a:extLst>
              <a:ext uri="{FF2B5EF4-FFF2-40B4-BE49-F238E27FC236}">
                <a16:creationId xmlns:a16="http://schemas.microsoft.com/office/drawing/2014/main" id="{63591BFD-ACDB-D663-EA93-B97B0089D1B4}"/>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E9339377-CE1E-D1E4-0FDE-20F6BEE72450}"/>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a:t>
            </a:fld>
            <a:endParaRPr lang="en-US"/>
          </a:p>
        </p:txBody>
      </p:sp>
      <p:pic>
        <p:nvPicPr>
          <p:cNvPr id="6" name="Picture 5" descr="Diagram&#10;&#10;Description automatically generated">
            <a:extLst>
              <a:ext uri="{FF2B5EF4-FFF2-40B4-BE49-F238E27FC236}">
                <a16:creationId xmlns:a16="http://schemas.microsoft.com/office/drawing/2014/main" id="{B1BBE079-F2C3-3418-A723-500D4F65C71F}"/>
              </a:ext>
            </a:extLst>
          </p:cNvPr>
          <p:cNvPicPr>
            <a:picLocks noChangeAspect="1"/>
          </p:cNvPicPr>
          <p:nvPr/>
        </p:nvPicPr>
        <p:blipFill>
          <a:blip r:embed="rId3"/>
          <a:stretch>
            <a:fillRect/>
          </a:stretch>
        </p:blipFill>
        <p:spPr>
          <a:xfrm>
            <a:off x="5473460" y="1371600"/>
            <a:ext cx="3594340" cy="3784141"/>
          </a:xfrm>
          <a:prstGeom prst="rect">
            <a:avLst/>
          </a:prstGeom>
        </p:spPr>
      </p:pic>
    </p:spTree>
    <p:extLst>
      <p:ext uri="{BB962C8B-B14F-4D97-AF65-F5344CB8AC3E}">
        <p14:creationId xmlns:p14="http://schemas.microsoft.com/office/powerpoint/2010/main" val="2703920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C95D-7B84-5301-9D2E-59FD3F5AA9A4}"/>
              </a:ext>
            </a:extLst>
          </p:cNvPr>
          <p:cNvSpPr>
            <a:spLocks noGrp="1"/>
          </p:cNvSpPr>
          <p:nvPr>
            <p:ph type="title"/>
          </p:nvPr>
        </p:nvSpPr>
        <p:spPr/>
        <p:txBody>
          <a:bodyPr/>
          <a:lstStyle/>
          <a:p>
            <a:r>
              <a:rPr lang="en-US" dirty="0"/>
              <a:t>Equations for determining spin/parity</a:t>
            </a:r>
          </a:p>
        </p:txBody>
      </p:sp>
      <p:sp>
        <p:nvSpPr>
          <p:cNvPr id="3" name="Footer Placeholder 2">
            <a:extLst>
              <a:ext uri="{FF2B5EF4-FFF2-40B4-BE49-F238E27FC236}">
                <a16:creationId xmlns:a16="http://schemas.microsoft.com/office/drawing/2014/main" id="{F82F4A8E-9B6C-AFED-2C57-F25050A8B075}"/>
              </a:ext>
            </a:extLst>
          </p:cNvPr>
          <p:cNvSpPr>
            <a:spLocks noGrp="1"/>
          </p:cNvSpPr>
          <p:nvPr>
            <p:ph type="ftr" sz="quarter" idx="10"/>
          </p:nvPr>
        </p:nvSpPr>
        <p:spPr/>
        <p:txBody>
          <a:bodyPr/>
          <a:lstStyle/>
          <a:p>
            <a:r>
              <a:rPr lang="en-US" dirty="0"/>
              <a:t>Z. Serikow, TPC2023, May 2023</a:t>
            </a:r>
          </a:p>
        </p:txBody>
      </p:sp>
      <p:sp>
        <p:nvSpPr>
          <p:cNvPr id="4" name="Slide Number Placeholder 3">
            <a:extLst>
              <a:ext uri="{FF2B5EF4-FFF2-40B4-BE49-F238E27FC236}">
                <a16:creationId xmlns:a16="http://schemas.microsoft.com/office/drawing/2014/main" id="{20B0D825-0F8F-8ED7-1D5C-F97F784ECA68}"/>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20</a:t>
            </a:fld>
            <a:endParaRPr lang="en-US"/>
          </a:p>
        </p:txBody>
      </p:sp>
      <p:pic>
        <p:nvPicPr>
          <p:cNvPr id="11" name="Picture 10" descr="A picture containing text&#10;&#10;Description automatically generated">
            <a:extLst>
              <a:ext uri="{FF2B5EF4-FFF2-40B4-BE49-F238E27FC236}">
                <a16:creationId xmlns:a16="http://schemas.microsoft.com/office/drawing/2014/main" id="{673F856F-280A-C95F-58A7-2A8300EE9709}"/>
              </a:ext>
            </a:extLst>
          </p:cNvPr>
          <p:cNvPicPr>
            <a:picLocks noChangeAspect="1"/>
          </p:cNvPicPr>
          <p:nvPr/>
        </p:nvPicPr>
        <p:blipFill>
          <a:blip r:embed="rId3"/>
          <a:stretch>
            <a:fillRect/>
          </a:stretch>
        </p:blipFill>
        <p:spPr>
          <a:xfrm>
            <a:off x="2385957" y="1750991"/>
            <a:ext cx="3098621" cy="818118"/>
          </a:xfrm>
          <a:prstGeom prst="rect">
            <a:avLst/>
          </a:prstGeom>
        </p:spPr>
      </p:pic>
      <p:pic>
        <p:nvPicPr>
          <p:cNvPr id="14" name="Picture 13">
            <a:extLst>
              <a:ext uri="{FF2B5EF4-FFF2-40B4-BE49-F238E27FC236}">
                <a16:creationId xmlns:a16="http://schemas.microsoft.com/office/drawing/2014/main" id="{9C26A91B-4B65-6F27-F809-C872A099347F}"/>
              </a:ext>
            </a:extLst>
          </p:cNvPr>
          <p:cNvPicPr>
            <a:picLocks noChangeAspect="1"/>
          </p:cNvPicPr>
          <p:nvPr/>
        </p:nvPicPr>
        <p:blipFill>
          <a:blip r:embed="rId4"/>
          <a:stretch>
            <a:fillRect/>
          </a:stretch>
        </p:blipFill>
        <p:spPr>
          <a:xfrm>
            <a:off x="2385957" y="3283374"/>
            <a:ext cx="6382486" cy="740820"/>
          </a:xfrm>
          <a:prstGeom prst="rect">
            <a:avLst/>
          </a:prstGeom>
        </p:spPr>
      </p:pic>
      <p:sp>
        <p:nvSpPr>
          <p:cNvPr id="7" name="TextBox 6">
            <a:extLst>
              <a:ext uri="{FF2B5EF4-FFF2-40B4-BE49-F238E27FC236}">
                <a16:creationId xmlns:a16="http://schemas.microsoft.com/office/drawing/2014/main" id="{9187439E-CAF3-B33D-DC0D-8159CDDAE0C3}"/>
              </a:ext>
            </a:extLst>
          </p:cNvPr>
          <p:cNvSpPr txBox="1"/>
          <p:nvPr/>
        </p:nvSpPr>
        <p:spPr>
          <a:xfrm>
            <a:off x="1981200" y="1855527"/>
            <a:ext cx="616262" cy="461665"/>
          </a:xfrm>
          <a:prstGeom prst="rect">
            <a:avLst/>
          </a:prstGeom>
          <a:noFill/>
        </p:spPr>
        <p:txBody>
          <a:bodyPr wrap="square" rtlCol="0">
            <a:spAutoFit/>
          </a:bodyPr>
          <a:lstStyle/>
          <a:p>
            <a:r>
              <a:rPr lang="en-US" sz="2400" dirty="0"/>
              <a:t>1.</a:t>
            </a:r>
          </a:p>
        </p:txBody>
      </p:sp>
      <p:sp>
        <p:nvSpPr>
          <p:cNvPr id="9" name="TextBox 8">
            <a:extLst>
              <a:ext uri="{FF2B5EF4-FFF2-40B4-BE49-F238E27FC236}">
                <a16:creationId xmlns:a16="http://schemas.microsoft.com/office/drawing/2014/main" id="{3E0CA957-C5E0-31CD-482B-723D7CED1F6D}"/>
              </a:ext>
            </a:extLst>
          </p:cNvPr>
          <p:cNvSpPr txBox="1"/>
          <p:nvPr/>
        </p:nvSpPr>
        <p:spPr>
          <a:xfrm>
            <a:off x="1981200" y="3437122"/>
            <a:ext cx="616262" cy="461665"/>
          </a:xfrm>
          <a:prstGeom prst="rect">
            <a:avLst/>
          </a:prstGeom>
          <a:noFill/>
        </p:spPr>
        <p:txBody>
          <a:bodyPr wrap="square" rtlCol="0">
            <a:spAutoFit/>
          </a:bodyPr>
          <a:lstStyle/>
          <a:p>
            <a:r>
              <a:rPr lang="en-US" sz="2400" dirty="0"/>
              <a:t>2.</a:t>
            </a:r>
          </a:p>
        </p:txBody>
      </p:sp>
    </p:spTree>
    <p:extLst>
      <p:ext uri="{BB962C8B-B14F-4D97-AF65-F5344CB8AC3E}">
        <p14:creationId xmlns:p14="http://schemas.microsoft.com/office/powerpoint/2010/main" val="4082122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7FCC3-0837-224A-A6F6-8908C0ACD629}"/>
              </a:ext>
            </a:extLst>
          </p:cNvPr>
          <p:cNvSpPr>
            <a:spLocks noGrp="1"/>
          </p:cNvSpPr>
          <p:nvPr>
            <p:ph type="title"/>
          </p:nvPr>
        </p:nvSpPr>
        <p:spPr/>
        <p:txBody>
          <a:bodyPr/>
          <a:lstStyle/>
          <a:p>
            <a:r>
              <a:rPr lang="en-US" dirty="0"/>
              <a:t>1/2</a:t>
            </a:r>
            <a:r>
              <a:rPr lang="en-US" baseline="30000" dirty="0"/>
              <a:t>+</a:t>
            </a:r>
            <a:r>
              <a:rPr lang="en-US" dirty="0"/>
              <a:t> </a:t>
            </a:r>
            <a:r>
              <a:rPr lang="en-US" dirty="0" err="1"/>
              <a:t>gs</a:t>
            </a:r>
            <a:r>
              <a:rPr lang="en-US" dirty="0"/>
              <a:t> and 1/2</a:t>
            </a:r>
            <a:r>
              <a:rPr lang="en-US" baseline="30000" dirty="0"/>
              <a:t>-</a:t>
            </a:r>
            <a:r>
              <a:rPr lang="en-US" dirty="0"/>
              <a:t> 0.32 MeV state</a:t>
            </a:r>
          </a:p>
        </p:txBody>
      </p:sp>
      <p:sp>
        <p:nvSpPr>
          <p:cNvPr id="4" name="Footer Placeholder 3">
            <a:extLst>
              <a:ext uri="{FF2B5EF4-FFF2-40B4-BE49-F238E27FC236}">
                <a16:creationId xmlns:a16="http://schemas.microsoft.com/office/drawing/2014/main" id="{7E4E0A1B-345A-734C-A9C4-E0F2FDBC6738}"/>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8F690711-FC08-BC49-A7AE-2B79942359FD}"/>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21</a:t>
            </a:fld>
            <a:endParaRPr lang="en-US"/>
          </a:p>
        </p:txBody>
      </p:sp>
      <p:pic>
        <p:nvPicPr>
          <p:cNvPr id="9" name="Picture 8" descr="A picture containing line, plot, diagram, text&#10;&#10;Description automatically generated">
            <a:extLst>
              <a:ext uri="{FF2B5EF4-FFF2-40B4-BE49-F238E27FC236}">
                <a16:creationId xmlns:a16="http://schemas.microsoft.com/office/drawing/2014/main" id="{E5A54D27-68C8-5BDB-4BAA-CB4F5B0D0D21}"/>
              </a:ext>
            </a:extLst>
          </p:cNvPr>
          <p:cNvPicPr>
            <a:picLocks noChangeAspect="1"/>
          </p:cNvPicPr>
          <p:nvPr/>
        </p:nvPicPr>
        <p:blipFill>
          <a:blip r:embed="rId3"/>
          <a:stretch>
            <a:fillRect/>
          </a:stretch>
        </p:blipFill>
        <p:spPr>
          <a:xfrm>
            <a:off x="1108604" y="1530570"/>
            <a:ext cx="6926792" cy="3796859"/>
          </a:xfrm>
          <a:prstGeom prst="rect">
            <a:avLst/>
          </a:prstGeom>
        </p:spPr>
      </p:pic>
      <p:sp>
        <p:nvSpPr>
          <p:cNvPr id="11" name="Rectangle 10">
            <a:extLst>
              <a:ext uri="{FF2B5EF4-FFF2-40B4-BE49-F238E27FC236}">
                <a16:creationId xmlns:a16="http://schemas.microsoft.com/office/drawing/2014/main" id="{D694F383-3DCE-193C-19F7-0DD872EF9E05}"/>
              </a:ext>
            </a:extLst>
          </p:cNvPr>
          <p:cNvSpPr/>
          <p:nvPr/>
        </p:nvSpPr>
        <p:spPr>
          <a:xfrm>
            <a:off x="4140680" y="5209832"/>
            <a:ext cx="1143000" cy="235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7437D50-8844-6905-34BB-398A369BBE68}"/>
                  </a:ext>
                </a:extLst>
              </p:cNvPr>
              <p:cNvSpPr txBox="1"/>
              <p:nvPr/>
            </p:nvSpPr>
            <p:spPr>
              <a:xfrm>
                <a:off x="4557010" y="5209832"/>
                <a:ext cx="533400" cy="923330"/>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𝜃</m:t>
                    </m:r>
                  </m:oMath>
                </a14:m>
                <a:r>
                  <a:rPr lang="en-US" b="0" baseline="-25000" dirty="0">
                    <a:ea typeface="Cambria Math" panose="02040503050406030204" pitchFamily="18" charset="0"/>
                  </a:rPr>
                  <a:t>cm</a:t>
                </a:r>
              </a:p>
              <a:p>
                <a:endParaRPr lang="en-US" b="0" dirty="0">
                  <a:ea typeface="Cambria Math" panose="02040503050406030204" pitchFamily="18" charset="0"/>
                </a:endParaRPr>
              </a:p>
              <a:p>
                <a:endParaRPr lang="en-US" b="0" dirty="0"/>
              </a:p>
            </p:txBody>
          </p:sp>
        </mc:Choice>
        <mc:Fallback xmlns="">
          <p:sp>
            <p:nvSpPr>
              <p:cNvPr id="10" name="TextBox 9">
                <a:extLst>
                  <a:ext uri="{FF2B5EF4-FFF2-40B4-BE49-F238E27FC236}">
                    <a16:creationId xmlns:a16="http://schemas.microsoft.com/office/drawing/2014/main" id="{17437D50-8844-6905-34BB-398A369BBE68}"/>
                  </a:ext>
                </a:extLst>
              </p:cNvPr>
              <p:cNvSpPr txBox="1">
                <a:spLocks noRot="1" noChangeAspect="1" noMove="1" noResize="1" noEditPoints="1" noAdjustHandles="1" noChangeArrowheads="1" noChangeShapeType="1" noTextEdit="1"/>
              </p:cNvSpPr>
              <p:nvPr/>
            </p:nvSpPr>
            <p:spPr>
              <a:xfrm>
                <a:off x="4557010" y="5209832"/>
                <a:ext cx="533400" cy="9233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BB95F0F-5B36-2ED1-A0E5-6AEEBB84895C}"/>
                  </a:ext>
                </a:extLst>
              </p:cNvPr>
              <p:cNvSpPr txBox="1"/>
              <p:nvPr/>
            </p:nvSpPr>
            <p:spPr>
              <a:xfrm rot="16200000">
                <a:off x="1418" y="3053834"/>
                <a:ext cx="1905000"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𝜎</m:t>
                    </m:r>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m:rPr>
                        <m:sty m:val="p"/>
                      </m:rPr>
                      <a:rPr lang="el-GR" i="1">
                        <a:latin typeface="Cambria Math" panose="02040503050406030204" pitchFamily="18" charset="0"/>
                      </a:rPr>
                      <m:t>Ω</m:t>
                    </m:r>
                  </m:oMath>
                </a14:m>
                <a:r>
                  <a:rPr lang="en-US" i="1" dirty="0">
                    <a:latin typeface="Cambria Math" panose="02040503050406030204" pitchFamily="18" charset="0"/>
                  </a:rPr>
                  <a:t> </a:t>
                </a:r>
                <a:r>
                  <a:rPr lang="en-US" dirty="0">
                    <a:latin typeface="Cambria Math" panose="02040503050406030204" pitchFamily="18" charset="0"/>
                  </a:rPr>
                  <a:t>(mb/</a:t>
                </a:r>
                <a:r>
                  <a:rPr lang="en-US" dirty="0" err="1">
                    <a:latin typeface="Cambria Math" panose="02040503050406030204" pitchFamily="18" charset="0"/>
                  </a:rPr>
                  <a:t>sr</a:t>
                </a:r>
                <a:r>
                  <a:rPr lang="en-US" dirty="0">
                    <a:latin typeface="Cambria Math" panose="02040503050406030204" pitchFamily="18" charset="0"/>
                  </a:rPr>
                  <a:t>)</a:t>
                </a:r>
              </a:p>
            </p:txBody>
          </p:sp>
        </mc:Choice>
        <mc:Fallback xmlns="">
          <p:sp>
            <p:nvSpPr>
              <p:cNvPr id="12" name="TextBox 11">
                <a:extLst>
                  <a:ext uri="{FF2B5EF4-FFF2-40B4-BE49-F238E27FC236}">
                    <a16:creationId xmlns:a16="http://schemas.microsoft.com/office/drawing/2014/main" id="{BBB95F0F-5B36-2ED1-A0E5-6AEEBB84895C}"/>
                  </a:ext>
                </a:extLst>
              </p:cNvPr>
              <p:cNvSpPr txBox="1">
                <a:spLocks noRot="1" noChangeAspect="1" noMove="1" noResize="1" noEditPoints="1" noAdjustHandles="1" noChangeArrowheads="1" noChangeShapeType="1" noTextEdit="1"/>
              </p:cNvSpPr>
              <p:nvPr/>
            </p:nvSpPr>
            <p:spPr>
              <a:xfrm rot="16200000">
                <a:off x="1418" y="3053834"/>
                <a:ext cx="1905000" cy="369332"/>
              </a:xfrm>
              <a:prstGeom prst="rect">
                <a:avLst/>
              </a:prstGeom>
              <a:blipFill>
                <a:blip r:embed="rId5"/>
                <a:stretch>
                  <a:fillRect l="-6667" r="-26667"/>
                </a:stretch>
              </a:blipFill>
            </p:spPr>
            <p:txBody>
              <a:bodyPr/>
              <a:lstStyle/>
              <a:p>
                <a:r>
                  <a:rPr lang="en-US">
                    <a:noFill/>
                  </a:rPr>
                  <a:t> </a:t>
                </a:r>
              </a:p>
            </p:txBody>
          </p:sp>
        </mc:Fallback>
      </mc:AlternateContent>
    </p:spTree>
    <p:extLst>
      <p:ext uri="{BB962C8B-B14F-4D97-AF65-F5344CB8AC3E}">
        <p14:creationId xmlns:p14="http://schemas.microsoft.com/office/powerpoint/2010/main" val="116156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6CF30-8904-D44C-B9D1-CE8C59BABFB4}"/>
              </a:ext>
            </a:extLst>
          </p:cNvPr>
          <p:cNvSpPr>
            <a:spLocks noGrp="1"/>
          </p:cNvSpPr>
          <p:nvPr>
            <p:ph type="title"/>
          </p:nvPr>
        </p:nvSpPr>
        <p:spPr>
          <a:xfrm>
            <a:off x="76200" y="285755"/>
            <a:ext cx="8991600" cy="485775"/>
          </a:xfrm>
        </p:spPr>
        <p:txBody>
          <a:bodyPr wrap="square" anchor="ctr">
            <a:normAutofit/>
          </a:bodyPr>
          <a:lstStyle/>
          <a:p>
            <a:r>
              <a:rPr lang="en-US" baseline="30000" dirty="0"/>
              <a:t>10</a:t>
            </a:r>
            <a:r>
              <a:rPr lang="en-US" dirty="0"/>
              <a:t>Be(</a:t>
            </a:r>
            <a:r>
              <a:rPr lang="en-US" dirty="0" err="1"/>
              <a:t>d,p</a:t>
            </a:r>
            <a:r>
              <a:rPr lang="en-US" dirty="0"/>
              <a:t>) in the AT-TPC</a:t>
            </a:r>
          </a:p>
        </p:txBody>
      </p:sp>
      <p:sp>
        <p:nvSpPr>
          <p:cNvPr id="4" name="Footer Placeholder 3">
            <a:extLst>
              <a:ext uri="{FF2B5EF4-FFF2-40B4-BE49-F238E27FC236}">
                <a16:creationId xmlns:a16="http://schemas.microsoft.com/office/drawing/2014/main" id="{70E223E2-06FD-7140-9F80-2D5CC2C268E6}"/>
              </a:ext>
            </a:extLst>
          </p:cNvPr>
          <p:cNvSpPr>
            <a:spLocks noGrp="1"/>
          </p:cNvSpPr>
          <p:nvPr>
            <p:ph type="ftr" sz="quarter" idx="10"/>
          </p:nvPr>
        </p:nvSpPr>
        <p:spPr>
          <a:xfrm>
            <a:off x="4140680" y="6356450"/>
            <a:ext cx="4241321" cy="364628"/>
          </a:xfrm>
        </p:spPr>
        <p:txBody>
          <a:bodyPr anchor="b">
            <a:normAutofit/>
          </a:bodyPr>
          <a:lstStyle/>
          <a:p>
            <a:r>
              <a:rPr lang="en-US" dirty="0"/>
              <a:t>Z. Serikow, TPC2023, May 2023</a:t>
            </a:r>
          </a:p>
        </p:txBody>
      </p:sp>
      <p:sp>
        <p:nvSpPr>
          <p:cNvPr id="5" name="Slide Number Placeholder 4">
            <a:extLst>
              <a:ext uri="{FF2B5EF4-FFF2-40B4-BE49-F238E27FC236}">
                <a16:creationId xmlns:a16="http://schemas.microsoft.com/office/drawing/2014/main" id="{65AB9BDC-51CE-EF48-9E7F-7361265A9B88}"/>
              </a:ext>
            </a:extLst>
          </p:cNvPr>
          <p:cNvSpPr>
            <a:spLocks noGrp="1"/>
          </p:cNvSpPr>
          <p:nvPr>
            <p:ph type="sldNum" sz="quarter" idx="11"/>
          </p:nvPr>
        </p:nvSpPr>
        <p:spPr>
          <a:xfrm>
            <a:off x="8382000" y="6356450"/>
            <a:ext cx="762000" cy="364628"/>
          </a:xfrm>
        </p:spPr>
        <p:txBody>
          <a:bodyPr wrap="square" anchor="b">
            <a:normAutofit/>
          </a:bodyPr>
          <a:lstStyle/>
          <a:p>
            <a:pPr>
              <a:spcAft>
                <a:spcPts val="600"/>
              </a:spcAft>
              <a:defRPr/>
            </a:pPr>
            <a:r>
              <a:rPr lang="en-US"/>
              <a:t>, Slide </a:t>
            </a:r>
            <a:fld id="{35AD4620-7552-4207-8973-898801ED212B}" type="slidenum">
              <a:rPr lang="en-US" smtClean="0"/>
              <a:pPr>
                <a:spcAft>
                  <a:spcPts val="600"/>
                </a:spcAft>
                <a:defRPr/>
              </a:pPr>
              <a:t>22</a:t>
            </a:fld>
            <a:endParaRPr lang="en-US"/>
          </a:p>
        </p:txBody>
      </p:sp>
      <p:pic>
        <p:nvPicPr>
          <p:cNvPr id="9" name="Picture 8">
            <a:extLst>
              <a:ext uri="{FF2B5EF4-FFF2-40B4-BE49-F238E27FC236}">
                <a16:creationId xmlns:a16="http://schemas.microsoft.com/office/drawing/2014/main" id="{BB5CA38F-389C-B940-ACD7-E21A6375A364}"/>
              </a:ext>
            </a:extLst>
          </p:cNvPr>
          <p:cNvPicPr>
            <a:picLocks noChangeAspect="1"/>
          </p:cNvPicPr>
          <p:nvPr/>
        </p:nvPicPr>
        <p:blipFill rotWithShape="1">
          <a:blip r:embed="rId3"/>
          <a:srcRect t="56622"/>
          <a:stretch/>
        </p:blipFill>
        <p:spPr>
          <a:xfrm>
            <a:off x="3810001" y="3210512"/>
            <a:ext cx="5334000" cy="2749013"/>
          </a:xfrm>
          <a:prstGeom prst="rect">
            <a:avLst/>
          </a:prstGeom>
        </p:spPr>
      </p:pic>
      <p:pic>
        <p:nvPicPr>
          <p:cNvPr id="8" name="Picture 7">
            <a:extLst>
              <a:ext uri="{FF2B5EF4-FFF2-40B4-BE49-F238E27FC236}">
                <a16:creationId xmlns:a16="http://schemas.microsoft.com/office/drawing/2014/main" id="{7610D452-26B6-0246-B415-A7D4C59EAF71}"/>
              </a:ext>
            </a:extLst>
          </p:cNvPr>
          <p:cNvPicPr>
            <a:picLocks noChangeAspect="1"/>
          </p:cNvPicPr>
          <p:nvPr/>
        </p:nvPicPr>
        <p:blipFill>
          <a:blip r:embed="rId4"/>
          <a:stretch>
            <a:fillRect/>
          </a:stretch>
        </p:blipFill>
        <p:spPr>
          <a:xfrm>
            <a:off x="18003" y="946687"/>
            <a:ext cx="4553997" cy="3733800"/>
          </a:xfrm>
          <a:prstGeom prst="rect">
            <a:avLst/>
          </a:prstGeom>
        </p:spPr>
      </p:pic>
    </p:spTree>
    <p:extLst>
      <p:ext uri="{BB962C8B-B14F-4D97-AF65-F5344CB8AC3E}">
        <p14:creationId xmlns:p14="http://schemas.microsoft.com/office/powerpoint/2010/main" val="999844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3B0CD88-D6F7-F15C-1B3E-00769C3F0DC0}"/>
              </a:ext>
            </a:extLst>
          </p:cNvPr>
          <p:cNvSpPr>
            <a:spLocks noGrp="1"/>
          </p:cNvSpPr>
          <p:nvPr>
            <p:ph idx="1"/>
          </p:nvPr>
        </p:nvSpPr>
        <p:spPr/>
        <p:txBody>
          <a:bodyPr/>
          <a:lstStyle/>
          <a:p>
            <a:pPr>
              <a:lnSpc>
                <a:spcPct val="100000"/>
              </a:lnSpc>
            </a:pPr>
            <a:r>
              <a:rPr lang="en-US" dirty="0"/>
              <a:t>Pros</a:t>
            </a:r>
          </a:p>
          <a:p>
            <a:pPr lvl="1">
              <a:lnSpc>
                <a:spcPct val="100000"/>
              </a:lnSpc>
            </a:pPr>
            <a:r>
              <a:rPr lang="en-US" dirty="0"/>
              <a:t>Target thickness and resolution no longer compete as in passive targets</a:t>
            </a:r>
          </a:p>
          <a:p>
            <a:pPr lvl="1">
              <a:lnSpc>
                <a:spcPct val="100000"/>
              </a:lnSpc>
            </a:pPr>
            <a:r>
              <a:rPr lang="en-US" dirty="0"/>
              <a:t>Very large solid angle coverage (essentially 4</a:t>
            </a:r>
            <a:r>
              <a:rPr lang="el-GR" dirty="0"/>
              <a:t>π</a:t>
            </a:r>
            <a:r>
              <a:rPr lang="en-US" dirty="0"/>
              <a:t>)</a:t>
            </a:r>
          </a:p>
          <a:p>
            <a:pPr lvl="1">
              <a:lnSpc>
                <a:spcPct val="100000"/>
              </a:lnSpc>
            </a:pPr>
            <a:r>
              <a:rPr lang="en-US" dirty="0"/>
              <a:t>Light nuclear probes are naturally gas at room temperature, so they are used in their purest form in active targets</a:t>
            </a:r>
          </a:p>
          <a:p>
            <a:pPr lvl="2">
              <a:lnSpc>
                <a:spcPct val="100000"/>
              </a:lnSpc>
            </a:pPr>
            <a:r>
              <a:rPr lang="en-US" dirty="0"/>
              <a:t>p, d, t, </a:t>
            </a:r>
            <a:r>
              <a:rPr lang="en-US" baseline="30000" dirty="0"/>
              <a:t>3</a:t>
            </a:r>
            <a:r>
              <a:rPr lang="en-US" dirty="0"/>
              <a:t>He, </a:t>
            </a:r>
            <a:r>
              <a:rPr lang="el-GR" dirty="0"/>
              <a:t>α</a:t>
            </a:r>
            <a:endParaRPr lang="en-US" dirty="0"/>
          </a:p>
          <a:p>
            <a:pPr>
              <a:lnSpc>
                <a:spcPct val="100000"/>
              </a:lnSpc>
            </a:pPr>
            <a:r>
              <a:rPr lang="en-US" dirty="0"/>
              <a:t>Cons</a:t>
            </a:r>
          </a:p>
          <a:p>
            <a:pPr lvl="1">
              <a:lnSpc>
                <a:spcPct val="100000"/>
              </a:lnSpc>
            </a:pPr>
            <a:r>
              <a:rPr lang="en-US" dirty="0"/>
              <a:t>Usually must use low intensity beams</a:t>
            </a:r>
          </a:p>
          <a:p>
            <a:pPr lvl="1">
              <a:lnSpc>
                <a:spcPct val="100000"/>
              </a:lnSpc>
            </a:pPr>
            <a:r>
              <a:rPr lang="en-US" dirty="0"/>
              <a:t>Target gas properties are not always great for a detector gas</a:t>
            </a:r>
          </a:p>
          <a:p>
            <a:pPr lvl="1">
              <a:lnSpc>
                <a:spcPct val="100000"/>
              </a:lnSpc>
            </a:pPr>
            <a:r>
              <a:rPr lang="en-US" dirty="0"/>
              <a:t>Triggers are tricky</a:t>
            </a:r>
          </a:p>
          <a:p>
            <a:pPr lvl="1">
              <a:lnSpc>
                <a:spcPct val="100000"/>
              </a:lnSpc>
            </a:pPr>
            <a:r>
              <a:rPr lang="en-US" dirty="0"/>
              <a:t>Complex data analysis</a:t>
            </a:r>
          </a:p>
          <a:p>
            <a:pPr lvl="1">
              <a:lnSpc>
                <a:spcPct val="100000"/>
              </a:lnSpc>
            </a:pPr>
            <a:endParaRPr lang="en-US" dirty="0"/>
          </a:p>
        </p:txBody>
      </p:sp>
      <p:sp>
        <p:nvSpPr>
          <p:cNvPr id="2" name="Title 1">
            <a:extLst>
              <a:ext uri="{FF2B5EF4-FFF2-40B4-BE49-F238E27FC236}">
                <a16:creationId xmlns:a16="http://schemas.microsoft.com/office/drawing/2014/main" id="{9CBA2036-D66B-B188-66FE-6DBE77D51E32}"/>
              </a:ext>
            </a:extLst>
          </p:cNvPr>
          <p:cNvSpPr>
            <a:spLocks noGrp="1"/>
          </p:cNvSpPr>
          <p:nvPr>
            <p:ph type="title"/>
          </p:nvPr>
        </p:nvSpPr>
        <p:spPr/>
        <p:txBody>
          <a:bodyPr/>
          <a:lstStyle/>
          <a:p>
            <a:r>
              <a:rPr lang="en-US" dirty="0"/>
              <a:t>Pros/cons of active targets</a:t>
            </a:r>
          </a:p>
        </p:txBody>
      </p:sp>
      <p:sp>
        <p:nvSpPr>
          <p:cNvPr id="3" name="Footer Placeholder 2">
            <a:extLst>
              <a:ext uri="{FF2B5EF4-FFF2-40B4-BE49-F238E27FC236}">
                <a16:creationId xmlns:a16="http://schemas.microsoft.com/office/drawing/2014/main" id="{2B99A6DC-D0EB-1BFE-CF45-D773A28D4D19}"/>
              </a:ext>
            </a:extLst>
          </p:cNvPr>
          <p:cNvSpPr>
            <a:spLocks noGrp="1"/>
          </p:cNvSpPr>
          <p:nvPr>
            <p:ph type="ftr" sz="quarter" idx="10"/>
          </p:nvPr>
        </p:nvSpPr>
        <p:spPr/>
        <p:txBody>
          <a:bodyPr/>
          <a:lstStyle/>
          <a:p>
            <a:r>
              <a:rPr lang="en-US" dirty="0"/>
              <a:t>Z. Serikow, TPC2023, May 2023</a:t>
            </a:r>
          </a:p>
        </p:txBody>
      </p:sp>
      <p:sp>
        <p:nvSpPr>
          <p:cNvPr id="4" name="Slide Number Placeholder 3">
            <a:extLst>
              <a:ext uri="{FF2B5EF4-FFF2-40B4-BE49-F238E27FC236}">
                <a16:creationId xmlns:a16="http://schemas.microsoft.com/office/drawing/2014/main" id="{4BFCF342-07F8-2839-E9CD-818FDA1D54F5}"/>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23</a:t>
            </a:fld>
            <a:endParaRPr lang="en-US"/>
          </a:p>
        </p:txBody>
      </p:sp>
      <p:sp>
        <p:nvSpPr>
          <p:cNvPr id="6" name="TextBox 5">
            <a:extLst>
              <a:ext uri="{FF2B5EF4-FFF2-40B4-BE49-F238E27FC236}">
                <a16:creationId xmlns:a16="http://schemas.microsoft.com/office/drawing/2014/main" id="{9E672FB8-A5CC-B469-6572-82F12CAB278C}"/>
              </a:ext>
            </a:extLst>
          </p:cNvPr>
          <p:cNvSpPr txBox="1"/>
          <p:nvPr/>
        </p:nvSpPr>
        <p:spPr>
          <a:xfrm>
            <a:off x="304461" y="5260748"/>
            <a:ext cx="8534400" cy="646331"/>
          </a:xfrm>
          <a:prstGeom prst="rect">
            <a:avLst/>
          </a:prstGeom>
          <a:noFill/>
        </p:spPr>
        <p:txBody>
          <a:bodyPr wrap="square" rtlCol="0">
            <a:spAutoFit/>
          </a:bodyPr>
          <a:lstStyle/>
          <a:p>
            <a:r>
              <a:rPr lang="en-US" dirty="0"/>
              <a:t>Slide adapted from “D. </a:t>
            </a:r>
            <a:r>
              <a:rPr lang="en-US" dirty="0" err="1"/>
              <a:t>Bazin</a:t>
            </a:r>
            <a:r>
              <a:rPr lang="en-US" dirty="0"/>
              <a:t>, </a:t>
            </a:r>
            <a:r>
              <a:rPr lang="en-US" i="1" dirty="0"/>
              <a:t>Why active targets? What is all the buzz about?</a:t>
            </a:r>
            <a:r>
              <a:rPr lang="en-US" dirty="0"/>
              <a:t>,</a:t>
            </a:r>
            <a:r>
              <a:rPr lang="en-US" i="1" dirty="0"/>
              <a:t> </a:t>
            </a:r>
            <a:r>
              <a:rPr lang="en-US" dirty="0"/>
              <a:t>Personal communication, 2021. Presentation given at ECT 2021 summer school.”</a:t>
            </a:r>
          </a:p>
        </p:txBody>
      </p:sp>
    </p:spTree>
    <p:extLst>
      <p:ext uri="{BB962C8B-B14F-4D97-AF65-F5344CB8AC3E}">
        <p14:creationId xmlns:p14="http://schemas.microsoft.com/office/powerpoint/2010/main" val="47645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54CF3C9-C014-DA57-5EBB-2B370DDE471F}"/>
              </a:ext>
            </a:extLst>
          </p:cNvPr>
          <p:cNvPicPr>
            <a:picLocks noGrp="1" noChangeAspect="1"/>
          </p:cNvPicPr>
          <p:nvPr>
            <p:ph idx="1"/>
          </p:nvPr>
        </p:nvPicPr>
        <p:blipFill rotWithShape="1">
          <a:blip r:embed="rId3"/>
          <a:srcRect l="1405" t="15156" r="4815" b="16640"/>
          <a:stretch/>
        </p:blipFill>
        <p:spPr>
          <a:xfrm>
            <a:off x="76200" y="1574222"/>
            <a:ext cx="9067800" cy="3709556"/>
          </a:xfrm>
        </p:spPr>
      </p:pic>
      <p:sp>
        <p:nvSpPr>
          <p:cNvPr id="3" name="Title 2">
            <a:extLst>
              <a:ext uri="{FF2B5EF4-FFF2-40B4-BE49-F238E27FC236}">
                <a16:creationId xmlns:a16="http://schemas.microsoft.com/office/drawing/2014/main" id="{23E5FABB-D708-AE1E-22AC-D1103617FAA4}"/>
              </a:ext>
            </a:extLst>
          </p:cNvPr>
          <p:cNvSpPr>
            <a:spLocks noGrp="1"/>
          </p:cNvSpPr>
          <p:nvPr>
            <p:ph type="title"/>
          </p:nvPr>
        </p:nvSpPr>
        <p:spPr/>
        <p:txBody>
          <a:bodyPr/>
          <a:lstStyle/>
          <a:p>
            <a:r>
              <a:rPr lang="en-US" dirty="0"/>
              <a:t>E20009 Trigger</a:t>
            </a:r>
          </a:p>
        </p:txBody>
      </p:sp>
      <p:sp>
        <p:nvSpPr>
          <p:cNvPr id="4" name="Footer Placeholder 3">
            <a:extLst>
              <a:ext uri="{FF2B5EF4-FFF2-40B4-BE49-F238E27FC236}">
                <a16:creationId xmlns:a16="http://schemas.microsoft.com/office/drawing/2014/main" id="{DC8BAD01-8F83-7FA7-36B1-FC9A6342FC9D}"/>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F378DEF5-78C7-32E1-4292-E32BCB8DE25F}"/>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24</a:t>
            </a:fld>
            <a:endParaRPr lang="en-US"/>
          </a:p>
        </p:txBody>
      </p:sp>
    </p:spTree>
    <p:extLst>
      <p:ext uri="{BB962C8B-B14F-4D97-AF65-F5344CB8AC3E}">
        <p14:creationId xmlns:p14="http://schemas.microsoft.com/office/powerpoint/2010/main" val="1324204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931CD5-6257-3B27-BF9D-8BDA5374BF88}"/>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78562D07-822C-F881-59A2-9D0CB438439E}"/>
              </a:ext>
            </a:extLst>
          </p:cNvPr>
          <p:cNvSpPr>
            <a:spLocks noGrp="1"/>
          </p:cNvSpPr>
          <p:nvPr>
            <p:ph type="title"/>
          </p:nvPr>
        </p:nvSpPr>
        <p:spPr/>
        <p:txBody>
          <a:bodyPr/>
          <a:lstStyle/>
          <a:p>
            <a:r>
              <a:rPr lang="en-US" dirty="0"/>
              <a:t>3.4 MeV resonance</a:t>
            </a:r>
          </a:p>
        </p:txBody>
      </p:sp>
      <p:sp>
        <p:nvSpPr>
          <p:cNvPr id="4" name="Footer Placeholder 3">
            <a:extLst>
              <a:ext uri="{FF2B5EF4-FFF2-40B4-BE49-F238E27FC236}">
                <a16:creationId xmlns:a16="http://schemas.microsoft.com/office/drawing/2014/main" id="{7D29DCBD-5637-046E-8CE6-ED354A023246}"/>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A5EF5F97-510E-F043-16C0-DFF14CC1EAD4}"/>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25</a:t>
            </a:fld>
            <a:endParaRPr lang="en-US"/>
          </a:p>
        </p:txBody>
      </p:sp>
      <p:sp>
        <p:nvSpPr>
          <p:cNvPr id="9" name="TextBox 8">
            <a:extLst>
              <a:ext uri="{FF2B5EF4-FFF2-40B4-BE49-F238E27FC236}">
                <a16:creationId xmlns:a16="http://schemas.microsoft.com/office/drawing/2014/main" id="{CACF473F-3C16-352B-39D1-C605C07942E9}"/>
              </a:ext>
            </a:extLst>
          </p:cNvPr>
          <p:cNvSpPr txBox="1"/>
          <p:nvPr/>
        </p:nvSpPr>
        <p:spPr>
          <a:xfrm>
            <a:off x="3167223" y="5753103"/>
            <a:ext cx="3094117" cy="307777"/>
          </a:xfrm>
          <a:prstGeom prst="rect">
            <a:avLst/>
          </a:prstGeom>
          <a:noFill/>
        </p:spPr>
        <p:txBody>
          <a:bodyPr wrap="none" rtlCol="0">
            <a:spAutoFit/>
          </a:bodyPr>
          <a:lstStyle/>
          <a:p>
            <a:r>
              <a:rPr lang="en-US" sz="1400" dirty="0"/>
              <a:t>Reaction calculation by Nick Keeley</a:t>
            </a:r>
          </a:p>
        </p:txBody>
      </p:sp>
      <p:pic>
        <p:nvPicPr>
          <p:cNvPr id="11" name="Picture 10" descr="A picture containing diagram, line, sketch, technical drawing&#10;&#10;Description automatically generated">
            <a:extLst>
              <a:ext uri="{FF2B5EF4-FFF2-40B4-BE49-F238E27FC236}">
                <a16:creationId xmlns:a16="http://schemas.microsoft.com/office/drawing/2014/main" id="{8BB25918-E668-AF7C-7A96-963E42161D4A}"/>
              </a:ext>
            </a:extLst>
          </p:cNvPr>
          <p:cNvPicPr>
            <a:picLocks noChangeAspect="1"/>
          </p:cNvPicPr>
          <p:nvPr/>
        </p:nvPicPr>
        <p:blipFill>
          <a:blip r:embed="rId2"/>
          <a:stretch>
            <a:fillRect/>
          </a:stretch>
        </p:blipFill>
        <p:spPr>
          <a:xfrm>
            <a:off x="2088307" y="1316429"/>
            <a:ext cx="4966708" cy="4495122"/>
          </a:xfrm>
          <a:prstGeom prst="rect">
            <a:avLst/>
          </a:prstGeom>
        </p:spPr>
      </p:pic>
      <p:sp>
        <p:nvSpPr>
          <p:cNvPr id="8" name="TextBox 7">
            <a:extLst>
              <a:ext uri="{FF2B5EF4-FFF2-40B4-BE49-F238E27FC236}">
                <a16:creationId xmlns:a16="http://schemas.microsoft.com/office/drawing/2014/main" id="{A1F0496F-33BA-BE69-4A59-C74050ECFB37}"/>
              </a:ext>
            </a:extLst>
          </p:cNvPr>
          <p:cNvSpPr txBox="1"/>
          <p:nvPr/>
        </p:nvSpPr>
        <p:spPr>
          <a:xfrm>
            <a:off x="1784129" y="2996596"/>
            <a:ext cx="1780614" cy="369332"/>
          </a:xfrm>
          <a:prstGeom prst="rect">
            <a:avLst/>
          </a:prstGeom>
          <a:noFill/>
        </p:spPr>
        <p:txBody>
          <a:bodyPr wrap="square" rtlCol="0">
            <a:spAutoFit/>
          </a:bodyPr>
          <a:lstStyle/>
          <a:p>
            <a:r>
              <a:rPr lang="en-US" dirty="0">
                <a:solidFill>
                  <a:schemeClr val="tx1">
                    <a:alpha val="26485"/>
                  </a:schemeClr>
                </a:solidFill>
              </a:rPr>
              <a:t>PRELIMINARY</a:t>
            </a:r>
          </a:p>
        </p:txBody>
      </p:sp>
    </p:spTree>
    <p:extLst>
      <p:ext uri="{BB962C8B-B14F-4D97-AF65-F5344CB8AC3E}">
        <p14:creationId xmlns:p14="http://schemas.microsoft.com/office/powerpoint/2010/main" val="3524762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78B1E-367F-0101-94A6-1046663DCD92}"/>
              </a:ext>
            </a:extLst>
          </p:cNvPr>
          <p:cNvSpPr>
            <a:spLocks noGrp="1"/>
          </p:cNvSpPr>
          <p:nvPr>
            <p:ph type="title"/>
          </p:nvPr>
        </p:nvSpPr>
        <p:spPr/>
        <p:txBody>
          <a:bodyPr/>
          <a:lstStyle/>
          <a:p>
            <a:r>
              <a:rPr lang="en-US" baseline="30000" dirty="0"/>
              <a:t>10</a:t>
            </a:r>
            <a:r>
              <a:rPr lang="en-US" dirty="0"/>
              <a:t>Be(</a:t>
            </a:r>
            <a:r>
              <a:rPr lang="en-US" dirty="0" err="1"/>
              <a:t>d,p</a:t>
            </a:r>
            <a:r>
              <a:rPr lang="en-US" dirty="0"/>
              <a:t>) beam purity</a:t>
            </a:r>
          </a:p>
        </p:txBody>
      </p:sp>
      <p:sp>
        <p:nvSpPr>
          <p:cNvPr id="4" name="Footer Placeholder 3">
            <a:extLst>
              <a:ext uri="{FF2B5EF4-FFF2-40B4-BE49-F238E27FC236}">
                <a16:creationId xmlns:a16="http://schemas.microsoft.com/office/drawing/2014/main" id="{CABED0F3-8D32-2011-763F-DADE04ED5C62}"/>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EC544463-8B71-9618-C397-8DABD2C2ADED}"/>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26</a:t>
            </a:fld>
            <a:endParaRPr lang="en-US"/>
          </a:p>
        </p:txBody>
      </p:sp>
      <p:pic>
        <p:nvPicPr>
          <p:cNvPr id="6" name="Content Placeholder 4" descr="Chart, histogram&#10;&#10;Description automatically generated">
            <a:extLst>
              <a:ext uri="{FF2B5EF4-FFF2-40B4-BE49-F238E27FC236}">
                <a16:creationId xmlns:a16="http://schemas.microsoft.com/office/drawing/2014/main" id="{EEF67B8E-3E15-A8FF-D335-53E87C5C89FF}"/>
              </a:ext>
            </a:extLst>
          </p:cNvPr>
          <p:cNvPicPr>
            <a:picLocks noGrp="1" noChangeAspect="1"/>
          </p:cNvPicPr>
          <p:nvPr>
            <p:ph idx="1"/>
          </p:nvPr>
        </p:nvPicPr>
        <p:blipFill>
          <a:blip r:embed="rId3"/>
          <a:stretch>
            <a:fillRect/>
          </a:stretch>
        </p:blipFill>
        <p:spPr>
          <a:xfrm>
            <a:off x="180329" y="1219200"/>
            <a:ext cx="3960351" cy="2336350"/>
          </a:xfrm>
        </p:spPr>
      </p:pic>
      <p:pic>
        <p:nvPicPr>
          <p:cNvPr id="7" name="Content Placeholder 4" descr="Chart, histogram&#10;&#10;Description automatically generated">
            <a:extLst>
              <a:ext uri="{FF2B5EF4-FFF2-40B4-BE49-F238E27FC236}">
                <a16:creationId xmlns:a16="http://schemas.microsoft.com/office/drawing/2014/main" id="{6EB1CBD1-B22D-809F-5471-7D0DDA2CCED4}"/>
              </a:ext>
            </a:extLst>
          </p:cNvPr>
          <p:cNvPicPr>
            <a:picLocks noChangeAspect="1"/>
          </p:cNvPicPr>
          <p:nvPr/>
        </p:nvPicPr>
        <p:blipFill>
          <a:blip r:embed="rId4"/>
          <a:stretch>
            <a:fillRect/>
          </a:stretch>
        </p:blipFill>
        <p:spPr bwMode="auto">
          <a:xfrm>
            <a:off x="4777837" y="1096963"/>
            <a:ext cx="3773815" cy="2546628"/>
          </a:xfrm>
          <a:prstGeom prst="rect">
            <a:avLst/>
          </a:prstGeom>
          <a:noFill/>
          <a:ln w="9525">
            <a:noFill/>
            <a:miter lim="800000"/>
            <a:headEnd/>
            <a:tailEnd/>
          </a:ln>
        </p:spPr>
      </p:pic>
      <p:pic>
        <p:nvPicPr>
          <p:cNvPr id="8" name="Content Placeholder 4" descr="Chart, histogram&#10;&#10;Description automatically generated">
            <a:extLst>
              <a:ext uri="{FF2B5EF4-FFF2-40B4-BE49-F238E27FC236}">
                <a16:creationId xmlns:a16="http://schemas.microsoft.com/office/drawing/2014/main" id="{3F4E4135-5F0A-48D4-FE00-51450846D986}"/>
              </a:ext>
            </a:extLst>
          </p:cNvPr>
          <p:cNvPicPr>
            <a:picLocks noChangeAspect="1"/>
          </p:cNvPicPr>
          <p:nvPr/>
        </p:nvPicPr>
        <p:blipFill>
          <a:blip r:embed="rId5"/>
          <a:stretch>
            <a:fillRect/>
          </a:stretch>
        </p:blipFill>
        <p:spPr bwMode="auto">
          <a:xfrm>
            <a:off x="2692206" y="3665362"/>
            <a:ext cx="3773814" cy="2438400"/>
          </a:xfrm>
          <a:prstGeom prst="rect">
            <a:avLst/>
          </a:prstGeom>
          <a:noFill/>
          <a:ln w="9525">
            <a:noFill/>
            <a:miter lim="800000"/>
            <a:headEnd/>
            <a:tailEnd/>
          </a:ln>
        </p:spPr>
      </p:pic>
      <p:sp>
        <p:nvSpPr>
          <p:cNvPr id="9" name="TextBox 8">
            <a:extLst>
              <a:ext uri="{FF2B5EF4-FFF2-40B4-BE49-F238E27FC236}">
                <a16:creationId xmlns:a16="http://schemas.microsoft.com/office/drawing/2014/main" id="{16B93660-AB0E-DF0F-6D5F-6B294C4BA9B1}"/>
              </a:ext>
            </a:extLst>
          </p:cNvPr>
          <p:cNvSpPr txBox="1"/>
          <p:nvPr/>
        </p:nvSpPr>
        <p:spPr>
          <a:xfrm>
            <a:off x="0" y="3993695"/>
            <a:ext cx="28956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Histograms where y axis is amplitude of IC signal that triggered SCA</a:t>
            </a:r>
          </a:p>
          <a:p>
            <a:pPr marL="285750" indent="-285750">
              <a:buFont typeface="Arial" panose="020B0604020202020204" pitchFamily="34" charset="0"/>
              <a:buChar char="•"/>
            </a:pPr>
            <a:r>
              <a:rPr lang="en-US" sz="1600" dirty="0"/>
              <a:t>Only a subset of beam events from these runs</a:t>
            </a:r>
          </a:p>
        </p:txBody>
      </p:sp>
      <p:sp>
        <p:nvSpPr>
          <p:cNvPr id="10" name="TextBox 9">
            <a:extLst>
              <a:ext uri="{FF2B5EF4-FFF2-40B4-BE49-F238E27FC236}">
                <a16:creationId xmlns:a16="http://schemas.microsoft.com/office/drawing/2014/main" id="{2A248974-B28C-55B4-8D6A-2249A0AF1434}"/>
              </a:ext>
            </a:extLst>
          </p:cNvPr>
          <p:cNvSpPr txBox="1"/>
          <p:nvPr/>
        </p:nvSpPr>
        <p:spPr>
          <a:xfrm>
            <a:off x="990600" y="1209675"/>
            <a:ext cx="762000" cy="369332"/>
          </a:xfrm>
          <a:prstGeom prst="rect">
            <a:avLst/>
          </a:prstGeom>
          <a:noFill/>
        </p:spPr>
        <p:txBody>
          <a:bodyPr wrap="square" rtlCol="0">
            <a:spAutoFit/>
          </a:bodyPr>
          <a:lstStyle/>
          <a:p>
            <a:pPr algn="ctr"/>
            <a:r>
              <a:rPr lang="en-US" baseline="30000" dirty="0"/>
              <a:t>10</a:t>
            </a:r>
            <a:r>
              <a:rPr lang="en-US" dirty="0"/>
              <a:t>Be</a:t>
            </a:r>
          </a:p>
        </p:txBody>
      </p:sp>
      <p:sp>
        <p:nvSpPr>
          <p:cNvPr id="11" name="TextBox 10">
            <a:extLst>
              <a:ext uri="{FF2B5EF4-FFF2-40B4-BE49-F238E27FC236}">
                <a16:creationId xmlns:a16="http://schemas.microsoft.com/office/drawing/2014/main" id="{7F88A111-FD03-B654-6F12-CCDEAA75212A}"/>
              </a:ext>
            </a:extLst>
          </p:cNvPr>
          <p:cNvSpPr txBox="1"/>
          <p:nvPr/>
        </p:nvSpPr>
        <p:spPr>
          <a:xfrm>
            <a:off x="1398504" y="2382612"/>
            <a:ext cx="762000" cy="369332"/>
          </a:xfrm>
          <a:prstGeom prst="rect">
            <a:avLst/>
          </a:prstGeom>
          <a:noFill/>
        </p:spPr>
        <p:txBody>
          <a:bodyPr wrap="square" rtlCol="0">
            <a:spAutoFit/>
          </a:bodyPr>
          <a:lstStyle/>
          <a:p>
            <a:pPr algn="ctr"/>
            <a:r>
              <a:rPr lang="en-US" baseline="30000" dirty="0"/>
              <a:t>10</a:t>
            </a:r>
            <a:r>
              <a:rPr lang="en-US" dirty="0"/>
              <a:t>B</a:t>
            </a:r>
          </a:p>
        </p:txBody>
      </p:sp>
      <p:sp>
        <p:nvSpPr>
          <p:cNvPr id="12" name="TextBox 11">
            <a:extLst>
              <a:ext uri="{FF2B5EF4-FFF2-40B4-BE49-F238E27FC236}">
                <a16:creationId xmlns:a16="http://schemas.microsoft.com/office/drawing/2014/main" id="{997C60D1-09F3-5748-98E2-1A7C47400E8A}"/>
              </a:ext>
            </a:extLst>
          </p:cNvPr>
          <p:cNvSpPr txBox="1"/>
          <p:nvPr/>
        </p:nvSpPr>
        <p:spPr>
          <a:xfrm>
            <a:off x="2659541" y="2667971"/>
            <a:ext cx="762000" cy="369332"/>
          </a:xfrm>
          <a:prstGeom prst="rect">
            <a:avLst/>
          </a:prstGeom>
          <a:noFill/>
        </p:spPr>
        <p:txBody>
          <a:bodyPr wrap="square" rtlCol="0">
            <a:spAutoFit/>
          </a:bodyPr>
          <a:lstStyle/>
          <a:p>
            <a:pPr algn="ctr"/>
            <a:r>
              <a:rPr lang="en-US" baseline="30000" dirty="0"/>
              <a:t>15</a:t>
            </a:r>
            <a:r>
              <a:rPr lang="en-US" dirty="0"/>
              <a:t>N</a:t>
            </a:r>
          </a:p>
        </p:txBody>
      </p:sp>
      <p:sp>
        <p:nvSpPr>
          <p:cNvPr id="13" name="TextBox 12">
            <a:extLst>
              <a:ext uri="{FF2B5EF4-FFF2-40B4-BE49-F238E27FC236}">
                <a16:creationId xmlns:a16="http://schemas.microsoft.com/office/drawing/2014/main" id="{2CBF912A-EF26-F49C-B372-A055E2FF5ABD}"/>
              </a:ext>
            </a:extLst>
          </p:cNvPr>
          <p:cNvSpPr txBox="1"/>
          <p:nvPr/>
        </p:nvSpPr>
        <p:spPr>
          <a:xfrm>
            <a:off x="3759680" y="3751701"/>
            <a:ext cx="762000" cy="369332"/>
          </a:xfrm>
          <a:prstGeom prst="rect">
            <a:avLst/>
          </a:prstGeom>
          <a:noFill/>
        </p:spPr>
        <p:txBody>
          <a:bodyPr wrap="square" rtlCol="0">
            <a:spAutoFit/>
          </a:bodyPr>
          <a:lstStyle/>
          <a:p>
            <a:pPr algn="ctr"/>
            <a:r>
              <a:rPr lang="en-US" baseline="30000" dirty="0"/>
              <a:t>10</a:t>
            </a:r>
            <a:r>
              <a:rPr lang="en-US" dirty="0"/>
              <a:t>Be</a:t>
            </a:r>
          </a:p>
        </p:txBody>
      </p:sp>
      <p:sp>
        <p:nvSpPr>
          <p:cNvPr id="14" name="TextBox 13">
            <a:extLst>
              <a:ext uri="{FF2B5EF4-FFF2-40B4-BE49-F238E27FC236}">
                <a16:creationId xmlns:a16="http://schemas.microsoft.com/office/drawing/2014/main" id="{3D279E15-F73E-B82E-C5FB-84BF37CDC150}"/>
              </a:ext>
            </a:extLst>
          </p:cNvPr>
          <p:cNvSpPr txBox="1"/>
          <p:nvPr/>
        </p:nvSpPr>
        <p:spPr>
          <a:xfrm>
            <a:off x="5718307" y="1164318"/>
            <a:ext cx="762000" cy="369332"/>
          </a:xfrm>
          <a:prstGeom prst="rect">
            <a:avLst/>
          </a:prstGeom>
          <a:noFill/>
        </p:spPr>
        <p:txBody>
          <a:bodyPr wrap="square" rtlCol="0">
            <a:spAutoFit/>
          </a:bodyPr>
          <a:lstStyle/>
          <a:p>
            <a:pPr algn="ctr"/>
            <a:r>
              <a:rPr lang="en-US" baseline="30000" dirty="0"/>
              <a:t>10</a:t>
            </a:r>
            <a:r>
              <a:rPr lang="en-US" dirty="0"/>
              <a:t>Be</a:t>
            </a:r>
          </a:p>
        </p:txBody>
      </p:sp>
      <p:sp>
        <p:nvSpPr>
          <p:cNvPr id="15" name="TextBox 14">
            <a:extLst>
              <a:ext uri="{FF2B5EF4-FFF2-40B4-BE49-F238E27FC236}">
                <a16:creationId xmlns:a16="http://schemas.microsoft.com/office/drawing/2014/main" id="{4828C79A-B0BA-8EAD-BA73-2F0CC162BC4D}"/>
              </a:ext>
            </a:extLst>
          </p:cNvPr>
          <p:cNvSpPr txBox="1"/>
          <p:nvPr/>
        </p:nvSpPr>
        <p:spPr>
          <a:xfrm>
            <a:off x="6261340" y="2392036"/>
            <a:ext cx="762000" cy="369332"/>
          </a:xfrm>
          <a:prstGeom prst="rect">
            <a:avLst/>
          </a:prstGeom>
          <a:noFill/>
        </p:spPr>
        <p:txBody>
          <a:bodyPr wrap="square" rtlCol="0">
            <a:spAutoFit/>
          </a:bodyPr>
          <a:lstStyle/>
          <a:p>
            <a:pPr algn="ctr"/>
            <a:r>
              <a:rPr lang="en-US" baseline="30000" dirty="0"/>
              <a:t>10</a:t>
            </a:r>
            <a:r>
              <a:rPr lang="en-US" dirty="0"/>
              <a:t>B</a:t>
            </a:r>
          </a:p>
        </p:txBody>
      </p:sp>
    </p:spTree>
    <p:extLst>
      <p:ext uri="{BB962C8B-B14F-4D97-AF65-F5344CB8AC3E}">
        <p14:creationId xmlns:p14="http://schemas.microsoft.com/office/powerpoint/2010/main" val="2066312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D407B-EB03-F14B-87C6-77A3251DF1B6}"/>
              </a:ext>
            </a:extLst>
          </p:cNvPr>
          <p:cNvSpPr>
            <a:spLocks noGrp="1"/>
          </p:cNvSpPr>
          <p:nvPr>
            <p:ph type="title"/>
          </p:nvPr>
        </p:nvSpPr>
        <p:spPr/>
        <p:txBody>
          <a:bodyPr/>
          <a:lstStyle/>
          <a:p>
            <a:r>
              <a:rPr lang="en-US" dirty="0"/>
              <a:t>Analysis pipeline</a:t>
            </a:r>
          </a:p>
        </p:txBody>
      </p:sp>
      <p:sp>
        <p:nvSpPr>
          <p:cNvPr id="4" name="Footer Placeholder 3">
            <a:extLst>
              <a:ext uri="{FF2B5EF4-FFF2-40B4-BE49-F238E27FC236}">
                <a16:creationId xmlns:a16="http://schemas.microsoft.com/office/drawing/2014/main" id="{56F6DB72-B259-7A48-B262-3BCD1CDCD33B}"/>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985FFDA4-55EB-8C4F-A81D-8F2C5CA3FB6E}"/>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3</a:t>
            </a:fld>
            <a:endParaRPr lang="en-US"/>
          </a:p>
        </p:txBody>
      </p:sp>
      <p:pic>
        <p:nvPicPr>
          <p:cNvPr id="7" name="Content Placeholder 6">
            <a:extLst>
              <a:ext uri="{FF2B5EF4-FFF2-40B4-BE49-F238E27FC236}">
                <a16:creationId xmlns:a16="http://schemas.microsoft.com/office/drawing/2014/main" id="{C6BE1023-B674-5B95-F8AE-46396EE50690}"/>
              </a:ext>
            </a:extLst>
          </p:cNvPr>
          <p:cNvPicPr>
            <a:picLocks noGrp="1" noChangeAspect="1"/>
          </p:cNvPicPr>
          <p:nvPr>
            <p:ph idx="1"/>
          </p:nvPr>
        </p:nvPicPr>
        <p:blipFill>
          <a:blip r:embed="rId3"/>
          <a:stretch>
            <a:fillRect/>
          </a:stretch>
        </p:blipFill>
        <p:spPr>
          <a:xfrm>
            <a:off x="76200" y="1758700"/>
            <a:ext cx="8991600" cy="3643812"/>
          </a:xfrm>
          <a:prstGeom prst="rect">
            <a:avLst/>
          </a:prstGeom>
        </p:spPr>
      </p:pic>
    </p:spTree>
    <p:extLst>
      <p:ext uri="{BB962C8B-B14F-4D97-AF65-F5344CB8AC3E}">
        <p14:creationId xmlns:p14="http://schemas.microsoft.com/office/powerpoint/2010/main" val="255178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A4F6B-39C6-88AD-50A3-FA1D237A3DA6}"/>
              </a:ext>
            </a:extLst>
          </p:cNvPr>
          <p:cNvSpPr>
            <a:spLocks noGrp="1"/>
          </p:cNvSpPr>
          <p:nvPr>
            <p:ph idx="1"/>
          </p:nvPr>
        </p:nvSpPr>
        <p:spPr/>
        <p:txBody>
          <a:bodyPr/>
          <a:lstStyle/>
          <a:p>
            <a:r>
              <a:rPr lang="en-US" dirty="0"/>
              <a:t>Important parameter for track reconstruction is the electron drift velocity</a:t>
            </a:r>
          </a:p>
          <a:p>
            <a:r>
              <a:rPr lang="en-US" dirty="0"/>
              <a:t>Necessary because drift velocity can change over course of experiment</a:t>
            </a:r>
          </a:p>
          <a:p>
            <a:r>
              <a:rPr lang="en-US" dirty="0"/>
              <a:t>Utilize unreacted beam events</a:t>
            </a:r>
          </a:p>
          <a:p>
            <a:pPr marL="0" indent="0">
              <a:buNone/>
            </a:pPr>
            <a:endParaRPr lang="en-US" dirty="0"/>
          </a:p>
        </p:txBody>
      </p:sp>
      <p:sp>
        <p:nvSpPr>
          <p:cNvPr id="3" name="Title 2">
            <a:extLst>
              <a:ext uri="{FF2B5EF4-FFF2-40B4-BE49-F238E27FC236}">
                <a16:creationId xmlns:a16="http://schemas.microsoft.com/office/drawing/2014/main" id="{BB22715F-8DF9-77C8-2317-9FE8F30577BB}"/>
              </a:ext>
            </a:extLst>
          </p:cNvPr>
          <p:cNvSpPr>
            <a:spLocks noGrp="1"/>
          </p:cNvSpPr>
          <p:nvPr>
            <p:ph type="title"/>
          </p:nvPr>
        </p:nvSpPr>
        <p:spPr/>
        <p:txBody>
          <a:bodyPr/>
          <a:lstStyle/>
          <a:p>
            <a:r>
              <a:rPr lang="en-US" dirty="0"/>
              <a:t>Analysis – drift velocity</a:t>
            </a:r>
          </a:p>
        </p:txBody>
      </p:sp>
      <p:sp>
        <p:nvSpPr>
          <p:cNvPr id="4" name="Footer Placeholder 3">
            <a:extLst>
              <a:ext uri="{FF2B5EF4-FFF2-40B4-BE49-F238E27FC236}">
                <a16:creationId xmlns:a16="http://schemas.microsoft.com/office/drawing/2014/main" id="{91BB49B3-2A48-967A-2B52-D9FAC9E85866}"/>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B260282F-C84B-06D3-8CEB-41C16385B50F}"/>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4</a:t>
            </a:fld>
            <a:endParaRPr lang="en-US"/>
          </a:p>
        </p:txBody>
      </p:sp>
      <p:pic>
        <p:nvPicPr>
          <p:cNvPr id="6" name="Content Placeholder 4">
            <a:extLst>
              <a:ext uri="{FF2B5EF4-FFF2-40B4-BE49-F238E27FC236}">
                <a16:creationId xmlns:a16="http://schemas.microsoft.com/office/drawing/2014/main" id="{A1BE9396-33A6-CE95-D530-B18B946677D9}"/>
              </a:ext>
            </a:extLst>
          </p:cNvPr>
          <p:cNvPicPr>
            <a:picLocks noChangeAspect="1"/>
          </p:cNvPicPr>
          <p:nvPr/>
        </p:nvPicPr>
        <p:blipFill>
          <a:blip r:embed="rId3"/>
          <a:stretch>
            <a:fillRect/>
          </a:stretch>
        </p:blipFill>
        <p:spPr bwMode="auto">
          <a:xfrm>
            <a:off x="4003139" y="2899051"/>
            <a:ext cx="5110832" cy="2959228"/>
          </a:xfrm>
          <a:prstGeom prst="rect">
            <a:avLst/>
          </a:prstGeom>
          <a:noFill/>
          <a:ln w="9525">
            <a:noFill/>
            <a:miter lim="800000"/>
            <a:headEnd/>
            <a:tailEnd/>
          </a:ln>
        </p:spPr>
      </p:pic>
      <p:sp>
        <p:nvSpPr>
          <p:cNvPr id="8" name="TextBox 7">
            <a:extLst>
              <a:ext uri="{FF2B5EF4-FFF2-40B4-BE49-F238E27FC236}">
                <a16:creationId xmlns:a16="http://schemas.microsoft.com/office/drawing/2014/main" id="{8C686D9C-D12D-9FE8-08F1-C032027959AE}"/>
              </a:ext>
            </a:extLst>
          </p:cNvPr>
          <p:cNvSpPr txBox="1"/>
          <p:nvPr/>
        </p:nvSpPr>
        <p:spPr>
          <a:xfrm>
            <a:off x="6153843" y="5714949"/>
            <a:ext cx="1143000" cy="261610"/>
          </a:xfrm>
          <a:prstGeom prst="rect">
            <a:avLst/>
          </a:prstGeom>
          <a:noFill/>
        </p:spPr>
        <p:txBody>
          <a:bodyPr wrap="square" rtlCol="0">
            <a:spAutoFit/>
          </a:bodyPr>
          <a:lstStyle/>
          <a:p>
            <a:pPr algn="ctr"/>
            <a:r>
              <a:rPr lang="en-US" sz="1100" dirty="0"/>
              <a:t>Time buckets</a:t>
            </a:r>
          </a:p>
        </p:txBody>
      </p:sp>
      <p:sp>
        <p:nvSpPr>
          <p:cNvPr id="9" name="TextBox 8">
            <a:extLst>
              <a:ext uri="{FF2B5EF4-FFF2-40B4-BE49-F238E27FC236}">
                <a16:creationId xmlns:a16="http://schemas.microsoft.com/office/drawing/2014/main" id="{43D087C7-F3AE-8E0C-C08C-1ADE05BF722D}"/>
              </a:ext>
            </a:extLst>
          </p:cNvPr>
          <p:cNvSpPr txBox="1"/>
          <p:nvPr/>
        </p:nvSpPr>
        <p:spPr>
          <a:xfrm>
            <a:off x="7587812" y="2916519"/>
            <a:ext cx="1355026" cy="307777"/>
          </a:xfrm>
          <a:prstGeom prst="rect">
            <a:avLst/>
          </a:prstGeom>
          <a:noFill/>
        </p:spPr>
        <p:txBody>
          <a:bodyPr wrap="square" rtlCol="0">
            <a:spAutoFit/>
          </a:bodyPr>
          <a:lstStyle/>
          <a:p>
            <a:pPr algn="ctr"/>
            <a:r>
              <a:rPr lang="en-US" sz="1400" dirty="0"/>
              <a:t>Window edge</a:t>
            </a:r>
          </a:p>
        </p:txBody>
      </p:sp>
      <p:sp>
        <p:nvSpPr>
          <p:cNvPr id="11" name="TextBox 10">
            <a:extLst>
              <a:ext uri="{FF2B5EF4-FFF2-40B4-BE49-F238E27FC236}">
                <a16:creationId xmlns:a16="http://schemas.microsoft.com/office/drawing/2014/main" id="{C15D7E5D-AE8E-0D5B-68B6-2E3820616725}"/>
              </a:ext>
            </a:extLst>
          </p:cNvPr>
          <p:cNvSpPr txBox="1"/>
          <p:nvPr/>
        </p:nvSpPr>
        <p:spPr>
          <a:xfrm>
            <a:off x="4972743" y="4580635"/>
            <a:ext cx="1752600" cy="307777"/>
          </a:xfrm>
          <a:prstGeom prst="rect">
            <a:avLst/>
          </a:prstGeom>
          <a:noFill/>
        </p:spPr>
        <p:txBody>
          <a:bodyPr wrap="square" rtlCol="0">
            <a:spAutoFit/>
          </a:bodyPr>
          <a:lstStyle/>
          <a:p>
            <a:pPr algn="ctr"/>
            <a:r>
              <a:rPr lang="en-US" sz="1400" dirty="0"/>
              <a:t>Micromegas edge</a:t>
            </a:r>
          </a:p>
        </p:txBody>
      </p:sp>
      <p:cxnSp>
        <p:nvCxnSpPr>
          <p:cNvPr id="18" name="Straight Arrow Connector 17">
            <a:extLst>
              <a:ext uri="{FF2B5EF4-FFF2-40B4-BE49-F238E27FC236}">
                <a16:creationId xmlns:a16="http://schemas.microsoft.com/office/drawing/2014/main" id="{3EFD75A2-2703-D853-A603-BFAAE25B5452}"/>
              </a:ext>
            </a:extLst>
          </p:cNvPr>
          <p:cNvCxnSpPr>
            <a:cxnSpLocks/>
            <a:stCxn id="11" idx="0"/>
          </p:cNvCxnSpPr>
          <p:nvPr/>
        </p:nvCxnSpPr>
        <p:spPr>
          <a:xfrm flipH="1" flipV="1">
            <a:off x="4936154" y="3694081"/>
            <a:ext cx="912889" cy="8865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0277E7D5-6C0C-D762-78E4-7ADCC6617011}"/>
              </a:ext>
            </a:extLst>
          </p:cNvPr>
          <p:cNvCxnSpPr>
            <a:cxnSpLocks/>
          </p:cNvCxnSpPr>
          <p:nvPr/>
        </p:nvCxnSpPr>
        <p:spPr>
          <a:xfrm flipH="1">
            <a:off x="7937434" y="3178456"/>
            <a:ext cx="444566" cy="6705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0" name="Group 9">
            <a:extLst>
              <a:ext uri="{FF2B5EF4-FFF2-40B4-BE49-F238E27FC236}">
                <a16:creationId xmlns:a16="http://schemas.microsoft.com/office/drawing/2014/main" id="{ECA4778B-49B7-C341-0044-8A3E0A2AAEEE}"/>
              </a:ext>
            </a:extLst>
          </p:cNvPr>
          <p:cNvGrpSpPr/>
          <p:nvPr/>
        </p:nvGrpSpPr>
        <p:grpSpPr>
          <a:xfrm>
            <a:off x="184151" y="3106659"/>
            <a:ext cx="4267201" cy="2716362"/>
            <a:chOff x="186874" y="2786844"/>
            <a:chExt cx="4267201" cy="2716362"/>
          </a:xfrm>
        </p:grpSpPr>
        <p:sp>
          <p:nvSpPr>
            <p:cNvPr id="7" name="TextBox 6">
              <a:extLst>
                <a:ext uri="{FF2B5EF4-FFF2-40B4-BE49-F238E27FC236}">
                  <a16:creationId xmlns:a16="http://schemas.microsoft.com/office/drawing/2014/main" id="{B36E133E-ABD6-7C62-430A-055B0A1C35D3}"/>
                </a:ext>
              </a:extLst>
            </p:cNvPr>
            <p:cNvSpPr txBox="1"/>
            <p:nvPr/>
          </p:nvSpPr>
          <p:spPr>
            <a:xfrm rot="16200000">
              <a:off x="1507353" y="4162895"/>
              <a:ext cx="821059" cy="261610"/>
            </a:xfrm>
            <a:prstGeom prst="rect">
              <a:avLst/>
            </a:prstGeom>
            <a:noFill/>
          </p:spPr>
          <p:txBody>
            <a:bodyPr wrap="none" rtlCol="0">
              <a:spAutoFit/>
            </a:bodyPr>
            <a:lstStyle/>
            <a:p>
              <a:pPr algn="ctr"/>
              <a:r>
                <a:rPr lang="en-US" sz="1100" dirty="0"/>
                <a:t>ADC units</a:t>
              </a:r>
            </a:p>
          </p:txBody>
        </p:sp>
        <p:grpSp>
          <p:nvGrpSpPr>
            <p:cNvPr id="34" name="Group 33">
              <a:extLst>
                <a:ext uri="{FF2B5EF4-FFF2-40B4-BE49-F238E27FC236}">
                  <a16:creationId xmlns:a16="http://schemas.microsoft.com/office/drawing/2014/main" id="{0635E27B-DCD1-2139-8254-3AAFF3B24580}"/>
                </a:ext>
              </a:extLst>
            </p:cNvPr>
            <p:cNvGrpSpPr/>
            <p:nvPr/>
          </p:nvGrpSpPr>
          <p:grpSpPr>
            <a:xfrm>
              <a:off x="186874" y="3229344"/>
              <a:ext cx="4267201" cy="2273862"/>
              <a:chOff x="1414928" y="2819400"/>
              <a:chExt cx="5556366" cy="2236986"/>
            </a:xfrm>
          </p:grpSpPr>
          <p:sp>
            <p:nvSpPr>
              <p:cNvPr id="35" name="Rectangle 34">
                <a:extLst>
                  <a:ext uri="{FF2B5EF4-FFF2-40B4-BE49-F238E27FC236}">
                    <a16:creationId xmlns:a16="http://schemas.microsoft.com/office/drawing/2014/main" id="{344CCE8A-99BC-66D8-4373-0F53D3DFEC40}"/>
                  </a:ext>
                </a:extLst>
              </p:cNvPr>
              <p:cNvSpPr/>
              <p:nvPr/>
            </p:nvSpPr>
            <p:spPr>
              <a:xfrm>
                <a:off x="1813755" y="2819400"/>
                <a:ext cx="3977446" cy="1897724"/>
              </a:xfrm>
              <a:prstGeom prst="rect">
                <a:avLst/>
              </a:prstGeom>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C6561070-95B2-F08E-BC71-5170ABC61BF3}"/>
                  </a:ext>
                </a:extLst>
              </p:cNvPr>
              <p:cNvCxnSpPr/>
              <p:nvPr/>
            </p:nvCxnSpPr>
            <p:spPr>
              <a:xfrm>
                <a:off x="1813755" y="3429000"/>
                <a:ext cx="0" cy="68580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3DA948A-3DC8-AF3C-0392-687A9AD633A3}"/>
                  </a:ext>
                </a:extLst>
              </p:cNvPr>
              <p:cNvCxnSpPr>
                <a:cxnSpLocks/>
              </p:cNvCxnSpPr>
              <p:nvPr/>
            </p:nvCxnSpPr>
            <p:spPr>
              <a:xfrm>
                <a:off x="5791201" y="2971800"/>
                <a:ext cx="0" cy="160020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67EAE5B5-523F-B34E-75A4-54FEFD8589B5}"/>
                  </a:ext>
                </a:extLst>
              </p:cNvPr>
              <p:cNvCxnSpPr>
                <a:cxnSpLocks/>
                <a:endCxn id="35" idx="3"/>
              </p:cNvCxnSpPr>
              <p:nvPr/>
            </p:nvCxnSpPr>
            <p:spPr>
              <a:xfrm>
                <a:off x="1414928" y="3768262"/>
                <a:ext cx="4376273" cy="0"/>
              </a:xfrm>
              <a:prstGeom prst="straightConnector1">
                <a:avLst/>
              </a:prstGeom>
              <a:ln w="38100">
                <a:tailEnd type="triangle"/>
              </a:ln>
              <a:effectLst/>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0B6E9D3C-EBDD-6D43-72A2-25811A2A0406}"/>
                  </a:ext>
                </a:extLst>
              </p:cNvPr>
              <p:cNvCxnSpPr/>
              <p:nvPr/>
            </p:nvCxnSpPr>
            <p:spPr>
              <a:xfrm>
                <a:off x="5791201" y="3048000"/>
                <a:ext cx="0" cy="1524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A407B53-D9A5-74C4-9B0C-C1F270FF52CA}"/>
                  </a:ext>
                </a:extLst>
              </p:cNvPr>
              <p:cNvCxnSpPr/>
              <p:nvPr/>
            </p:nvCxnSpPr>
            <p:spPr>
              <a:xfrm>
                <a:off x="5791201" y="3276600"/>
                <a:ext cx="0" cy="1524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80F765A-2334-5ED5-7909-281E72CD4564}"/>
                  </a:ext>
                </a:extLst>
              </p:cNvPr>
              <p:cNvCxnSpPr/>
              <p:nvPr/>
            </p:nvCxnSpPr>
            <p:spPr>
              <a:xfrm>
                <a:off x="5791201" y="3505200"/>
                <a:ext cx="0" cy="1524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8607C6C-1A85-A075-B3AC-B18CD6F698FA}"/>
                  </a:ext>
                </a:extLst>
              </p:cNvPr>
              <p:cNvCxnSpPr/>
              <p:nvPr/>
            </p:nvCxnSpPr>
            <p:spPr>
              <a:xfrm>
                <a:off x="5791201" y="3886200"/>
                <a:ext cx="0" cy="1524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4E531F1-40C1-2F97-0B62-015AC18135C0}"/>
                  </a:ext>
                </a:extLst>
              </p:cNvPr>
              <p:cNvCxnSpPr/>
              <p:nvPr/>
            </p:nvCxnSpPr>
            <p:spPr>
              <a:xfrm>
                <a:off x="5791201" y="4114800"/>
                <a:ext cx="0" cy="1524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FBE0334F-8ADC-DA4E-3983-5B43E38F4492}"/>
                  </a:ext>
                </a:extLst>
              </p:cNvPr>
              <p:cNvCxnSpPr/>
              <p:nvPr/>
            </p:nvCxnSpPr>
            <p:spPr>
              <a:xfrm>
                <a:off x="5791201" y="4343400"/>
                <a:ext cx="0" cy="15240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E02FF9D4-6FAD-F2A4-14DA-F3796EFF5D4A}"/>
                  </a:ext>
                </a:extLst>
              </p:cNvPr>
              <p:cNvSpPr txBox="1"/>
              <p:nvPr/>
            </p:nvSpPr>
            <p:spPr>
              <a:xfrm>
                <a:off x="2819400" y="3429000"/>
                <a:ext cx="1981200" cy="307777"/>
              </a:xfrm>
              <a:prstGeom prst="rect">
                <a:avLst/>
              </a:prstGeom>
              <a:noFill/>
            </p:spPr>
            <p:txBody>
              <a:bodyPr wrap="square" rtlCol="0">
                <a:spAutoFit/>
              </a:bodyPr>
              <a:lstStyle/>
              <a:p>
                <a:pPr algn="ctr"/>
                <a:r>
                  <a:rPr lang="en-US" sz="1400" dirty="0"/>
                  <a:t>Unreacted beam</a:t>
                </a:r>
              </a:p>
            </p:txBody>
          </p:sp>
          <p:sp>
            <p:nvSpPr>
              <p:cNvPr id="46" name="TextBox 45">
                <a:extLst>
                  <a:ext uri="{FF2B5EF4-FFF2-40B4-BE49-F238E27FC236}">
                    <a16:creationId xmlns:a16="http://schemas.microsoft.com/office/drawing/2014/main" id="{78D9B2B1-6A67-7ADA-4ED0-283B248DA3C1}"/>
                  </a:ext>
                </a:extLst>
              </p:cNvPr>
              <p:cNvSpPr txBox="1"/>
              <p:nvPr/>
            </p:nvSpPr>
            <p:spPr>
              <a:xfrm>
                <a:off x="2892840" y="4748609"/>
                <a:ext cx="1981200" cy="307777"/>
              </a:xfrm>
              <a:prstGeom prst="rect">
                <a:avLst/>
              </a:prstGeom>
              <a:noFill/>
            </p:spPr>
            <p:txBody>
              <a:bodyPr wrap="square" rtlCol="0">
                <a:spAutoFit/>
              </a:bodyPr>
              <a:lstStyle/>
              <a:p>
                <a:pPr algn="ctr"/>
                <a:r>
                  <a:rPr lang="en-US" sz="1400" dirty="0"/>
                  <a:t>AT-TPC active volume</a:t>
                </a:r>
              </a:p>
            </p:txBody>
          </p:sp>
          <p:sp>
            <p:nvSpPr>
              <p:cNvPr id="47" name="TextBox 46">
                <a:extLst>
                  <a:ext uri="{FF2B5EF4-FFF2-40B4-BE49-F238E27FC236}">
                    <a16:creationId xmlns:a16="http://schemas.microsoft.com/office/drawing/2014/main" id="{9DAB5FA3-2773-D655-E9B4-64C553FA1ED5}"/>
                  </a:ext>
                </a:extLst>
              </p:cNvPr>
              <p:cNvSpPr txBox="1"/>
              <p:nvPr/>
            </p:nvSpPr>
            <p:spPr>
              <a:xfrm>
                <a:off x="6786563" y="4500563"/>
                <a:ext cx="184731" cy="369332"/>
              </a:xfrm>
              <a:prstGeom prst="rect">
                <a:avLst/>
              </a:prstGeom>
              <a:noFill/>
            </p:spPr>
            <p:txBody>
              <a:bodyPr wrap="none" rtlCol="0">
                <a:spAutoFit/>
              </a:bodyPr>
              <a:lstStyle/>
              <a:p>
                <a:endParaRPr lang="en-US" dirty="0"/>
              </a:p>
            </p:txBody>
          </p:sp>
        </p:grpSp>
        <p:sp>
          <p:nvSpPr>
            <p:cNvPr id="58" name="TextBox 57">
              <a:extLst>
                <a:ext uri="{FF2B5EF4-FFF2-40B4-BE49-F238E27FC236}">
                  <a16:creationId xmlns:a16="http://schemas.microsoft.com/office/drawing/2014/main" id="{34D57644-9B70-96D0-6605-E1277DF454BD}"/>
                </a:ext>
              </a:extLst>
            </p:cNvPr>
            <p:cNvSpPr txBox="1"/>
            <p:nvPr/>
          </p:nvSpPr>
          <p:spPr>
            <a:xfrm>
              <a:off x="440097" y="2791182"/>
              <a:ext cx="1355026" cy="307777"/>
            </a:xfrm>
            <a:prstGeom prst="rect">
              <a:avLst/>
            </a:prstGeom>
            <a:noFill/>
          </p:spPr>
          <p:txBody>
            <a:bodyPr wrap="square" rtlCol="0">
              <a:spAutoFit/>
            </a:bodyPr>
            <a:lstStyle/>
            <a:p>
              <a:pPr algn="ctr"/>
              <a:r>
                <a:rPr lang="en-US" sz="1400" dirty="0"/>
                <a:t>Window</a:t>
              </a:r>
            </a:p>
          </p:txBody>
        </p:sp>
        <p:sp>
          <p:nvSpPr>
            <p:cNvPr id="63" name="TextBox 62">
              <a:extLst>
                <a:ext uri="{FF2B5EF4-FFF2-40B4-BE49-F238E27FC236}">
                  <a16:creationId xmlns:a16="http://schemas.microsoft.com/office/drawing/2014/main" id="{D4B1F7CF-5140-24D9-C364-B6B6C79934D5}"/>
                </a:ext>
              </a:extLst>
            </p:cNvPr>
            <p:cNvSpPr txBox="1"/>
            <p:nvPr/>
          </p:nvSpPr>
          <p:spPr>
            <a:xfrm>
              <a:off x="2217169" y="2786844"/>
              <a:ext cx="1752600" cy="307777"/>
            </a:xfrm>
            <a:prstGeom prst="rect">
              <a:avLst/>
            </a:prstGeom>
            <a:noFill/>
          </p:spPr>
          <p:txBody>
            <a:bodyPr wrap="square" rtlCol="0">
              <a:spAutoFit/>
            </a:bodyPr>
            <a:lstStyle/>
            <a:p>
              <a:pPr algn="ctr"/>
              <a:r>
                <a:rPr lang="en-US" sz="1400" dirty="0"/>
                <a:t>Micromegas</a:t>
              </a:r>
            </a:p>
          </p:txBody>
        </p:sp>
        <p:cxnSp>
          <p:nvCxnSpPr>
            <p:cNvPr id="97" name="Straight Arrow Connector 96">
              <a:extLst>
                <a:ext uri="{FF2B5EF4-FFF2-40B4-BE49-F238E27FC236}">
                  <a16:creationId xmlns:a16="http://schemas.microsoft.com/office/drawing/2014/main" id="{CFBCAABD-232F-1164-74C8-9C4DE65009E0}"/>
                </a:ext>
              </a:extLst>
            </p:cNvPr>
            <p:cNvCxnSpPr>
              <a:cxnSpLocks/>
            </p:cNvCxnSpPr>
            <p:nvPr/>
          </p:nvCxnSpPr>
          <p:spPr>
            <a:xfrm flipH="1">
              <a:off x="586866" y="3070407"/>
              <a:ext cx="678619" cy="9102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0" name="Straight Arrow Connector 99">
              <a:extLst>
                <a:ext uri="{FF2B5EF4-FFF2-40B4-BE49-F238E27FC236}">
                  <a16:creationId xmlns:a16="http://schemas.microsoft.com/office/drawing/2014/main" id="{7B09E9EF-CE0B-9D1B-7810-6D641DFF121F}"/>
                </a:ext>
              </a:extLst>
            </p:cNvPr>
            <p:cNvCxnSpPr>
              <a:cxnSpLocks/>
            </p:cNvCxnSpPr>
            <p:nvPr/>
          </p:nvCxnSpPr>
          <p:spPr>
            <a:xfrm>
              <a:off x="2798689" y="3103840"/>
              <a:ext cx="686215" cy="8768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8" name="TextBox 107">
              <a:extLst>
                <a:ext uri="{FF2B5EF4-FFF2-40B4-BE49-F238E27FC236}">
                  <a16:creationId xmlns:a16="http://schemas.microsoft.com/office/drawing/2014/main" id="{64C79AB4-E879-5172-254C-DCA02875D141}"/>
                </a:ext>
              </a:extLst>
            </p:cNvPr>
            <p:cNvSpPr txBox="1"/>
            <p:nvPr/>
          </p:nvSpPr>
          <p:spPr>
            <a:xfrm rot="16200000">
              <a:off x="3367068" y="3998705"/>
              <a:ext cx="1143000" cy="261610"/>
            </a:xfrm>
            <a:prstGeom prst="rect">
              <a:avLst/>
            </a:prstGeom>
            <a:noFill/>
          </p:spPr>
          <p:txBody>
            <a:bodyPr wrap="square" rtlCol="0">
              <a:spAutoFit/>
            </a:bodyPr>
            <a:lstStyle/>
            <a:p>
              <a:pPr algn="ctr"/>
              <a:r>
                <a:rPr lang="en-US" sz="1100" dirty="0"/>
                <a:t>ADC units</a:t>
              </a:r>
            </a:p>
          </p:txBody>
        </p:sp>
      </p:grpSp>
    </p:spTree>
    <p:extLst>
      <p:ext uri="{BB962C8B-B14F-4D97-AF65-F5344CB8AC3E}">
        <p14:creationId xmlns:p14="http://schemas.microsoft.com/office/powerpoint/2010/main" val="4126792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217CA61-3313-DE53-83ED-FDA51383B5DE}"/>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44DE1917-BFBE-4E7D-A2A2-61D6029C878F}"/>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5</a:t>
            </a:fld>
            <a:endParaRPr lang="en-US"/>
          </a:p>
        </p:txBody>
      </p:sp>
      <p:sp>
        <p:nvSpPr>
          <p:cNvPr id="6" name="Title 2">
            <a:extLst>
              <a:ext uri="{FF2B5EF4-FFF2-40B4-BE49-F238E27FC236}">
                <a16:creationId xmlns:a16="http://schemas.microsoft.com/office/drawing/2014/main" id="{BC7F317B-DA5F-648E-681D-E3336AE3030C}"/>
              </a:ext>
            </a:extLst>
          </p:cNvPr>
          <p:cNvSpPr>
            <a:spLocks noGrp="1"/>
          </p:cNvSpPr>
          <p:nvPr>
            <p:ph type="title"/>
          </p:nvPr>
        </p:nvSpPr>
        <p:spPr/>
        <p:txBody>
          <a:bodyPr/>
          <a:lstStyle/>
          <a:p>
            <a:r>
              <a:rPr lang="en-US" dirty="0"/>
              <a:t>Analysis – drift velocity</a:t>
            </a:r>
          </a:p>
        </p:txBody>
      </p:sp>
      <p:pic>
        <p:nvPicPr>
          <p:cNvPr id="10" name="Content Placeholder 9" descr="Chart, scatter chart&#10;&#10;Description automatically generated">
            <a:extLst>
              <a:ext uri="{FF2B5EF4-FFF2-40B4-BE49-F238E27FC236}">
                <a16:creationId xmlns:a16="http://schemas.microsoft.com/office/drawing/2014/main" id="{F69F5F70-F292-BBAE-DD77-3BD312FAD384}"/>
              </a:ext>
            </a:extLst>
          </p:cNvPr>
          <p:cNvPicPr>
            <a:picLocks noGrp="1" noChangeAspect="1"/>
          </p:cNvPicPr>
          <p:nvPr>
            <p:ph idx="1"/>
          </p:nvPr>
        </p:nvPicPr>
        <p:blipFill>
          <a:blip r:embed="rId3"/>
          <a:stretch>
            <a:fillRect/>
          </a:stretch>
        </p:blipFill>
        <p:spPr>
          <a:xfrm>
            <a:off x="120570" y="1266426"/>
            <a:ext cx="8915400" cy="4325147"/>
          </a:xfrm>
        </p:spPr>
      </p:pic>
      <p:sp>
        <p:nvSpPr>
          <p:cNvPr id="11" name="TextBox 10">
            <a:extLst>
              <a:ext uri="{FF2B5EF4-FFF2-40B4-BE49-F238E27FC236}">
                <a16:creationId xmlns:a16="http://schemas.microsoft.com/office/drawing/2014/main" id="{103E2058-D895-B349-DA1A-097CF16347E3}"/>
              </a:ext>
            </a:extLst>
          </p:cNvPr>
          <p:cNvSpPr txBox="1"/>
          <p:nvPr/>
        </p:nvSpPr>
        <p:spPr>
          <a:xfrm rot="16200000">
            <a:off x="-1031968" y="3298194"/>
            <a:ext cx="2362200" cy="261610"/>
          </a:xfrm>
          <a:prstGeom prst="rect">
            <a:avLst/>
          </a:prstGeom>
          <a:noFill/>
        </p:spPr>
        <p:txBody>
          <a:bodyPr wrap="square" rtlCol="0">
            <a:spAutoFit/>
          </a:bodyPr>
          <a:lstStyle/>
          <a:p>
            <a:pPr algn="ctr"/>
            <a:r>
              <a:rPr lang="en-US" sz="1100" dirty="0"/>
              <a:t>Time difference (time buckets)</a:t>
            </a:r>
          </a:p>
        </p:txBody>
      </p:sp>
      <p:sp>
        <p:nvSpPr>
          <p:cNvPr id="3" name="TextBox 2">
            <a:extLst>
              <a:ext uri="{FF2B5EF4-FFF2-40B4-BE49-F238E27FC236}">
                <a16:creationId xmlns:a16="http://schemas.microsoft.com/office/drawing/2014/main" id="{B78AF018-E8A6-8EA3-F304-BC88F139DAF4}"/>
              </a:ext>
            </a:extLst>
          </p:cNvPr>
          <p:cNvSpPr txBox="1"/>
          <p:nvPr/>
        </p:nvSpPr>
        <p:spPr>
          <a:xfrm>
            <a:off x="1752600" y="3733800"/>
            <a:ext cx="1828800" cy="307777"/>
          </a:xfrm>
          <a:prstGeom prst="rect">
            <a:avLst/>
          </a:prstGeom>
          <a:noFill/>
        </p:spPr>
        <p:txBody>
          <a:bodyPr wrap="square" rtlCol="0">
            <a:spAutoFit/>
          </a:bodyPr>
          <a:lstStyle/>
          <a:p>
            <a:r>
              <a:rPr lang="en-US" sz="1400" dirty="0"/>
              <a:t>9.38 × 10</a:t>
            </a:r>
            <a:r>
              <a:rPr lang="en-US" sz="1400" baseline="30000" dirty="0"/>
              <a:t>6</a:t>
            </a:r>
            <a:r>
              <a:rPr lang="en-US" sz="1400" dirty="0"/>
              <a:t> cm/sec</a:t>
            </a:r>
          </a:p>
        </p:txBody>
      </p:sp>
      <p:cxnSp>
        <p:nvCxnSpPr>
          <p:cNvPr id="8" name="Straight Arrow Connector 7">
            <a:extLst>
              <a:ext uri="{FF2B5EF4-FFF2-40B4-BE49-F238E27FC236}">
                <a16:creationId xmlns:a16="http://schemas.microsoft.com/office/drawing/2014/main" id="{69287B0C-0E99-D2B1-8042-75F85F6D0526}"/>
              </a:ext>
            </a:extLst>
          </p:cNvPr>
          <p:cNvCxnSpPr>
            <a:stCxn id="3" idx="0"/>
          </p:cNvCxnSpPr>
          <p:nvPr/>
        </p:nvCxnSpPr>
        <p:spPr>
          <a:xfrm flipV="1">
            <a:off x="2667000" y="2438400"/>
            <a:ext cx="609600" cy="129540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80E7587F-4A5B-41FE-DD6A-161D13B6A6AC}"/>
              </a:ext>
            </a:extLst>
          </p:cNvPr>
          <p:cNvSpPr txBox="1"/>
          <p:nvPr/>
        </p:nvSpPr>
        <p:spPr>
          <a:xfrm>
            <a:off x="1028700" y="4041577"/>
            <a:ext cx="5105400" cy="307777"/>
          </a:xfrm>
          <a:prstGeom prst="rect">
            <a:avLst/>
          </a:prstGeom>
          <a:noFill/>
        </p:spPr>
        <p:txBody>
          <a:bodyPr wrap="square" rtlCol="0">
            <a:spAutoFit/>
          </a:bodyPr>
          <a:lstStyle/>
          <a:p>
            <a:r>
              <a:rPr lang="en-US" sz="1400" dirty="0" err="1"/>
              <a:t>Peisert</a:t>
            </a:r>
            <a:r>
              <a:rPr lang="en-US" sz="1400" dirty="0"/>
              <a:t> and </a:t>
            </a:r>
            <a:r>
              <a:rPr lang="en-US" sz="1400" dirty="0" err="1"/>
              <a:t>Sauli</a:t>
            </a:r>
            <a:r>
              <a:rPr lang="en-US" sz="1400" dirty="0"/>
              <a:t>: 9 × 10</a:t>
            </a:r>
            <a:r>
              <a:rPr lang="en-US" sz="1400" baseline="30000" dirty="0"/>
              <a:t>6</a:t>
            </a:r>
            <a:r>
              <a:rPr lang="en-US" sz="1400" dirty="0"/>
              <a:t> cm/sec </a:t>
            </a:r>
          </a:p>
        </p:txBody>
      </p:sp>
      <p:sp>
        <p:nvSpPr>
          <p:cNvPr id="2" name="TextBox 1">
            <a:extLst>
              <a:ext uri="{FF2B5EF4-FFF2-40B4-BE49-F238E27FC236}">
                <a16:creationId xmlns:a16="http://schemas.microsoft.com/office/drawing/2014/main" id="{496E8112-23DC-C04F-770B-4811522915C1}"/>
              </a:ext>
            </a:extLst>
          </p:cNvPr>
          <p:cNvSpPr txBox="1"/>
          <p:nvPr/>
        </p:nvSpPr>
        <p:spPr>
          <a:xfrm>
            <a:off x="-36095" y="5678698"/>
            <a:ext cx="7848600" cy="461665"/>
          </a:xfrm>
          <a:prstGeom prst="rect">
            <a:avLst/>
          </a:prstGeom>
          <a:noFill/>
        </p:spPr>
        <p:txBody>
          <a:bodyPr wrap="square" rtlCol="0">
            <a:spAutoFit/>
          </a:bodyPr>
          <a:lstStyle/>
          <a:p>
            <a:r>
              <a:rPr lang="en-US" sz="1200" dirty="0"/>
              <a:t>A. </a:t>
            </a:r>
            <a:r>
              <a:rPr lang="en-US" sz="1200" dirty="0" err="1"/>
              <a:t>Peisert</a:t>
            </a:r>
            <a:r>
              <a:rPr lang="en-US" sz="1200" dirty="0"/>
              <a:t>, F. </a:t>
            </a:r>
            <a:r>
              <a:rPr lang="en-US" sz="1200" dirty="0" err="1"/>
              <a:t>Sauli</a:t>
            </a:r>
            <a:r>
              <a:rPr lang="en-US" sz="1200" dirty="0"/>
              <a:t>, </a:t>
            </a:r>
            <a:r>
              <a:rPr lang="en-US" sz="1200" i="1" dirty="0"/>
              <a:t>Drift and Diffusion of Electrons in Gases: A Compilation</a:t>
            </a:r>
            <a:r>
              <a:rPr lang="en-US" sz="1200" dirty="0"/>
              <a:t>. CERN Yellow Reports: Monographs (CERN, Geneva, 1984)</a:t>
            </a:r>
          </a:p>
        </p:txBody>
      </p:sp>
    </p:spTree>
    <p:extLst>
      <p:ext uri="{BB962C8B-B14F-4D97-AF65-F5344CB8AC3E}">
        <p14:creationId xmlns:p14="http://schemas.microsoft.com/office/powerpoint/2010/main" val="26409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22A105-A056-5981-80E6-29519C905505}"/>
              </a:ext>
            </a:extLst>
          </p:cNvPr>
          <p:cNvSpPr>
            <a:spLocks noGrp="1"/>
          </p:cNvSpPr>
          <p:nvPr>
            <p:ph idx="1"/>
          </p:nvPr>
        </p:nvSpPr>
        <p:spPr/>
        <p:txBody>
          <a:bodyPr/>
          <a:lstStyle/>
          <a:p>
            <a:r>
              <a:rPr lang="en-US" dirty="0"/>
              <a:t>AT-TPC uses the GET electronics</a:t>
            </a:r>
          </a:p>
          <a:p>
            <a:r>
              <a:rPr lang="en-US" dirty="0"/>
              <a:t>Check signals of neighboring pins to those that have large signals on AGET</a:t>
            </a:r>
          </a:p>
        </p:txBody>
      </p:sp>
      <p:sp>
        <p:nvSpPr>
          <p:cNvPr id="3" name="Title 2">
            <a:extLst>
              <a:ext uri="{FF2B5EF4-FFF2-40B4-BE49-F238E27FC236}">
                <a16:creationId xmlns:a16="http://schemas.microsoft.com/office/drawing/2014/main" id="{96C2FB1A-A1EB-B79C-8FDB-A9C00F2C703F}"/>
              </a:ext>
            </a:extLst>
          </p:cNvPr>
          <p:cNvSpPr>
            <a:spLocks noGrp="1"/>
          </p:cNvSpPr>
          <p:nvPr>
            <p:ph type="title"/>
          </p:nvPr>
        </p:nvSpPr>
        <p:spPr/>
        <p:txBody>
          <a:bodyPr/>
          <a:lstStyle/>
          <a:p>
            <a:r>
              <a:rPr lang="en-US" dirty="0"/>
              <a:t>Analysis – cross talk</a:t>
            </a:r>
          </a:p>
        </p:txBody>
      </p:sp>
      <p:sp>
        <p:nvSpPr>
          <p:cNvPr id="4" name="Footer Placeholder 3">
            <a:extLst>
              <a:ext uri="{FF2B5EF4-FFF2-40B4-BE49-F238E27FC236}">
                <a16:creationId xmlns:a16="http://schemas.microsoft.com/office/drawing/2014/main" id="{9D019949-7990-ECB1-5D26-FFB92C031366}"/>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95572665-8A93-CA77-2A75-6418A51B567B}"/>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6</a:t>
            </a:fld>
            <a:endParaRPr lang="en-US"/>
          </a:p>
        </p:txBody>
      </p:sp>
      <p:pic>
        <p:nvPicPr>
          <p:cNvPr id="6" name="Content Placeholder 6" descr="Diagram&#10;&#10;Description automatically generated">
            <a:extLst>
              <a:ext uri="{FF2B5EF4-FFF2-40B4-BE49-F238E27FC236}">
                <a16:creationId xmlns:a16="http://schemas.microsoft.com/office/drawing/2014/main" id="{8D247F80-CE1C-57F6-0080-F4FBC876C36D}"/>
              </a:ext>
            </a:extLst>
          </p:cNvPr>
          <p:cNvPicPr>
            <a:picLocks noChangeAspect="1"/>
          </p:cNvPicPr>
          <p:nvPr/>
        </p:nvPicPr>
        <p:blipFill rotWithShape="1">
          <a:blip r:embed="rId3"/>
          <a:srcRect t="1539" r="55888" b="2866"/>
          <a:stretch/>
        </p:blipFill>
        <p:spPr bwMode="auto">
          <a:xfrm>
            <a:off x="708138" y="2123025"/>
            <a:ext cx="2800604" cy="3620858"/>
          </a:xfrm>
          <a:prstGeom prst="rect">
            <a:avLst/>
          </a:prstGeom>
          <a:noFill/>
          <a:ln w="9525">
            <a:noFill/>
            <a:miter lim="800000"/>
            <a:headEnd/>
            <a:tailEnd/>
          </a:ln>
        </p:spPr>
      </p:pic>
      <p:sp>
        <p:nvSpPr>
          <p:cNvPr id="7" name="TextBox 6">
            <a:extLst>
              <a:ext uri="{FF2B5EF4-FFF2-40B4-BE49-F238E27FC236}">
                <a16:creationId xmlns:a16="http://schemas.microsoft.com/office/drawing/2014/main" id="{EDD29427-B8BB-A369-8818-8B10D8D43A7F}"/>
              </a:ext>
            </a:extLst>
          </p:cNvPr>
          <p:cNvSpPr txBox="1"/>
          <p:nvPr/>
        </p:nvSpPr>
        <p:spPr>
          <a:xfrm>
            <a:off x="169372" y="5663627"/>
            <a:ext cx="4114800" cy="430887"/>
          </a:xfrm>
          <a:prstGeom prst="rect">
            <a:avLst/>
          </a:prstGeom>
          <a:noFill/>
        </p:spPr>
        <p:txBody>
          <a:bodyPr wrap="square" rtlCol="0">
            <a:spAutoFit/>
          </a:bodyPr>
          <a:lstStyle/>
          <a:p>
            <a:pPr algn="ctr"/>
            <a:r>
              <a:rPr lang="en-US" sz="1100" dirty="0"/>
              <a:t>Adapted from “J. </a:t>
            </a:r>
            <a:r>
              <a:rPr lang="en-US" sz="1100" dirty="0" err="1"/>
              <a:t>Bradt</a:t>
            </a:r>
            <a:r>
              <a:rPr lang="en-US" sz="1100" dirty="0"/>
              <a:t> et al. </a:t>
            </a:r>
            <a:r>
              <a:rPr lang="en-US" sz="1100" dirty="0" err="1"/>
              <a:t>Nucl</a:t>
            </a:r>
            <a:r>
              <a:rPr lang="en-US" sz="1100" dirty="0"/>
              <a:t>. </a:t>
            </a:r>
            <a:r>
              <a:rPr lang="en-US" sz="1100" dirty="0" err="1"/>
              <a:t>Instrum</a:t>
            </a:r>
            <a:r>
              <a:rPr lang="en-US" sz="1100" dirty="0"/>
              <a:t>. Meth. Phys. Res. A 875, 65 (2017)”</a:t>
            </a:r>
          </a:p>
        </p:txBody>
      </p:sp>
      <p:grpSp>
        <p:nvGrpSpPr>
          <p:cNvPr id="13" name="Group 12">
            <a:extLst>
              <a:ext uri="{FF2B5EF4-FFF2-40B4-BE49-F238E27FC236}">
                <a16:creationId xmlns:a16="http://schemas.microsoft.com/office/drawing/2014/main" id="{0271F704-C9F3-3B0C-DBB2-DF76ED8EFF29}"/>
              </a:ext>
            </a:extLst>
          </p:cNvPr>
          <p:cNvGrpSpPr/>
          <p:nvPr/>
        </p:nvGrpSpPr>
        <p:grpSpPr>
          <a:xfrm>
            <a:off x="4140680" y="2113639"/>
            <a:ext cx="4833948" cy="3831425"/>
            <a:chOff x="4310052" y="2263089"/>
            <a:chExt cx="4376409" cy="3422406"/>
          </a:xfrm>
        </p:grpSpPr>
        <p:pic>
          <p:nvPicPr>
            <p:cNvPr id="9" name="Picture 8" descr="Chart&#10;&#10;Description automatically generated">
              <a:extLst>
                <a:ext uri="{FF2B5EF4-FFF2-40B4-BE49-F238E27FC236}">
                  <a16:creationId xmlns:a16="http://schemas.microsoft.com/office/drawing/2014/main" id="{1E87112F-9970-70FF-AAF7-3655992C32B6}"/>
                </a:ext>
              </a:extLst>
            </p:cNvPr>
            <p:cNvPicPr>
              <a:picLocks noChangeAspect="1"/>
            </p:cNvPicPr>
            <p:nvPr/>
          </p:nvPicPr>
          <p:blipFill>
            <a:blip r:embed="rId4"/>
            <a:stretch>
              <a:fillRect/>
            </a:stretch>
          </p:blipFill>
          <p:spPr>
            <a:xfrm>
              <a:off x="4571661" y="2263089"/>
              <a:ext cx="4114800" cy="3422406"/>
            </a:xfrm>
            <a:prstGeom prst="rect">
              <a:avLst/>
            </a:prstGeom>
          </p:spPr>
        </p:pic>
        <p:sp>
          <p:nvSpPr>
            <p:cNvPr id="11" name="TextBox 10">
              <a:extLst>
                <a:ext uri="{FF2B5EF4-FFF2-40B4-BE49-F238E27FC236}">
                  <a16:creationId xmlns:a16="http://schemas.microsoft.com/office/drawing/2014/main" id="{CA822ABE-5797-A2AF-1585-852BA16A7B42}"/>
                </a:ext>
              </a:extLst>
            </p:cNvPr>
            <p:cNvSpPr txBox="1"/>
            <p:nvPr/>
          </p:nvSpPr>
          <p:spPr>
            <a:xfrm rot="16200000">
              <a:off x="4030327" y="3757827"/>
              <a:ext cx="821059" cy="261610"/>
            </a:xfrm>
            <a:prstGeom prst="rect">
              <a:avLst/>
            </a:prstGeom>
            <a:noFill/>
          </p:spPr>
          <p:txBody>
            <a:bodyPr wrap="none" rtlCol="0">
              <a:spAutoFit/>
            </a:bodyPr>
            <a:lstStyle/>
            <a:p>
              <a:r>
                <a:rPr lang="en-US" sz="1100" dirty="0"/>
                <a:t>ADC units</a:t>
              </a:r>
            </a:p>
          </p:txBody>
        </p:sp>
        <p:sp>
          <p:nvSpPr>
            <p:cNvPr id="12" name="TextBox 11">
              <a:extLst>
                <a:ext uri="{FF2B5EF4-FFF2-40B4-BE49-F238E27FC236}">
                  <a16:creationId xmlns:a16="http://schemas.microsoft.com/office/drawing/2014/main" id="{731CBC37-DFD7-C62D-9194-82453A5229E6}"/>
                </a:ext>
              </a:extLst>
            </p:cNvPr>
            <p:cNvSpPr txBox="1"/>
            <p:nvPr/>
          </p:nvSpPr>
          <p:spPr>
            <a:xfrm>
              <a:off x="5985999" y="5323879"/>
              <a:ext cx="1286122" cy="233682"/>
            </a:xfrm>
            <a:prstGeom prst="rect">
              <a:avLst/>
            </a:prstGeom>
            <a:noFill/>
          </p:spPr>
          <p:txBody>
            <a:bodyPr wrap="none" rtlCol="0">
              <a:spAutoFit/>
            </a:bodyPr>
            <a:lstStyle/>
            <a:p>
              <a:r>
                <a:rPr lang="en-US" sz="1100" dirty="0"/>
                <a:t>Time (time buckets)</a:t>
              </a:r>
            </a:p>
          </p:txBody>
        </p:sp>
      </p:grpSp>
    </p:spTree>
    <p:extLst>
      <p:ext uri="{BB962C8B-B14F-4D97-AF65-F5344CB8AC3E}">
        <p14:creationId xmlns:p14="http://schemas.microsoft.com/office/powerpoint/2010/main" val="330699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chart&#10;&#10;Description automatically generated">
            <a:extLst>
              <a:ext uri="{FF2B5EF4-FFF2-40B4-BE49-F238E27FC236}">
                <a16:creationId xmlns:a16="http://schemas.microsoft.com/office/drawing/2014/main" id="{B8F16CD9-BDE7-478B-990D-54E36CD20EE4}"/>
              </a:ext>
            </a:extLst>
          </p:cNvPr>
          <p:cNvPicPr>
            <a:picLocks noGrp="1" noChangeAspect="1"/>
          </p:cNvPicPr>
          <p:nvPr>
            <p:ph idx="1"/>
          </p:nvPr>
        </p:nvPicPr>
        <p:blipFill>
          <a:blip r:embed="rId3"/>
          <a:stretch>
            <a:fillRect/>
          </a:stretch>
        </p:blipFill>
        <p:spPr>
          <a:xfrm>
            <a:off x="76200" y="1540296"/>
            <a:ext cx="8991600" cy="4080620"/>
          </a:xfrm>
        </p:spPr>
      </p:pic>
      <p:sp>
        <p:nvSpPr>
          <p:cNvPr id="3" name="Title 2">
            <a:extLst>
              <a:ext uri="{FF2B5EF4-FFF2-40B4-BE49-F238E27FC236}">
                <a16:creationId xmlns:a16="http://schemas.microsoft.com/office/drawing/2014/main" id="{0A747305-FA56-09ED-9E03-5DF0EF5E6054}"/>
              </a:ext>
            </a:extLst>
          </p:cNvPr>
          <p:cNvSpPr>
            <a:spLocks noGrp="1"/>
          </p:cNvSpPr>
          <p:nvPr>
            <p:ph type="title"/>
          </p:nvPr>
        </p:nvSpPr>
        <p:spPr/>
        <p:txBody>
          <a:bodyPr/>
          <a:lstStyle/>
          <a:p>
            <a:r>
              <a:rPr lang="en-US" dirty="0"/>
              <a:t>Analysis – cross talk</a:t>
            </a:r>
          </a:p>
        </p:txBody>
      </p:sp>
      <p:sp>
        <p:nvSpPr>
          <p:cNvPr id="4" name="Footer Placeholder 3">
            <a:extLst>
              <a:ext uri="{FF2B5EF4-FFF2-40B4-BE49-F238E27FC236}">
                <a16:creationId xmlns:a16="http://schemas.microsoft.com/office/drawing/2014/main" id="{85EFC8A3-7D35-C6FC-E477-01989269ACBA}"/>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E9AF5ADF-2A18-723E-E6F3-E51B042903AD}"/>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7</a:t>
            </a:fld>
            <a:endParaRPr lang="en-US"/>
          </a:p>
        </p:txBody>
      </p:sp>
    </p:spTree>
    <p:extLst>
      <p:ext uri="{BB962C8B-B14F-4D97-AF65-F5344CB8AC3E}">
        <p14:creationId xmlns:p14="http://schemas.microsoft.com/office/powerpoint/2010/main" val="3849307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chart&#10;&#10;Description automatically generated">
            <a:extLst>
              <a:ext uri="{FF2B5EF4-FFF2-40B4-BE49-F238E27FC236}">
                <a16:creationId xmlns:a16="http://schemas.microsoft.com/office/drawing/2014/main" id="{B8F16CD9-BDE7-478B-990D-54E36CD20EE4}"/>
              </a:ext>
            </a:extLst>
          </p:cNvPr>
          <p:cNvPicPr>
            <a:picLocks noGrp="1" noChangeAspect="1"/>
          </p:cNvPicPr>
          <p:nvPr>
            <p:ph idx="1"/>
          </p:nvPr>
        </p:nvPicPr>
        <p:blipFill>
          <a:blip r:embed="rId3"/>
          <a:stretch>
            <a:fillRect/>
          </a:stretch>
        </p:blipFill>
        <p:spPr>
          <a:xfrm>
            <a:off x="76200" y="1540296"/>
            <a:ext cx="8991600" cy="4080620"/>
          </a:xfrm>
        </p:spPr>
      </p:pic>
      <p:sp>
        <p:nvSpPr>
          <p:cNvPr id="3" name="Title 2">
            <a:extLst>
              <a:ext uri="{FF2B5EF4-FFF2-40B4-BE49-F238E27FC236}">
                <a16:creationId xmlns:a16="http://schemas.microsoft.com/office/drawing/2014/main" id="{0A747305-FA56-09ED-9E03-5DF0EF5E6054}"/>
              </a:ext>
            </a:extLst>
          </p:cNvPr>
          <p:cNvSpPr>
            <a:spLocks noGrp="1"/>
          </p:cNvSpPr>
          <p:nvPr>
            <p:ph type="title"/>
          </p:nvPr>
        </p:nvSpPr>
        <p:spPr/>
        <p:txBody>
          <a:bodyPr/>
          <a:lstStyle/>
          <a:p>
            <a:r>
              <a:rPr lang="en-US" dirty="0"/>
              <a:t>Analysis – cross talk</a:t>
            </a:r>
          </a:p>
        </p:txBody>
      </p:sp>
      <p:sp>
        <p:nvSpPr>
          <p:cNvPr id="4" name="Footer Placeholder 3">
            <a:extLst>
              <a:ext uri="{FF2B5EF4-FFF2-40B4-BE49-F238E27FC236}">
                <a16:creationId xmlns:a16="http://schemas.microsoft.com/office/drawing/2014/main" id="{85EFC8A3-7D35-C6FC-E477-01989269ACBA}"/>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E9AF5ADF-2A18-723E-E6F3-E51B042903AD}"/>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8</a:t>
            </a:fld>
            <a:endParaRPr lang="en-US"/>
          </a:p>
        </p:txBody>
      </p:sp>
      <p:pic>
        <p:nvPicPr>
          <p:cNvPr id="2" name="Content Placeholder 6" descr="Chart&#10;&#10;Description automatically generated">
            <a:extLst>
              <a:ext uri="{FF2B5EF4-FFF2-40B4-BE49-F238E27FC236}">
                <a16:creationId xmlns:a16="http://schemas.microsoft.com/office/drawing/2014/main" id="{4BC7AE2C-59D4-C957-CA69-E8EDB922615E}"/>
              </a:ext>
            </a:extLst>
          </p:cNvPr>
          <p:cNvPicPr>
            <a:picLocks noChangeAspect="1"/>
          </p:cNvPicPr>
          <p:nvPr/>
        </p:nvPicPr>
        <p:blipFill>
          <a:blip r:embed="rId4"/>
          <a:stretch>
            <a:fillRect/>
          </a:stretch>
        </p:blipFill>
        <p:spPr bwMode="auto">
          <a:xfrm>
            <a:off x="76200" y="1546509"/>
            <a:ext cx="8991600" cy="4068194"/>
          </a:xfrm>
          <a:prstGeom prst="rect">
            <a:avLst/>
          </a:prstGeom>
          <a:noFill/>
          <a:ln w="9525">
            <a:noFill/>
            <a:miter lim="800000"/>
            <a:headEnd/>
            <a:tailEnd/>
          </a:ln>
        </p:spPr>
      </p:pic>
    </p:spTree>
    <p:extLst>
      <p:ext uri="{BB962C8B-B14F-4D97-AF65-F5344CB8AC3E}">
        <p14:creationId xmlns:p14="http://schemas.microsoft.com/office/powerpoint/2010/main" val="68315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65574C-22F7-5A45-8D50-ED9C680EAF62}"/>
              </a:ext>
            </a:extLst>
          </p:cNvPr>
          <p:cNvSpPr>
            <a:spLocks noGrp="1"/>
          </p:cNvSpPr>
          <p:nvPr>
            <p:ph idx="1"/>
          </p:nvPr>
        </p:nvSpPr>
        <p:spPr>
          <a:xfrm>
            <a:off x="76200" y="1067100"/>
            <a:ext cx="8990922" cy="914100"/>
          </a:xfrm>
        </p:spPr>
        <p:txBody>
          <a:bodyPr/>
          <a:lstStyle/>
          <a:p>
            <a:r>
              <a:rPr lang="en-US" dirty="0"/>
              <a:t>Based on identification of incoming ion from IC</a:t>
            </a:r>
          </a:p>
          <a:p>
            <a:r>
              <a:rPr lang="en-US" dirty="0"/>
              <a:t>Identification of target residue using B</a:t>
            </a:r>
            <a:r>
              <a:rPr lang="el-GR" dirty="0"/>
              <a:t>ρ</a:t>
            </a:r>
            <a:r>
              <a:rPr lang="en-US" dirty="0"/>
              <a:t> vs. energy loss</a:t>
            </a:r>
          </a:p>
        </p:txBody>
      </p:sp>
      <p:sp>
        <p:nvSpPr>
          <p:cNvPr id="3" name="Title 2">
            <a:extLst>
              <a:ext uri="{FF2B5EF4-FFF2-40B4-BE49-F238E27FC236}">
                <a16:creationId xmlns:a16="http://schemas.microsoft.com/office/drawing/2014/main" id="{B8A077CF-78F8-0941-87A9-5B7C8ED206CC}"/>
              </a:ext>
            </a:extLst>
          </p:cNvPr>
          <p:cNvSpPr>
            <a:spLocks noGrp="1"/>
          </p:cNvSpPr>
          <p:nvPr>
            <p:ph type="title"/>
          </p:nvPr>
        </p:nvSpPr>
        <p:spPr>
          <a:xfrm>
            <a:off x="76200" y="289331"/>
            <a:ext cx="8991600" cy="478624"/>
          </a:xfrm>
        </p:spPr>
        <p:txBody>
          <a:bodyPr/>
          <a:lstStyle/>
          <a:p>
            <a:r>
              <a:rPr lang="en-US" dirty="0"/>
              <a:t>Reaction channel selection</a:t>
            </a:r>
          </a:p>
        </p:txBody>
      </p:sp>
      <p:sp>
        <p:nvSpPr>
          <p:cNvPr id="4" name="Footer Placeholder 3">
            <a:extLst>
              <a:ext uri="{FF2B5EF4-FFF2-40B4-BE49-F238E27FC236}">
                <a16:creationId xmlns:a16="http://schemas.microsoft.com/office/drawing/2014/main" id="{9ECE195E-9B3A-8441-BB6C-332229A2A7D4}"/>
              </a:ext>
            </a:extLst>
          </p:cNvPr>
          <p:cNvSpPr>
            <a:spLocks noGrp="1"/>
          </p:cNvSpPr>
          <p:nvPr>
            <p:ph type="ftr" sz="quarter" idx="10"/>
          </p:nvPr>
        </p:nvSpPr>
        <p:spPr/>
        <p:txBody>
          <a:bodyPr/>
          <a:lstStyle/>
          <a:p>
            <a:r>
              <a:rPr lang="en-US" dirty="0"/>
              <a:t>Z. Serikow, TPC2023, May 2023</a:t>
            </a:r>
          </a:p>
        </p:txBody>
      </p:sp>
      <p:sp>
        <p:nvSpPr>
          <p:cNvPr id="5" name="Slide Number Placeholder 4">
            <a:extLst>
              <a:ext uri="{FF2B5EF4-FFF2-40B4-BE49-F238E27FC236}">
                <a16:creationId xmlns:a16="http://schemas.microsoft.com/office/drawing/2014/main" id="{EF953FC7-46BB-4941-80E6-6BD8ACB17DE9}"/>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9</a:t>
            </a:fld>
            <a:endParaRPr lang="en-US"/>
          </a:p>
        </p:txBody>
      </p:sp>
      <p:grpSp>
        <p:nvGrpSpPr>
          <p:cNvPr id="14" name="Group 13">
            <a:extLst>
              <a:ext uri="{FF2B5EF4-FFF2-40B4-BE49-F238E27FC236}">
                <a16:creationId xmlns:a16="http://schemas.microsoft.com/office/drawing/2014/main" id="{0ABF2F80-AE65-F446-99A8-37D7735206EA}"/>
              </a:ext>
            </a:extLst>
          </p:cNvPr>
          <p:cNvGrpSpPr/>
          <p:nvPr/>
        </p:nvGrpSpPr>
        <p:grpSpPr>
          <a:xfrm>
            <a:off x="304800" y="2890522"/>
            <a:ext cx="2867671" cy="2345875"/>
            <a:chOff x="180329" y="2986362"/>
            <a:chExt cx="3960351" cy="2345875"/>
          </a:xfrm>
        </p:grpSpPr>
        <p:pic>
          <p:nvPicPr>
            <p:cNvPr id="6" name="Content Placeholder 4" descr="Chart, histogram&#10;&#10;Description automatically generated">
              <a:extLst>
                <a:ext uri="{FF2B5EF4-FFF2-40B4-BE49-F238E27FC236}">
                  <a16:creationId xmlns:a16="http://schemas.microsoft.com/office/drawing/2014/main" id="{67F6B4A5-9BB2-8241-A869-F0AB4E636D19}"/>
                </a:ext>
              </a:extLst>
            </p:cNvPr>
            <p:cNvPicPr>
              <a:picLocks noChangeAspect="1"/>
            </p:cNvPicPr>
            <p:nvPr/>
          </p:nvPicPr>
          <p:blipFill>
            <a:blip r:embed="rId3"/>
            <a:stretch>
              <a:fillRect/>
            </a:stretch>
          </p:blipFill>
          <p:spPr bwMode="auto">
            <a:xfrm>
              <a:off x="180329" y="2995887"/>
              <a:ext cx="3960351" cy="2336350"/>
            </a:xfrm>
            <a:prstGeom prst="rect">
              <a:avLst/>
            </a:prstGeom>
            <a:noFill/>
            <a:ln w="9525">
              <a:noFill/>
              <a:miter lim="800000"/>
              <a:headEnd/>
              <a:tailEnd/>
            </a:ln>
          </p:spPr>
        </p:pic>
        <p:sp>
          <p:nvSpPr>
            <p:cNvPr id="7" name="TextBox 6">
              <a:extLst>
                <a:ext uri="{FF2B5EF4-FFF2-40B4-BE49-F238E27FC236}">
                  <a16:creationId xmlns:a16="http://schemas.microsoft.com/office/drawing/2014/main" id="{FF098CED-D9B4-7D4A-BAEC-CE5CA0CD3CBE}"/>
                </a:ext>
              </a:extLst>
            </p:cNvPr>
            <p:cNvSpPr txBox="1"/>
            <p:nvPr/>
          </p:nvSpPr>
          <p:spPr>
            <a:xfrm>
              <a:off x="990600" y="2986362"/>
              <a:ext cx="940150" cy="369332"/>
            </a:xfrm>
            <a:prstGeom prst="rect">
              <a:avLst/>
            </a:prstGeom>
            <a:noFill/>
          </p:spPr>
          <p:txBody>
            <a:bodyPr wrap="square" rtlCol="0">
              <a:spAutoFit/>
            </a:bodyPr>
            <a:lstStyle/>
            <a:p>
              <a:pPr algn="ctr"/>
              <a:r>
                <a:rPr lang="en-US" baseline="30000" dirty="0"/>
                <a:t>10</a:t>
              </a:r>
              <a:r>
                <a:rPr lang="en-US" dirty="0"/>
                <a:t>Be</a:t>
              </a:r>
            </a:p>
          </p:txBody>
        </p:sp>
        <p:sp>
          <p:nvSpPr>
            <p:cNvPr id="8" name="TextBox 7">
              <a:extLst>
                <a:ext uri="{FF2B5EF4-FFF2-40B4-BE49-F238E27FC236}">
                  <a16:creationId xmlns:a16="http://schemas.microsoft.com/office/drawing/2014/main" id="{A0A2C8BD-552B-6D47-BC68-9DEDC3F9B140}"/>
                </a:ext>
              </a:extLst>
            </p:cNvPr>
            <p:cNvSpPr txBox="1"/>
            <p:nvPr/>
          </p:nvSpPr>
          <p:spPr>
            <a:xfrm>
              <a:off x="1398504" y="4159299"/>
              <a:ext cx="762000" cy="369332"/>
            </a:xfrm>
            <a:prstGeom prst="rect">
              <a:avLst/>
            </a:prstGeom>
            <a:noFill/>
          </p:spPr>
          <p:txBody>
            <a:bodyPr wrap="square" rtlCol="0">
              <a:spAutoFit/>
            </a:bodyPr>
            <a:lstStyle/>
            <a:p>
              <a:pPr algn="ctr"/>
              <a:r>
                <a:rPr lang="en-US" baseline="30000" dirty="0"/>
                <a:t>10</a:t>
              </a:r>
              <a:r>
                <a:rPr lang="en-US" dirty="0"/>
                <a:t>B</a:t>
              </a:r>
            </a:p>
          </p:txBody>
        </p:sp>
        <p:sp>
          <p:nvSpPr>
            <p:cNvPr id="9" name="TextBox 8">
              <a:extLst>
                <a:ext uri="{FF2B5EF4-FFF2-40B4-BE49-F238E27FC236}">
                  <a16:creationId xmlns:a16="http://schemas.microsoft.com/office/drawing/2014/main" id="{0117D56E-AC05-C44F-A470-CE80263DABBC}"/>
                </a:ext>
              </a:extLst>
            </p:cNvPr>
            <p:cNvSpPr txBox="1"/>
            <p:nvPr/>
          </p:nvSpPr>
          <p:spPr>
            <a:xfrm>
              <a:off x="2659541" y="4444658"/>
              <a:ext cx="762000" cy="369332"/>
            </a:xfrm>
            <a:prstGeom prst="rect">
              <a:avLst/>
            </a:prstGeom>
            <a:noFill/>
          </p:spPr>
          <p:txBody>
            <a:bodyPr wrap="square" rtlCol="0">
              <a:spAutoFit/>
            </a:bodyPr>
            <a:lstStyle/>
            <a:p>
              <a:pPr algn="ctr"/>
              <a:r>
                <a:rPr lang="en-US" baseline="30000" dirty="0"/>
                <a:t>15</a:t>
              </a:r>
              <a:r>
                <a:rPr lang="en-US" dirty="0"/>
                <a:t>N</a:t>
              </a:r>
            </a:p>
          </p:txBody>
        </p:sp>
      </p:grpSp>
      <p:sp>
        <p:nvSpPr>
          <p:cNvPr id="10" name="TextBox 9">
            <a:extLst>
              <a:ext uri="{FF2B5EF4-FFF2-40B4-BE49-F238E27FC236}">
                <a16:creationId xmlns:a16="http://schemas.microsoft.com/office/drawing/2014/main" id="{3F189512-362C-1B17-4D22-B6BE6B418CA8}"/>
              </a:ext>
            </a:extLst>
          </p:cNvPr>
          <p:cNvSpPr txBox="1"/>
          <p:nvPr/>
        </p:nvSpPr>
        <p:spPr>
          <a:xfrm>
            <a:off x="1013363" y="5257175"/>
            <a:ext cx="1450546" cy="261610"/>
          </a:xfrm>
          <a:prstGeom prst="rect">
            <a:avLst/>
          </a:prstGeom>
          <a:noFill/>
        </p:spPr>
        <p:txBody>
          <a:bodyPr wrap="square" rtlCol="0">
            <a:spAutoFit/>
          </a:bodyPr>
          <a:lstStyle/>
          <a:p>
            <a:r>
              <a:rPr lang="en-US" sz="1100" dirty="0"/>
              <a:t>IC signal amplitude</a:t>
            </a:r>
          </a:p>
        </p:txBody>
      </p:sp>
      <p:pic>
        <p:nvPicPr>
          <p:cNvPr id="12" name="Picture 11" descr="Histogram&#10;&#10;Description automatically generated with medium confidence">
            <a:extLst>
              <a:ext uri="{FF2B5EF4-FFF2-40B4-BE49-F238E27FC236}">
                <a16:creationId xmlns:a16="http://schemas.microsoft.com/office/drawing/2014/main" id="{7A15016A-7E93-787A-B6AF-3F19356A6A13}"/>
              </a:ext>
            </a:extLst>
          </p:cNvPr>
          <p:cNvPicPr>
            <a:picLocks noChangeAspect="1"/>
          </p:cNvPicPr>
          <p:nvPr/>
        </p:nvPicPr>
        <p:blipFill>
          <a:blip r:embed="rId4"/>
          <a:stretch>
            <a:fillRect/>
          </a:stretch>
        </p:blipFill>
        <p:spPr>
          <a:xfrm>
            <a:off x="3324963" y="2086880"/>
            <a:ext cx="5742159" cy="3174555"/>
          </a:xfrm>
          <a:prstGeom prst="rect">
            <a:avLst/>
          </a:prstGeom>
        </p:spPr>
      </p:pic>
      <p:sp>
        <p:nvSpPr>
          <p:cNvPr id="17" name="Rectangle 16">
            <a:extLst>
              <a:ext uri="{FF2B5EF4-FFF2-40B4-BE49-F238E27FC236}">
                <a16:creationId xmlns:a16="http://schemas.microsoft.com/office/drawing/2014/main" id="{F754E49F-E8C3-4705-CC21-D6B11277D8CA}"/>
              </a:ext>
            </a:extLst>
          </p:cNvPr>
          <p:cNvSpPr/>
          <p:nvPr/>
        </p:nvSpPr>
        <p:spPr>
          <a:xfrm rot="16200000">
            <a:off x="2482283" y="3217237"/>
            <a:ext cx="1315137" cy="680758"/>
          </a:xfrm>
          <a:prstGeom prst="rect">
            <a:avLst/>
          </a:prstGeom>
          <a:solidFill>
            <a:schemeClr val="bg1"/>
          </a:solidFill>
          <a:ln>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29C41081-84CC-52DB-8EEF-6F15C889E04C}"/>
              </a:ext>
            </a:extLst>
          </p:cNvPr>
          <p:cNvSpPr/>
          <p:nvPr/>
        </p:nvSpPr>
        <p:spPr>
          <a:xfrm>
            <a:off x="4328150" y="5178000"/>
            <a:ext cx="1082052" cy="261610"/>
          </a:xfrm>
          <a:prstGeom prst="rect">
            <a:avLst/>
          </a:prstGeom>
          <a:solidFill>
            <a:schemeClr val="bg1"/>
          </a:solidFill>
          <a:ln>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4A0DA0A-F4E7-6615-3A7C-A5BCBBB93ED5}"/>
                  </a:ext>
                </a:extLst>
              </p:cNvPr>
              <p:cNvSpPr txBox="1"/>
              <p:nvPr/>
            </p:nvSpPr>
            <p:spPr>
              <a:xfrm>
                <a:off x="4216601" y="5236397"/>
                <a:ext cx="1450546" cy="307777"/>
              </a:xfrm>
              <a:prstGeom prst="rect">
                <a:avLst/>
              </a:prstGeom>
              <a:noFill/>
            </p:spPr>
            <p:txBody>
              <a:bodyPr wrap="square" rtlCol="0">
                <a:spAutoFit/>
              </a:bodyPr>
              <a:lstStyle/>
              <a:p>
                <a14:m>
                  <m:oMath xmlns:m="http://schemas.openxmlformats.org/officeDocument/2006/math">
                    <m:r>
                      <a:rPr lang="en-US" sz="1400" i="1" smtClean="0">
                        <a:latin typeface="Cambria Math" panose="02040503050406030204" pitchFamily="18" charset="0"/>
                        <a:ea typeface="Cambria Math" panose="02040503050406030204" pitchFamily="18" charset="0"/>
                      </a:rPr>
                      <m:t>&lt;∆</m:t>
                    </m:r>
                    <m:r>
                      <a:rPr lang="en-US" sz="1400" b="0" i="1" smtClean="0">
                        <a:latin typeface="Cambria Math" panose="02040503050406030204" pitchFamily="18" charset="0"/>
                        <a:ea typeface="Cambria Math" panose="02040503050406030204" pitchFamily="18" charset="0"/>
                      </a:rPr>
                      <m:t>𝐸</m:t>
                    </m:r>
                    <m:r>
                      <a:rPr lang="en-US" sz="1400" i="1" smtClean="0">
                        <a:latin typeface="Cambria Math" panose="02040503050406030204" pitchFamily="18" charset="0"/>
                        <a:ea typeface="Cambria Math" panose="02040503050406030204" pitchFamily="18" charset="0"/>
                      </a:rPr>
                      <m:t>&gt;</m:t>
                    </m:r>
                  </m:oMath>
                </a14:m>
                <a:r>
                  <a:rPr lang="en-US" sz="1400" dirty="0"/>
                  <a:t>/pad</a:t>
                </a:r>
              </a:p>
            </p:txBody>
          </p:sp>
        </mc:Choice>
        <mc:Fallback xmlns="">
          <p:sp>
            <p:nvSpPr>
              <p:cNvPr id="15" name="TextBox 14">
                <a:extLst>
                  <a:ext uri="{FF2B5EF4-FFF2-40B4-BE49-F238E27FC236}">
                    <a16:creationId xmlns:a16="http://schemas.microsoft.com/office/drawing/2014/main" id="{14A0DA0A-F4E7-6615-3A7C-A5BCBBB93ED5}"/>
                  </a:ext>
                </a:extLst>
              </p:cNvPr>
              <p:cNvSpPr txBox="1">
                <a:spLocks noRot="1" noChangeAspect="1" noMove="1" noResize="1" noEditPoints="1" noAdjustHandles="1" noChangeArrowheads="1" noChangeShapeType="1" noTextEdit="1"/>
              </p:cNvSpPr>
              <p:nvPr/>
            </p:nvSpPr>
            <p:spPr>
              <a:xfrm>
                <a:off x="4216601" y="5236397"/>
                <a:ext cx="1450546" cy="307777"/>
              </a:xfrm>
              <a:prstGeom prst="rect">
                <a:avLst/>
              </a:prstGeom>
              <a:blipFill>
                <a:blip r:embed="rId5"/>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1044F0D-0355-4AA3-D353-D188847329A5}"/>
                  </a:ext>
                </a:extLst>
              </p:cNvPr>
              <p:cNvSpPr txBox="1"/>
              <p:nvPr/>
            </p:nvSpPr>
            <p:spPr>
              <a:xfrm rot="16200000">
                <a:off x="2997300" y="3303043"/>
                <a:ext cx="66546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𝛽𝜌</m:t>
                      </m:r>
                    </m:oMath>
                  </m:oMathPara>
                </a14:m>
                <a:endParaRPr lang="en-US" sz="1400" dirty="0"/>
              </a:p>
            </p:txBody>
          </p:sp>
        </mc:Choice>
        <mc:Fallback xmlns="">
          <p:sp>
            <p:nvSpPr>
              <p:cNvPr id="19" name="TextBox 18">
                <a:extLst>
                  <a:ext uri="{FF2B5EF4-FFF2-40B4-BE49-F238E27FC236}">
                    <a16:creationId xmlns:a16="http://schemas.microsoft.com/office/drawing/2014/main" id="{01044F0D-0355-4AA3-D353-D188847329A5}"/>
                  </a:ext>
                </a:extLst>
              </p:cNvPr>
              <p:cNvSpPr txBox="1">
                <a:spLocks noRot="1" noChangeAspect="1" noMove="1" noResize="1" noEditPoints="1" noAdjustHandles="1" noChangeArrowheads="1" noChangeShapeType="1" noTextEdit="1"/>
              </p:cNvSpPr>
              <p:nvPr/>
            </p:nvSpPr>
            <p:spPr>
              <a:xfrm rot="16200000">
                <a:off x="2997300" y="3303043"/>
                <a:ext cx="665466" cy="307777"/>
              </a:xfrm>
              <a:prstGeom prst="rect">
                <a:avLst/>
              </a:prstGeom>
              <a:blipFill>
                <a:blip r:embed="rId6"/>
                <a:stretch>
                  <a:fillRect r="-12000"/>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E94A8F49-AC9E-45DD-BC35-F4D4B2EF8F26}"/>
              </a:ext>
            </a:extLst>
          </p:cNvPr>
          <p:cNvSpPr/>
          <p:nvPr/>
        </p:nvSpPr>
        <p:spPr>
          <a:xfrm rot="16200000">
            <a:off x="5636052" y="3630489"/>
            <a:ext cx="1143000" cy="1285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5668F9F-0D76-946D-244D-B9A80F73A5D7}"/>
              </a:ext>
            </a:extLst>
          </p:cNvPr>
          <p:cNvSpPr/>
          <p:nvPr/>
        </p:nvSpPr>
        <p:spPr>
          <a:xfrm>
            <a:off x="7144751" y="5192896"/>
            <a:ext cx="1143000" cy="1285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5873559-EE1E-C338-94BF-E2BC7AFD32A8}"/>
                  </a:ext>
                </a:extLst>
              </p:cNvPr>
              <p:cNvSpPr txBox="1"/>
              <p:nvPr/>
            </p:nvSpPr>
            <p:spPr>
              <a:xfrm rot="16200000">
                <a:off x="5873524" y="3280097"/>
                <a:ext cx="66546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𝛽𝜌</m:t>
                      </m:r>
                    </m:oMath>
                  </m:oMathPara>
                </a14:m>
                <a:endParaRPr lang="en-US" sz="1400" dirty="0"/>
              </a:p>
            </p:txBody>
          </p:sp>
        </mc:Choice>
        <mc:Fallback xmlns="">
          <p:sp>
            <p:nvSpPr>
              <p:cNvPr id="22" name="TextBox 21">
                <a:extLst>
                  <a:ext uri="{FF2B5EF4-FFF2-40B4-BE49-F238E27FC236}">
                    <a16:creationId xmlns:a16="http://schemas.microsoft.com/office/drawing/2014/main" id="{65873559-EE1E-C338-94BF-E2BC7AFD32A8}"/>
                  </a:ext>
                </a:extLst>
              </p:cNvPr>
              <p:cNvSpPr txBox="1">
                <a:spLocks noRot="1" noChangeAspect="1" noMove="1" noResize="1" noEditPoints="1" noAdjustHandles="1" noChangeArrowheads="1" noChangeShapeType="1" noTextEdit="1"/>
              </p:cNvSpPr>
              <p:nvPr/>
            </p:nvSpPr>
            <p:spPr>
              <a:xfrm rot="16200000">
                <a:off x="5873524" y="3280097"/>
                <a:ext cx="665466" cy="307777"/>
              </a:xfrm>
              <a:prstGeom prst="rect">
                <a:avLst/>
              </a:prstGeom>
              <a:blipFill>
                <a:blip r:embed="rId7"/>
                <a:stretch>
                  <a:fillRect r="-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2325666-2BED-D915-AB06-E3E326DED8AF}"/>
                  </a:ext>
                </a:extLst>
              </p:cNvPr>
              <p:cNvSpPr txBox="1"/>
              <p:nvPr/>
            </p:nvSpPr>
            <p:spPr>
              <a:xfrm>
                <a:off x="6990978" y="5236397"/>
                <a:ext cx="145054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𝑑</m:t>
                      </m:r>
                      <m:r>
                        <a:rPr lang="en-US" sz="1400" b="0" i="1" smtClean="0">
                          <a:latin typeface="Cambria Math" panose="02040503050406030204" pitchFamily="18" charset="0"/>
                          <a:ea typeface="Cambria Math" panose="02040503050406030204" pitchFamily="18" charset="0"/>
                        </a:rPr>
                        <m:t>𝐸</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𝑑𝑥</m:t>
                      </m:r>
                    </m:oMath>
                  </m:oMathPara>
                </a14:m>
                <a:endParaRPr lang="en-US" sz="1400" dirty="0"/>
              </a:p>
            </p:txBody>
          </p:sp>
        </mc:Choice>
        <mc:Fallback xmlns="">
          <p:sp>
            <p:nvSpPr>
              <p:cNvPr id="23" name="TextBox 22">
                <a:extLst>
                  <a:ext uri="{FF2B5EF4-FFF2-40B4-BE49-F238E27FC236}">
                    <a16:creationId xmlns:a16="http://schemas.microsoft.com/office/drawing/2014/main" id="{B2325666-2BED-D915-AB06-E3E326DED8AF}"/>
                  </a:ext>
                </a:extLst>
              </p:cNvPr>
              <p:cNvSpPr txBox="1">
                <a:spLocks noRot="1" noChangeAspect="1" noMove="1" noResize="1" noEditPoints="1" noAdjustHandles="1" noChangeArrowheads="1" noChangeShapeType="1" noTextEdit="1"/>
              </p:cNvSpPr>
              <p:nvPr/>
            </p:nvSpPr>
            <p:spPr>
              <a:xfrm>
                <a:off x="6990978" y="5236397"/>
                <a:ext cx="1450546" cy="307777"/>
              </a:xfrm>
              <a:prstGeom prst="rect">
                <a:avLst/>
              </a:prstGeom>
              <a:blipFill>
                <a:blip r:embed="rId8"/>
                <a:stretch>
                  <a:fillRect b="-1200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2047B8D0-8364-CB0D-EBE1-70B742AF243F}"/>
              </a:ext>
            </a:extLst>
          </p:cNvPr>
          <p:cNvSpPr txBox="1"/>
          <p:nvPr/>
        </p:nvSpPr>
        <p:spPr>
          <a:xfrm>
            <a:off x="7041919" y="3259853"/>
            <a:ext cx="806681" cy="307777"/>
          </a:xfrm>
          <a:prstGeom prst="rect">
            <a:avLst/>
          </a:prstGeom>
          <a:noFill/>
        </p:spPr>
        <p:txBody>
          <a:bodyPr wrap="square" rtlCol="0">
            <a:spAutoFit/>
          </a:bodyPr>
          <a:lstStyle/>
          <a:p>
            <a:r>
              <a:rPr lang="en-US" sz="1400" dirty="0"/>
              <a:t>protons</a:t>
            </a:r>
            <a:endParaRPr lang="en-US" dirty="0"/>
          </a:p>
        </p:txBody>
      </p:sp>
      <p:sp>
        <p:nvSpPr>
          <p:cNvPr id="25" name="TextBox 24">
            <a:extLst>
              <a:ext uri="{FF2B5EF4-FFF2-40B4-BE49-F238E27FC236}">
                <a16:creationId xmlns:a16="http://schemas.microsoft.com/office/drawing/2014/main" id="{3BDA640A-1699-0FE1-22C0-8DC8A7B9E0A4}"/>
              </a:ext>
            </a:extLst>
          </p:cNvPr>
          <p:cNvSpPr txBox="1"/>
          <p:nvPr/>
        </p:nvSpPr>
        <p:spPr>
          <a:xfrm>
            <a:off x="7581505" y="3763583"/>
            <a:ext cx="1065256" cy="307777"/>
          </a:xfrm>
          <a:prstGeom prst="rect">
            <a:avLst/>
          </a:prstGeom>
          <a:noFill/>
        </p:spPr>
        <p:txBody>
          <a:bodyPr wrap="square" rtlCol="0">
            <a:spAutoFit/>
          </a:bodyPr>
          <a:lstStyle/>
          <a:p>
            <a:r>
              <a:rPr lang="en-US" sz="1400" dirty="0"/>
              <a:t>deuterons</a:t>
            </a:r>
            <a:endParaRPr lang="en-US" dirty="0"/>
          </a:p>
        </p:txBody>
      </p:sp>
      <p:cxnSp>
        <p:nvCxnSpPr>
          <p:cNvPr id="27" name="Straight Arrow Connector 26">
            <a:extLst>
              <a:ext uri="{FF2B5EF4-FFF2-40B4-BE49-F238E27FC236}">
                <a16:creationId xmlns:a16="http://schemas.microsoft.com/office/drawing/2014/main" id="{6FFE54C3-246E-08EE-308D-C6C3F2430BBA}"/>
              </a:ext>
            </a:extLst>
          </p:cNvPr>
          <p:cNvCxnSpPr>
            <a:cxnSpLocks/>
            <a:stCxn id="24" idx="2"/>
          </p:cNvCxnSpPr>
          <p:nvPr/>
        </p:nvCxnSpPr>
        <p:spPr>
          <a:xfrm flipH="1">
            <a:off x="6858000" y="3567630"/>
            <a:ext cx="587260" cy="965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8E92B8F-D7AD-8047-C6A6-A5F5E6FF49E5}"/>
              </a:ext>
            </a:extLst>
          </p:cNvPr>
          <p:cNvCxnSpPr/>
          <p:nvPr/>
        </p:nvCxnSpPr>
        <p:spPr>
          <a:xfrm flipH="1">
            <a:off x="7716251" y="4071360"/>
            <a:ext cx="397882" cy="6467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A17180B0-1C5F-3827-EFDF-595511A73E67}"/>
              </a:ext>
            </a:extLst>
          </p:cNvPr>
          <p:cNvSpPr txBox="1"/>
          <p:nvPr/>
        </p:nvSpPr>
        <p:spPr>
          <a:xfrm>
            <a:off x="7120770" y="2625921"/>
            <a:ext cx="1296773" cy="307777"/>
          </a:xfrm>
          <a:prstGeom prst="rect">
            <a:avLst/>
          </a:prstGeom>
          <a:noFill/>
          <a:ln w="38100">
            <a:solidFill>
              <a:srgbClr val="FFC000"/>
            </a:solidFill>
          </a:ln>
        </p:spPr>
        <p:txBody>
          <a:bodyPr wrap="square" rtlCol="0">
            <a:spAutoFit/>
          </a:bodyPr>
          <a:lstStyle/>
          <a:p>
            <a:r>
              <a:rPr lang="en-US" sz="1400" dirty="0"/>
              <a:t>Gated on Z=1</a:t>
            </a:r>
          </a:p>
        </p:txBody>
      </p:sp>
      <p:sp>
        <p:nvSpPr>
          <p:cNvPr id="33" name="TextBox 32">
            <a:extLst>
              <a:ext uri="{FF2B5EF4-FFF2-40B4-BE49-F238E27FC236}">
                <a16:creationId xmlns:a16="http://schemas.microsoft.com/office/drawing/2014/main" id="{07D791B6-3ACA-EE0F-D935-CA7643FD5209}"/>
              </a:ext>
            </a:extLst>
          </p:cNvPr>
          <p:cNvSpPr txBox="1"/>
          <p:nvPr/>
        </p:nvSpPr>
        <p:spPr>
          <a:xfrm>
            <a:off x="4395406" y="2793476"/>
            <a:ext cx="806681" cy="307777"/>
          </a:xfrm>
          <a:prstGeom prst="rect">
            <a:avLst/>
          </a:prstGeom>
          <a:noFill/>
        </p:spPr>
        <p:txBody>
          <a:bodyPr wrap="square" rtlCol="0">
            <a:spAutoFit/>
          </a:bodyPr>
          <a:lstStyle/>
          <a:p>
            <a:r>
              <a:rPr lang="en-US" sz="1400" dirty="0"/>
              <a:t>Z=1</a:t>
            </a:r>
            <a:endParaRPr lang="en-US" dirty="0"/>
          </a:p>
        </p:txBody>
      </p:sp>
      <p:sp>
        <p:nvSpPr>
          <p:cNvPr id="34" name="TextBox 33">
            <a:extLst>
              <a:ext uri="{FF2B5EF4-FFF2-40B4-BE49-F238E27FC236}">
                <a16:creationId xmlns:a16="http://schemas.microsoft.com/office/drawing/2014/main" id="{C47B8A0D-1DA8-7070-2751-D99FC5C98BFA}"/>
              </a:ext>
            </a:extLst>
          </p:cNvPr>
          <p:cNvSpPr txBox="1"/>
          <p:nvPr/>
        </p:nvSpPr>
        <p:spPr>
          <a:xfrm>
            <a:off x="4941874" y="3635776"/>
            <a:ext cx="806681" cy="307777"/>
          </a:xfrm>
          <a:prstGeom prst="rect">
            <a:avLst/>
          </a:prstGeom>
          <a:noFill/>
        </p:spPr>
        <p:txBody>
          <a:bodyPr wrap="square" rtlCol="0">
            <a:spAutoFit/>
          </a:bodyPr>
          <a:lstStyle/>
          <a:p>
            <a:r>
              <a:rPr lang="en-US" sz="1400" dirty="0"/>
              <a:t>Z=2</a:t>
            </a:r>
            <a:endParaRPr lang="en-US" dirty="0"/>
          </a:p>
        </p:txBody>
      </p:sp>
      <p:cxnSp>
        <p:nvCxnSpPr>
          <p:cNvPr id="36" name="Straight Arrow Connector 35">
            <a:extLst>
              <a:ext uri="{FF2B5EF4-FFF2-40B4-BE49-F238E27FC236}">
                <a16:creationId xmlns:a16="http://schemas.microsoft.com/office/drawing/2014/main" id="{CF992CBD-69B9-6762-AA9B-F944CC43AD5E}"/>
              </a:ext>
            </a:extLst>
          </p:cNvPr>
          <p:cNvCxnSpPr>
            <a:cxnSpLocks/>
          </p:cNvCxnSpPr>
          <p:nvPr/>
        </p:nvCxnSpPr>
        <p:spPr>
          <a:xfrm flipH="1">
            <a:off x="4026360" y="3075188"/>
            <a:ext cx="568056" cy="6304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4690493-57E7-E771-B573-5E8FFC7B9623}"/>
              </a:ext>
            </a:extLst>
          </p:cNvPr>
          <p:cNvCxnSpPr/>
          <p:nvPr/>
        </p:nvCxnSpPr>
        <p:spPr>
          <a:xfrm flipH="1">
            <a:off x="4707432" y="3943553"/>
            <a:ext cx="494655" cy="1967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8423190"/>
      </p:ext>
    </p:extLst>
  </p:cSld>
  <p:clrMapOvr>
    <a:masterClrMapping/>
  </p:clrMapOvr>
</p:sld>
</file>

<file path=ppt/theme/theme1.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517064C-0430-47DD-8B23-EE6727B5E978}" vid="{507676DB-CB10-4B91-9F05-0217F5728A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EB42146D531947AD9E88747AD7444E" ma:contentTypeVersion="3" ma:contentTypeDescription="Create a new document." ma:contentTypeScope="" ma:versionID="ffe972ebfb5d91f3516d4b6985d48bfc">
  <xsd:schema xmlns:xsd="http://www.w3.org/2001/XMLSchema" xmlns:xs="http://www.w3.org/2001/XMLSchema" xmlns:p="http://schemas.microsoft.com/office/2006/metadata/properties" xmlns:ns2="31ac3772-10db-466f-87b2-5ca6a813de61" targetNamespace="http://schemas.microsoft.com/office/2006/metadata/properties" ma:root="true" ma:fieldsID="a3f47d6a8f647c50dbc583107dd4f175" ns2:_="">
    <xsd:import namespace="31ac3772-10db-466f-87b2-5ca6a813de61"/>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ac3772-10db-466f-87b2-5ca6a813de61"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rchive_x0020_Date xmlns="31ac3772-10db-466f-87b2-5ca6a813de61" xsi:nil="true"/>
  </documentManagement>
</p:properties>
</file>

<file path=customXml/itemProps1.xml><?xml version="1.0" encoding="utf-8"?>
<ds:datastoreItem xmlns:ds="http://schemas.openxmlformats.org/officeDocument/2006/customXml" ds:itemID="{F7048165-5E30-4B45-8ABC-6972BB668E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ac3772-10db-466f-87b2-5ca6a813de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24BA702D-F6E6-4314-8945-369A109C75F9}">
  <ds:schemaRefs>
    <ds:schemaRef ds:uri="http://schemas.microsoft.com/office/2006/metadata/properties"/>
    <ds:schemaRef ds:uri="31ac3772-10db-466f-87b2-5ca6a813de61"/>
  </ds:schemaRefs>
</ds:datastoreItem>
</file>

<file path=docProps/app.xml><?xml version="1.0" encoding="utf-8"?>
<Properties xmlns="http://schemas.openxmlformats.org/officeDocument/2006/extended-properties" xmlns:vt="http://schemas.openxmlformats.org/officeDocument/2006/docPropsVTypes">
  <Template/>
  <TotalTime>31676</TotalTime>
  <Words>4084</Words>
  <Application>Microsoft Macintosh PowerPoint</Application>
  <PresentationFormat>On-screen Show (4:3)</PresentationFormat>
  <Paragraphs>258</Paragraphs>
  <Slides>26</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vt:lpstr>
      <vt:lpstr>Calibri</vt:lpstr>
      <vt:lpstr>Cambria Math</vt:lpstr>
      <vt:lpstr>Helvetica</vt:lpstr>
      <vt:lpstr>Lucida Grande</vt:lpstr>
      <vt:lpstr>Wingdings</vt:lpstr>
      <vt:lpstr>FRIB3</vt:lpstr>
      <vt:lpstr>Analysis of 11Be excited states via the 10Be(d,p) reaction  </vt:lpstr>
      <vt:lpstr>10Be(d,p) in the AT-TPC</vt:lpstr>
      <vt:lpstr>Analysis pipeline</vt:lpstr>
      <vt:lpstr>Analysis – drift velocity</vt:lpstr>
      <vt:lpstr>Analysis – drift velocity</vt:lpstr>
      <vt:lpstr>Analysis – cross talk</vt:lpstr>
      <vt:lpstr>Analysis – cross talk</vt:lpstr>
      <vt:lpstr>Analysis – cross talk</vt:lpstr>
      <vt:lpstr>Reaction channel selection</vt:lpstr>
      <vt:lpstr>10Be(d,p) transfer</vt:lpstr>
      <vt:lpstr>5/2+ 1.78 MeV resonance</vt:lpstr>
      <vt:lpstr>3.4 MeV resonance</vt:lpstr>
      <vt:lpstr>Remaining work</vt:lpstr>
      <vt:lpstr>Acknowledgements</vt:lpstr>
      <vt:lpstr>PowerPoint Presentation</vt:lpstr>
      <vt:lpstr>Additional gates</vt:lpstr>
      <vt:lpstr>AT-TPC</vt:lpstr>
      <vt:lpstr>SOLARIS solenoid</vt:lpstr>
      <vt:lpstr>10Be(d,p) in the AT-TPC</vt:lpstr>
      <vt:lpstr>Equations for determining spin/parity</vt:lpstr>
      <vt:lpstr>1/2+ gs and 1/2- 0.32 MeV state</vt:lpstr>
      <vt:lpstr>10Be(d,p) in the AT-TPC</vt:lpstr>
      <vt:lpstr>Pros/cons of active targets</vt:lpstr>
      <vt:lpstr>E20009 Trigger</vt:lpstr>
      <vt:lpstr>3.4 MeV resonance</vt:lpstr>
      <vt:lpstr>10Be(d,p) beam purity</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FRIB and NSCL PowerPoint Template</dc:title>
  <dc:creator>Kebler, Janell</dc:creator>
  <cp:lastModifiedBy>Serikow, Zach</cp:lastModifiedBy>
  <cp:revision>300</cp:revision>
  <cp:lastPrinted>2022-10-02T16:04:01Z</cp:lastPrinted>
  <dcterms:created xsi:type="dcterms:W3CDTF">2015-04-05T15:12:25Z</dcterms:created>
  <dcterms:modified xsi:type="dcterms:W3CDTF">2023-05-15T14:54:49Z</dcterms:modified>
  <cp:category>18 December 2017</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0x010100CAEB42146D531947AD9E88747AD7444E</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Order">
    <vt:r8>4000</vt:r8>
  </property>
</Properties>
</file>