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9" r:id="rId3"/>
    <p:sldId id="278" r:id="rId4"/>
    <p:sldId id="275" r:id="rId5"/>
    <p:sldId id="261" r:id="rId6"/>
    <p:sldId id="272" r:id="rId7"/>
    <p:sldId id="264" r:id="rId8"/>
    <p:sldId id="274" r:id="rId9"/>
    <p:sldId id="281" r:id="rId10"/>
    <p:sldId id="282" r:id="rId11"/>
    <p:sldId id="266" r:id="rId12"/>
    <p:sldId id="267" r:id="rId13"/>
    <p:sldId id="284" r:id="rId14"/>
    <p:sldId id="270" r:id="rId15"/>
    <p:sldId id="280" r:id="rId16"/>
    <p:sldId id="273" r:id="rId17"/>
    <p:sldId id="269" r:id="rId18"/>
    <p:sldId id="286" r:id="rId19"/>
    <p:sldId id="288" r:id="rId20"/>
    <p:sldId id="289" r:id="rId21"/>
    <p:sldId id="287" r:id="rId22"/>
  </p:sldIdLst>
  <p:sldSz cx="12192000" cy="6858000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86BEDEEA-1F2E-4CFF-A824-8CCADA6BED09}">
          <p14:sldIdLst>
            <p14:sldId id="256"/>
            <p14:sldId id="259"/>
            <p14:sldId id="278"/>
            <p14:sldId id="275"/>
            <p14:sldId id="261"/>
            <p14:sldId id="272"/>
            <p14:sldId id="264"/>
            <p14:sldId id="274"/>
            <p14:sldId id="281"/>
            <p14:sldId id="282"/>
            <p14:sldId id="266"/>
            <p14:sldId id="267"/>
            <p14:sldId id="284"/>
            <p14:sldId id="270"/>
            <p14:sldId id="280"/>
            <p14:sldId id="273"/>
            <p14:sldId id="269"/>
            <p14:sldId id="286"/>
            <p14:sldId id="288"/>
            <p14:sldId id="289"/>
            <p14:sldId id="28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04" autoAdjust="0"/>
    <p:restoredTop sz="86779" autoAdjust="0"/>
  </p:normalViewPr>
  <p:slideViewPr>
    <p:cSldViewPr snapToGrid="0">
      <p:cViewPr>
        <p:scale>
          <a:sx n="79" d="100"/>
          <a:sy n="79" d="100"/>
        </p:scale>
        <p:origin x="288" y="57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89.emf"/><Relationship Id="rId3" Type="http://schemas.openxmlformats.org/officeDocument/2006/relationships/image" Target="../media/image84.emf"/><Relationship Id="rId7" Type="http://schemas.openxmlformats.org/officeDocument/2006/relationships/image" Target="../media/image88.emf"/><Relationship Id="rId2" Type="http://schemas.openxmlformats.org/officeDocument/2006/relationships/image" Target="../media/image83.emf"/><Relationship Id="rId1" Type="http://schemas.openxmlformats.org/officeDocument/2006/relationships/image" Target="../media/image82.emf"/><Relationship Id="rId6" Type="http://schemas.openxmlformats.org/officeDocument/2006/relationships/image" Target="../media/image87.emf"/><Relationship Id="rId5" Type="http://schemas.openxmlformats.org/officeDocument/2006/relationships/image" Target="../media/image86.emf"/><Relationship Id="rId4" Type="http://schemas.openxmlformats.org/officeDocument/2006/relationships/image" Target="../media/image8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C45CD9-CBFF-4355-8DC3-1AA0232BC3C5}" type="datetimeFigureOut">
              <a:rPr kumimoji="1" lang="ja-JP" altLang="en-US" smtClean="0"/>
              <a:t>2018/5/16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EA1E2-4727-4A36-B1C5-F1D02D1624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8856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thank organizers for giving me an opportunity of this talk.</a:t>
            </a:r>
            <a:endParaRPr kumimoji="1" lang="ja-JP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I’d like to talk about new soft modes that appear with N-alpha cluster condensation based on the quantum field theory.</a:t>
            </a:r>
            <a:endParaRPr kumimoji="1" lang="ja-JP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Collaborators are these people (</a:t>
            </a:r>
            <a:r>
              <a:rPr kumimoji="1" lang="en-US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Katsuragi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Kazama, Nakamura, Y. Yamanaka at </a:t>
            </a:r>
            <a:r>
              <a:rPr kumimoji="1" lang="en-US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Waseda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University and S. Ohkubo at Univ. of Kochi and RCNP).</a:t>
            </a:r>
            <a:endParaRPr kumimoji="1" lang="ja-JP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are preparing a paper on my talk and will finish it very soon.</a:t>
            </a:r>
            <a:endParaRPr kumimoji="1" lang="ja-JP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 of today’s presentation has already been published in PRC.</a:t>
            </a:r>
            <a:endParaRPr kumimoji="1" lang="ja-JP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3EA1E2-4727-4A36-B1C5-F1D02D162482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47110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explain the flow of calculation for energy spectra and wave function.</a:t>
            </a:r>
            <a:endParaRPr kumimoji="1" lang="ja-JP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First, we set parameters in the phenomenological potentials.</a:t>
            </a:r>
            <a:endParaRPr kumimoji="1" lang="ja-JP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Second, we solve the GP equation, and obtain the order parameter xi and chemical potential mu.</a:t>
            </a:r>
            <a:endParaRPr kumimoji="1" lang="ja-JP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Finally, we solve </a:t>
            </a:r>
            <a:r>
              <a:rPr kumimoji="1" lang="en-US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BdG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ZM equations.</a:t>
            </a:r>
            <a:endParaRPr kumimoji="1" lang="ja-JP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is a low-cost calculation and easy to extend to N-alpha system.</a:t>
            </a:r>
            <a:endParaRPr kumimoji="1" lang="ja-JP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 extra cost in extension!</a:t>
            </a:r>
            <a:endParaRPr kumimoji="1" lang="ja-JP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3EA1E2-4727-4A36-B1C5-F1D02D162482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12084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Next, I will explain how to determine the parameters.</a:t>
            </a:r>
            <a:endParaRPr kumimoji="1" lang="ja-JP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determine the omega and </a:t>
            </a:r>
            <a:r>
              <a:rPr kumimoji="1" lang="en-US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Vr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by fitting calculation, and remaining parameters by using the Ali-</a:t>
            </a:r>
            <a:r>
              <a:rPr kumimoji="1" lang="en-US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Bodmer’s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values.</a:t>
            </a:r>
            <a:endParaRPr kumimoji="1" lang="ja-JP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is because, omega is a key parameter that determines the radius, and </a:t>
            </a:r>
            <a:r>
              <a:rPr kumimoji="1" lang="en-US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Vr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an important parameter that prevent condensate from collapsing.</a:t>
            </a:r>
            <a:endParaRPr kumimoji="1" lang="ja-JP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Two inputs, that is, </a:t>
            </a:r>
            <a:r>
              <a:rPr kumimoji="1" lang="en-US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rms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radius of Hoyle state, and Energy of 03+ state, determine omega and </a:t>
            </a:r>
            <a:r>
              <a:rPr kumimoji="1" lang="en-US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Vr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kumimoji="1" lang="ja-JP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Or, in case of N-alpha, we determine the parameters, considering that omega and </a:t>
            </a:r>
            <a:r>
              <a:rPr kumimoji="1" lang="en-US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Vr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may depend on N, with an assumption that the </a:t>
            </a:r>
            <a:r>
              <a:rPr kumimoji="1" lang="en-US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rms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radius of Hoyle-like states behave as r-bar is proportional to </a:t>
            </a:r>
            <a:r>
              <a:rPr kumimoji="1" lang="en-US" altLang="ja-JP" sz="1200" b="1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cube root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the alpha particle number.</a:t>
            </a:r>
            <a:endParaRPr kumimoji="1" lang="ja-JP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is similar as the ordinary nuclei.</a:t>
            </a:r>
            <a:endParaRPr kumimoji="1" lang="ja-JP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3EA1E2-4727-4A36-B1C5-F1D02D162482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86007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Here are numerical results for 12C when condensation rate is 70%.</a:t>
            </a:r>
            <a:endParaRPr kumimoji="1" lang="ja-JP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left side of the figure is the experimental value and the right side is the calculated value.</a:t>
            </a:r>
            <a:endParaRPr kumimoji="1" lang="ja-JP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horizontal axis is the </a:t>
            </a:r>
            <a:r>
              <a:rPr kumimoji="1" lang="en-US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rms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radius of Hoyle state.</a:t>
            </a:r>
            <a:endParaRPr kumimoji="1" lang="ja-JP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shows a good agreement with experiment.</a:t>
            </a:r>
            <a:endParaRPr kumimoji="1" lang="ja-JP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03+ and 04+ are identified as the zero mode states, and 22+ and 41+ are identified as the </a:t>
            </a:r>
            <a:r>
              <a:rPr kumimoji="1" lang="en-US" altLang="ja-JP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BdG</a:t>
            </a:r>
            <a:r>
              <a:rPr kumimoji="1" lang="en-US" altLang="ja-JP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excited mode states.</a:t>
            </a:r>
            <a:endParaRPr kumimoji="1" lang="ja-JP" altLang="ja-JP" sz="120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other spectra are our prediction. The undiscovered energy levels.</a:t>
            </a:r>
            <a:endParaRPr kumimoji="1" lang="ja-JP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Moreover, this result shows that the energy spectra is robust to change in </a:t>
            </a:r>
            <a:r>
              <a:rPr kumimoji="1" lang="en-US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rbar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kumimoji="1" lang="ja-JP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Although not shown here, it is also robust to change in the condensation rate.</a:t>
            </a:r>
            <a:endParaRPr kumimoji="1" lang="ja-JP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3EA1E2-4727-4A36-B1C5-F1D02D162482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68717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Next is the numerical results for N-alpha.</a:t>
            </a:r>
            <a:endParaRPr kumimoji="1" lang="ja-JP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horizontal axis is the alpha particle number, carbon 12 to iron 52.</a:t>
            </a:r>
            <a:endParaRPr kumimoji="1" lang="ja-JP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Please, pay attention to these low-lying energy level.</a:t>
            </a:r>
            <a:endParaRPr kumimoji="1" lang="ja-JP" altLang="ja-JP" sz="120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spectrum of low-lying zero modes becomes very similar independent of N.</a:t>
            </a:r>
            <a:endParaRPr kumimoji="1" lang="ja-JP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implies that the energy spectra are robust to change in the alpha particle numbers.</a:t>
            </a:r>
            <a:endParaRPr kumimoji="1" lang="ja-JP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is expected to be observed by experiment.</a:t>
            </a:r>
            <a:endParaRPr kumimoji="1" lang="ja-JP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3EA1E2-4727-4A36-B1C5-F1D02D162482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02958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summarize my presentation.</a:t>
            </a:r>
            <a:endParaRPr kumimoji="1" lang="ja-JP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consider the N-alpha cluster state as Bose-Einstein condensation.</a:t>
            </a:r>
            <a:endParaRPr kumimoji="1" lang="ja-JP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And, we take a phenomenological model and use the quantum field theoretical approach for finite system.</a:t>
            </a:r>
            <a:endParaRPr kumimoji="1" lang="ja-JP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 this approach, the following was found.</a:t>
            </a:r>
            <a:endParaRPr kumimoji="1" lang="ja-JP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zero mode states appear in the energy spectra as new soft mode. For 12C, the results are in a good agreement with experiment.</a:t>
            </a:r>
            <a:endParaRPr kumimoji="1" lang="ja-JP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Moreover, we found that appearances of the undiscovered energy spectrum and robust energy spectra in change to the </a:t>
            </a:r>
            <a:r>
              <a:rPr kumimoji="1" lang="en-US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rms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radius of Hoyle state, condensation number, and alpha-particle number.</a:t>
            </a:r>
            <a:endParaRPr kumimoji="1" lang="ja-JP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Although not shown in my presentation, the gamma decay width is sensitive to condensate rates.</a:t>
            </a:r>
            <a:endParaRPr kumimoji="1" lang="ja-JP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kumimoji="1" lang="ja-JP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Thank you very much for your attention.</a:t>
            </a:r>
            <a:endParaRPr kumimoji="1" lang="ja-JP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3EA1E2-4727-4A36-B1C5-F1D02D162482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18626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3EA1E2-4727-4A36-B1C5-F1D02D162482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29341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Our standpoint is as follows.</a:t>
            </a:r>
            <a:endParaRPr kumimoji="1" lang="ja-JP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consider the N-alpha cluster state as Bose-Einstein condensation.</a:t>
            </a:r>
            <a:endParaRPr kumimoji="1" lang="ja-JP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And, we take a phenomenological model and use the quantum field theoretical approach for finite system with spontaneously symmetry breaking.</a:t>
            </a:r>
            <a:endParaRPr kumimoji="1" lang="ja-JP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first formulated this approach in trapped cold atomic systems in this paper (PRA).</a:t>
            </a:r>
            <a:endParaRPr kumimoji="1" lang="ja-JP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are two distinctive features of our approach. </a:t>
            </a:r>
            <a:endParaRPr kumimoji="1" lang="ja-JP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First, an order parameter of BEC is given by the vacuum expectation value of field operator.</a:t>
            </a:r>
            <a:endParaRPr kumimoji="1" lang="ja-JP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Second, quantum fluctuation described by new operators related to the order parameter gives the physical effects.</a:t>
            </a:r>
            <a:endParaRPr kumimoji="1" lang="ja-JP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New discrete states in the energy spectrum is an example of this effects.</a:t>
            </a:r>
            <a:endParaRPr kumimoji="1" lang="ja-JP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3EA1E2-4727-4A36-B1C5-F1D02D162482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73826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start with the phenomenological model.</a:t>
            </a:r>
            <a:endParaRPr kumimoji="1" lang="ja-JP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Hamiltonian is here.</a:t>
            </a:r>
            <a:endParaRPr kumimoji="1" lang="ja-JP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psi is the field of the alpha cluster.</a:t>
            </a:r>
            <a:endParaRPr kumimoji="1" lang="ja-JP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 is the mass of the alpha cluster, and Mu is the chemical potential.</a:t>
            </a:r>
            <a:endParaRPr kumimoji="1" lang="ja-JP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&lt;pointing at a picture&gt;</a:t>
            </a:r>
            <a:endParaRPr kumimoji="1" lang="ja-JP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suppose that the alpha clusters are trapped inside the nuclei by the external harmonic potential.</a:t>
            </a:r>
            <a:endParaRPr kumimoji="1" lang="ja-JP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the alpha-alpha interaction is given by the Ali-</a:t>
            </a:r>
            <a:r>
              <a:rPr kumimoji="1" lang="en-US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Bodmer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potential.</a:t>
            </a:r>
            <a:endParaRPr kumimoji="1" lang="ja-JP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I’d like to stress that this system is finite and has no translational invariance.</a:t>
            </a:r>
            <a:endParaRPr kumimoji="1" lang="ja-JP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So, we cannot use the plane wave expansion.</a:t>
            </a:r>
            <a:endParaRPr kumimoji="1" lang="ja-JP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the alpha particles are condensed, the order parameter is given by vacuum expectation value of the field operator.</a:t>
            </a:r>
            <a:endParaRPr kumimoji="1" lang="ja-JP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order parameter is related to the condensed particle number.</a:t>
            </a:r>
            <a:endParaRPr kumimoji="1" lang="ja-JP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3EA1E2-4727-4A36-B1C5-F1D02D162482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4688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Next, we introduce a field operator phi, excluding the order parameter and rewrite the Hamiltonian in terms of phi. </a:t>
            </a:r>
            <a:endParaRPr kumimoji="1" lang="ja-JP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classify the Hamiltonian according to power degree of phi as follows.</a:t>
            </a:r>
            <a:endParaRPr kumimoji="1" lang="ja-JP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impose the stationary condition for a ground state.</a:t>
            </a:r>
            <a:endParaRPr kumimoji="1" lang="ja-JP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 this condition, H1 term vanishes, and we obtain the Gross-</a:t>
            </a:r>
            <a:r>
              <a:rPr kumimoji="1" lang="en-US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Pitaevskii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equation.</a:t>
            </a:r>
            <a:endParaRPr kumimoji="1" lang="ja-JP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3EA1E2-4727-4A36-B1C5-F1D02D162482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24510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Let us diagonalize the Hamiltonian.</a:t>
            </a:r>
            <a:endParaRPr kumimoji="1" lang="ja-JP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consider as the phi field is small, and the H3,4 can be ignored. </a:t>
            </a:r>
            <a:endParaRPr kumimoji="1" lang="ja-JP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diagonalize the Hamiltonian, we expand the field operator by the complete orthonormal set of the </a:t>
            </a:r>
            <a:r>
              <a:rPr kumimoji="1" lang="en-US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Bogoliubov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-de </a:t>
            </a:r>
            <a:r>
              <a:rPr kumimoji="1" lang="en-US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Gennes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eigenfunctions.</a:t>
            </a:r>
            <a:endParaRPr kumimoji="1" lang="ja-JP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field includes the creation-annihilation operators and canonical operators.</a:t>
            </a:r>
            <a:endParaRPr kumimoji="1" lang="ja-JP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And, the Hamiltonian is diagonalized as follows.</a:t>
            </a:r>
            <a:endParaRPr kumimoji="1" lang="ja-JP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is the sum of harmonic oscillator type and free Hamiltonian.</a:t>
            </a:r>
            <a:endParaRPr kumimoji="1" lang="ja-JP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These operators are playing a crucial role in our approach.</a:t>
            </a:r>
            <a:endParaRPr kumimoji="1" lang="ja-JP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So, let us pay attention to Q and P.</a:t>
            </a:r>
            <a:endParaRPr kumimoji="1" lang="ja-JP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3EA1E2-4727-4A36-B1C5-F1D02D162482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40194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source of Q, P is the </a:t>
            </a:r>
            <a:r>
              <a:rPr kumimoji="1" lang="en-US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Nambu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-Goldstone theorem in finite system.</a:t>
            </a:r>
            <a:endParaRPr kumimoji="1" lang="ja-JP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theorem asserts that there should exist the eigenfunction proportional to the order parameter xi.</a:t>
            </a:r>
            <a:endParaRPr kumimoji="1" lang="ja-JP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Indeed, the eigenfunction with zero eigenvalue exists.</a:t>
            </a:r>
            <a:endParaRPr kumimoji="1" lang="ja-JP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Therefore, the Q term appears in the expansion of field operator.</a:t>
            </a:r>
            <a:endParaRPr kumimoji="1" lang="ja-JP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 term is necessary to satisfy the canonical commutation relation of the field operator.</a:t>
            </a:r>
            <a:endParaRPr kumimoji="1" lang="ja-JP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Eta is given by this.</a:t>
            </a:r>
            <a:endParaRPr kumimoji="1" lang="ja-JP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call Q and P as the zero mode operators.</a:t>
            </a:r>
            <a:endParaRPr kumimoji="1" lang="ja-JP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3EA1E2-4727-4A36-B1C5-F1D02D162482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19369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These Q and P induce the difficulty.</a:t>
            </a:r>
            <a:endParaRPr kumimoji="1" lang="ja-JP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difficulty is the divergence of physical quantities for vacuum expectation.</a:t>
            </a:r>
            <a:endParaRPr kumimoji="1" lang="ja-JP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reason is because the vacuum of the zero mode operators is defined by an eigenstate with zero eigenvalue of P, and the vacuum expectation values of powers of Q diverges.</a:t>
            </a:r>
            <a:endParaRPr kumimoji="1" lang="ja-JP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So, the physical quantities including the power of Q diverge.</a:t>
            </a:r>
            <a:endParaRPr kumimoji="1" lang="ja-JP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example, the alpha particle number.</a:t>
            </a:r>
            <a:endParaRPr kumimoji="1" lang="ja-JP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3EA1E2-4727-4A36-B1C5-F1D02D162482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24549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overcome the difficulty from ZM operators, we propose the following idea.</a:t>
            </a:r>
            <a:endParaRPr kumimoji="1" lang="ja-JP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zero mode operators Q, P in the field are not small although a is small.</a:t>
            </a:r>
            <a:endParaRPr kumimoji="1" lang="ja-JP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So, we take the H2 and all nonlinear terms in H3,4 consisting only to ZM operators instead of only H2 as the Hamiltonian.</a:t>
            </a:r>
            <a:endParaRPr kumimoji="1" lang="ja-JP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New ZM operator terms in Hamiltonian is follows.</a:t>
            </a:r>
            <a:endParaRPr kumimoji="1" lang="ja-JP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Leading contributions of </a:t>
            </a:r>
            <a:r>
              <a:rPr kumimoji="1" lang="en-US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Hqp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are P^2/2I^{-1} + C_{2020} Q^4/2.</a:t>
            </a:r>
            <a:endParaRPr kumimoji="1" lang="ja-JP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Then, </a:t>
            </a:r>
            <a:r>
              <a:rPr kumimoji="1" lang="en-US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Hqp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describes the 1-dimensional bound state problem.</a:t>
            </a:r>
            <a:endParaRPr kumimoji="1" lang="ja-JP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So, the vacuum becomes the bound states.</a:t>
            </a:r>
            <a:endParaRPr kumimoji="1" lang="ja-JP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a result, there are no-divergence in the vacuum expectation value.</a:t>
            </a:r>
            <a:endParaRPr kumimoji="1" lang="ja-JP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kumimoji="1" lang="ja-JP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3EA1E2-4727-4A36-B1C5-F1D02D162482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20816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distinctive feature of our proposal is an appearance of new soft mode from ZM operators.</a:t>
            </a:r>
            <a:endParaRPr kumimoji="1" lang="ja-JP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eigenstates of the Hamiltonian are described by the direct product of the </a:t>
            </a:r>
            <a:r>
              <a:rPr kumimoji="1" lang="en-US" altLang="ja-JP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Fock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space and the eigenstates of a zero mode equation.</a:t>
            </a:r>
            <a:endParaRPr kumimoji="1" lang="ja-JP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u="sng" kern="120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The eigenstates of the zero mode equation appear as a new spectrum, and are called the zero mode states, which are new soft modes.</a:t>
            </a:r>
            <a:endParaRPr kumimoji="1" lang="ja-JP" altLang="ja-JP" sz="1200" u="sng" kern="1200" dirty="0">
              <a:solidFill>
                <a:srgbClr val="FF0000"/>
              </a:solidFill>
              <a:effectLst/>
              <a:latin typeface="+mn-lt"/>
              <a:ea typeface="+mn-ea"/>
              <a:cs typeface="+mn-cs"/>
            </a:endParaRP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3EA1E2-4727-4A36-B1C5-F1D02D162482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785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8F4B0D7-5BE5-4F7A-B483-EC1A669F9B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>
            <a:extLst>
              <a:ext uri="{FF2B5EF4-FFF2-40B4-BE49-F238E27FC236}">
                <a16:creationId xmlns:a16="http://schemas.microsoft.com/office/drawing/2014/main" id="{AEEDD004-D890-4718-BAC9-C1AC7C28AE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2275C38-E53E-4453-88A5-E59F58BDF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878C3-6AD3-4359-ABA9-1D3CAFC8A759}" type="datetime1">
              <a:rPr kumimoji="1" lang="ja-JP" altLang="en-US" smtClean="0"/>
              <a:t>2018/5/16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7486E6F-65B9-4E93-BF74-CA7D368D0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4C6A014-910E-4609-AF93-ED4B1224E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13F97-6C17-4747-AE44-59C1D51ADD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3329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6A64889-8F46-406B-A18A-213CEFEAD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9E57EB3-31F7-41FF-88F2-CBC87C661D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FD4D845-F5BF-4611-9ECA-DEC34B05A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46C1D-776D-42A4-924D-A740D55899AB}" type="datetime1">
              <a:rPr kumimoji="1" lang="ja-JP" altLang="en-US" smtClean="0"/>
              <a:t>2018/5/16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C9B0EBB-47F1-45D2-B213-40D118234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E9971C5-1D72-48B8-8996-42CB5C450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13F97-6C17-4747-AE44-59C1D51ADD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1003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B95C1344-6501-4ABE-9AD4-192EBB3FE3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893D1E2-22DD-4940-B902-0227475763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81F6C60-E940-4E27-AB41-FE636E8FB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A31B8-4B0A-4911-9686-A4EC3F7C05BA}" type="datetime1">
              <a:rPr kumimoji="1" lang="ja-JP" altLang="en-US" smtClean="0"/>
              <a:t>2018/5/16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A4B9317-BF6B-4D0A-A080-0E06D2CAE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E37C348-B71D-45A7-9C14-539C657A3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13F97-6C17-4747-AE44-59C1D51ADD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2838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82BE466-B15C-49E9-B2D5-79489379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979"/>
            <a:ext cx="10515600" cy="74824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C50861D-5F7A-4DFF-85B7-31631341AA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27953"/>
            <a:ext cx="10515600" cy="5149010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7F19D54-1860-495D-897C-224E02B60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55B23-EBC0-4FDC-B99D-6772B6C636A5}" type="datetime1">
              <a:rPr kumimoji="1" lang="ja-JP" altLang="en-US" smtClean="0"/>
              <a:t>2018/5/16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B931F88-910A-46C4-BE9C-B0131D458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F9C4E22-7DEA-41D3-B0F9-894F74A70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13F97-6C17-4747-AE44-59C1D51ADD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1051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ACE8AB4-AFD0-4D32-A8AF-2CC3B0161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5181E37-E47B-4E55-8B41-41681DF5AE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4E2038F-16F6-4B49-8F91-DB042C068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69C8E-178D-452A-B34F-F9424E50A4D3}" type="datetime1">
              <a:rPr kumimoji="1" lang="ja-JP" altLang="en-US" smtClean="0"/>
              <a:t>2018/5/16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7257D42-E7E4-4E36-81EB-11327F501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8A87F7C-FCF1-4DE0-B283-E9915AB4C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13F97-6C17-4747-AE44-59C1D51ADD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4789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8132E4D-D501-4DFE-A8A7-F1051BFB6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E226119-970C-4529-9FA1-04CF2008EE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F42988B7-37C5-4325-BDE1-43408FCE49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EE03002-457E-4FAA-BC76-0F9195196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47ED6-48FB-4216-B9BE-F71596159983}" type="datetime1">
              <a:rPr kumimoji="1" lang="ja-JP" altLang="en-US" smtClean="0"/>
              <a:t>2018/5/16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DEDCF86-3128-45CE-87CF-96D225027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FE1D1A3-A6EE-456F-B60D-FF2351D68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13F97-6C17-4747-AE44-59C1D51ADD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1615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DB71734-C4A7-44AD-8E1E-31170A8EE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77C5CC2-F45F-4DA8-9390-AAA89D0602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F2DB0F01-4E6A-4D31-82F0-C7CB000A20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2EE9EA7A-6DB9-4084-9639-4033A7D028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5091DF44-4AA2-406D-97B9-A76A63C590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7D7819D0-7393-4CCB-9B54-AD2C70105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7E1D1-FB6D-4974-98CE-031B67228F99}" type="datetime1">
              <a:rPr kumimoji="1" lang="ja-JP" altLang="en-US" smtClean="0"/>
              <a:t>2018/5/16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3A0C3B71-E8DD-4F35-8919-40B93D1F0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8E6E7494-4C79-4CAF-9545-0040E0466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13F97-6C17-4747-AE44-59C1D51ADD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8472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5E1E5B4-5808-4C42-822B-87FB5D035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5D216DA3-6D44-4F26-8DC8-D78EAF20A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BBDC8-F321-4E78-A0C7-6017C6B11C8E}" type="datetime1">
              <a:rPr kumimoji="1" lang="ja-JP" altLang="en-US" smtClean="0"/>
              <a:t>2018/5/16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193D950-453E-49D3-83CF-739E76EEA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945D5EA-EA8D-4189-8937-2995ADAEF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13F97-6C17-4747-AE44-59C1D51ADD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4060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D9D38F14-1FBE-41A6-A432-53798F2AB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C983C-3ABD-4601-8B6E-4DDD3440B9FD}" type="datetime1">
              <a:rPr kumimoji="1" lang="ja-JP" altLang="en-US" smtClean="0"/>
              <a:t>2018/5/16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C717524B-BA5B-45C5-B37E-058259ADF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D838B86-A251-4938-91BC-4F3035D2F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13F97-6C17-4747-AE44-59C1D51ADD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5564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527A4A0-5E52-43CD-A829-84E6BA14C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3C11DE4-F0D3-43D1-A345-5C675D22ED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2E2C2E8-FFF1-4567-ABAA-541A7A5C3A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DDDAED5-B6A5-4A56-94BB-8AC211276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0F2B2-1006-40D6-8D1D-B03420262CA2}" type="datetime1">
              <a:rPr kumimoji="1" lang="ja-JP" altLang="en-US" smtClean="0"/>
              <a:t>2018/5/16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EC4375C-2C6C-4F47-9D4E-E08F3B55C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0FB4A81-0FC3-46BE-A549-A93602AAA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13F97-6C17-4747-AE44-59C1D51ADD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6857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56168E2-8F11-40D5-8227-C1907D673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B912590F-EC9D-4E2A-8F09-39770706E9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2C46A41-FE07-4193-AA31-9A0B8F93E4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FD35A39-37DD-4713-9E87-CE29CDD16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7F67A-78B1-45A9-A4AD-0813D44AD9C3}" type="datetime1">
              <a:rPr kumimoji="1" lang="ja-JP" altLang="en-US" smtClean="0"/>
              <a:t>2018/5/16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356B3E8-B064-4E92-B1E6-A16A46BEE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F5C5538-A18B-4697-BBD0-C4FE96CE4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13F97-6C17-4747-AE44-59C1D51ADD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2114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0BCF7242-D9A7-4B75-9DCB-A944363A4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E77A008-7D25-44A9-BD9C-1FB1D50036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264EABD-81E8-4E88-B696-AA56AC2C80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80B502-B629-441F-AADB-F159DF98630F}" type="datetime1">
              <a:rPr kumimoji="1" lang="ja-JP" altLang="en-US" smtClean="0"/>
              <a:t>2018/5/16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6243459-5CC7-4933-A8EA-B7F2BA1713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90F366C-2FDE-4F53-BFCA-ED068EB199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313F97-6C17-4747-AE44-59C1D51ADD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1551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18.png"/><Relationship Id="rId18" Type="http://schemas.openxmlformats.org/officeDocument/2006/relationships/image" Target="../media/image53.png"/><Relationship Id="rId3" Type="http://schemas.openxmlformats.org/officeDocument/2006/relationships/image" Target="../media/image35.png"/><Relationship Id="rId7" Type="http://schemas.openxmlformats.org/officeDocument/2006/relationships/image" Target="../media/image49.png"/><Relationship Id="rId12" Type="http://schemas.openxmlformats.org/officeDocument/2006/relationships/image" Target="../media/image51.png"/><Relationship Id="rId17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37.png"/><Relationship Id="rId20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11" Type="http://schemas.openxmlformats.org/officeDocument/2006/relationships/image" Target="../media/image19.png"/><Relationship Id="rId5" Type="http://schemas.openxmlformats.org/officeDocument/2006/relationships/image" Target="../media/image21.png"/><Relationship Id="rId15" Type="http://schemas.openxmlformats.org/officeDocument/2006/relationships/image" Target="../media/image24.png"/><Relationship Id="rId10" Type="http://schemas.openxmlformats.org/officeDocument/2006/relationships/image" Target="../media/image50.png"/><Relationship Id="rId19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4.png"/><Relationship Id="rId14" Type="http://schemas.openxmlformats.org/officeDocument/2006/relationships/image" Target="../media/image5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63.png"/><Relationship Id="rId3" Type="http://schemas.openxmlformats.org/officeDocument/2006/relationships/image" Target="../media/image50.png"/><Relationship Id="rId7" Type="http://schemas.openxmlformats.org/officeDocument/2006/relationships/image" Target="../media/image3.png"/><Relationship Id="rId12" Type="http://schemas.openxmlformats.org/officeDocument/2006/relationships/image" Target="../media/image6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11" Type="http://schemas.openxmlformats.org/officeDocument/2006/relationships/image" Target="../media/image61.png"/><Relationship Id="rId5" Type="http://schemas.openxmlformats.org/officeDocument/2006/relationships/image" Target="../media/image57.png"/><Relationship Id="rId10" Type="http://schemas.openxmlformats.org/officeDocument/2006/relationships/image" Target="../media/image60.png"/><Relationship Id="rId4" Type="http://schemas.openxmlformats.org/officeDocument/2006/relationships/image" Target="../media/image56.png"/><Relationship Id="rId9" Type="http://schemas.openxmlformats.org/officeDocument/2006/relationships/image" Target="../media/image5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72.png"/><Relationship Id="rId18" Type="http://schemas.openxmlformats.org/officeDocument/2006/relationships/image" Target="../media/image76.png"/><Relationship Id="rId3" Type="http://schemas.openxmlformats.org/officeDocument/2006/relationships/image" Target="../media/image61.png"/><Relationship Id="rId7" Type="http://schemas.openxmlformats.org/officeDocument/2006/relationships/image" Target="../media/image66.emf"/><Relationship Id="rId12" Type="http://schemas.openxmlformats.org/officeDocument/2006/relationships/image" Target="../media/image71.png"/><Relationship Id="rId17" Type="http://schemas.openxmlformats.org/officeDocument/2006/relationships/image" Target="../media/image63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11" Type="http://schemas.openxmlformats.org/officeDocument/2006/relationships/image" Target="../media/image70.png"/><Relationship Id="rId5" Type="http://schemas.openxmlformats.org/officeDocument/2006/relationships/image" Target="../media/image64.png"/><Relationship Id="rId15" Type="http://schemas.openxmlformats.org/officeDocument/2006/relationships/image" Target="../media/image74.png"/><Relationship Id="rId10" Type="http://schemas.openxmlformats.org/officeDocument/2006/relationships/image" Target="../media/image69.png"/><Relationship Id="rId19" Type="http://schemas.openxmlformats.org/officeDocument/2006/relationships/image" Target="../media/image77.png"/><Relationship Id="rId4" Type="http://schemas.openxmlformats.org/officeDocument/2006/relationships/image" Target="../media/image62.png"/><Relationship Id="rId9" Type="http://schemas.openxmlformats.org/officeDocument/2006/relationships/image" Target="../media/image68.png"/><Relationship Id="rId14" Type="http://schemas.openxmlformats.org/officeDocument/2006/relationships/image" Target="../media/image7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emf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79.png"/><Relationship Id="rId4" Type="http://schemas.openxmlformats.org/officeDocument/2006/relationships/image" Target="../media/image6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emf"/><Relationship Id="rId13" Type="http://schemas.openxmlformats.org/officeDocument/2006/relationships/oleObject" Target="../embeddings/oleObject7.bin"/><Relationship Id="rId18" Type="http://schemas.openxmlformats.org/officeDocument/2006/relationships/image" Target="../media/image89.e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12" Type="http://schemas.openxmlformats.org/officeDocument/2006/relationships/image" Target="../media/image86.emf"/><Relationship Id="rId1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8.e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83.e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3.bin"/><Relationship Id="rId15" Type="http://schemas.openxmlformats.org/officeDocument/2006/relationships/oleObject" Target="../embeddings/oleObject8.bin"/><Relationship Id="rId10" Type="http://schemas.openxmlformats.org/officeDocument/2006/relationships/image" Target="../media/image85.emf"/><Relationship Id="rId4" Type="http://schemas.openxmlformats.org/officeDocument/2006/relationships/image" Target="../media/image82.emf"/><Relationship Id="rId9" Type="http://schemas.openxmlformats.org/officeDocument/2006/relationships/oleObject" Target="../embeddings/oleObject5.bin"/><Relationship Id="rId14" Type="http://schemas.openxmlformats.org/officeDocument/2006/relationships/image" Target="../media/image87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5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28.png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0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37.png"/><Relationship Id="rId12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8.png"/><Relationship Id="rId11" Type="http://schemas.openxmlformats.org/officeDocument/2006/relationships/image" Target="../media/image39.png"/><Relationship Id="rId5" Type="http://schemas.openxmlformats.org/officeDocument/2006/relationships/image" Target="../media/image36.png"/><Relationship Id="rId15" Type="http://schemas.openxmlformats.org/officeDocument/2006/relationships/image" Target="../media/image42.png"/><Relationship Id="rId10" Type="http://schemas.openxmlformats.org/officeDocument/2006/relationships/image" Target="../media/image34.emf"/><Relationship Id="rId4" Type="http://schemas.openxmlformats.org/officeDocument/2006/relationships/image" Target="../media/image35.png"/><Relationship Id="rId9" Type="http://schemas.openxmlformats.org/officeDocument/2006/relationships/oleObject" Target="../embeddings/oleObject1.bin"/><Relationship Id="rId14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3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28.png"/><Relationship Id="rId4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15F80A2-62B1-4821-9D02-C33180273E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62516" y="379782"/>
            <a:ext cx="9305483" cy="1587005"/>
          </a:xfrm>
        </p:spPr>
        <p:txBody>
          <a:bodyPr>
            <a:noAutofit/>
          </a:bodyPr>
          <a:lstStyle/>
          <a:p>
            <a:r>
              <a:rPr kumimoji="1" lang="en-US" altLang="ja-JP" sz="32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New description to soft modes in N-alpha cluster states as Bose-Einstein condensation based on quantum field theory with zero mode excitation</a:t>
            </a:r>
            <a:endParaRPr kumimoji="1" lang="ja-JP" altLang="en-US" sz="3200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3" name="サブタイトル 2">
            <a:extLst>
              <a:ext uri="{FF2B5EF4-FFF2-40B4-BE49-F238E27FC236}">
                <a16:creationId xmlns:a16="http://schemas.microsoft.com/office/drawing/2014/main" id="{AC85000D-6B13-4901-ABB6-F1196FC49B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0137" y="2164805"/>
            <a:ext cx="9595876" cy="3299036"/>
          </a:xfrm>
        </p:spPr>
        <p:txBody>
          <a:bodyPr>
            <a:normAutofit/>
          </a:bodyPr>
          <a:lstStyle/>
          <a:p>
            <a:r>
              <a:rPr lang="en-US" altLang="ja-JP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State of the Art in Nuclear Cluster Physics</a:t>
            </a:r>
          </a:p>
          <a:p>
            <a:r>
              <a:rPr lang="en-US" altLang="ja-JP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May 13-18, 2018</a:t>
            </a:r>
          </a:p>
          <a:p>
            <a:r>
              <a:rPr lang="en-US" altLang="ja-JP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Junichi Takahashi (</a:t>
            </a:r>
            <a:r>
              <a:rPr lang="en-US" altLang="ja-JP" dirty="0" err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Waseda</a:t>
            </a:r>
            <a:r>
              <a:rPr lang="en-US" altLang="ja-JP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Univ.)</a:t>
            </a:r>
          </a:p>
          <a:p>
            <a:endParaRPr lang="en-US" altLang="ja-JP" sz="100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  <a:p>
            <a:pPr algn="l"/>
            <a:r>
              <a:rPr kumimoji="1" lang="en-US" altLang="ja-JP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		Collaborators : </a:t>
            </a:r>
          </a:p>
          <a:p>
            <a:pPr algn="l"/>
            <a:r>
              <a:rPr kumimoji="1" lang="en-US" altLang="ja-JP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			</a:t>
            </a:r>
            <a:r>
              <a:rPr lang="en-US" altLang="ja-JP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R. </a:t>
            </a:r>
            <a:r>
              <a:rPr lang="en-US" altLang="ja-JP" dirty="0" err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Katsuragi</a:t>
            </a:r>
            <a:r>
              <a:rPr lang="en-US" altLang="ja-JP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, Y. Kazama, </a:t>
            </a:r>
          </a:p>
          <a:p>
            <a:pPr algn="l"/>
            <a:r>
              <a:rPr lang="en-US" altLang="ja-JP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			Y. Nakamura, </a:t>
            </a:r>
            <a:r>
              <a:rPr kumimoji="1" lang="en-US" altLang="ja-JP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Y. Yamanaka (</a:t>
            </a:r>
            <a:r>
              <a:rPr kumimoji="1" lang="en-US" altLang="ja-JP" dirty="0" err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Waseda</a:t>
            </a:r>
            <a:r>
              <a:rPr kumimoji="1" lang="en-US" altLang="ja-JP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Univ.)</a:t>
            </a:r>
          </a:p>
          <a:p>
            <a:pPr algn="l"/>
            <a:r>
              <a:rPr kumimoji="1" lang="en-US" altLang="ja-JP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			S. Ohkubo</a:t>
            </a:r>
            <a:r>
              <a:rPr lang="ja-JP" altLang="en-US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(Univ. of Kochi, RCNP)</a:t>
            </a:r>
            <a:endParaRPr kumimoji="1" lang="ja-JP" altLang="en-US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E58C5BE-37C9-4AEF-8751-D9D6F898F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13F97-6C17-4747-AE44-59C1D51ADDAE}" type="slidenum">
              <a:rPr kumimoji="1" lang="ja-JP" altLang="en-US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fld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 descr="\bmdefine{\ba}{a}&#10;\bmdefine{\bb}{b}&#10;\bmdefine{\bx}{x}&#10;\bmdefine{\by}{y}&#10;\bmdefine{\bz}{z}&#10;\bmdefine{\bn}{n}&#10;\bmdefine{\bp}{p}&#10;&#10;\newcommand{\BM}{\begin{pmatrix}}&#10;\newcommand{\EM}{\end{pmatrix}}&#10;&#10;\renewcommand{\d}{\dagger}&#10;\newcommand{\Tc}{\mathcal{T}}&#10;\newcommand{\Lc}{\mathcal{L}}&#10;\newcommand{\Mc}{\mathcal{M}}&#10;&#10;\newcommand{\hphi}{\hat\varphi}&#10;\newcommand{\hpsi}{\hat\psi}&#10;\newcommand{\hphid}{\hat\varphi^\dagger}&#10;&#10;%\newcommand{\bra}[1]{\bigl\langle #1 \bigr|}&#10;%\newcommand{\ket}[1]{\bigl| #1 \bigr\rangle}&#10;%\newcommand{\braket}[2]{\bigl\langle #1 \big| #2 \bigr\rangle}&#10;\newcommand{\brasub}{{\!\!\phantom{\big\langle}}}&#10;&#10;\newcommand{\phiex}{\phi_{\mathrm{ex}}}&#10;&#10;\newcommand{\intx}{\int\! d^3x\;}&#10;\newcommand{\intxd}{\int\! d^3x'\;}&#10;\newcommand{\intxxd}{\int\! d^3x\,d^3x'\;}&#10;\newcommand{\intrd}{\int\! dr'\;}&#10;\newcommand{\ex}{\mathrm{ex}}&#10;&#10;&#10;Bose-Einstein condensation of alpha clusters and new soft mode in $^{12}$C--$^{52}$Fe $4N$ nuclei in field theoretical superuid cluster model, in preparation.">
            <a:extLst>
              <a:ext uri="{FF2B5EF4-FFF2-40B4-BE49-F238E27FC236}">
                <a16:creationId xmlns:a16="http://schemas.microsoft.com/office/drawing/2014/main" id="{E54C82F4-D653-4008-AC7E-E14ED4CA3C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515" y="5637038"/>
            <a:ext cx="9160030" cy="61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\bmdefine{\ba}{a}&#10;\bmdefine{\bb}{b}&#10;\bmdefine{\bx}{x}&#10;\bmdefine{\by}{y}&#10;\bmdefine{\bz}{z}&#10;\bmdefine{\bn}{n}&#10;\bmdefine{\bp}{p}&#10;&#10;\newcommand{\BM}{\begin{pmatrix}}&#10;\newcommand{\EM}{\end{pmatrix}}&#10;&#10;\renewcommand{\d}{\dagger}&#10;\newcommand{\Tc}{\mathcal{T}}&#10;\newcommand{\Lc}{\mathcal{L}}&#10;\newcommand{\Mc}{\mathcal{M}}&#10;&#10;\newcommand{\hphi}{\hat\varphi}&#10;\newcommand{\hpsi}{\hat\psi}&#10;\newcommand{\hphid}{\hat\varphi^\dagger}&#10;&#10;%\newcommand{\bra}[1]{\bigl\langle #1 \bigr|}&#10;%\newcommand{\ket}[1]{\bigl| #1 \bigr\rangle}&#10;%\newcommand{\braket}[2]{\bigl\langle #1 \big| #2 \bigr\rangle}&#10;\newcommand{\brasub}{{\!\!\phantom{\big\langle}}}&#10;&#10;\newcommand{\phiex}{\phi_{\mathrm{ex}}}&#10;&#10;\newcommand{\intx}{\int\! d^3x\;}&#10;\newcommand{\intxd}{\int\! d^3x'\;}&#10;\newcommand{\intxxd}{\int\! d^3x\,d^3x'\;}&#10;\newcommand{\intrd}{\int\! dr'\;}&#10;\newcommand{\ex}{\mathrm{ex}}&#10;&#10;Y.~Nakamura, J.~Takahashi, Y.~Yamanaka, and S.~Ohkubo,&#10;Phys.~Rev.~C {\bf 94}, 014314 {\bf } (2016)&#10;">
            <a:extLst>
              <a:ext uri="{FF2B5EF4-FFF2-40B4-BE49-F238E27FC236}">
                <a16:creationId xmlns:a16="http://schemas.microsoft.com/office/drawing/2014/main" id="{B371811C-8088-4F30-AA32-7BD90AA6CF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7209" y="6448567"/>
            <a:ext cx="9160030" cy="23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CA7FC17-2002-4919-A26B-7B0963EF2C1F}"/>
              </a:ext>
            </a:extLst>
          </p:cNvPr>
          <p:cNvSpPr txBox="1"/>
          <p:nvPr/>
        </p:nvSpPr>
        <p:spPr>
          <a:xfrm>
            <a:off x="578068" y="6323213"/>
            <a:ext cx="1082348" cy="40011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Paper 2</a:t>
            </a:r>
            <a:endParaRPr kumimoji="1" lang="ja-JP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CEA4A7DE-649A-4F2C-A19E-C47F0C4CE7AD}"/>
              </a:ext>
            </a:extLst>
          </p:cNvPr>
          <p:cNvSpPr txBox="1"/>
          <p:nvPr/>
        </p:nvSpPr>
        <p:spPr>
          <a:xfrm>
            <a:off x="577156" y="5734751"/>
            <a:ext cx="1082348" cy="40011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Paper 1</a:t>
            </a:r>
            <a:endParaRPr kumimoji="1" lang="ja-JP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9844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C6A926B0-8611-44A7-BDA7-C45F8BFF8E7C}"/>
              </a:ext>
            </a:extLst>
          </p:cNvPr>
          <p:cNvSpPr/>
          <p:nvPr/>
        </p:nvSpPr>
        <p:spPr>
          <a:xfrm>
            <a:off x="1249501" y="2651210"/>
            <a:ext cx="3835277" cy="67065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50FD7A2-2113-4589-BBFA-58E0F1F44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DD313F97-6C17-4747-AE44-59C1D51ADDAE}" type="slidenum">
              <a:rPr kumimoji="1" lang="ja-JP" altLang="en-US" smtClean="0">
                <a:latin typeface="Meiryo UI" panose="020B0604030504040204" pitchFamily="50" charset="-128"/>
                <a:ea typeface="Meiryo UI" panose="020B0604030504040204" pitchFamily="50" charset="-128"/>
              </a:rPr>
              <a:t>10</a:t>
            </a:fld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" name="タイトル 21">
            <a:extLst>
              <a:ext uri="{FF2B5EF4-FFF2-40B4-BE49-F238E27FC236}">
                <a16:creationId xmlns:a16="http://schemas.microsoft.com/office/drawing/2014/main" id="{992FA78A-3D52-494A-960F-5E0FBADC5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979"/>
            <a:ext cx="10515600" cy="1063360"/>
          </a:xfrm>
        </p:spPr>
        <p:txBody>
          <a:bodyPr>
            <a:noAutofit/>
          </a:bodyPr>
          <a:lstStyle/>
          <a:p>
            <a:r>
              <a:rPr lang="en-US" altLang="ja-JP" sz="40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Flow of calculation for </a:t>
            </a:r>
            <a:br>
              <a:rPr lang="en-US" altLang="ja-JP" sz="40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</a:br>
            <a:r>
              <a:rPr lang="en-US" altLang="ja-JP" sz="40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energy spectra and wave functions</a:t>
            </a:r>
            <a:endParaRPr lang="ja-JP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9E065FCF-AE03-4265-8E35-443FFA69B1B4}"/>
              </a:ext>
            </a:extLst>
          </p:cNvPr>
          <p:cNvSpPr/>
          <p:nvPr/>
        </p:nvSpPr>
        <p:spPr>
          <a:xfrm>
            <a:off x="1249501" y="4159544"/>
            <a:ext cx="5223002" cy="153342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A30EA9D6-86AE-4A20-A46F-357CC53AD0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553" y="4803330"/>
            <a:ext cx="4455045" cy="747220"/>
          </a:xfrm>
          <a:prstGeom prst="rect">
            <a:avLst/>
          </a:prstGeom>
        </p:spPr>
      </p:pic>
      <p:pic>
        <p:nvPicPr>
          <p:cNvPr id="1026" name="Picture 2" descr="\bmdefine{\ba}{a}&#10;\bmdefine{\bb}{b}&#10;\bmdefine{\bx}{x}&#10;\bmdefine{\by}{y}&#10;\bmdefine{\bz}{z}&#10;\bmdefine{\bn}{n}&#10;\bmdefine{\bp}{p}&#10;&#10;\newcommand{\BM}{\begin{pmatrix}}&#10;\newcommand{\EM}{\end{pmatrix}}&#10;&#10;\renewcommand{\d}{\dagger}&#10;\newcommand{\Tc}{\mathcal{T}}&#10;\newcommand{\Lc}{\mathcal{L}}&#10;\newcommand{\Mc}{\mathcal{M}}&#10;&#10;\newcommand{\hphi}{\hat\varphi}&#10;\newcommand{\hpsi}{\hat\psi}&#10;\newcommand{\hphid}{\hat\varphi^\dagger}&#10;&#10;%\newcommand{\bra}[1]{\bigl\langle #1 \bigr|}&#10;%\newcommand{\ket}[1]{\bigl| #1 \bigr\rangle}&#10;%\newcommand{\braket}[2]{\bigl\langle #1 \big| #2 \bigr\rangle}&#10;\newcommand{\brasub}{{\!\!\phantom{\big\langle}}}&#10;&#10;\newcommand{\phiex}{\phi_{\mathrm{ex}}}&#10;&#10;\newcommand{\intx}{\int\! d^3x\;}&#10;\newcommand{\intxd}{\int\! d^3x'\;}&#10;\newcommand{\intxxd}{\int\! d^3x\,d^3x'\;}&#10;\newcommand{\intrd}{\int\! dr'\;}&#10;\newcommand{\ex}{\mathrm{ex}}&#10;&#10;&#10;&#10;\begin{align*}&#10;,&#10;\end{align*}">
            <a:extLst>
              <a:ext uri="{FF2B5EF4-FFF2-40B4-BE49-F238E27FC236}">
                <a16:creationId xmlns:a16="http://schemas.microsoft.com/office/drawing/2014/main" id="{5A587DE6-062A-4584-9708-50F24AECC9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1038" y="5953744"/>
            <a:ext cx="24237" cy="5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24963007-1904-4AB4-BE6C-56FF7DC20556}"/>
              </a:ext>
            </a:extLst>
          </p:cNvPr>
          <p:cNvGrpSpPr/>
          <p:nvPr/>
        </p:nvGrpSpPr>
        <p:grpSpPr>
          <a:xfrm>
            <a:off x="1645833" y="4237878"/>
            <a:ext cx="4387845" cy="641112"/>
            <a:chOff x="1452719" y="3873561"/>
            <a:chExt cx="4826630" cy="705223"/>
          </a:xfrm>
        </p:grpSpPr>
        <p:pic>
          <p:nvPicPr>
            <p:cNvPr id="13" name="図 12">
              <a:extLst>
                <a:ext uri="{FF2B5EF4-FFF2-40B4-BE49-F238E27FC236}">
                  <a16:creationId xmlns:a16="http://schemas.microsoft.com/office/drawing/2014/main" id="{6EE3B7D4-10F6-40F9-BD0D-C2AEE0A081E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2719" y="3873561"/>
              <a:ext cx="4826630" cy="705223"/>
            </a:xfrm>
            <a:prstGeom prst="rect">
              <a:avLst/>
            </a:prstGeom>
          </p:spPr>
        </p:pic>
        <p:sp>
          <p:nvSpPr>
            <p:cNvPr id="7" name="楕円 6">
              <a:extLst>
                <a:ext uri="{FF2B5EF4-FFF2-40B4-BE49-F238E27FC236}">
                  <a16:creationId xmlns:a16="http://schemas.microsoft.com/office/drawing/2014/main" id="{531A5F56-7675-41BD-85F2-F0969E03B577}"/>
                </a:ext>
              </a:extLst>
            </p:cNvPr>
            <p:cNvSpPr/>
            <p:nvPr/>
          </p:nvSpPr>
          <p:spPr>
            <a:xfrm>
              <a:off x="4768083" y="3997075"/>
              <a:ext cx="467476" cy="484465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E62C05A6-B790-4B6A-9720-865CA7ABAF71}"/>
              </a:ext>
            </a:extLst>
          </p:cNvPr>
          <p:cNvGrpSpPr/>
          <p:nvPr/>
        </p:nvGrpSpPr>
        <p:grpSpPr>
          <a:xfrm>
            <a:off x="1712084" y="5111978"/>
            <a:ext cx="2400305" cy="467476"/>
            <a:chOff x="1694556" y="5332730"/>
            <a:chExt cx="2400305" cy="467476"/>
          </a:xfrm>
        </p:grpSpPr>
        <p:pic>
          <p:nvPicPr>
            <p:cNvPr id="16" name="図 15">
              <a:extLst>
                <a:ext uri="{FF2B5EF4-FFF2-40B4-BE49-F238E27FC236}">
                  <a16:creationId xmlns:a16="http://schemas.microsoft.com/office/drawing/2014/main" id="{DF709B9C-A834-4F2D-9A2F-C3CD58607C3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4556" y="5394354"/>
              <a:ext cx="2400305" cy="331749"/>
            </a:xfrm>
            <a:prstGeom prst="rect">
              <a:avLst/>
            </a:prstGeom>
          </p:spPr>
        </p:pic>
        <p:sp>
          <p:nvSpPr>
            <p:cNvPr id="26" name="楕円 25">
              <a:extLst>
                <a:ext uri="{FF2B5EF4-FFF2-40B4-BE49-F238E27FC236}">
                  <a16:creationId xmlns:a16="http://schemas.microsoft.com/office/drawing/2014/main" id="{BD52B1F1-4F0A-459E-981C-21C32B232842}"/>
                </a:ext>
              </a:extLst>
            </p:cNvPr>
            <p:cNvSpPr/>
            <p:nvPr/>
          </p:nvSpPr>
          <p:spPr>
            <a:xfrm>
              <a:off x="3146451" y="5332730"/>
              <a:ext cx="467476" cy="46747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1030" name="Picture 6" descr="\bmdefine{\ba}{a}&#10;\bmdefine{\bb}{b}&#10;\bmdefine{\bx}{x}&#10;\bmdefine{\by}{y}&#10;\bmdefine{\bz}{z}&#10;\bmdefine{\bn}{n}&#10;\bmdefine{\bp}{p}&#10;&#10;\newcommand{\BM}{\begin{pmatrix}}&#10;\newcommand{\EM}{\end{pmatrix}}&#10;&#10;\renewcommand{\d}{\dagger}&#10;\newcommand{\Tc}{\mathcal{T}}&#10;\newcommand{\Lc}{\mathcal{L}}&#10;\newcommand{\Mc}{\mathcal{M}}&#10;&#10;\newcommand{\hphi}{\hat\varphi}&#10;\newcommand{\hpsi}{\hat\psi}&#10;\newcommand{\hphid}{\hat\varphi^\dagger}&#10;&#10;%\newcommand{\bra}[1]{\bigl\langle #1 \bigr|}&#10;%\newcommand{\ket}[1]{\bigl| #1 \bigr\rangle}&#10;%\newcommand{\braket}[2]{\bigl\langle #1 \big| #2 \bigr\rangle}&#10;\newcommand{\brasub}{{\!\!\phantom{\big\langle}}}&#10;&#10;\newcommand{\phiex}{\phi_{\mathrm{ex}}}&#10;&#10;\newcommand{\intx}{\int\! d^3x\;}&#10;\newcommand{\intxd}{\int\! d^3x'\;}&#10;\newcommand{\intxxd}{\int\! d^3x\,d^3x'\;}&#10;\newcommand{\intrd}{\int\! dr'\;}&#10;\newcommand{\ex}{\mathrm{ex}}&#10;&#10;&#10;&#10;\begin{align*}&#10;\xi(\bx), \,&#10;\mu&#10;\end{align*}">
            <a:extLst>
              <a:ext uri="{FF2B5EF4-FFF2-40B4-BE49-F238E27FC236}">
                <a16:creationId xmlns:a16="http://schemas.microsoft.com/office/drawing/2014/main" id="{623C1C3B-5A71-40B2-B50F-3D831E0781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4908" y="7044399"/>
            <a:ext cx="923159" cy="307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127211B8-790E-42B5-B55A-622DD9131A49}"/>
              </a:ext>
            </a:extLst>
          </p:cNvPr>
          <p:cNvSpPr txBox="1"/>
          <p:nvPr/>
        </p:nvSpPr>
        <p:spPr>
          <a:xfrm>
            <a:off x="1581713" y="5916399"/>
            <a:ext cx="49760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Low-cost calculation!</a:t>
            </a:r>
          </a:p>
          <a:p>
            <a:r>
              <a:rPr kumimoji="1" lang="en-US" altLang="ja-JP" sz="2400" dirty="0"/>
              <a:t>Easy to extend to N</a:t>
            </a:r>
            <a:r>
              <a:rPr lang="en-US" altLang="ja-JP" sz="2400" dirty="0"/>
              <a:t>-</a:t>
            </a:r>
            <a:r>
              <a:rPr kumimoji="1" lang="en-US" altLang="ja-JP" sz="2400" dirty="0"/>
              <a:t>alpha system</a:t>
            </a:r>
            <a:endParaRPr kumimoji="1" lang="ja-JP" altLang="en-US" sz="2400" dirty="0"/>
          </a:p>
        </p:txBody>
      </p:sp>
      <p:pic>
        <p:nvPicPr>
          <p:cNvPr id="33" name="図 32">
            <a:extLst>
              <a:ext uri="{FF2B5EF4-FFF2-40B4-BE49-F238E27FC236}">
                <a16:creationId xmlns:a16="http://schemas.microsoft.com/office/drawing/2014/main" id="{3BC11075-AF54-4F3A-9992-274B4B7203C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5090" y="1495714"/>
            <a:ext cx="1328839" cy="343317"/>
          </a:xfrm>
          <a:prstGeom prst="rect">
            <a:avLst/>
          </a:prstGeom>
        </p:spPr>
      </p:pic>
      <p:pic>
        <p:nvPicPr>
          <p:cNvPr id="34" name="図 33">
            <a:extLst>
              <a:ext uri="{FF2B5EF4-FFF2-40B4-BE49-F238E27FC236}">
                <a16:creationId xmlns:a16="http://schemas.microsoft.com/office/drawing/2014/main" id="{AADC2A82-165D-44FA-AB7E-C2F6D35E7EF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931" y="1957879"/>
            <a:ext cx="3202946" cy="222146"/>
          </a:xfrm>
          <a:prstGeom prst="rect">
            <a:avLst/>
          </a:prstGeom>
        </p:spPr>
      </p:pic>
      <p:pic>
        <p:nvPicPr>
          <p:cNvPr id="37" name="Picture 4" descr="\bmdefine{\ba}{a}&#10;\bmdefine{\bb}{b}&#10;\bmdefine{\bx}{x}&#10;\bmdefine{\by}{y}&#10;\bmdefine{\bz}{z}&#10;\bmdefine{\bn}{n}&#10;\bmdefine{\bp}{p}&#10;&#10;\newcommand{\BM}{\begin{pmatrix}}&#10;\newcommand{\EM}{\end{pmatrix}}&#10;&#10;\renewcommand{\d}{\dagger}&#10;\newcommand{\Tc}{\mathcal{T}}&#10;\newcommand{\Lc}{\mathcal{L}}&#10;\newcommand{\Mc}{\mathcal{M}}&#10;&#10;\newcommand{\hphi}{\hat\varphi}&#10;\newcommand{\hpsi}{\hat\psi}&#10;\newcommand{\hphid}{\hat\varphi^\dagger}&#10;&#10;%\newcommand{\bra}[1]{\bigl\langle #1 \bigr|}&#10;%\newcommand{\ket}[1]{\bigl| #1 \bigr\rangle}&#10;%\newcommand{\braket}[2]{\bigl\langle #1 \big| #2 \bigr\rangle}&#10;\newcommand{\brasub}{{\!\!\phantom{\big\langle}}}&#10;&#10;\newcommand{\phiex}{\phi_{\mathrm{ex}}}&#10;&#10;\newcommand{\intx}{\int\! d^3x\;}&#10;\newcommand{\intxd}{\int\! d^3x'\;}&#10;\newcommand{\intxxd}{\int\! d^3x\,d^3x'\;}&#10;\newcommand{\intrd}{\int\! dr'\;}&#10;\newcommand{\ex}{\mathrm{ex}}&#10;&#10;&#10;&#10;\begin{align*}&#10;\{ \Omega, V_r, V_a, \mu_r, \mu_a \}&#10;\end{align*}">
            <a:extLst>
              <a:ext uri="{FF2B5EF4-FFF2-40B4-BE49-F238E27FC236}">
                <a16:creationId xmlns:a16="http://schemas.microsoft.com/office/drawing/2014/main" id="{F4223B76-E6A6-453F-A36C-6D9104B091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4435" y="1786453"/>
            <a:ext cx="2055803" cy="279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5EAADF7A-ABFE-4A2F-A061-44388F76027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150" y="2865480"/>
            <a:ext cx="3551670" cy="279711"/>
          </a:xfrm>
          <a:prstGeom prst="rect">
            <a:avLst/>
          </a:prstGeom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B3EDB7AD-78EB-4DBF-BD51-54AB9099D24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6164" y="3560353"/>
            <a:ext cx="3913814" cy="920897"/>
          </a:xfrm>
          <a:prstGeom prst="rect">
            <a:avLst/>
          </a:prstGeom>
        </p:spPr>
      </p:pic>
      <p:pic>
        <p:nvPicPr>
          <p:cNvPr id="41" name="図 40">
            <a:extLst>
              <a:ext uri="{FF2B5EF4-FFF2-40B4-BE49-F238E27FC236}">
                <a16:creationId xmlns:a16="http://schemas.microsoft.com/office/drawing/2014/main" id="{BFECB4F0-3989-40B6-86CE-2CEAA4CC16BE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355" b="61091"/>
          <a:stretch/>
        </p:blipFill>
        <p:spPr>
          <a:xfrm>
            <a:off x="7508666" y="2530649"/>
            <a:ext cx="2652992" cy="812495"/>
          </a:xfrm>
          <a:prstGeom prst="rect">
            <a:avLst/>
          </a:prstGeom>
        </p:spPr>
      </p:pic>
      <p:grpSp>
        <p:nvGrpSpPr>
          <p:cNvPr id="43" name="グループ化 42">
            <a:extLst>
              <a:ext uri="{FF2B5EF4-FFF2-40B4-BE49-F238E27FC236}">
                <a16:creationId xmlns:a16="http://schemas.microsoft.com/office/drawing/2014/main" id="{86991FD1-A620-4B94-8BDE-659DB6F660FC}"/>
              </a:ext>
            </a:extLst>
          </p:cNvPr>
          <p:cNvGrpSpPr/>
          <p:nvPr/>
        </p:nvGrpSpPr>
        <p:grpSpPr>
          <a:xfrm>
            <a:off x="983167" y="1308009"/>
            <a:ext cx="6045457" cy="2787299"/>
            <a:chOff x="983167" y="966724"/>
            <a:chExt cx="6045457" cy="2787299"/>
          </a:xfrm>
        </p:grpSpPr>
        <p:sp>
          <p:nvSpPr>
            <p:cNvPr id="45" name="テキスト ボックス 44">
              <a:extLst>
                <a:ext uri="{FF2B5EF4-FFF2-40B4-BE49-F238E27FC236}">
                  <a16:creationId xmlns:a16="http://schemas.microsoft.com/office/drawing/2014/main" id="{FF9E07F4-F018-4EA6-86A0-54F4A1EA5B4D}"/>
                </a:ext>
              </a:extLst>
            </p:cNvPr>
            <p:cNvSpPr txBox="1"/>
            <p:nvPr/>
          </p:nvSpPr>
          <p:spPr>
            <a:xfrm>
              <a:off x="984982" y="966724"/>
              <a:ext cx="60436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dirty="0">
                  <a:latin typeface="Arial" panose="020B0604020202020204" pitchFamily="34" charset="0"/>
                  <a:cs typeface="Arial" panose="020B0604020202020204" pitchFamily="34" charset="0"/>
                </a:rPr>
                <a:t>1. Set parameters in phenomenological potentials</a:t>
              </a:r>
            </a:p>
          </p:txBody>
        </p:sp>
        <p:sp>
          <p:nvSpPr>
            <p:cNvPr id="47" name="テキスト ボックス 46">
              <a:extLst>
                <a:ext uri="{FF2B5EF4-FFF2-40B4-BE49-F238E27FC236}">
                  <a16:creationId xmlns:a16="http://schemas.microsoft.com/office/drawing/2014/main" id="{AFE2A31B-4E08-40B5-917E-74732F519F22}"/>
                </a:ext>
              </a:extLst>
            </p:cNvPr>
            <p:cNvSpPr txBox="1"/>
            <p:nvPr/>
          </p:nvSpPr>
          <p:spPr>
            <a:xfrm>
              <a:off x="984077" y="1878132"/>
              <a:ext cx="264367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dirty="0">
                  <a:latin typeface="Arial" panose="020B0604020202020204" pitchFamily="34" charset="0"/>
                  <a:cs typeface="Arial" panose="020B0604020202020204" pitchFamily="34" charset="0"/>
                </a:rPr>
                <a:t>2. Solve GP equation</a:t>
              </a:r>
            </a:p>
          </p:txBody>
        </p:sp>
        <p:sp>
          <p:nvSpPr>
            <p:cNvPr id="48" name="テキスト ボックス 47">
              <a:extLst>
                <a:ext uri="{FF2B5EF4-FFF2-40B4-BE49-F238E27FC236}">
                  <a16:creationId xmlns:a16="http://schemas.microsoft.com/office/drawing/2014/main" id="{75D57E2E-20F3-4D0A-8F57-3DAE97843ED0}"/>
                </a:ext>
              </a:extLst>
            </p:cNvPr>
            <p:cNvSpPr txBox="1"/>
            <p:nvPr/>
          </p:nvSpPr>
          <p:spPr>
            <a:xfrm>
              <a:off x="983167" y="3353913"/>
              <a:ext cx="381707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dirty="0">
                  <a:latin typeface="Arial" panose="020B0604020202020204" pitchFamily="34" charset="0"/>
                  <a:cs typeface="Arial" panose="020B0604020202020204" pitchFamily="34" charset="0"/>
                </a:rPr>
                <a:t>3. Solve </a:t>
              </a:r>
              <a:r>
                <a:rPr lang="en-US" altLang="ja-JP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BdG</a:t>
              </a:r>
              <a:r>
                <a:rPr lang="en-US" altLang="ja-JP" sz="2000" dirty="0">
                  <a:latin typeface="Arial" panose="020B0604020202020204" pitchFamily="34" charset="0"/>
                  <a:cs typeface="Arial" panose="020B0604020202020204" pitchFamily="34" charset="0"/>
                </a:rPr>
                <a:t> and ZM equations</a:t>
              </a:r>
            </a:p>
          </p:txBody>
        </p:sp>
      </p:grpSp>
      <p:pic>
        <p:nvPicPr>
          <p:cNvPr id="3074" name="Picture 2" descr="\bmdefine{\ba}{a}&#10;\bmdefine{\bb}{b}&#10;\bmdefine{\bx}{x}&#10;\bmdefine{\by}{y}&#10;\bmdefine{\bz}{z}&#10;\bmdefine{\bn}{n}&#10;\bmdefine{\bp}{p}&#10;&#10;\newcommand{\BM}{\begin{pmatrix}}&#10;\newcommand{\EM}{\end{pmatrix}}&#10;&#10;\renewcommand{\d}{\dagger}&#10;\newcommand{\Tc}{\mathcal{T}}&#10;\newcommand{\Lc}{\mathcal{L}}&#10;\newcommand{\Mc}{\mathcal{M}}&#10;&#10;\newcommand{\hphi}{\hat\varphi}&#10;\newcommand{\hpsi}{\hat\psi}&#10;\newcommand{\hphid}{\hat\varphi^\dagger}&#10;&#10;%\newcommand{\bra}[1]{\bigl\langle #1 \bigr|}&#10;%\newcommand{\ket}[1]{\bigl| #1 \bigr\rangle}&#10;%\newcommand{\braket}[2]{\bigl\langle #1 \big| #2 \bigr\rangle}&#10;\newcommand{\brasub}{{\!\!\phantom{\big\langle}}}&#10;&#10;\newcommand{\phiex}{\phi_{\mathrm{ex}}}&#10;&#10;\newcommand{\intx}{\int\! d^3x\;}&#10;\newcommand{\intxd}{\int\! d^3x'\;}&#10;\newcommand{\intxxd}{\int\! d^3x\,d^3x'\;}&#10;\newcommand{\intrd}{\int\! dr'\;}&#10;\newcommand{\ex}{\mathrm{ex}}&#10;&#10;&#10;&#10;\begin{align*}&#10;\omega_{\bm n}, E_{\nu}&#10;\end{align*}">
            <a:extLst>
              <a:ext uri="{FF2B5EF4-FFF2-40B4-BE49-F238E27FC236}">
                <a16:creationId xmlns:a16="http://schemas.microsoft.com/office/drawing/2014/main" id="{35974E89-3015-4509-BD0A-FEC4863A56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9620" y="7081458"/>
            <a:ext cx="858753" cy="264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303C516B-B4E1-4876-A000-B36F7078189F}"/>
              </a:ext>
            </a:extLst>
          </p:cNvPr>
          <p:cNvGrpSpPr/>
          <p:nvPr/>
        </p:nvGrpSpPr>
        <p:grpSpPr>
          <a:xfrm>
            <a:off x="7216073" y="5593761"/>
            <a:ext cx="4835858" cy="341524"/>
            <a:chOff x="6861911" y="6027186"/>
            <a:chExt cx="4835858" cy="341524"/>
          </a:xfrm>
        </p:grpSpPr>
        <p:pic>
          <p:nvPicPr>
            <p:cNvPr id="15" name="Picture 2" descr="\begin{align*}&#10; I = \frac{\partial \mu}{\partial N_0}&#10;\end{align*}">
              <a:extLst>
                <a:ext uri="{FF2B5EF4-FFF2-40B4-BE49-F238E27FC236}">
                  <a16:creationId xmlns:a16="http://schemas.microsoft.com/office/drawing/2014/main" id="{461383FA-2503-471D-90C2-69EE916CB4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30440" y="6045238"/>
              <a:ext cx="467329" cy="2798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2" descr="\begin{align*}&#10;  &amp;C_{iji'j'}=&#10;\int\! d^3x d^3x'\, U(|\bm x-\bm x'|)&#10;\{\xi(\bm x)\}^i&#10;\{\eta(\bm x)\}^j&#10;\{\xi(\bm x')\}^{i'}\{\eta(\bm x')\}^{j'}&#10;\end{align*}">
              <a:extLst>
                <a:ext uri="{FF2B5EF4-FFF2-40B4-BE49-F238E27FC236}">
                  <a16:creationId xmlns:a16="http://schemas.microsoft.com/office/drawing/2014/main" id="{39CAD1C5-A7CF-4FF6-9119-7AA077DDAA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1911" y="6027186"/>
              <a:ext cx="4212128" cy="3415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122" name="Picture 2" descr="\begin{align*}&#10;\eta(\bm x) = \frac{\partial \xi(\bm x)}{\partial N_0}&#10;\end{align*}">
            <a:extLst>
              <a:ext uri="{FF2B5EF4-FFF2-40B4-BE49-F238E27FC236}">
                <a16:creationId xmlns:a16="http://schemas.microsoft.com/office/drawing/2014/main" id="{8D8377A6-9A74-4383-BE79-24C638800F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628" y="2727361"/>
            <a:ext cx="1322647" cy="516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8888BB23-56E7-410B-8315-A1766ADDF2E1}"/>
              </a:ext>
            </a:extLst>
          </p:cNvPr>
          <p:cNvSpPr/>
          <p:nvPr/>
        </p:nvSpPr>
        <p:spPr>
          <a:xfrm>
            <a:off x="5316934" y="2655509"/>
            <a:ext cx="1631218" cy="670653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0" name="Picture 2" descr="\begin{align*}&#10;  \xi(\bm x), \eta(\bm x)&#10;\end{align*}">
            <a:extLst>
              <a:ext uri="{FF2B5EF4-FFF2-40B4-BE49-F238E27FC236}">
                <a16:creationId xmlns:a16="http://schemas.microsoft.com/office/drawing/2014/main" id="{5990D417-7286-4BCE-9772-DE377890D8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0145" y="203442"/>
            <a:ext cx="1138498" cy="279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\begin{align*}&#10;  u_{\bm n}(\bm x) ,\, v_{\bm n}(\bm x)&#10;\end{align*}">
            <a:extLst>
              <a:ext uri="{FF2B5EF4-FFF2-40B4-BE49-F238E27FC236}">
                <a16:creationId xmlns:a16="http://schemas.microsoft.com/office/drawing/2014/main" id="{0A4D4C66-AB5C-4A05-A607-EFC1E3720C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2171" y="517703"/>
            <a:ext cx="1528841" cy="279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\begin{align*}&#10;  \Psi_{\nu} = \braket{q|\Psi_\nu}&#10;\end{align*}">
            <a:extLst>
              <a:ext uri="{FF2B5EF4-FFF2-40B4-BE49-F238E27FC236}">
                <a16:creationId xmlns:a16="http://schemas.microsoft.com/office/drawing/2014/main" id="{2C013B51-312D-4711-B60B-1C30A80DD0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9959" y="845211"/>
            <a:ext cx="1424749" cy="279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大かっこ 2">
            <a:extLst>
              <a:ext uri="{FF2B5EF4-FFF2-40B4-BE49-F238E27FC236}">
                <a16:creationId xmlns:a16="http://schemas.microsoft.com/office/drawing/2014/main" id="{A3F33D4F-4757-42CE-8638-2E06DA73830A}"/>
              </a:ext>
            </a:extLst>
          </p:cNvPr>
          <p:cNvSpPr/>
          <p:nvPr/>
        </p:nvSpPr>
        <p:spPr>
          <a:xfrm>
            <a:off x="9116005" y="203442"/>
            <a:ext cx="1947773" cy="921514"/>
          </a:xfrm>
          <a:prstGeom prst="bracketPair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52429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50FD7A2-2113-4589-BBFA-58E0F1F44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DD313F97-6C17-4747-AE44-59C1D51ADDAE}" type="slidenum">
              <a:rPr kumimoji="1" lang="ja-JP" altLang="en-US" smtClean="0">
                <a:latin typeface="Meiryo UI" panose="020B0604030504040204" pitchFamily="50" charset="-128"/>
                <a:ea typeface="Meiryo UI" panose="020B0604030504040204" pitchFamily="50" charset="-128"/>
              </a:rPr>
              <a:t>11</a:t>
            </a:fld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" name="タイトル 21">
            <a:extLst>
              <a:ext uri="{FF2B5EF4-FFF2-40B4-BE49-F238E27FC236}">
                <a16:creationId xmlns:a16="http://schemas.microsoft.com/office/drawing/2014/main" id="{992FA78A-3D52-494A-960F-5E0FBADC5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979"/>
            <a:ext cx="10515600" cy="748245"/>
          </a:xfrm>
        </p:spPr>
        <p:txBody>
          <a:bodyPr>
            <a:normAutofit/>
          </a:bodyPr>
          <a:lstStyle/>
          <a:p>
            <a:r>
              <a:rPr lang="en-US" altLang="ja-JP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How to determine parameters</a:t>
            </a:r>
            <a:endParaRPr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\bmdefine{\ba}{a}&#10;\bmdefine{\bb}{b}&#10;\bmdefine{\bx}{x}&#10;\bmdefine{\by}{y}&#10;\bmdefine{\bz}{z}&#10;\bmdefine{\bn}{n}&#10;\bmdefine{\bp}{p}&#10;&#10;\newcommand{\BM}{\begin{pmatrix}}&#10;\newcommand{\EM}{\end{pmatrix}}&#10;&#10;\renewcommand{\d}{\dagger}&#10;\newcommand{\Tc}{\mathcal{T}}&#10;\newcommand{\Lc}{\mathcal{L}}&#10;\newcommand{\Mc}{\mathcal{M}}&#10;&#10;\newcommand{\hphi}{\hat\varphi}&#10;\newcommand{\hpsi}{\hat\psi}&#10;\newcommand{\hphid}{\hat\varphi^\dagger}&#10;&#10;%\newcommand{\bra}[1]{\bigl\langle #1 \bigr|}&#10;%\newcommand{\ket}[1]{\bigl| #1 \bigr\rangle}&#10;%\newcommand{\braket}[2]{\bigl\langle #1 \big| #2 \bigr\rangle}&#10;\newcommand{\brasub}{{\!\!\phantom{\big\langle}}}&#10;&#10;\newcommand{\phiex}{\phi_{\mathrm{ex}}}&#10;&#10;\newcommand{\intx}{\int\! d^3x\;}&#10;\newcommand{\intxd}{\int\! d^3x'\;}&#10;\newcommand{\intxxd}{\int\! d^3x\,d^3x'\;}&#10;\newcommand{\intrd}{\int\! dr'\;}&#10;\newcommand{\ex}{\mathrm{ex}}&#10;&#10;&#10;&#10;\begin{align*}&#10;\{ \Omega, V_r, V_a, \mu_r, \mu_a \}&#10;\end{align*}">
            <a:extLst>
              <a:ext uri="{FF2B5EF4-FFF2-40B4-BE49-F238E27FC236}">
                <a16:creationId xmlns:a16="http://schemas.microsoft.com/office/drawing/2014/main" id="{88850974-86E9-46B0-A24D-CE04B3B305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791" y="1169129"/>
            <a:ext cx="2055803" cy="279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コンテンツ プレースホルダー 2">
            <a:extLst>
              <a:ext uri="{FF2B5EF4-FFF2-40B4-BE49-F238E27FC236}">
                <a16:creationId xmlns:a16="http://schemas.microsoft.com/office/drawing/2014/main" id="{3904F61F-D7F7-427C-AEFC-92DE0F9032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06532"/>
            <a:ext cx="10515600" cy="5249818"/>
          </a:xfrm>
        </p:spPr>
        <p:txBody>
          <a:bodyPr>
            <a:normAutofit/>
          </a:bodyPr>
          <a:lstStyle/>
          <a:p>
            <a:r>
              <a:rPr lang="en-US" altLang="ja-JP" sz="24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Parameters                           are determined by</a:t>
            </a:r>
          </a:p>
          <a:p>
            <a:pPr lvl="1"/>
            <a:r>
              <a:rPr lang="en-US" altLang="ja-JP" sz="20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Fitting calculation {          }</a:t>
            </a:r>
          </a:p>
          <a:p>
            <a:pPr lvl="1"/>
            <a:r>
              <a:rPr lang="en-US" altLang="ja-JP" sz="20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Ali-</a:t>
            </a:r>
            <a:r>
              <a:rPr lang="en-US" altLang="ja-JP" sz="2000" dirty="0" err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Bodmer’s</a:t>
            </a:r>
            <a:r>
              <a:rPr lang="en-US" altLang="ja-JP" sz="20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values {                      } </a:t>
            </a:r>
          </a:p>
          <a:p>
            <a:pPr lvl="1"/>
            <a:endParaRPr lang="en-US" altLang="ja-JP" sz="1600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  <a:p>
            <a:pPr lvl="1"/>
            <a:endParaRPr lang="en-US" altLang="ja-JP" sz="1600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  <a:p>
            <a:pPr lvl="1"/>
            <a:endParaRPr lang="en-US" altLang="ja-JP" sz="1600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  <a:p>
            <a:pPr lvl="1"/>
            <a:endParaRPr lang="en-US" altLang="ja-JP" sz="1600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  <a:p>
            <a:pPr lvl="1"/>
            <a:endParaRPr lang="en-US" altLang="ja-JP" sz="1600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altLang="ja-JP" sz="1600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altLang="ja-JP" sz="1600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  <a:p>
            <a:r>
              <a:rPr lang="en-US" altLang="ja-JP" sz="24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Fitting parameters determined by</a:t>
            </a:r>
          </a:p>
          <a:p>
            <a:pPr lvl="1"/>
            <a:endParaRPr lang="en-US" altLang="ja-JP" sz="2000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  <a:p>
            <a:endParaRPr lang="en-US" altLang="ja-JP" sz="2400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  <a:p>
            <a:endParaRPr lang="en-US" altLang="ja-JP" sz="2000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F14B7E81-A190-4CFF-A7A4-3B73AB73CB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1138" y="-1234992"/>
            <a:ext cx="1997001" cy="1125345"/>
          </a:xfrm>
          <a:prstGeom prst="rect">
            <a:avLst/>
          </a:prstGeom>
        </p:spPr>
      </p:pic>
      <p:pic>
        <p:nvPicPr>
          <p:cNvPr id="13" name="Picture 4" descr="\begin{align*}&#10;  \Omega, V_r&#10;\end{align*}">
            <a:extLst>
              <a:ext uri="{FF2B5EF4-FFF2-40B4-BE49-F238E27FC236}">
                <a16:creationId xmlns:a16="http://schemas.microsoft.com/office/drawing/2014/main" id="{263EC8F8-AD0E-46CA-9DBF-251C2FB41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9188" y="1575496"/>
            <a:ext cx="615440" cy="264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\begin{align*}&#10;  V_a,\, \mu_r, \, \mu_a&#10;\end{align*}">
            <a:extLst>
              <a:ext uri="{FF2B5EF4-FFF2-40B4-BE49-F238E27FC236}">
                <a16:creationId xmlns:a16="http://schemas.microsoft.com/office/drawing/2014/main" id="{FF3D576C-5349-4B30-994A-5C07A037A1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124" y="1904240"/>
            <a:ext cx="1409070" cy="283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51478CF-65E2-4910-BFA0-6079D029280C}"/>
              </a:ext>
            </a:extLst>
          </p:cNvPr>
          <p:cNvSpPr txBox="1"/>
          <p:nvPr/>
        </p:nvSpPr>
        <p:spPr>
          <a:xfrm flipH="1">
            <a:off x="2545060" y="2988643"/>
            <a:ext cx="23252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Key parameter </a:t>
            </a:r>
            <a:b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determining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 radius</a:t>
            </a:r>
            <a:b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of condensate 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403C9B78-C3A5-4356-A962-37413408F6C6}"/>
              </a:ext>
            </a:extLst>
          </p:cNvPr>
          <p:cNvSpPr txBox="1"/>
          <p:nvPr/>
        </p:nvSpPr>
        <p:spPr>
          <a:xfrm flipH="1">
            <a:off x="5324913" y="2993265"/>
            <a:ext cx="26423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Key parameter for preventing condensate</a:t>
            </a:r>
          </a:p>
          <a:p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from collapsing 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08EB709F-16DC-4B46-BE28-B054028A905C}"/>
              </a:ext>
            </a:extLst>
          </p:cNvPr>
          <p:cNvGrpSpPr/>
          <p:nvPr/>
        </p:nvGrpSpPr>
        <p:grpSpPr>
          <a:xfrm>
            <a:off x="1697449" y="2375024"/>
            <a:ext cx="2140109" cy="552916"/>
            <a:chOff x="1366213" y="2549195"/>
            <a:chExt cx="2140109" cy="552916"/>
          </a:xfrm>
        </p:grpSpPr>
        <p:pic>
          <p:nvPicPr>
            <p:cNvPr id="29" name="図 28">
              <a:extLst>
                <a:ext uri="{FF2B5EF4-FFF2-40B4-BE49-F238E27FC236}">
                  <a16:creationId xmlns:a16="http://schemas.microsoft.com/office/drawing/2014/main" id="{8F5B6953-A2A7-4C16-9C74-CB6A872AD56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6213" y="2549195"/>
              <a:ext cx="2140109" cy="552916"/>
            </a:xfrm>
            <a:prstGeom prst="rect">
              <a:avLst/>
            </a:prstGeom>
          </p:spPr>
        </p:pic>
        <p:cxnSp>
          <p:nvCxnSpPr>
            <p:cNvPr id="24" name="直線コネクタ 23">
              <a:extLst>
                <a:ext uri="{FF2B5EF4-FFF2-40B4-BE49-F238E27FC236}">
                  <a16:creationId xmlns:a16="http://schemas.microsoft.com/office/drawing/2014/main" id="{155C234A-3F26-47C0-91B1-A19ED64397AE}"/>
                </a:ext>
              </a:extLst>
            </p:cNvPr>
            <p:cNvCxnSpPr/>
            <p:nvPr/>
          </p:nvCxnSpPr>
          <p:spPr>
            <a:xfrm>
              <a:off x="2897221" y="2978809"/>
              <a:ext cx="248847" cy="0"/>
            </a:xfrm>
            <a:prstGeom prst="line">
              <a:avLst/>
            </a:prstGeom>
            <a:ln w="53975" cmpd="dbl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DB40336F-F948-4120-A02A-DCE949AFD2E5}"/>
              </a:ext>
            </a:extLst>
          </p:cNvPr>
          <p:cNvGrpSpPr/>
          <p:nvPr/>
        </p:nvGrpSpPr>
        <p:grpSpPr>
          <a:xfrm>
            <a:off x="4527124" y="2448445"/>
            <a:ext cx="5158377" cy="357770"/>
            <a:chOff x="4576888" y="2622616"/>
            <a:chExt cx="5158377" cy="357770"/>
          </a:xfrm>
        </p:grpSpPr>
        <p:pic>
          <p:nvPicPr>
            <p:cNvPr id="30" name="図 29">
              <a:extLst>
                <a:ext uri="{FF2B5EF4-FFF2-40B4-BE49-F238E27FC236}">
                  <a16:creationId xmlns:a16="http://schemas.microsoft.com/office/drawing/2014/main" id="{22B1FCAF-24A2-4DFF-AC29-8A0DFC029B8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6888" y="2622616"/>
              <a:ext cx="5158377" cy="357770"/>
            </a:xfrm>
            <a:prstGeom prst="rect">
              <a:avLst/>
            </a:prstGeom>
          </p:spPr>
        </p:pic>
        <p:cxnSp>
          <p:nvCxnSpPr>
            <p:cNvPr id="25" name="直線コネクタ 24">
              <a:extLst>
                <a:ext uri="{FF2B5EF4-FFF2-40B4-BE49-F238E27FC236}">
                  <a16:creationId xmlns:a16="http://schemas.microsoft.com/office/drawing/2014/main" id="{2AF36FC9-8DFE-4632-BD10-B78C98549AC7}"/>
                </a:ext>
              </a:extLst>
            </p:cNvPr>
            <p:cNvCxnSpPr/>
            <p:nvPr/>
          </p:nvCxnSpPr>
          <p:spPr>
            <a:xfrm>
              <a:off x="6249583" y="2979276"/>
              <a:ext cx="248847" cy="0"/>
            </a:xfrm>
            <a:prstGeom prst="line">
              <a:avLst/>
            </a:prstGeom>
            <a:ln w="53975" cmpd="dbl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66137D5C-9131-4EE6-B6CA-D7247F991D24}"/>
              </a:ext>
            </a:extLst>
          </p:cNvPr>
          <p:cNvGrpSpPr/>
          <p:nvPr/>
        </p:nvGrpSpPr>
        <p:grpSpPr>
          <a:xfrm>
            <a:off x="8794520" y="2993749"/>
            <a:ext cx="2678709" cy="646331"/>
            <a:chOff x="8487003" y="3149752"/>
            <a:chExt cx="2678709" cy="646331"/>
          </a:xfrm>
        </p:grpSpPr>
        <p:sp>
          <p:nvSpPr>
            <p:cNvPr id="26" name="テキスト ボックス 25">
              <a:extLst>
                <a:ext uri="{FF2B5EF4-FFF2-40B4-BE49-F238E27FC236}">
                  <a16:creationId xmlns:a16="http://schemas.microsoft.com/office/drawing/2014/main" id="{AE9C08B6-2517-4E75-BA99-101D3E9252DF}"/>
                </a:ext>
              </a:extLst>
            </p:cNvPr>
            <p:cNvSpPr txBox="1"/>
            <p:nvPr/>
          </p:nvSpPr>
          <p:spPr>
            <a:xfrm flipH="1">
              <a:off x="8487003" y="3149752"/>
              <a:ext cx="26423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>
                  <a:latin typeface="Arial" panose="020B0604020202020204" pitchFamily="34" charset="0"/>
                  <a:cs typeface="Arial" panose="020B0604020202020204" pitchFamily="34" charset="0"/>
                </a:rPr>
                <a:t>Remaining parameters</a:t>
              </a:r>
              <a:br>
                <a:rPr kumimoji="1" lang="en-US" altLang="ja-JP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kumimoji="1" lang="en-US" altLang="ja-JP" dirty="0">
                  <a:latin typeface="Arial" panose="020B0604020202020204" pitchFamily="34" charset="0"/>
                  <a:cs typeface="Arial" panose="020B0604020202020204" pitchFamily="34" charset="0"/>
                </a:rPr>
                <a:t>are not important as </a:t>
              </a:r>
              <a:endParaRPr kumimoji="1" lang="ja-JP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1" name="Picture 4" descr="\begin{align*}&#10;  \Omega, V_r&#10;\end{align*}">
              <a:extLst>
                <a:ext uri="{FF2B5EF4-FFF2-40B4-BE49-F238E27FC236}">
                  <a16:creationId xmlns:a16="http://schemas.microsoft.com/office/drawing/2014/main" id="{92DEE5E7-B2B1-4A37-A4B6-230A33BFD3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03323" y="3541770"/>
              <a:ext cx="462389" cy="1989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6" name="グループ化 45">
            <a:extLst>
              <a:ext uri="{FF2B5EF4-FFF2-40B4-BE49-F238E27FC236}">
                <a16:creationId xmlns:a16="http://schemas.microsoft.com/office/drawing/2014/main" id="{341F9BED-4164-43C8-B0ED-36959EC1E96A}"/>
              </a:ext>
            </a:extLst>
          </p:cNvPr>
          <p:cNvGrpSpPr/>
          <p:nvPr/>
        </p:nvGrpSpPr>
        <p:grpSpPr>
          <a:xfrm>
            <a:off x="5769396" y="5081578"/>
            <a:ext cx="5132009" cy="1323439"/>
            <a:chOff x="5943567" y="5081578"/>
            <a:chExt cx="5132009" cy="1323439"/>
          </a:xfrm>
        </p:grpSpPr>
        <p:sp>
          <p:nvSpPr>
            <p:cNvPr id="44" name="テキスト ボックス 43">
              <a:extLst>
                <a:ext uri="{FF2B5EF4-FFF2-40B4-BE49-F238E27FC236}">
                  <a16:creationId xmlns:a16="http://schemas.microsoft.com/office/drawing/2014/main" id="{07300096-F8CC-44D3-9344-596C52EEB3F8}"/>
                </a:ext>
              </a:extLst>
            </p:cNvPr>
            <p:cNvSpPr txBox="1"/>
            <p:nvPr/>
          </p:nvSpPr>
          <p:spPr>
            <a:xfrm>
              <a:off x="5943567" y="5081578"/>
              <a:ext cx="513200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000" u="sng" dirty="0"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rPr>
                <a:t>Assumption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ja-JP" sz="2000" dirty="0" err="1"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rPr>
                <a:t>rms</a:t>
              </a:r>
              <a:r>
                <a:rPr lang="en-US" altLang="ja-JP" sz="2000" dirty="0"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rPr>
                <a:t> radius     of Hoyle-like states</a:t>
              </a:r>
              <a:br>
                <a:rPr lang="en-US" altLang="ja-JP" sz="2000" dirty="0"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rPr>
              </a:br>
              <a:r>
                <a:rPr lang="en-US" altLang="ja-JP" sz="2000" dirty="0"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rPr>
                <a:t>behave as</a:t>
              </a:r>
              <a:br>
                <a:rPr lang="en-US" altLang="ja-JP" sz="2000" dirty="0"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rPr>
              </a:br>
              <a:r>
                <a:rPr lang="en-US" altLang="ja-JP" sz="2000" dirty="0"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rPr>
                <a:t>(similarly as ordinary nuclei                  )   </a:t>
              </a:r>
            </a:p>
          </p:txBody>
        </p:sp>
        <p:pic>
          <p:nvPicPr>
            <p:cNvPr id="1034" name="Picture 10" descr="\begin{align*}&#10;  \bar r \propto N^{1/3}&#10;\end{align*}">
              <a:extLst>
                <a:ext uri="{FF2B5EF4-FFF2-40B4-BE49-F238E27FC236}">
                  <a16:creationId xmlns:a16="http://schemas.microsoft.com/office/drawing/2014/main" id="{6ED9E269-4449-4B75-A184-A644C08B85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1467" y="5723246"/>
              <a:ext cx="1159316" cy="2934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Picture 12" descr="\begin{align*}&#10;  \bar r \propto A^{1/3}&#10;\end{align*}">
              <a:extLst>
                <a:ext uri="{FF2B5EF4-FFF2-40B4-BE49-F238E27FC236}">
                  <a16:creationId xmlns:a16="http://schemas.microsoft.com/office/drawing/2014/main" id="{1B63A71E-B73A-4BDE-925F-E0B007A9B2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80832" y="5998641"/>
              <a:ext cx="1102066" cy="2934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24FC49DF-802E-4B04-B39A-DB09871E42DE}"/>
              </a:ext>
            </a:extLst>
          </p:cNvPr>
          <p:cNvSpPr/>
          <p:nvPr/>
        </p:nvSpPr>
        <p:spPr>
          <a:xfrm>
            <a:off x="1473369" y="4937166"/>
            <a:ext cx="3616947" cy="127461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4" name="グループ化 33">
            <a:extLst>
              <a:ext uri="{FF2B5EF4-FFF2-40B4-BE49-F238E27FC236}">
                <a16:creationId xmlns:a16="http://schemas.microsoft.com/office/drawing/2014/main" id="{386EF444-7083-4104-9836-B79534C841D2}"/>
              </a:ext>
            </a:extLst>
          </p:cNvPr>
          <p:cNvGrpSpPr/>
          <p:nvPr/>
        </p:nvGrpSpPr>
        <p:grpSpPr>
          <a:xfrm>
            <a:off x="1652862" y="4728864"/>
            <a:ext cx="623455" cy="383966"/>
            <a:chOff x="560330" y="5111842"/>
            <a:chExt cx="623455" cy="383966"/>
          </a:xfrm>
        </p:grpSpPr>
        <p:sp>
          <p:nvSpPr>
            <p:cNvPr id="33" name="正方形/長方形 32">
              <a:extLst>
                <a:ext uri="{FF2B5EF4-FFF2-40B4-BE49-F238E27FC236}">
                  <a16:creationId xmlns:a16="http://schemas.microsoft.com/office/drawing/2014/main" id="{3F2D6956-E0CC-4ACC-BAFF-ED5B46A7C11B}"/>
                </a:ext>
              </a:extLst>
            </p:cNvPr>
            <p:cNvSpPr/>
            <p:nvPr/>
          </p:nvSpPr>
          <p:spPr>
            <a:xfrm>
              <a:off x="560330" y="5111842"/>
              <a:ext cx="623455" cy="38396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8" name="Picture 2" descr="\bmdefine{\ba}{a}&#10;\bmdefine{\bb}{b}&#10;\bmdefine{\bx}{x}&#10;\bmdefine{\by}{y}&#10;\bmdefine{\bz}{z}&#10;\bmdefine{\bn}{n}&#10;\bmdefine{\bp}{p}&#10;&#10;\newcommand{\BM}{\begin{pmatrix}}&#10;\newcommand{\EM}{\end{pmatrix}}&#10;&#10;\renewcommand{\d}{\dagger}&#10;\newcommand{\Tc}{\mathcal{T}}&#10;\newcommand{\Lc}{\mathcal{L}}&#10;\newcommand{\Mc}{\mathcal{M}}&#10;&#10;\newcommand{\hphi}{\hat\varphi}&#10;\newcommand{\hpsi}{\hat\psi}&#10;\newcommand{\hphid}{\hat\varphi^\dagger}&#10;&#10;%\newcommand{\bra}[1]{\bigl\langle #1 \bigr|}&#10;%\newcommand{\ket}[1]{\bigl| #1 \bigr\rangle}&#10;%\newcommand{\braket}[2]{\bigl\langle #1 \big| #2 \bigr\rangle}&#10;\newcommand{\brasub}{{\!\!\phantom{\big\langle}}}&#10;&#10;\newcommand{\phiex}{\phi_{\mathrm{ex}}}&#10;&#10;\newcommand{\intx}{\int\! d^3x\;}&#10;\newcommand{\intxd}{\int\! d^3x'\;}&#10;\newcommand{\intxxd}{\int\! d^3x\,d^3x'\;}&#10;\newcommand{\intrd}{\int\! dr'\;}&#10;\newcommand{\ex}{\mathrm{ex}}&#10;&#10;&#10;&#10;\begin{align*}&#10;^{12}\text{C}&#10;\end{align*}">
              <a:extLst>
                <a:ext uri="{FF2B5EF4-FFF2-40B4-BE49-F238E27FC236}">
                  <a16:creationId xmlns:a16="http://schemas.microsoft.com/office/drawing/2014/main" id="{18CB99FC-AC24-416B-8A6A-A4E8AF3915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5182302"/>
              <a:ext cx="429376" cy="2647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7" name="正方形/長方形 56">
            <a:extLst>
              <a:ext uri="{FF2B5EF4-FFF2-40B4-BE49-F238E27FC236}">
                <a16:creationId xmlns:a16="http://schemas.microsoft.com/office/drawing/2014/main" id="{0A4FB7BE-784C-47EA-ADFA-C382E1AB2DF4}"/>
              </a:ext>
            </a:extLst>
          </p:cNvPr>
          <p:cNvSpPr/>
          <p:nvPr/>
        </p:nvSpPr>
        <p:spPr>
          <a:xfrm>
            <a:off x="5568247" y="4937164"/>
            <a:ext cx="5438056" cy="146785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45" name="グループ化 44">
            <a:extLst>
              <a:ext uri="{FF2B5EF4-FFF2-40B4-BE49-F238E27FC236}">
                <a16:creationId xmlns:a16="http://schemas.microsoft.com/office/drawing/2014/main" id="{962B2B6E-373D-4F6B-BDB0-51BBB7FA42AE}"/>
              </a:ext>
            </a:extLst>
          </p:cNvPr>
          <p:cNvGrpSpPr/>
          <p:nvPr/>
        </p:nvGrpSpPr>
        <p:grpSpPr>
          <a:xfrm>
            <a:off x="5694457" y="4700578"/>
            <a:ext cx="1214938" cy="405326"/>
            <a:chOff x="7094897" y="4744121"/>
            <a:chExt cx="1214938" cy="405326"/>
          </a:xfrm>
        </p:grpSpPr>
        <p:sp>
          <p:nvSpPr>
            <p:cNvPr id="54" name="正方形/長方形 53">
              <a:extLst>
                <a:ext uri="{FF2B5EF4-FFF2-40B4-BE49-F238E27FC236}">
                  <a16:creationId xmlns:a16="http://schemas.microsoft.com/office/drawing/2014/main" id="{FEB734F2-FAB4-44B2-993A-563C87E2EE24}"/>
                </a:ext>
              </a:extLst>
            </p:cNvPr>
            <p:cNvSpPr/>
            <p:nvPr/>
          </p:nvSpPr>
          <p:spPr>
            <a:xfrm>
              <a:off x="7094897" y="4765481"/>
              <a:ext cx="1214938" cy="38396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テキスト ボックス 46">
              <a:extLst>
                <a:ext uri="{FF2B5EF4-FFF2-40B4-BE49-F238E27FC236}">
                  <a16:creationId xmlns:a16="http://schemas.microsoft.com/office/drawing/2014/main" id="{DB84469E-3DD3-47DE-B0A1-EBE99E9A5633}"/>
                </a:ext>
              </a:extLst>
            </p:cNvPr>
            <p:cNvSpPr txBox="1"/>
            <p:nvPr/>
          </p:nvSpPr>
          <p:spPr>
            <a:xfrm>
              <a:off x="7155630" y="4744121"/>
              <a:ext cx="11168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000" dirty="0"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rPr>
                <a:t>N-alpha</a:t>
              </a:r>
            </a:p>
          </p:txBody>
        </p:sp>
      </p:grp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B3A2372E-8E2A-4989-A9BA-68D1861F23D3}"/>
              </a:ext>
            </a:extLst>
          </p:cNvPr>
          <p:cNvGrpSpPr/>
          <p:nvPr/>
        </p:nvGrpSpPr>
        <p:grpSpPr>
          <a:xfrm>
            <a:off x="1599300" y="5131135"/>
            <a:ext cx="3484085" cy="1015663"/>
            <a:chOff x="1599300" y="5131135"/>
            <a:chExt cx="3484085" cy="1015663"/>
          </a:xfrm>
        </p:grpSpPr>
        <p:sp>
          <p:nvSpPr>
            <p:cNvPr id="23" name="テキスト ボックス 22">
              <a:extLst>
                <a:ext uri="{FF2B5EF4-FFF2-40B4-BE49-F238E27FC236}">
                  <a16:creationId xmlns:a16="http://schemas.microsoft.com/office/drawing/2014/main" id="{CABDD4A6-A920-4B5F-9A91-F9363C21CAE3}"/>
                </a:ext>
              </a:extLst>
            </p:cNvPr>
            <p:cNvSpPr txBox="1"/>
            <p:nvPr/>
          </p:nvSpPr>
          <p:spPr>
            <a:xfrm>
              <a:off x="1599300" y="5131135"/>
              <a:ext cx="348408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000" u="sng" dirty="0"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rPr>
                <a:t>Experimental data </a:t>
              </a:r>
              <a:r>
                <a:rPr lang="en-US" altLang="ja-JP" sz="2000" dirty="0"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rPr>
                <a:t>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ja-JP" sz="2000" dirty="0" err="1"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rPr>
                <a:t>rms</a:t>
              </a:r>
              <a:r>
                <a:rPr lang="en-US" altLang="ja-JP" sz="2000" dirty="0"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rPr>
                <a:t> radius    of Hoyle state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ja-JP" sz="2000" dirty="0"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rPr>
                <a:t>Energy of        state</a:t>
              </a:r>
            </a:p>
          </p:txBody>
        </p:sp>
        <p:pic>
          <p:nvPicPr>
            <p:cNvPr id="7170" name="Picture 2" descr="\begin{align*}&#10;0_3^+&#10;\end{align*}">
              <a:extLst>
                <a:ext uri="{FF2B5EF4-FFF2-40B4-BE49-F238E27FC236}">
                  <a16:creationId xmlns:a16="http://schemas.microsoft.com/office/drawing/2014/main" id="{AFB67F96-7706-460D-9481-D8C3575A25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9071" y="5800870"/>
              <a:ext cx="286251" cy="3187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074" name="Picture 2" descr="\begin{align*}&#10;  \bar r&#10;\end{align*}">
            <a:extLst>
              <a:ext uri="{FF2B5EF4-FFF2-40B4-BE49-F238E27FC236}">
                <a16:creationId xmlns:a16="http://schemas.microsoft.com/office/drawing/2014/main" id="{E7C335EB-87E2-43F0-BFCE-6A93F957FB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5101" y="5471333"/>
            <a:ext cx="164523" cy="225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\begin{align*}&#10;  \bar r&#10;\end{align*}">
            <a:extLst>
              <a:ext uri="{FF2B5EF4-FFF2-40B4-BE49-F238E27FC236}">
                <a16:creationId xmlns:a16="http://schemas.microsoft.com/office/drawing/2014/main" id="{C5F3ED30-8FC7-4EE7-83A9-B4AC81D3CB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367" y="5511659"/>
            <a:ext cx="164523" cy="225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89533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50FD7A2-2113-4589-BBFA-58E0F1F44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13F97-6C17-4747-AE44-59C1D51ADDAE}" type="slidenum">
              <a:rPr kumimoji="1" lang="ja-JP" altLang="en-US" smtClean="0">
                <a:latin typeface="Meiryo UI" panose="020B0604030504040204" pitchFamily="50" charset="-128"/>
                <a:ea typeface="Meiryo UI" panose="020B0604030504040204" pitchFamily="50" charset="-128"/>
              </a:rPr>
              <a:t>12</a:t>
            </a:fld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タイトル 21">
            <a:extLst>
              <a:ext uri="{FF2B5EF4-FFF2-40B4-BE49-F238E27FC236}">
                <a16:creationId xmlns:a16="http://schemas.microsoft.com/office/drawing/2014/main" id="{25E7B23D-F01E-435A-9689-8909A065E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979"/>
            <a:ext cx="10515600" cy="748245"/>
          </a:xfrm>
        </p:spPr>
        <p:txBody>
          <a:bodyPr>
            <a:normAutofit/>
          </a:bodyPr>
          <a:lstStyle/>
          <a:p>
            <a:r>
              <a:rPr lang="en-US" altLang="ja-JP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Result for </a:t>
            </a:r>
            <a:endParaRPr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\bmdefine{\ba}{a}&#10;\bmdefine{\bb}{b}&#10;\bmdefine{\bx}{x}&#10;\bmdefine{\by}{y}&#10;\bmdefine{\bz}{z}&#10;\bmdefine{\bn}{n}&#10;\bmdefine{\bp}{p}&#10;&#10;\newcommand{\BM}{\begin{pmatrix}}&#10;\newcommand{\EM}{\end{pmatrix}}&#10;&#10;\renewcommand{\d}{\dagger}&#10;\newcommand{\Tc}{\mathcal{T}}&#10;\newcommand{\Lc}{\mathcal{L}}&#10;\newcommand{\Mc}{\mathcal{M}}&#10;&#10;\newcommand{\hphi}{\hat\varphi}&#10;\newcommand{\hpsi}{\hat\psi}&#10;\newcommand{\hphid}{\hat\varphi^\dagger}&#10;&#10;%\newcommand{\bra}[1]{\bigl\langle #1 \bigr|}&#10;%\newcommand{\ket}[1]{\bigl| #1 \bigr\rangle}&#10;%\newcommand{\braket}[2]{\bigl\langle #1 \big| #2 \bigr\rangle}&#10;\newcommand{\brasub}{{\!\!\phantom{\big\langle}}}&#10;&#10;\newcommand{\phiex}{\phi_{\mathrm{ex}}}&#10;&#10;\newcommand{\intx}{\int\! d^3x\;}&#10;\newcommand{\intxd}{\int\! d^3x'\;}&#10;\newcommand{\intxxd}{\int\! d^3x\,d^3x'\;}&#10;\newcommand{\intrd}{\int\! dr'\;}&#10;\newcommand{\ex}{\mathrm{ex}}&#10;&#10;&#10;&#10;\begin{align*}&#10;^{12}\text{C}&#10;\end{align*}">
            <a:extLst>
              <a:ext uri="{FF2B5EF4-FFF2-40B4-BE49-F238E27FC236}">
                <a16:creationId xmlns:a16="http://schemas.microsoft.com/office/drawing/2014/main" id="{EC8BD575-26C0-493B-83C3-902A7B2259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262" y="174921"/>
            <a:ext cx="836734" cy="515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111107DE-1475-498F-BDE4-21237BA7CC63}"/>
              </a:ext>
            </a:extLst>
          </p:cNvPr>
          <p:cNvSpPr txBox="1"/>
          <p:nvPr/>
        </p:nvSpPr>
        <p:spPr>
          <a:xfrm flipH="1">
            <a:off x="2311799" y="898301"/>
            <a:ext cx="3541398" cy="469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u="sng" dirty="0">
                <a:latin typeface="Arial" panose="020B0604020202020204" pitchFamily="34" charset="0"/>
                <a:cs typeface="Arial" panose="020B0604020202020204" pitchFamily="34" charset="0"/>
              </a:rPr>
              <a:t>Condensation rate : 70%</a:t>
            </a:r>
            <a:endParaRPr kumimoji="1" lang="ja-JP" altLang="en-US" sz="24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0710D626-8C8A-4709-8847-960FB4F71024}"/>
              </a:ext>
            </a:extLst>
          </p:cNvPr>
          <p:cNvSpPr/>
          <p:nvPr/>
        </p:nvSpPr>
        <p:spPr>
          <a:xfrm>
            <a:off x="8579214" y="317238"/>
            <a:ext cx="3478902" cy="10806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7" name="グループ化 36">
            <a:extLst>
              <a:ext uri="{FF2B5EF4-FFF2-40B4-BE49-F238E27FC236}">
                <a16:creationId xmlns:a16="http://schemas.microsoft.com/office/drawing/2014/main" id="{8E8787C7-1BE1-4B21-9DC3-31C0FCF50053}"/>
              </a:ext>
            </a:extLst>
          </p:cNvPr>
          <p:cNvGrpSpPr/>
          <p:nvPr/>
        </p:nvGrpSpPr>
        <p:grpSpPr>
          <a:xfrm>
            <a:off x="8705144" y="317238"/>
            <a:ext cx="3352971" cy="1015663"/>
            <a:chOff x="1599300" y="5131135"/>
            <a:chExt cx="3352971" cy="1015663"/>
          </a:xfrm>
        </p:grpSpPr>
        <p:sp>
          <p:nvSpPr>
            <p:cNvPr id="38" name="テキスト ボックス 37">
              <a:extLst>
                <a:ext uri="{FF2B5EF4-FFF2-40B4-BE49-F238E27FC236}">
                  <a16:creationId xmlns:a16="http://schemas.microsoft.com/office/drawing/2014/main" id="{B78576F1-704E-4C23-83F9-26AB57484E4A}"/>
                </a:ext>
              </a:extLst>
            </p:cNvPr>
            <p:cNvSpPr txBox="1"/>
            <p:nvPr/>
          </p:nvSpPr>
          <p:spPr>
            <a:xfrm>
              <a:off x="1599300" y="5131135"/>
              <a:ext cx="335297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000" u="sng" dirty="0"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rPr>
                <a:t>Fitting condition </a:t>
              </a:r>
              <a:r>
                <a:rPr lang="en-US" altLang="ja-JP" sz="2000" dirty="0"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rPr>
                <a:t>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ja-JP" sz="2000" dirty="0" err="1"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rPr>
                <a:t>rms</a:t>
              </a:r>
              <a:r>
                <a:rPr lang="en-US" altLang="ja-JP" sz="2000" dirty="0"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rPr>
                <a:t> radius of Hoyle state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ja-JP" sz="2000" dirty="0"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rPr>
                <a:t>Energy of        state</a:t>
              </a:r>
            </a:p>
          </p:txBody>
        </p:sp>
        <p:pic>
          <p:nvPicPr>
            <p:cNvPr id="39" name="Picture 2" descr="\begin{align*}&#10;0_3^+&#10;\end{align*}">
              <a:extLst>
                <a:ext uri="{FF2B5EF4-FFF2-40B4-BE49-F238E27FC236}">
                  <a16:creationId xmlns:a16="http://schemas.microsoft.com/office/drawing/2014/main" id="{82BA3771-6D55-4C79-834B-EF62FC13F6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9071" y="5800870"/>
              <a:ext cx="286251" cy="3187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16046EF6-C386-4CB2-9347-40C7379B5520}"/>
              </a:ext>
            </a:extLst>
          </p:cNvPr>
          <p:cNvGrpSpPr/>
          <p:nvPr/>
        </p:nvGrpSpPr>
        <p:grpSpPr>
          <a:xfrm>
            <a:off x="9565885" y="1658723"/>
            <a:ext cx="2306843" cy="774468"/>
            <a:chOff x="9753800" y="2105626"/>
            <a:chExt cx="2306843" cy="774468"/>
          </a:xfrm>
        </p:grpSpPr>
        <p:pic>
          <p:nvPicPr>
            <p:cNvPr id="48" name="TexTeXPicture" descr="&lt;?xml version=&quot;1.0&quot; encoding=&quot;utf-16&quot;?&gt;&#10;&lt;TeXTeX&gt;&#10;  &lt;preamble&gt;\documentclass[a4paper,11pt]{jarticle}&#10;\usepackage{ascmac,wrapfig,bm,makeidx}&#10;\usepackage[dvips,final]{graphicx}&#10;\usepackage{amsmath,amssymb}&#10;\usepackage{color}&#10;&#10;\setlength{\topmargin}{-1.5cm}&#10;\setlength{\oddsidemargin}{-0.5cm}&#10;\setlength{\evensidemargin}{-0.5cm}&#10;\setlength{\textwidth}{20cm}&#10;\setlength{\textheight}{25.5cm}&#10;&#10;%%%%%%%%%%%%%%%%%%%%%%%%%%%%%%%%%%%%%%%&#10;\bmdefine{\bx}{x}&#10;\bmdefine{\by}{y}&#10;\bmdefine{\bz}{z}&#10;\bmdefine{\bn}{n}&#10;\bmdefine{\bk}{k}&#10;\newcommand{\BM}{\begin{pmatrix}}&#10;\newcommand{\EM}{\end{pmatrix}}&#10;&#10;\renewcommand{\d}{\dagger}&#10;\newcommand{\Lc}{\mathcal{L}}&#10;\newcommand{\Mc}{\mathcal{M}}&#10;&#10;\newcommand{\hphi}{\hat\varphi}&#10;\newcommand{\hphid}{\hat\varphi^\dagger}&#10;\newcommand{\hpsi}{\hat\psi}&#10;&#10;\newcommand{\bra}[1]{\bigl\langle #1 \bigr|}&#10;\newcommand{\ket}[1]{\bigl| #1 \bigr\rangle}&#10;\newcommand{\braket}[2]{\bigl\langle #1 \big| #2 \bigr\rangle}&#10;\newcommand{\brasub}{{\!\!\phantom{\big\langle}}}&#10;&#10;\newcommand{\phiext}{\phi_{\mathrm{ex}}}&#10;&#10;\newcommand{\intx}{\int\! d^3x\;}&#10;\newcommand{\intxd}{\int\! d^3x'\;}&#10;\newcommand{\intxxd}{\int\! d^3x\,d^3x'\;}&#10;\newcommand{\intrd}{\int\! dr'\;}&#10;\newcommand{\ext}{\mathrm{ext}}&#10;\newcommand{\z}{\mathrm{z}}&#10;\newcommand{\ex}{\mathrm{ex}}&#10;\newcommand{\Hh}{\Hat{H}}&#10;\newcommand{\Qh}{\Hat{Q}}&#10;\newcommand{\Ph}{\Hat{P}}&#10;\bmdefine{\bl}{\lambda}&#10;&#10;%%%%%This produces a 2x2 matrix&#10;\newcommand{\twomatrix}&#10;  [4]{\mbox{$ {\displaystyle \left(&#10;  \begin{matrix}{#1}&amp;amp;{#2}\cr{#3}&amp;amp;{#4}\end{matrix}&#10;  \right) }$}}&#10;&#10;%This produces a 1x2 column matrix&#10;\newcommand{\colmatrix}&#10;  [2]{\mbox{$ {\displaystyle \left(&#10;  \begin{matrix}{#1}\cr{#2}\end{matrix} \right) }$}}&#10;%This produces a 2x1 row matrix&#10;\newcommand{\rowmatrix}&#10;  [2]{\mbox{$ {\displaystyle \left(&#10;  \begin{matrix}{#1}&amp;amp;{#2}\end{matrix}\right) }$}}&#10;&#10;%%%%%%%%%%%%%%%%%%%%%%%%%%%%%%%%%%%%%%%&#10;&#10;\pagestyle{empty}&#10;&lt;/preamble&gt;&#10;  &lt;body&gt;\[&#10;{\hat a}_{n\ell}&#10;\]&lt;/body&gt;&#10;  &lt;fcolor&gt;FF000000&lt;/fcolor&gt;&#10;  &lt;bcolor&gt;FFFFFFFF&lt;/bcolor&gt;&#10;  &lt;transparent&gt;True&lt;/transparent&gt;&#10;  &lt;resolution&gt;1800&lt;/resolution&gt;&#10;  &lt;imageh&gt;234&lt;/imageh&gt;&#10;  &lt;imagew&gt;343&lt;/imagew&gt;&#10;  &lt;scale&gt;50&lt;/scale&gt;&#10;  &lt;cursor&gt;0&lt;/cursor&gt;&#10;&lt;/TeXTeX&gt;">
              <a:extLst>
                <a:ext uri="{FF2B5EF4-FFF2-40B4-BE49-F238E27FC236}">
                  <a16:creationId xmlns:a16="http://schemas.microsoft.com/office/drawing/2014/main" id="{FE56ADD9-721D-41D9-B8E1-FEE4C822FCA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71849" y="2105626"/>
              <a:ext cx="294083" cy="200628"/>
            </a:xfrm>
            <a:prstGeom prst="rect">
              <a:avLst/>
            </a:prstGeom>
          </p:spPr>
        </p:pic>
        <p:pic>
          <p:nvPicPr>
            <p:cNvPr id="49" name="TexTeXPicture" descr="&lt;?xml version=&quot;1.0&quot; encoding=&quot;utf-16&quot;?&gt;&#10;&lt;TeXTeX&gt;&#10;  &lt;preamble&gt;\documentclass[a4paper,11pt]{jarticle}&#10;\usepackage{ascmac,wrapfig,bm,makeidx}&#10;\usepackage[dvips,final]{graphicx}&#10;\usepackage{amsmath,amssymb}&#10;\usepackage{color}&#10;&#10;\setlength{\topmargin}{-1.5cm}&#10;\setlength{\oddsidemargin}{-0.5cm}&#10;\setlength{\evensidemargin}{-0.5cm}&#10;\setlength{\textwidth}{20cm}&#10;\setlength{\textheight}{25.5cm}&#10;&#10;%%%%%%%%%%%%%%%%%%%%%%%%%%%%%%%%%%%%%%%&#10;\bmdefine{\bx}{x}&#10;\bmdefine{\by}{y}&#10;\bmdefine{\bz}{z}&#10;\bmdefine{\bn}{n}&#10;\bmdefine{\bk}{k}&#10;\newcommand{\BM}{\begin{pmatrix}}&#10;\newcommand{\EM}{\end{pmatrix}}&#10;&#10;\renewcommand{\d}{\dagger}&#10;\newcommand{\Lc}{\mathcal{L}}&#10;\newcommand{\Mc}{\mathcal{M}}&#10;&#10;\newcommand{\hphi}{\hat\varphi}&#10;\newcommand{\hphid}{\hat\varphi^\dagger}&#10;\newcommand{\hpsi}{\hat\psi}&#10;&#10;\newcommand{\bra}[1]{\bigl\langle #1 \bigr|}&#10;\newcommand{\ket}[1]{\bigl| #1 \bigr\rangle}&#10;\newcommand{\braket}[2]{\bigl\langle #1 \big| #2 \bigr\rangle}&#10;\newcommand{\brasub}{{\!\!\phantom{\big\langle}}}&#10;&#10;\newcommand{\phiext}{\phi_{\mathrm{ex}}}&#10;&#10;\newcommand{\intx}{\int\! d^3x\;}&#10;\newcommand{\intxd}{\int\! d^3x'\;}&#10;\newcommand{\intxxd}{\int\! d^3x\,d^3x'\;}&#10;\newcommand{\intrd}{\int\! dr'\;}&#10;\newcommand{\ext}{\mathrm{ext}}&#10;\newcommand{\z}{\mathrm{z}}&#10;\newcommand{\ex}{\mathrm{ex}}&#10;\newcommand{\Hh}{\Hat{H}}&#10;\newcommand{\Qh}{\Hat{Q}}&#10;\newcommand{\Ph}{\Hat{P}}&#10;\bmdefine{\bl}{\lambda}&#10;&#10;%%%%%This produces a 2x2 matrix&#10;\newcommand{\twomatrix}&#10;  [4]{\mbox{$ {\displaystyle \left(&#10;  \begin{matrix}{#1}&amp;amp;{#2}\cr{#3}&amp;amp;{#4}\end{matrix}&#10;  \right) }$}}&#10;&#10;%This produces a 1x2 column matrix&#10;\newcommand{\colmatrix}&#10;  [2]{\mbox{$ {\displaystyle \left(&#10;  \begin{matrix}{#1}\cr{#2}\end{matrix} \right) }$}}&#10;%This produces a 2x1 row matrix&#10;\newcommand{\rowmatrix}&#10;  [2]{\mbox{$ {\displaystyle \left(&#10;  \begin{matrix}{#1}&amp;amp;{#2}\end{matrix}\right) }$}}&#10;&#10;%%%%%%%%%%%%%%%%%%%%%%%%%%%%%%%%%%%%%%%&#10;&#10;\pagestyle{empty}&#10;&lt;/preamble&gt;&#10;  &lt;body&gt;\begin{align*}&#10;&amp;amp;n \,: \, {\rm radial qunatum}\,\,{\rm number}\\&#10;&amp;amp;\ell\, :\, {\rm angular}\,\, {\rm momentum}&#10;\end{align*}&lt;/body&gt;&#10;  &lt;fcolor&gt;FF000000&lt;/fcolor&gt;&#10;  &lt;bcolor&gt;FFFFFFFF&lt;/bcolor&gt;&#10;  &lt;transparent&gt;True&lt;/transparent&gt;&#10;  &lt;resolution&gt;1800&lt;/resolution&gt;&#10;  &lt;imageh&gt;706&lt;/imageh&gt;&#10;  &lt;imagew&gt;3215&lt;/imagew&gt;&#10;  &lt;scale&gt;50&lt;/scale&gt;&#10;  &lt;cursor&gt;99&lt;/cursor&gt;&#10;&lt;/TeXTeX&gt;">
              <a:extLst>
                <a:ext uri="{FF2B5EF4-FFF2-40B4-BE49-F238E27FC236}">
                  <a16:creationId xmlns:a16="http://schemas.microsoft.com/office/drawing/2014/main" id="{48AE7F61-FC8C-4FE5-BED0-5D951BFBCF1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800" y="2373522"/>
              <a:ext cx="2306843" cy="506572"/>
            </a:xfrm>
            <a:prstGeom prst="rect">
              <a:avLst/>
            </a:prstGeom>
          </p:spPr>
        </p:pic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7CEF02F1-99F8-46FA-A32A-46D72CE341BB}"/>
              </a:ext>
            </a:extLst>
          </p:cNvPr>
          <p:cNvGrpSpPr/>
          <p:nvPr/>
        </p:nvGrpSpPr>
        <p:grpSpPr>
          <a:xfrm>
            <a:off x="663977" y="1359113"/>
            <a:ext cx="8292016" cy="5299123"/>
            <a:chOff x="663977" y="1239469"/>
            <a:chExt cx="8292016" cy="5299123"/>
          </a:xfrm>
        </p:grpSpPr>
        <p:pic>
          <p:nvPicPr>
            <p:cNvPr id="11" name="図 10">
              <a:extLst>
                <a:ext uri="{FF2B5EF4-FFF2-40B4-BE49-F238E27FC236}">
                  <a16:creationId xmlns:a16="http://schemas.microsoft.com/office/drawing/2014/main" id="{9B04C6F7-C289-4FFC-8F6B-53E04D890D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-1120" t="-1203" r="84" b="-1767"/>
            <a:stretch/>
          </p:blipFill>
          <p:spPr>
            <a:xfrm>
              <a:off x="663977" y="1239469"/>
              <a:ext cx="6968146" cy="5052315"/>
            </a:xfrm>
            <a:prstGeom prst="rect">
              <a:avLst/>
            </a:prstGeom>
          </p:spPr>
        </p:pic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383E723A-9F87-453D-B9AA-35EC573C5A5B}"/>
                </a:ext>
              </a:extLst>
            </p:cNvPr>
            <p:cNvSpPr txBox="1"/>
            <p:nvPr/>
          </p:nvSpPr>
          <p:spPr>
            <a:xfrm>
              <a:off x="3283038" y="6186167"/>
              <a:ext cx="3626181" cy="3524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rms</a:t>
              </a:r>
              <a:r>
                <a:rPr kumimoji="1" lang="en-US" altLang="ja-JP" sz="2400" dirty="0">
                  <a:latin typeface="Arial" panose="020B0604020202020204" pitchFamily="34" charset="0"/>
                  <a:cs typeface="Arial" panose="020B0604020202020204" pitchFamily="34" charset="0"/>
                </a:rPr>
                <a:t> radius of Hoyle state</a:t>
              </a:r>
              <a:endParaRPr kumimoji="1" lang="ja-JP" alt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0" name="TexTeXPicture" descr="&lt;?xml version=&quot;1.0&quot; encoding=&quot;utf-16&quot;?&gt;&#10;&lt;TeXTeX&gt;&#10;  &lt;preamble&gt;\documentclass[a4paper,11pt]{jarticle}&#10;\usepackage{ascmac,wrapfig,bm,makeidx}&#10;\usepackage[dvips,final]{graphicx}&#10;\usepackage{amsmath,amssymb}&#10;\usepackage{color}&#10;&#10;\setlength{\topmargin}{-1.5cm}&#10;\setlength{\oddsidemargin}{-0.5cm}&#10;\setlength{\evensidemargin}{-0.5cm}&#10;\setlength{\textwidth}{20cm}&#10;\setlength{\textheight}{25.5cm}&#10;&#10;%%%%%%%%%%%%%%%%%%%%%%%%%%%%%%%%%%%%%%%&#10;\bmdefine{\bx}{x}&#10;\bmdefine{\by}{y}&#10;\bmdefine{\bz}{z}&#10;\bmdefine{\bn}{n}&#10;\bmdefine{\bk}{k}&#10;\newcommand{\BM}{\begin{pmatrix}}&#10;\newcommand{\EM}{\end{pmatrix}}&#10;&#10;\renewcommand{\d}{\dagger}&#10;\newcommand{\Lc}{\mathcal{L}}&#10;\newcommand{\Mc}{\mathcal{M}}&#10;&#10;\newcommand{\hphi}{\hat\varphi}&#10;\newcommand{\hphid}{\hat\varphi^\dagger}&#10;\newcommand{\hpsi}{\hat\psi}&#10;&#10;\newcommand{\bra}[1]{\bigl\langle #1 \bigr|}&#10;\newcommand{\ket}[1]{\bigl| #1 \bigr\rangle}&#10;\newcommand{\braket}[2]{\bigl\langle #1 \big| #2 \bigr\rangle}&#10;\newcommand{\brasub}{{\!\!\phantom{\big\langle}}}&#10;&#10;\newcommand{\phiext}{\phi_{\mathrm{ex}}}&#10;&#10;\newcommand{\intx}{\int\! d^3x\;}&#10;\newcommand{\intxd}{\int\! d^3x'\;}&#10;\newcommand{\intxxd}{\int\! d^3x\,d^3x'\;}&#10;\newcommand{\intrd}{\int\! dr'\;}&#10;\newcommand{\ext}{\mathrm{ext}}&#10;\newcommand{\z}{\mathrm{z}}&#10;\newcommand{\ex}{\mathrm{ex}}&#10;\newcommand{\Hh}{\Hat{H}}&#10;\newcommand{\Qh}{\Hat{Q}}&#10;\newcommand{\Ph}{\Hat{P}}&#10;\bmdefine{\bl}{\lambda}&#10;&#10;%%%%%This produces a 2x2 matrix&#10;\newcommand{\twomatrix}&#10;  [4]{\mbox{$ {\displaystyle \left(&#10;  \begin{matrix}{#1}&amp;amp;{#2}\cr{#3}&amp;amp;{#4}\end{matrix}&#10;  \right) }$}}&#10;&#10;%This produces a 1x2 column matrix&#10;\newcommand{\colmatrix}&#10;  [2]{\mbox{$ {\displaystyle \left(&#10;  \begin{matrix}{#1}\cr{#2}\end{matrix} \right) }$}}&#10;%This produces a 2x1 row matrix&#10;\newcommand{\rowmatrix}&#10;  [2]{\mbox{$ {\displaystyle \left(&#10;  \begin{matrix}{#1}&amp;amp;{#2}\end{matrix}\right) }$}}&#10;&#10;%%%%%%%%%%%%%%%%%%%%%%%%%%%%%%%%%%%%%%%&#10;&#10;\pagestyle{empty}&#10;&lt;/preamble&gt;&#10;  &lt;body&gt;\[&#10;\ket{\Psi_0} \ket{0}_{\rm ex}&#10;\]&lt;/body&gt;&#10;  &lt;fcolor&gt;FF000000&lt;/fcolor&gt;&#10;  &lt;bcolor&gt;FFFFFFFF&lt;/bcolor&gt;&#10;  &lt;transparent&gt;True&lt;/transparent&gt;&#10;  &lt;resolution&gt;1800&lt;/resolution&gt;&#10;  &lt;imageh&gt;347&lt;/imageh&gt;&#10;  &lt;imagew&gt;1069&lt;/imagew&gt;&#10;  &lt;scale&gt;50&lt;/scale&gt;&#10;  &lt;cursor&gt;32&lt;/cursor&gt;&#10;&lt;/TeXTeX&gt;">
              <a:extLst>
                <a:ext uri="{FF2B5EF4-FFF2-40B4-BE49-F238E27FC236}">
                  <a16:creationId xmlns:a16="http://schemas.microsoft.com/office/drawing/2014/main" id="{BFCC0362-5769-4EA4-80F1-D52FE8F86EF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15166" y="5503690"/>
              <a:ext cx="814990" cy="264548"/>
            </a:xfrm>
            <a:prstGeom prst="rect">
              <a:avLst/>
            </a:prstGeom>
          </p:spPr>
        </p:pic>
        <p:pic>
          <p:nvPicPr>
            <p:cNvPr id="41" name="TexTeXPicture" descr="&lt;?xml version=&quot;1.0&quot; encoding=&quot;utf-16&quot;?&gt;&#10;&lt;TeXTeX&gt;&#10;  &lt;preamble&gt;\documentclass[a4paper,11pt]{jarticle}&#10;\usepackage{ascmac,wrapfig,bm,makeidx}&#10;\usepackage[dvips,final]{graphicx}&#10;\usepackage{amsmath,amssymb}&#10;\usepackage{color}&#10;&#10;\setlength{\topmargin}{-1.5cm}&#10;\setlength{\oddsidemargin}{-0.5cm}&#10;\setlength{\evensidemargin}{-0.5cm}&#10;\setlength{\textwidth}{20cm}&#10;\setlength{\textheight}{25.5cm}&#10;&#10;%%%%%%%%%%%%%%%%%%%%%%%%%%%%%%%%%%%%%%%&#10;\bmdefine{\bx}{x}&#10;\bmdefine{\by}{y}&#10;\bmdefine{\bz}{z}&#10;\bmdefine{\bn}{n}&#10;\bmdefine{\bk}{k}&#10;\newcommand{\BM}{\begin{pmatrix}}&#10;\newcommand{\EM}{\end{pmatrix}}&#10;&#10;\renewcommand{\d}{\dagger}&#10;\newcommand{\Lc}{\mathcal{L}}&#10;\newcommand{\Mc}{\mathcal{M}}&#10;&#10;\newcommand{\hphi}{\hat\varphi}&#10;\newcommand{\hphid}{\hat\varphi^\dagger}&#10;\newcommand{\hpsi}{\hat\psi}&#10;&#10;\newcommand{\bra}[1]{\bigl\langle #1 \bigr|}&#10;\newcommand{\ket}[1]{\bigl| #1 \bigr\rangle}&#10;\newcommand{\braket}[2]{\bigl\langle #1 \big| #2 \bigr\rangle}&#10;\newcommand{\brasub}{{\!\!\phantom{\big\langle}}}&#10;&#10;\newcommand{\phiext}{\phi_{\mathrm{ex}}}&#10;&#10;\newcommand{\intx}{\int\! d^3x\;}&#10;\newcommand{\intxd}{\int\! d^3x'\;}&#10;\newcommand{\intxxd}{\int\! d^3x\,d^3x'\;}&#10;\newcommand{\intrd}{\int\! dr'\;}&#10;\newcommand{\ext}{\mathrm{ext}}&#10;\newcommand{\z}{\mathrm{z}}&#10;\newcommand{\ex}{\mathrm{ex}}&#10;\newcommand{\Hh}{\Hat{H}}&#10;\newcommand{\Qh}{\Hat{Q}}&#10;\newcommand{\Ph}{\Hat{P}}&#10;\bmdefine{\bl}{\lambda}&#10;&#10;%%%%%This produces a 2x2 matrix&#10;\newcommand{\twomatrix}&#10;  [4]{\mbox{$ {\displaystyle \left(&#10;  \begin{matrix}{#1}&amp;amp;{#2}\cr{#3}&amp;amp;{#4}\end{matrix}&#10;  \right) }$}}&#10;&#10;%This produces a 1x2 column matrix&#10;\newcommand{\colmatrix}&#10;  [2]{\mbox{$ {\displaystyle \left(&#10;  \begin{matrix}{#1}\cr{#2}\end{matrix} \right) }$}}&#10;%This produces a 2x1 row matrix&#10;\newcommand{\rowmatrix}&#10;  [2]{\mbox{$ {\displaystyle \left(&#10;  \begin{matrix}{#1}&amp;amp;{#2}\end{matrix}\right) }$}}&#10;&#10;%%%%%%%%%%%%%%%%%%%%%%%%%%%%%%%%%%%%%%%&#10;&#10;\pagestyle{empty}&#10;&lt;/preamble&gt;&#10;  &lt;body&gt;\[&#10;\ket{\Psi_1} \ket{0}_{\rm ex}&#10;\]&lt;/body&gt;&#10;  &lt;fcolor&gt;FF000000&lt;/fcolor&gt;&#10;  &lt;bcolor&gt;FFFFFFFF&lt;/bcolor&gt;&#10;  &lt;transparent&gt;True&lt;/transparent&gt;&#10;  &lt;resolution&gt;1800&lt;/resolution&gt;&#10;  &lt;imageh&gt;347&lt;/imageh&gt;&#10;  &lt;imagew&gt;1069&lt;/imagew&gt;&#10;  &lt;scale&gt;50&lt;/scale&gt;&#10;  &lt;cursor&gt;0&lt;/cursor&gt;&#10;&lt;/TeXTeX&gt;">
              <a:extLst>
                <a:ext uri="{FF2B5EF4-FFF2-40B4-BE49-F238E27FC236}">
                  <a16:creationId xmlns:a16="http://schemas.microsoft.com/office/drawing/2014/main" id="{184647C9-4951-4D61-A7AF-1D959B962C7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15166" y="5054902"/>
              <a:ext cx="814990" cy="264548"/>
            </a:xfrm>
            <a:prstGeom prst="rect">
              <a:avLst/>
            </a:prstGeom>
          </p:spPr>
        </p:pic>
        <p:pic>
          <p:nvPicPr>
            <p:cNvPr id="42" name="TexTeXPicture" descr="&lt;?xml version=&quot;1.0&quot; encoding=&quot;utf-16&quot;?&gt;&#10;&lt;TeXTeX&gt;&#10;  &lt;preamble&gt;\documentclass[a4paper,11pt]{jarticle}&#10;\usepackage{ascmac,wrapfig,bm,makeidx}&#10;\usepackage[dvips,final]{graphicx}&#10;\usepackage{amsmath,amssymb}&#10;\usepackage{color}&#10;&#10;\setlength{\topmargin}{-1.5cm}&#10;\setlength{\oddsidemargin}{-0.5cm}&#10;\setlength{\evensidemargin}{-0.5cm}&#10;\setlength{\textwidth}{20cm}&#10;\setlength{\textheight}{25.5cm}&#10;&#10;%%%%%%%%%%%%%%%%%%%%%%%%%%%%%%%%%%%%%%%&#10;\bmdefine{\bx}{x}&#10;\bmdefine{\by}{y}&#10;\bmdefine{\bz}{z}&#10;\bmdefine{\bn}{n}&#10;\bmdefine{\bk}{k}&#10;\newcommand{\BM}{\begin{pmatrix}}&#10;\newcommand{\EM}{\end{pmatrix}}&#10;&#10;\renewcommand{\d}{\dagger}&#10;\newcommand{\Lc}{\mathcal{L}}&#10;\newcommand{\Mc}{\mathcal{M}}&#10;&#10;\newcommand{\hphi}{\hat\varphi}&#10;\newcommand{\hphid}{\hat\varphi^\dagger}&#10;\newcommand{\hpsi}{\hat\psi}&#10;&#10;\newcommand{\bra}[1]{\bigl\langle #1 \bigr|}&#10;\newcommand{\ket}[1]{\bigl| #1 \bigr\rangle}&#10;\newcommand{\braket}[2]{\bigl\langle #1 \big| #2 \bigr\rangle}&#10;\newcommand{\brasub}{{\!\!\phantom{\big\langle}}}&#10;&#10;\newcommand{\phiext}{\phi_{\mathrm{ex}}}&#10;&#10;\newcommand{\intx}{\int\! d^3x\;}&#10;\newcommand{\intxd}{\int\! d^3x'\;}&#10;\newcommand{\intxxd}{\int\! d^3x\,d^3x'\;}&#10;\newcommand{\intrd}{\int\! dr'\;}&#10;\newcommand{\ext}{\mathrm{ext}}&#10;\newcommand{\z}{\mathrm{z}}&#10;\newcommand{\ex}{\mathrm{ex}}&#10;\newcommand{\Hh}{\Hat{H}}&#10;\newcommand{\Qh}{\Hat{Q}}&#10;\newcommand{\Ph}{\Hat{P}}&#10;\bmdefine{\bl}{\lambda}&#10;&#10;%%%%%This produces a 2x2 matrix&#10;\newcommand{\twomatrix}&#10;  [4]{\mbox{$ {\displaystyle \left(&#10;  \begin{matrix}{#1}&amp;amp;{#2}\cr{#3}&amp;amp;{#4}\end{matrix}&#10;  \right) }$}}&#10;&#10;%This produces a 1x2 column matrix&#10;\newcommand{\colmatrix}&#10;  [2]{\mbox{$ {\displaystyle \left(&#10;  \begin{matrix}{#1}\cr{#2}\end{matrix} \right) }$}}&#10;%This produces a 2x1 row matrix&#10;\newcommand{\rowmatrix}&#10;  [2]{\mbox{$ {\displaystyle \left(&#10;  \begin{matrix}{#1}&amp;amp;{#2}\end{matrix}\right) }$}}&#10;&#10;%%%%%%%%%%%%%%%%%%%%%%%%%%%%%%%%%%%%%%%&#10;&#10;\pagestyle{empty}&#10;&lt;/preamble&gt;&#10;  &lt;body&gt;\[&#10;\ket{\Psi_2} \ket{0}_{\rm ex}&#10;\]&lt;/body&gt;&#10;  &lt;fcolor&gt;FF000000&lt;/fcolor&gt;&#10;  &lt;bcolor&gt;FFFFFFFF&lt;/bcolor&gt;&#10;  &lt;transparent&gt;True&lt;/transparent&gt;&#10;  &lt;resolution&gt;1800&lt;/resolution&gt;&#10;  &lt;imageh&gt;347&lt;/imageh&gt;&#10;  &lt;imagew&gt;1069&lt;/imagew&gt;&#10;  &lt;scale&gt;50&lt;/scale&gt;&#10;  &lt;cursor&gt;14&lt;/cursor&gt;&#10;&lt;/TeXTeX&gt;">
              <a:extLst>
                <a:ext uri="{FF2B5EF4-FFF2-40B4-BE49-F238E27FC236}">
                  <a16:creationId xmlns:a16="http://schemas.microsoft.com/office/drawing/2014/main" id="{F473BAB5-7B93-420B-BB6B-265A5E16EE4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15166" y="4408550"/>
              <a:ext cx="814990" cy="264548"/>
            </a:xfrm>
            <a:prstGeom prst="rect">
              <a:avLst/>
            </a:prstGeom>
          </p:spPr>
        </p:pic>
        <p:pic>
          <p:nvPicPr>
            <p:cNvPr id="43" name="TexTeXPicture" descr="&lt;?xml version=&quot;1.0&quot; encoding=&quot;utf-16&quot;?&gt;&#10;&lt;TeXTeX&gt;&#10;  &lt;preamble&gt;\documentclass[a4paper,11pt]{jarticle}&#10;\usepackage{ascmac,wrapfig,bm,makeidx}&#10;\usepackage[dvips,final]{graphicx}&#10;\usepackage{amsmath,amssymb}&#10;\usepackage{color}&#10;&#10;\setlength{\topmargin}{-1.5cm}&#10;\setlength{\oddsidemargin}{-0.5cm}&#10;\setlength{\evensidemargin}{-0.5cm}&#10;\setlength{\textwidth}{20cm}&#10;\setlength{\textheight}{25.5cm}&#10;&#10;%%%%%%%%%%%%%%%%%%%%%%%%%%%%%%%%%%%%%%%&#10;\bmdefine{\bx}{x}&#10;\bmdefine{\by}{y}&#10;\bmdefine{\bz}{z}&#10;\bmdefine{\bn}{n}&#10;\bmdefine{\bk}{k}&#10;\newcommand{\BM}{\begin{pmatrix}}&#10;\newcommand{\EM}{\end{pmatrix}}&#10;&#10;\renewcommand{\d}{\dagger}&#10;\newcommand{\Lc}{\mathcal{L}}&#10;\newcommand{\Mc}{\mathcal{M}}&#10;&#10;\newcommand{\hphi}{\hat\varphi}&#10;\newcommand{\hphid}{\hat\varphi^\dagger}&#10;\newcommand{\hpsi}{\hat\psi}&#10;&#10;\newcommand{\bra}[1]{\bigl\langle #1 \bigr|}&#10;\newcommand{\ket}[1]{\bigl| #1 \bigr\rangle}&#10;\newcommand{\braket}[2]{\bigl\langle #1 \big| #2 \bigr\rangle}&#10;\newcommand{\brasub}{{\!\!\phantom{\big\langle}}}&#10;&#10;\newcommand{\phiext}{\phi_{\mathrm{ex}}}&#10;&#10;\newcommand{\intx}{\int\! d^3x\;}&#10;\newcommand{\intxd}{\int\! d^3x'\;}&#10;\newcommand{\intxxd}{\int\! d^3x\,d^3x'\;}&#10;\newcommand{\intrd}{\int\! dr'\;}&#10;\newcommand{\ext}{\mathrm{ext}}&#10;\newcommand{\z}{\mathrm{z}}&#10;\newcommand{\ex}{\mathrm{ex}}&#10;\newcommand{\Hh}{\Hat{H}}&#10;\newcommand{\Qh}{\Hat{Q}}&#10;\newcommand{\Ph}{\Hat{P}}&#10;\bmdefine{\bl}{\lambda}&#10;&#10;%%%%%This produces a 2x2 matrix&#10;\newcommand{\twomatrix}&#10;  [4]{\mbox{$ {\displaystyle \left(&#10;  \begin{matrix}{#1}&amp;amp;{#2}\cr{#3}&amp;amp;{#4}\end{matrix}&#10;  \right) }$}}&#10;&#10;%This produces a 1x2 column matrix&#10;\newcommand{\colmatrix}&#10;  [2]{\mbox{$ {\displaystyle \left(&#10;  \begin{matrix}{#1}\cr{#2}\end{matrix} \right) }$}}&#10;%This produces a 2x1 row matrix&#10;\newcommand{\rowmatrix}&#10;  [2]{\mbox{$ {\displaystyle \left(&#10;  \begin{matrix}{#1}&amp;amp;{#2}\end{matrix}\right) }$}}&#10;&#10;%%%%%%%%%%%%%%%%%%%%%%%%%%%%%%%%%%%%%%%&#10;&#10;\pagestyle{empty}&#10;&lt;/preamble&gt;&#10;  &lt;body&gt;\[&#10;\ket{\Psi_3} \ket{0}_{\rm ex}&#10;\]&lt;/body&gt;&#10;  &lt;fcolor&gt;FF000000&lt;/fcolor&gt;&#10;  &lt;bcolor&gt;FFFFFFFF&lt;/bcolor&gt;&#10;  &lt;transparent&gt;True&lt;/transparent&gt;&#10;  &lt;resolution&gt;1800&lt;/resolution&gt;&#10;  &lt;imageh&gt;347&lt;/imageh&gt;&#10;  &lt;imagew&gt;1069&lt;/imagew&gt;&#10;  &lt;scale&gt;50&lt;/scale&gt;&#10;  &lt;cursor&gt;14&lt;/cursor&gt;&#10;&lt;/TeXTeX&gt;">
              <a:extLst>
                <a:ext uri="{FF2B5EF4-FFF2-40B4-BE49-F238E27FC236}">
                  <a16:creationId xmlns:a16="http://schemas.microsoft.com/office/drawing/2014/main" id="{0C0F86CB-BA87-4DFB-B1E6-D10A239484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06393" y="3754126"/>
              <a:ext cx="814990" cy="264548"/>
            </a:xfrm>
            <a:prstGeom prst="rect">
              <a:avLst/>
            </a:prstGeom>
          </p:spPr>
        </p:pic>
        <p:pic>
          <p:nvPicPr>
            <p:cNvPr id="44" name="TexTeXPicture" descr="&lt;?xml version=&quot;1.0&quot; encoding=&quot;utf-16&quot;?&gt;&#10;&lt;TeXTeX&gt;&#10;  &lt;preamble&gt;\documentclass[a4paper,11pt]{jarticle}&#10;\usepackage{ascmac,wrapfig,bm,makeidx}&#10;\usepackage[dvips,final]{graphicx}&#10;\usepackage{amsmath,amssymb}&#10;\usepackage{color}&#10;&#10;\setlength{\topmargin}{-1.5cm}&#10;\setlength{\oddsidemargin}{-0.5cm}&#10;\setlength{\evensidemargin}{-0.5cm}&#10;\setlength{\textwidth}{20cm}&#10;\setlength{\textheight}{25.5cm}&#10;&#10;%%%%%%%%%%%%%%%%%%%%%%%%%%%%%%%%%%%%%%%&#10;\bmdefine{\bx}{x}&#10;\bmdefine{\by}{y}&#10;\bmdefine{\bz}{z}&#10;\bmdefine{\bn}{n}&#10;\bmdefine{\bk}{k}&#10;\newcommand{\BM}{\begin{pmatrix}}&#10;\newcommand{\EM}{\end{pmatrix}}&#10;&#10;\renewcommand{\d}{\dagger}&#10;\newcommand{\Lc}{\mathcal{L}}&#10;\newcommand{\Mc}{\mathcal{M}}&#10;&#10;\newcommand{\hphi}{\hat\varphi}&#10;\newcommand{\hphid}{\hat\varphi^\dagger}&#10;\newcommand{\hpsi}{\hat\psi}&#10;&#10;\newcommand{\bra}[1]{\bigl\langle #1 \bigr|}&#10;\newcommand{\ket}[1]{\bigl| #1 \bigr\rangle}&#10;\newcommand{\braket}[2]{\bigl\langle #1 \big| #2 \bigr\rangle}&#10;\newcommand{\brasub}{{\!\!\phantom{\big\langle}}}&#10;&#10;\newcommand{\phiext}{\phi_{\mathrm{ex}}}&#10;&#10;\newcommand{\intx}{\int\! d^3x\;}&#10;\newcommand{\intxd}{\int\! d^3x'\;}&#10;\newcommand{\intxxd}{\int\! d^3x\,d^3x'\;}&#10;\newcommand{\intrd}{\int\! dr'\;}&#10;\newcommand{\ext}{\mathrm{ext}}&#10;\newcommand{\z}{\mathrm{z}}&#10;\newcommand{\ex}{\mathrm{ex}}&#10;\newcommand{\Hh}{\Hat{H}}&#10;\newcommand{\Qh}{\Hat{Q}}&#10;\newcommand{\Ph}{\Hat{P}}&#10;\bmdefine{\bl}{\lambda}&#10;&#10;%%%%%This produces a 2x2 matrix&#10;\newcommand{\twomatrix}&#10;  [4]{\mbox{$ {\displaystyle \left(&#10;  \begin{matrix}{#1}&amp;amp;{#2}\cr{#3}&amp;amp;{#4}\end{matrix}&#10;  \right) }$}}&#10;&#10;%This produces a 1x2 column matrix&#10;\newcommand{\colmatrix}&#10;  [2]{\mbox{$ {\displaystyle \left(&#10;  \begin{matrix}{#1}\cr{#2}\end{matrix} \right) }$}}&#10;%This produces a 2x1 row matrix&#10;\newcommand{\rowmatrix}&#10;  [2]{\mbox{$ {\displaystyle \left(&#10;  \begin{matrix}{#1}&amp;amp;{#2}\end{matrix}\right) }$}}&#10;&#10;%%%%%%%%%%%%%%%%%%%%%%%%%%%%%%%%%%%%%%%&#10;&#10;\pagestyle{empty}&#10;&lt;/preamble&gt;&#10;  &lt;body&gt;\[&#10;\ket{\Psi_4} \ket{0}_{\rm ex}&#10;\]&lt;/body&gt;&#10;  &lt;fcolor&gt;FF000000&lt;/fcolor&gt;&#10;  &lt;bcolor&gt;FFFFFFFF&lt;/bcolor&gt;&#10;  &lt;transparent&gt;True&lt;/transparent&gt;&#10;  &lt;resolution&gt;1800&lt;/resolution&gt;&#10;  &lt;imageh&gt;347&lt;/imageh&gt;&#10;  &lt;imagew&gt;1069&lt;/imagew&gt;&#10;  &lt;scale&gt;50&lt;/scale&gt;&#10;  &lt;cursor&gt;35&lt;/cursor&gt;&#10;&lt;/TeXTeX&gt;">
              <a:extLst>
                <a:ext uri="{FF2B5EF4-FFF2-40B4-BE49-F238E27FC236}">
                  <a16:creationId xmlns:a16="http://schemas.microsoft.com/office/drawing/2014/main" id="{540AA39A-BBB0-4F76-A350-968B046ADEE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06393" y="2948332"/>
              <a:ext cx="814990" cy="264548"/>
            </a:xfrm>
            <a:prstGeom prst="rect">
              <a:avLst/>
            </a:prstGeom>
          </p:spPr>
        </p:pic>
        <p:pic>
          <p:nvPicPr>
            <p:cNvPr id="45" name="TexTeXPicture" descr="&lt;?xml version=&quot;1.0&quot; encoding=&quot;utf-16&quot;?&gt;&#10;&lt;TeXTeX&gt;&#10;  &lt;preamble&gt;\documentclass[a4paper,11pt]{jarticle}&#10;\usepackage{ascmac,wrapfig,bm,makeidx}&#10;\usepackage[dvips,final]{graphicx}&#10;\usepackage{amsmath,amssymb}&#10;\usepackage{color}&#10;&#10;\setlength{\topmargin}{-1.5cm}&#10;\setlength{\oddsidemargin}{-0.5cm}&#10;\setlength{\evensidemargin}{-0.5cm}&#10;\setlength{\textwidth}{20cm}&#10;\setlength{\textheight}{25.5cm}&#10;&#10;%%%%%%%%%%%%%%%%%%%%%%%%%%%%%%%%%%%%%%%&#10;\bmdefine{\bx}{x}&#10;\bmdefine{\by}{y}&#10;\bmdefine{\bz}{z}&#10;\bmdefine{\bn}{n}&#10;\bmdefine{\bk}{k}&#10;\newcommand{\BM}{\begin{pmatrix}}&#10;\newcommand{\EM}{\end{pmatrix}}&#10;&#10;\renewcommand{\d}{\dagger}&#10;\newcommand{\Lc}{\mathcal{L}}&#10;\newcommand{\Mc}{\mathcal{M}}&#10;&#10;\newcommand{\hphi}{\hat\varphi}&#10;\newcommand{\hphid}{\hat\varphi^\dagger}&#10;\newcommand{\hpsi}{\hat\psi}&#10;&#10;\newcommand{\bra}[1]{\bigl\langle #1 \bigr|}&#10;\newcommand{\ket}[1]{\bigl| #1 \bigr\rangle}&#10;\newcommand{\braket}[2]{\bigl\langle #1 \big| #2 \bigr\rangle}&#10;\newcommand{\brasub}{{\!\!\phantom{\big\langle}}}&#10;&#10;\newcommand{\phiext}{\phi_{\mathrm{ex}}}&#10;&#10;\newcommand{\intx}{\int\! d^3x\;}&#10;\newcommand{\intxd}{\int\! d^3x'\;}&#10;\newcommand{\intxxd}{\int\! d^3x\,d^3x'\;}&#10;\newcommand{\intrd}{\int\! dr'\;}&#10;\newcommand{\ext}{\mathrm{ext}}&#10;\newcommand{\z}{\mathrm{z}}&#10;\newcommand{\ex}{\mathrm{ex}}&#10;\newcommand{\Hh}{\Hat{H}}&#10;\newcommand{\Qh}{\Hat{Q}}&#10;\newcommand{\Ph}{\Hat{P}}&#10;\bmdefine{\bl}{\lambda}&#10;&#10;%%%%%This produces a 2x2 matrix&#10;\newcommand{\twomatrix}&#10;  [4]{\mbox{$ {\displaystyle \left(&#10;  \begin{matrix}{#1}&amp;amp;{#2}\cr{#3}&amp;amp;{#4}\end{matrix}&#10;  \right) }$}}&#10;&#10;%This produces a 1x2 column matrix&#10;\newcommand{\colmatrix}&#10;  [2]{\mbox{$ {\displaystyle \left(&#10;  \begin{matrix}{#1}\cr{#2}\end{matrix} \right) }$}}&#10;%This produces a 2x1 row matrix&#10;\newcommand{\rowmatrix}&#10;  [2]{\mbox{$ {\displaystyle \left(&#10;  \begin{matrix}{#1}&amp;amp;{#2}\end{matrix}\right) }$}}&#10;&#10;%%%%%%%%%%%%%%%%%%%%%%%%%%%%%%%%%%%%%%%&#10;&#10;\pagestyle{empty}&#10;&lt;/preamble&gt;&#10;  &lt;body&gt;\[&#10;\ket{\Psi_0}{\hat a}_{12}^\dagger \ket{0}_{\rm ex}&#10;\]&lt;/body&gt;&#10;  &lt;fcolor&gt;FF000000&lt;/fcolor&gt;&#10;  &lt;bcolor&gt;FFFFFFFF&lt;/bcolor&gt;&#10;  &lt;transparent&gt;True&lt;/transparent&gt;&#10;  &lt;resolution&gt;1800&lt;/resolution&gt;&#10;  &lt;imageh&gt;381&lt;/imageh&gt;&#10;  &lt;imagew&gt;1437&lt;/imagew&gt;&#10;  &lt;scale&gt;50&lt;/scale&gt;&#10;  &lt;cursor&gt;0&lt;/cursor&gt;&#10;&lt;/TeXTeX&gt;">
              <a:extLst>
                <a:ext uri="{FF2B5EF4-FFF2-40B4-BE49-F238E27FC236}">
                  <a16:creationId xmlns:a16="http://schemas.microsoft.com/office/drawing/2014/main" id="{0091171F-1212-46A5-8251-E0768924368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161" y="3471880"/>
              <a:ext cx="1095546" cy="290468"/>
            </a:xfrm>
            <a:prstGeom prst="rect">
              <a:avLst/>
            </a:prstGeom>
          </p:spPr>
        </p:pic>
        <p:pic>
          <p:nvPicPr>
            <p:cNvPr id="46" name="TexTeXPicture" descr="&lt;?xml version=&quot;1.0&quot; encoding=&quot;utf-16&quot;?&gt;&#10;&lt;TeXTeX&gt;&#10;  &lt;preamble&gt;\documentclass[a4paper,11pt]{jarticle}&#10;\usepackage{ascmac,wrapfig,bm,makeidx}&#10;\usepackage[dvips,final]{graphicx}&#10;\usepackage{amsmath,amssymb}&#10;\usepackage{color}&#10;&#10;\setlength{\topmargin}{-1.5cm}&#10;\setlength{\oddsidemargin}{-0.5cm}&#10;\setlength{\evensidemargin}{-0.5cm}&#10;\setlength{\textwidth}{20cm}&#10;\setlength{\textheight}{25.5cm}&#10;&#10;%%%%%%%%%%%%%%%%%%%%%%%%%%%%%%%%%%%%%%%&#10;\bmdefine{\bx}{x}&#10;\bmdefine{\by}{y}&#10;\bmdefine{\bz}{z}&#10;\bmdefine{\bn}{n}&#10;\bmdefine{\bk}{k}&#10;\newcommand{\BM}{\begin{pmatrix}}&#10;\newcommand{\EM}{\end{pmatrix}}&#10;&#10;\renewcommand{\d}{\dagger}&#10;\newcommand{\Lc}{\mathcal{L}}&#10;\newcommand{\Mc}{\mathcal{M}}&#10;&#10;\newcommand{\hphi}{\hat\varphi}&#10;\newcommand{\hphid}{\hat\varphi^\dagger}&#10;\newcommand{\hpsi}{\hat\psi}&#10;&#10;\newcommand{\bra}[1]{\bigl\langle #1 \bigr|}&#10;\newcommand{\ket}[1]{\bigl| #1 \bigr\rangle}&#10;\newcommand{\braket}[2]{\bigl\langle #1 \big| #2 \bigr\rangle}&#10;\newcommand{\brasub}{{\!\!\phantom{\big\langle}}}&#10;&#10;\newcommand{\phiext}{\phi_{\mathrm{ex}}}&#10;&#10;\newcommand{\intx}{\int\! d^3x\;}&#10;\newcommand{\intxd}{\int\! d^3x'\;}&#10;\newcommand{\intxxd}{\int\! d^3x\,d^3x'\;}&#10;\newcommand{\intrd}{\int\! dr'\;}&#10;\newcommand{\ext}{\mathrm{ext}}&#10;\newcommand{\z}{\mathrm{z}}&#10;\newcommand{\ex}{\mathrm{ex}}&#10;\newcommand{\Hh}{\Hat{H}}&#10;\newcommand{\Qh}{\Hat{Q}}&#10;\newcommand{\Ph}{\Hat{P}}&#10;\bmdefine{\bl}{\lambda}&#10;&#10;%%%%%This produces a 2x2 matrix&#10;\newcommand{\twomatrix}&#10;  [4]{\mbox{$ {\displaystyle \left(&#10;  \begin{matrix}{#1}&amp;amp;{#2}\cr{#3}&amp;amp;{#4}\end{matrix}&#10;  \right) }$}}&#10;&#10;%This produces a 1x2 column matrix&#10;\newcommand{\colmatrix}&#10;  [2]{\mbox{$ {\displaystyle \left(&#10;  \begin{matrix}{#1}\cr{#2}\end{matrix} \right) }$}}&#10;%This produces a 2x1 row matrix&#10;\newcommand{\rowmatrix}&#10;  [2]{\mbox{$ {\displaystyle \left(&#10;  \begin{matrix}{#1}&amp;amp;{#2}\end{matrix}\right) }$}}&#10;&#10;%%%%%%%%%%%%%%%%%%%%%%%%%%%%%%%%%%%%%%%&#10;&#10;\pagestyle{empty}&#10;&lt;/preamble&gt;&#10;  &lt;body&gt;\[&#10;\ket{\Psi_0}{\hat a}_{10}^\dagger \ket{0}_{\rm ex}&#10;\]&lt;/body&gt;&#10;  &lt;fcolor&gt;FF000000&lt;/fcolor&gt;&#10;  &lt;bcolor&gt;FFFFFFFF&lt;/bcolor&gt;&#10;  &lt;transparent&gt;True&lt;/transparent&gt;&#10;  &lt;resolution&gt;1800&lt;/resolution&gt;&#10;  &lt;imageh&gt;381&lt;/imageh&gt;&#10;  &lt;imagew&gt;1437&lt;/imagew&gt;&#10;  &lt;scale&gt;50&lt;/scale&gt;&#10;  &lt;cursor&gt;27&lt;/cursor&gt;&#10;&lt;/TeXTeX&gt;">
              <a:extLst>
                <a:ext uri="{FF2B5EF4-FFF2-40B4-BE49-F238E27FC236}">
                  <a16:creationId xmlns:a16="http://schemas.microsoft.com/office/drawing/2014/main" id="{698495F6-3FCC-47D8-9F21-7B5A689AD66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06393" y="2643135"/>
              <a:ext cx="1095546" cy="290468"/>
            </a:xfrm>
            <a:prstGeom prst="rect">
              <a:avLst/>
            </a:prstGeom>
          </p:spPr>
        </p:pic>
        <p:pic>
          <p:nvPicPr>
            <p:cNvPr id="47" name="TexTeXPicture" descr="&lt;?xml version=&quot;1.0&quot; encoding=&quot;utf-16&quot;?&gt;&#10;&lt;TeXTeX&gt;&#10;  &lt;preamble&gt;\documentclass[a4paper,11pt]{jarticle}&#10;\usepackage{ascmac,wrapfig,bm,makeidx}&#10;\usepackage[dvips,final]{graphicx}&#10;\usepackage{amsmath,amssymb}&#10;\usepackage{color}&#10;&#10;\setlength{\topmargin}{-1.5cm}&#10;\setlength{\oddsidemargin}{-0.5cm}&#10;\setlength{\evensidemargin}{-0.5cm}&#10;\setlength{\textwidth}{20cm}&#10;\setlength{\textheight}{25.5cm}&#10;&#10;%%%%%%%%%%%%%%%%%%%%%%%%%%%%%%%%%%%%%%%&#10;\bmdefine{\bx}{x}&#10;\bmdefine{\by}{y}&#10;\bmdefine{\bz}{z}&#10;\bmdefine{\bn}{n}&#10;\bmdefine{\bk}{k}&#10;\newcommand{\BM}{\begin{pmatrix}}&#10;\newcommand{\EM}{\end{pmatrix}}&#10;&#10;\renewcommand{\d}{\dagger}&#10;\newcommand{\Lc}{\mathcal{L}}&#10;\newcommand{\Mc}{\mathcal{M}}&#10;&#10;\newcommand{\hphi}{\hat\varphi}&#10;\newcommand{\hphid}{\hat\varphi^\dagger}&#10;\newcommand{\hpsi}{\hat\psi}&#10;&#10;\newcommand{\bra}[1]{\bigl\langle #1 \bigr|}&#10;\newcommand{\ket}[1]{\bigl| #1 \bigr\rangle}&#10;\newcommand{\braket}[2]{\bigl\langle #1 \big| #2 \bigr\rangle}&#10;\newcommand{\brasub}{{\!\!\phantom{\big\langle}}}&#10;&#10;\newcommand{\phiext}{\phi_{\mathrm{ex}}}&#10;&#10;\newcommand{\intx}{\int\! d^3x\;}&#10;\newcommand{\intxd}{\int\! d^3x'\;}&#10;\newcommand{\intxxd}{\int\! d^3x\,d^3x'\;}&#10;\newcommand{\intrd}{\int\! dr'\;}&#10;\newcommand{\ext}{\mathrm{ext}}&#10;\newcommand{\z}{\mathrm{z}}&#10;\newcommand{\ex}{\mathrm{ex}}&#10;\newcommand{\Hh}{\Hat{H}}&#10;\newcommand{\Qh}{\Hat{Q}}&#10;\newcommand{\Ph}{\Hat{P}}&#10;\bmdefine{\bl}{\lambda}&#10;&#10;%%%%%This produces a 2x2 matrix&#10;\newcommand{\twomatrix}&#10;  [4]{\mbox{$ {\displaystyle \left(&#10;  \begin{matrix}{#1}&amp;amp;{#2}\cr{#3}&amp;amp;{#4}\end{matrix}&#10;  \right) }$}}&#10;&#10;%This produces a 1x2 column matrix&#10;\newcommand{\colmatrix}&#10;  [2]{\mbox{$ {\displaystyle \left(&#10;  \begin{matrix}{#1}\cr{#2}\end{matrix} \right) }$}}&#10;%This produces a 2x1 row matrix&#10;\newcommand{\rowmatrix}&#10;  [2]{\mbox{$ {\displaystyle \left(&#10;  \begin{matrix}{#1}&amp;amp;{#2}\end{matrix}\right) }$}}&#10;&#10;%%%%%%%%%%%%%%%%%%%%%%%%%%%%%%%%%%%%%%%&#10;&#10;\pagestyle{empty}&#10;&lt;/preamble&gt;&#10;  &lt;body&gt;\[&#10;\ket{\Psi_0}{\hat a}_{14}^\dagger \ket{0}_{\rm ex}&#10;\]&lt;/body&gt;&#10;  &lt;fcolor&gt;FF000000&lt;/fcolor&gt;&#10;  &lt;bcolor&gt;FFFFFFFF&lt;/bcolor&gt;&#10;  &lt;transparent&gt;True&lt;/transparent&gt;&#10;  &lt;resolution&gt;1800&lt;/resolution&gt;&#10;  &lt;imageh&gt;381&lt;/imageh&gt;&#10;  &lt;imagew&gt;1437&lt;/imagew&gt;&#10;  &lt;scale&gt;50&lt;/scale&gt;&#10;  &lt;cursor&gt;27&lt;/cursor&gt;&#10;&lt;/TeXTeX&gt;">
              <a:extLst>
                <a:ext uri="{FF2B5EF4-FFF2-40B4-BE49-F238E27FC236}">
                  <a16:creationId xmlns:a16="http://schemas.microsoft.com/office/drawing/2014/main" id="{7E3DCE1B-28A1-4DA7-B21A-2FB1BC88F7C8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76835" y="2013724"/>
              <a:ext cx="1095546" cy="290468"/>
            </a:xfrm>
            <a:prstGeom prst="rect">
              <a:avLst/>
            </a:prstGeom>
          </p:spPr>
        </p:pic>
        <p:pic>
          <p:nvPicPr>
            <p:cNvPr id="9218" name="Picture 2" descr="\begin{align*}&#10;\ket{\Psi_5} \ket{0}_{\text{ex}}&#10;\end{align*}">
              <a:extLst>
                <a:ext uri="{FF2B5EF4-FFF2-40B4-BE49-F238E27FC236}">
                  <a16:creationId xmlns:a16="http://schemas.microsoft.com/office/drawing/2014/main" id="{8945D5BE-7E42-488C-9AAA-B90AA98428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2939" y="1779690"/>
              <a:ext cx="871012" cy="2419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正方形/長方形 9">
              <a:extLst>
                <a:ext uri="{FF2B5EF4-FFF2-40B4-BE49-F238E27FC236}">
                  <a16:creationId xmlns:a16="http://schemas.microsoft.com/office/drawing/2014/main" id="{A1EB1489-98D9-49D3-BDBF-AA8E519641DC}"/>
                </a:ext>
              </a:extLst>
            </p:cNvPr>
            <p:cNvSpPr/>
            <p:nvPr/>
          </p:nvSpPr>
          <p:spPr>
            <a:xfrm>
              <a:off x="6811975" y="3741158"/>
              <a:ext cx="1806382" cy="28152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正方形/長方形 51">
              <a:extLst>
                <a:ext uri="{FF2B5EF4-FFF2-40B4-BE49-F238E27FC236}">
                  <a16:creationId xmlns:a16="http://schemas.microsoft.com/office/drawing/2014/main" id="{293EBCDE-38E6-4AB8-9474-72216FBF59CC}"/>
                </a:ext>
              </a:extLst>
            </p:cNvPr>
            <p:cNvSpPr/>
            <p:nvPr/>
          </p:nvSpPr>
          <p:spPr>
            <a:xfrm>
              <a:off x="6825980" y="2579381"/>
              <a:ext cx="2130013" cy="65102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53" name="正方形/長方形 52">
              <a:extLst>
                <a:ext uri="{FF2B5EF4-FFF2-40B4-BE49-F238E27FC236}">
                  <a16:creationId xmlns:a16="http://schemas.microsoft.com/office/drawing/2014/main" id="{2F1AC2F5-D1F4-4514-B3CF-89A34CDE6051}"/>
                </a:ext>
              </a:extLst>
            </p:cNvPr>
            <p:cNvSpPr/>
            <p:nvPr/>
          </p:nvSpPr>
          <p:spPr>
            <a:xfrm>
              <a:off x="6818524" y="1697898"/>
              <a:ext cx="1806382" cy="34064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正方形/長方形 53">
              <a:extLst>
                <a:ext uri="{FF2B5EF4-FFF2-40B4-BE49-F238E27FC236}">
                  <a16:creationId xmlns:a16="http://schemas.microsoft.com/office/drawing/2014/main" id="{7B38FA29-E26A-483B-8B4E-E267925EC2BD}"/>
                </a:ext>
              </a:extLst>
            </p:cNvPr>
            <p:cNvSpPr/>
            <p:nvPr/>
          </p:nvSpPr>
          <p:spPr>
            <a:xfrm>
              <a:off x="5532619" y="1564768"/>
              <a:ext cx="840195" cy="34064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BD4B1D62-D46F-415B-8F61-A68861A5F2A3}"/>
              </a:ext>
            </a:extLst>
          </p:cNvPr>
          <p:cNvSpPr txBox="1"/>
          <p:nvPr/>
        </p:nvSpPr>
        <p:spPr>
          <a:xfrm flipH="1">
            <a:off x="6762591" y="5816082"/>
            <a:ext cx="16589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(Hoyle state)</a:t>
            </a:r>
            <a:endParaRPr kumimoji="1" lang="ja-JP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61E10C7C-BDD1-48F2-BDE3-A2EAEC33B797}"/>
              </a:ext>
            </a:extLst>
          </p:cNvPr>
          <p:cNvGrpSpPr/>
          <p:nvPr/>
        </p:nvGrpSpPr>
        <p:grpSpPr>
          <a:xfrm>
            <a:off x="9087047" y="2624902"/>
            <a:ext cx="2924563" cy="3785779"/>
            <a:chOff x="9087047" y="2842909"/>
            <a:chExt cx="2924563" cy="3785779"/>
          </a:xfrm>
        </p:grpSpPr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2909C6FA-99C9-4E31-A549-E6898D62262E}"/>
                </a:ext>
              </a:extLst>
            </p:cNvPr>
            <p:cNvGrpSpPr/>
            <p:nvPr/>
          </p:nvGrpSpPr>
          <p:grpSpPr>
            <a:xfrm>
              <a:off x="9124017" y="5151360"/>
              <a:ext cx="2887593" cy="1477328"/>
              <a:chOff x="9124017" y="5151360"/>
              <a:chExt cx="2887593" cy="1477328"/>
            </a:xfrm>
          </p:grpSpPr>
          <p:sp>
            <p:nvSpPr>
              <p:cNvPr id="61" name="テキスト ボックス 60">
                <a:extLst>
                  <a:ext uri="{FF2B5EF4-FFF2-40B4-BE49-F238E27FC236}">
                    <a16:creationId xmlns:a16="http://schemas.microsoft.com/office/drawing/2014/main" id="{2BEDE3C3-0657-4D01-8E00-BD68BA97D803}"/>
                  </a:ext>
                </a:extLst>
              </p:cNvPr>
              <p:cNvSpPr txBox="1"/>
              <p:nvPr/>
            </p:nvSpPr>
            <p:spPr>
              <a:xfrm flipH="1">
                <a:off x="9124017" y="5151360"/>
                <a:ext cx="2887593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l"/>
                </a:pPr>
                <a:r>
                  <a:rPr lang="en-US" altLang="ja-JP" dirty="0">
                    <a:latin typeface="Arial" panose="020B0604020202020204" pitchFamily="34" charset="0"/>
                    <a:cs typeface="Arial" panose="020B0604020202020204" pitchFamily="34" charset="0"/>
                  </a:rPr>
                  <a:t>Energy spectra is </a:t>
                </a:r>
                <a:r>
                  <a:rPr lang="en-US" altLang="ja-JP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Robust</a:t>
                </a:r>
                <a:r>
                  <a:rPr lang="en-US" altLang="ja-JP" dirty="0">
                    <a:latin typeface="Arial" panose="020B0604020202020204" pitchFamily="34" charset="0"/>
                    <a:cs typeface="Arial" panose="020B0604020202020204" pitchFamily="34" charset="0"/>
                  </a:rPr>
                  <a:t> to change in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altLang="ja-JP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rms</a:t>
                </a:r>
                <a:r>
                  <a:rPr lang="en-US" altLang="ja-JP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radius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altLang="ja-JP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condensation rate</a:t>
                </a:r>
                <a:br>
                  <a:rPr lang="en-US" altLang="ja-JP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altLang="ja-JP" dirty="0">
                    <a:latin typeface="Arial" panose="020B0604020202020204" pitchFamily="34" charset="0"/>
                    <a:cs typeface="Arial" panose="020B0604020202020204" pitchFamily="34" charset="0"/>
                  </a:rPr>
                  <a:t>(not shown here)</a:t>
                </a:r>
                <a:endParaRPr kumimoji="1" lang="ja-JP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35" name="Picture 2" descr="\begin{align*}&#10;  \bar r&#10;\end{align*}">
                <a:extLst>
                  <a:ext uri="{FF2B5EF4-FFF2-40B4-BE49-F238E27FC236}">
                    <a16:creationId xmlns:a16="http://schemas.microsoft.com/office/drawing/2014/main" id="{946E899E-B7A4-4796-9711-AE297352EA2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202790" y="5782142"/>
                <a:ext cx="149566" cy="20466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2" name="グループ化 11">
              <a:extLst>
                <a:ext uri="{FF2B5EF4-FFF2-40B4-BE49-F238E27FC236}">
                  <a16:creationId xmlns:a16="http://schemas.microsoft.com/office/drawing/2014/main" id="{496FD341-C058-4BFD-8DB5-EA1FA5582E18}"/>
                </a:ext>
              </a:extLst>
            </p:cNvPr>
            <p:cNvGrpSpPr/>
            <p:nvPr/>
          </p:nvGrpSpPr>
          <p:grpSpPr>
            <a:xfrm>
              <a:off x="9120909" y="4303608"/>
              <a:ext cx="2439780" cy="719396"/>
              <a:chOff x="9120909" y="3944580"/>
              <a:chExt cx="2439780" cy="719396"/>
            </a:xfrm>
          </p:grpSpPr>
          <p:sp>
            <p:nvSpPr>
              <p:cNvPr id="17" name="正方形/長方形 16">
                <a:extLst>
                  <a:ext uri="{FF2B5EF4-FFF2-40B4-BE49-F238E27FC236}">
                    <a16:creationId xmlns:a16="http://schemas.microsoft.com/office/drawing/2014/main" id="{30238CD7-598F-4EDA-8E2D-9F04352EA62D}"/>
                  </a:ext>
                </a:extLst>
              </p:cNvPr>
              <p:cNvSpPr/>
              <p:nvPr/>
            </p:nvSpPr>
            <p:spPr>
              <a:xfrm>
                <a:off x="9471485" y="3980028"/>
                <a:ext cx="848155" cy="301918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9" name="テキスト ボックス 58">
                <a:extLst>
                  <a:ext uri="{FF2B5EF4-FFF2-40B4-BE49-F238E27FC236}">
                    <a16:creationId xmlns:a16="http://schemas.microsoft.com/office/drawing/2014/main" id="{4C5E4A77-12A2-4767-A2F9-71CB0B4C0442}"/>
                  </a:ext>
                </a:extLst>
              </p:cNvPr>
              <p:cNvSpPr txBox="1"/>
              <p:nvPr/>
            </p:nvSpPr>
            <p:spPr>
              <a:xfrm flipH="1">
                <a:off x="9553313" y="4294644"/>
                <a:ext cx="20073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⇒ </a:t>
                </a:r>
                <a:r>
                  <a:rPr lang="en-US" altLang="ja-JP" dirty="0">
                    <a:latin typeface="Arial" panose="020B0604020202020204" pitchFamily="34" charset="0"/>
                    <a:cs typeface="Arial" panose="020B0604020202020204" pitchFamily="34" charset="0"/>
                  </a:rPr>
                  <a:t>Our prediction</a:t>
                </a:r>
                <a:endParaRPr kumimoji="1" lang="ja-JP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" name="テキスト ボックス 49">
                <a:extLst>
                  <a:ext uri="{FF2B5EF4-FFF2-40B4-BE49-F238E27FC236}">
                    <a16:creationId xmlns:a16="http://schemas.microsoft.com/office/drawing/2014/main" id="{26304497-2156-4161-9F32-09276D560BB3}"/>
                  </a:ext>
                </a:extLst>
              </p:cNvPr>
              <p:cNvSpPr txBox="1"/>
              <p:nvPr/>
            </p:nvSpPr>
            <p:spPr>
              <a:xfrm flipH="1">
                <a:off x="9120909" y="3944580"/>
                <a:ext cx="13198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l"/>
                </a:pPr>
                <a:r>
                  <a:rPr kumimoji="1" lang="en-US" altLang="ja-JP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kumimoji="1" lang="ja-JP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" name="グループ化 4">
              <a:extLst>
                <a:ext uri="{FF2B5EF4-FFF2-40B4-BE49-F238E27FC236}">
                  <a16:creationId xmlns:a16="http://schemas.microsoft.com/office/drawing/2014/main" id="{6E7704FD-4F00-4119-84A0-8814ED1B929B}"/>
                </a:ext>
              </a:extLst>
            </p:cNvPr>
            <p:cNvGrpSpPr/>
            <p:nvPr/>
          </p:nvGrpSpPr>
          <p:grpSpPr>
            <a:xfrm>
              <a:off x="9087047" y="2842909"/>
              <a:ext cx="2924563" cy="3731448"/>
              <a:chOff x="9087047" y="2842909"/>
              <a:chExt cx="2924563" cy="3517218"/>
            </a:xfrm>
          </p:grpSpPr>
          <p:sp>
            <p:nvSpPr>
              <p:cNvPr id="51" name="正方形/長方形 50">
                <a:extLst>
                  <a:ext uri="{FF2B5EF4-FFF2-40B4-BE49-F238E27FC236}">
                    <a16:creationId xmlns:a16="http://schemas.microsoft.com/office/drawing/2014/main" id="{9019913A-83C1-4400-BF72-6278779E47E4}"/>
                  </a:ext>
                </a:extLst>
              </p:cNvPr>
              <p:cNvSpPr/>
              <p:nvPr/>
            </p:nvSpPr>
            <p:spPr>
              <a:xfrm>
                <a:off x="9087047" y="3060249"/>
                <a:ext cx="2924563" cy="329987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62" name="テキスト ボックス 61">
                <a:extLst>
                  <a:ext uri="{FF2B5EF4-FFF2-40B4-BE49-F238E27FC236}">
                    <a16:creationId xmlns:a16="http://schemas.microsoft.com/office/drawing/2014/main" id="{DCC87A85-A8B3-40EB-8EE9-7273075E539B}"/>
                  </a:ext>
                </a:extLst>
              </p:cNvPr>
              <p:cNvSpPr txBox="1"/>
              <p:nvPr/>
            </p:nvSpPr>
            <p:spPr>
              <a:xfrm flipH="1">
                <a:off x="9186851" y="2842909"/>
                <a:ext cx="982621" cy="36325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0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Result</a:t>
                </a:r>
                <a:endParaRPr kumimoji="1" lang="ja-JP" altLang="en-US" sz="2000" u="sng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5" name="グループ化 14">
              <a:extLst>
                <a:ext uri="{FF2B5EF4-FFF2-40B4-BE49-F238E27FC236}">
                  <a16:creationId xmlns:a16="http://schemas.microsoft.com/office/drawing/2014/main" id="{F0F8BE69-4CEC-4CE3-9D23-020DD7D42910}"/>
                </a:ext>
              </a:extLst>
            </p:cNvPr>
            <p:cNvGrpSpPr/>
            <p:nvPr/>
          </p:nvGrpSpPr>
          <p:grpSpPr>
            <a:xfrm>
              <a:off x="9127450" y="3345258"/>
              <a:ext cx="2563405" cy="784830"/>
              <a:chOff x="9127450" y="3249893"/>
              <a:chExt cx="2563405" cy="784830"/>
            </a:xfrm>
          </p:grpSpPr>
          <p:sp>
            <p:nvSpPr>
              <p:cNvPr id="55" name="テキスト ボックス 54">
                <a:extLst>
                  <a:ext uri="{FF2B5EF4-FFF2-40B4-BE49-F238E27FC236}">
                    <a16:creationId xmlns:a16="http://schemas.microsoft.com/office/drawing/2014/main" id="{C96EB21A-0EA4-447D-BD97-351270042EE4}"/>
                  </a:ext>
                </a:extLst>
              </p:cNvPr>
              <p:cNvSpPr txBox="1"/>
              <p:nvPr/>
            </p:nvSpPr>
            <p:spPr>
              <a:xfrm flipH="1">
                <a:off x="9127450" y="3249893"/>
                <a:ext cx="2563405" cy="784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l"/>
                </a:pPr>
                <a:r>
                  <a:rPr kumimoji="1" lang="en-US" altLang="ja-JP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: ZM states</a:t>
                </a:r>
              </a:p>
              <a:p>
                <a:pPr marL="285750" indent="-285750">
                  <a:buFont typeface="Wingdings" panose="05000000000000000000" pitchFamily="2" charset="2"/>
                  <a:buChar char="l"/>
                </a:pPr>
                <a:endParaRPr lang="en-US" altLang="ja-JP" sz="9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kumimoji="1" lang="en-US" altLang="ja-JP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: </a:t>
                </a:r>
                <a:r>
                  <a:rPr kumimoji="1" lang="en-US" altLang="ja-JP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BdG</a:t>
                </a:r>
                <a:r>
                  <a:rPr kumimoji="1" lang="en-US" altLang="ja-JP" dirty="0">
                    <a:latin typeface="Arial" panose="020B0604020202020204" pitchFamily="34" charset="0"/>
                    <a:cs typeface="Arial" panose="020B0604020202020204" pitchFamily="34" charset="0"/>
                  </a:rPr>
                  <a:t> states</a:t>
                </a:r>
                <a:endParaRPr kumimoji="1" lang="ja-JP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3" name="図 2">
                <a:extLst>
                  <a:ext uri="{FF2B5EF4-FFF2-40B4-BE49-F238E27FC236}">
                    <a16:creationId xmlns:a16="http://schemas.microsoft.com/office/drawing/2014/main" id="{A7F861CE-6D70-453B-BF75-425FA478021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475321" y="3269629"/>
                <a:ext cx="767577" cy="318740"/>
              </a:xfrm>
              <a:prstGeom prst="rect">
                <a:avLst/>
              </a:prstGeom>
            </p:spPr>
          </p:pic>
          <p:pic>
            <p:nvPicPr>
              <p:cNvPr id="7" name="図 6">
                <a:extLst>
                  <a:ext uri="{FF2B5EF4-FFF2-40B4-BE49-F238E27FC236}">
                    <a16:creationId xmlns:a16="http://schemas.microsoft.com/office/drawing/2014/main" id="{EA829014-1D21-4BF8-BBBE-FA7F18A7E5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493013" y="3671055"/>
                <a:ext cx="761072" cy="31223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9732413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50FD7A2-2113-4589-BBFA-58E0F1F44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13F97-6C17-4747-AE44-59C1D51ADDAE}" type="slidenum">
              <a:rPr kumimoji="1" lang="ja-JP" altLang="en-US" smtClean="0">
                <a:latin typeface="Meiryo UI" panose="020B0604030504040204" pitchFamily="50" charset="-128"/>
                <a:ea typeface="Meiryo UI" panose="020B0604030504040204" pitchFamily="50" charset="-128"/>
              </a:rPr>
              <a:t>13</a:t>
            </a:fld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" name="タイトル 21">
            <a:extLst>
              <a:ext uri="{FF2B5EF4-FFF2-40B4-BE49-F238E27FC236}">
                <a16:creationId xmlns:a16="http://schemas.microsoft.com/office/drawing/2014/main" id="{097DA7FA-8DA9-4B27-BB38-B290C11F2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979"/>
            <a:ext cx="10515600" cy="748245"/>
          </a:xfrm>
        </p:spPr>
        <p:txBody>
          <a:bodyPr>
            <a:normAutofit/>
          </a:bodyPr>
          <a:lstStyle/>
          <a:p>
            <a:r>
              <a:rPr lang="en-US" altLang="ja-JP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Result for N-alpha  </a:t>
            </a:r>
            <a:endParaRPr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コンテンツ プレースホルダー 2">
            <a:extLst>
              <a:ext uri="{FF2B5EF4-FFF2-40B4-BE49-F238E27FC236}">
                <a16:creationId xmlns:a16="http://schemas.microsoft.com/office/drawing/2014/main" id="{204174C2-4E0D-456C-8AA4-161B2D0F9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120" y="1112142"/>
            <a:ext cx="10515600" cy="524981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ja-JP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  <a:p>
            <a:endParaRPr lang="en-US" altLang="ja-JP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FF72FB2C-4E90-4931-B645-121A8AD98086}"/>
              </a:ext>
            </a:extLst>
          </p:cNvPr>
          <p:cNvSpPr txBox="1"/>
          <p:nvPr/>
        </p:nvSpPr>
        <p:spPr>
          <a:xfrm flipH="1">
            <a:off x="1985202" y="6051692"/>
            <a:ext cx="7407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>
                <a:latin typeface="Arial" panose="020B0604020202020204" pitchFamily="34" charset="0"/>
                <a:cs typeface="Arial" panose="020B0604020202020204" pitchFamily="34" charset="0"/>
              </a:rPr>
              <a:t>It is expected to be observed by experiment</a:t>
            </a:r>
            <a:r>
              <a:rPr kumimoji="1" lang="en-US" altLang="ja-JP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1" lang="ja-JP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779CB86A-F046-44DC-BC08-C571227BDAA6}"/>
              </a:ext>
            </a:extLst>
          </p:cNvPr>
          <p:cNvGrpSpPr/>
          <p:nvPr/>
        </p:nvGrpSpPr>
        <p:grpSpPr>
          <a:xfrm>
            <a:off x="334560" y="1558752"/>
            <a:ext cx="9161485" cy="4403487"/>
            <a:chOff x="4483643" y="1767078"/>
            <a:chExt cx="7571475" cy="4003169"/>
          </a:xfrm>
        </p:grpSpPr>
        <p:pic>
          <p:nvPicPr>
            <p:cNvPr id="18" name="図 17">
              <a:extLst>
                <a:ext uri="{FF2B5EF4-FFF2-40B4-BE49-F238E27FC236}">
                  <a16:creationId xmlns:a16="http://schemas.microsoft.com/office/drawing/2014/main" id="{EC7CA03E-338C-42B7-9541-E345CA4A61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83643" y="1767078"/>
              <a:ext cx="7571475" cy="3767190"/>
            </a:xfrm>
            <a:prstGeom prst="rect">
              <a:avLst/>
            </a:prstGeom>
          </p:spPr>
        </p:pic>
        <p:pic>
          <p:nvPicPr>
            <p:cNvPr id="4098" name="Picture 2" descr="\begin{align*}&#10;  ^{12} \text{C}&#10;\end{align*}">
              <a:extLst>
                <a:ext uri="{FF2B5EF4-FFF2-40B4-BE49-F238E27FC236}">
                  <a16:creationId xmlns:a16="http://schemas.microsoft.com/office/drawing/2014/main" id="{C45459CE-6019-4DA5-AE81-2A03E5D480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3538" y="5472135"/>
              <a:ext cx="472314" cy="2912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0" name="Picture 4" descr="\begin{align*}&#10;  ^{52} \text{Fe}&#10;\end{align*}">
              <a:extLst>
                <a:ext uri="{FF2B5EF4-FFF2-40B4-BE49-F238E27FC236}">
                  <a16:creationId xmlns:a16="http://schemas.microsoft.com/office/drawing/2014/main" id="{AC724383-74EE-45FB-B95F-F40D1CAE61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68480" y="5471115"/>
              <a:ext cx="590393" cy="2991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22236143-1D34-4483-97A6-77DBC0768D9D}"/>
              </a:ext>
            </a:extLst>
          </p:cNvPr>
          <p:cNvSpPr/>
          <p:nvPr/>
        </p:nvSpPr>
        <p:spPr>
          <a:xfrm>
            <a:off x="936838" y="4375655"/>
            <a:ext cx="6651505" cy="405489"/>
          </a:xfrm>
          <a:prstGeom prst="roundRect">
            <a:avLst/>
          </a:prstGeom>
          <a:noFill/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FA492AE3-6F43-4721-8697-B8D79F314ECA}"/>
              </a:ext>
            </a:extLst>
          </p:cNvPr>
          <p:cNvGrpSpPr/>
          <p:nvPr/>
        </p:nvGrpSpPr>
        <p:grpSpPr>
          <a:xfrm>
            <a:off x="6913876" y="130610"/>
            <a:ext cx="5132009" cy="1323439"/>
            <a:chOff x="5943567" y="5081578"/>
            <a:chExt cx="5132009" cy="1323439"/>
          </a:xfrm>
        </p:grpSpPr>
        <p:sp>
          <p:nvSpPr>
            <p:cNvPr id="22" name="テキスト ボックス 21">
              <a:extLst>
                <a:ext uri="{FF2B5EF4-FFF2-40B4-BE49-F238E27FC236}">
                  <a16:creationId xmlns:a16="http://schemas.microsoft.com/office/drawing/2014/main" id="{9E3A4712-900F-4C6A-A78A-3FFD8C3010E0}"/>
                </a:ext>
              </a:extLst>
            </p:cNvPr>
            <p:cNvSpPr txBox="1"/>
            <p:nvPr/>
          </p:nvSpPr>
          <p:spPr>
            <a:xfrm>
              <a:off x="5943567" y="5081578"/>
              <a:ext cx="5132009" cy="132343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ja-JP" sz="2000" u="sng" dirty="0"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rPr>
                <a:t>Fitting condition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ja-JP" sz="2000" dirty="0" err="1"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rPr>
                <a:t>rms</a:t>
              </a:r>
              <a:r>
                <a:rPr lang="en-US" altLang="ja-JP" sz="2000" dirty="0"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rPr>
                <a:t> radius of Hoyle-like states</a:t>
              </a:r>
              <a:br>
                <a:rPr lang="en-US" altLang="ja-JP" sz="2000" dirty="0"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rPr>
              </a:br>
              <a:r>
                <a:rPr lang="en-US" altLang="ja-JP" sz="2000" dirty="0"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rPr>
                <a:t>behave as</a:t>
              </a:r>
              <a:br>
                <a:rPr lang="en-US" altLang="ja-JP" sz="2000" dirty="0"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rPr>
              </a:br>
              <a:r>
                <a:rPr lang="en-US" altLang="ja-JP" sz="2000" dirty="0"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rPr>
                <a:t>(similarly as ordinary nuclei                  )   </a:t>
              </a:r>
            </a:p>
          </p:txBody>
        </p:sp>
        <p:pic>
          <p:nvPicPr>
            <p:cNvPr id="25" name="Picture 10" descr="\begin{align*}&#10;  \bar r \propto N^{1/3}&#10;\end{align*}">
              <a:extLst>
                <a:ext uri="{FF2B5EF4-FFF2-40B4-BE49-F238E27FC236}">
                  <a16:creationId xmlns:a16="http://schemas.microsoft.com/office/drawing/2014/main" id="{1BA84AF0-EBA3-49BA-971C-9BE09A371F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5309" y="5717728"/>
              <a:ext cx="1053924" cy="266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12" descr="\begin{align*}&#10;  \bar r \propto A^{1/3}&#10;\end{align*}">
              <a:extLst>
                <a:ext uri="{FF2B5EF4-FFF2-40B4-BE49-F238E27FC236}">
                  <a16:creationId xmlns:a16="http://schemas.microsoft.com/office/drawing/2014/main" id="{563A6FAF-533B-4AEB-B94C-5C85C83C0A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80832" y="5998641"/>
              <a:ext cx="1102066" cy="293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65605B2B-2AD1-4DD2-B515-A094347121B7}"/>
              </a:ext>
            </a:extLst>
          </p:cNvPr>
          <p:cNvSpPr/>
          <p:nvPr/>
        </p:nvSpPr>
        <p:spPr>
          <a:xfrm>
            <a:off x="6860210" y="123264"/>
            <a:ext cx="5091883" cy="13307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83C00E96-D731-44F7-8853-A8ECD65C9ED9}"/>
              </a:ext>
            </a:extLst>
          </p:cNvPr>
          <p:cNvSpPr txBox="1"/>
          <p:nvPr/>
        </p:nvSpPr>
        <p:spPr>
          <a:xfrm flipH="1">
            <a:off x="2311799" y="898301"/>
            <a:ext cx="3541398" cy="469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u="sng" dirty="0">
                <a:latin typeface="Arial" panose="020B0604020202020204" pitchFamily="34" charset="0"/>
                <a:cs typeface="Arial" panose="020B0604020202020204" pitchFamily="34" charset="0"/>
              </a:rPr>
              <a:t>Condensation rate : 70%</a:t>
            </a:r>
            <a:endParaRPr kumimoji="1" lang="ja-JP" altLang="en-US" sz="24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B2D017F4-6FFD-4C1A-9415-D0774522597D}"/>
              </a:ext>
            </a:extLst>
          </p:cNvPr>
          <p:cNvGrpSpPr/>
          <p:nvPr/>
        </p:nvGrpSpPr>
        <p:grpSpPr>
          <a:xfrm>
            <a:off x="7678538" y="3232924"/>
            <a:ext cx="4287910" cy="2565811"/>
            <a:chOff x="7513177" y="3755456"/>
            <a:chExt cx="4287910" cy="2565811"/>
          </a:xfrm>
        </p:grpSpPr>
        <p:sp>
          <p:nvSpPr>
            <p:cNvPr id="35" name="テキスト ボックス 34">
              <a:extLst>
                <a:ext uri="{FF2B5EF4-FFF2-40B4-BE49-F238E27FC236}">
                  <a16:creationId xmlns:a16="http://schemas.microsoft.com/office/drawing/2014/main" id="{F5BA9D96-4611-4B20-AD27-D0B4DAB84AD6}"/>
                </a:ext>
              </a:extLst>
            </p:cNvPr>
            <p:cNvSpPr txBox="1"/>
            <p:nvPr/>
          </p:nvSpPr>
          <p:spPr>
            <a:xfrm>
              <a:off x="8188424" y="4224099"/>
              <a:ext cx="3538018" cy="20774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l"/>
              </a:pPr>
              <a:r>
                <a:rPr lang="en-US" altLang="ja-JP" sz="2000" dirty="0">
                  <a:latin typeface="Arial" panose="020B0604020202020204" pitchFamily="34" charset="0"/>
                  <a:cs typeface="Arial" panose="020B0604020202020204" pitchFamily="34" charset="0"/>
                </a:rPr>
                <a:t>Spectrum of </a:t>
              </a:r>
              <a:br>
                <a:rPr lang="en-US" altLang="ja-JP" sz="20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altLang="ja-JP" sz="2000" dirty="0">
                  <a:latin typeface="Arial" panose="020B0604020202020204" pitchFamily="34" charset="0"/>
                  <a:cs typeface="Arial" panose="020B0604020202020204" pitchFamily="34" charset="0"/>
                </a:rPr>
                <a:t>low-lying ZM states </a:t>
              </a:r>
              <a:br>
                <a:rPr lang="en-US" altLang="ja-JP" sz="20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altLang="ja-JP" sz="2000" dirty="0">
                  <a:latin typeface="Arial" panose="020B0604020202020204" pitchFamily="34" charset="0"/>
                  <a:cs typeface="Arial" panose="020B0604020202020204" pitchFamily="34" charset="0"/>
                </a:rPr>
                <a:t>becomes very similar independent of N</a:t>
              </a:r>
              <a:br>
                <a:rPr lang="en-US" altLang="ja-JP" sz="20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br>
                <a:rPr lang="en-US" altLang="ja-JP" sz="9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ja-JP" alt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⇒ </a:t>
              </a:r>
              <a:r>
                <a:rPr lang="en-US" altLang="ja-JP" sz="2000" dirty="0">
                  <a:latin typeface="Arial" panose="020B0604020202020204" pitchFamily="34" charset="0"/>
                  <a:cs typeface="Arial" panose="020B0604020202020204" pitchFamily="34" charset="0"/>
                </a:rPr>
                <a:t>Energy spectra is</a:t>
              </a:r>
              <a:br>
                <a:rPr lang="en-US" altLang="ja-JP" sz="20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altLang="ja-JP" sz="2000" dirty="0">
                  <a:latin typeface="Arial" panose="020B0604020202020204" pitchFamily="34" charset="0"/>
                  <a:cs typeface="Arial" panose="020B0604020202020204" pitchFamily="34" charset="0"/>
                </a:rPr>
                <a:t>     </a:t>
              </a:r>
              <a:r>
                <a:rPr lang="en-US" altLang="ja-JP" sz="2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Robust</a:t>
              </a:r>
              <a:r>
                <a:rPr lang="en-US" altLang="ja-JP" sz="2000" dirty="0">
                  <a:latin typeface="Arial" panose="020B0604020202020204" pitchFamily="34" charset="0"/>
                  <a:cs typeface="Arial" panose="020B0604020202020204" pitchFamily="34" charset="0"/>
                </a:rPr>
                <a:t> to change in </a:t>
              </a:r>
              <a:r>
                <a:rPr lang="en-US" altLang="ja-JP" sz="2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  <a:endParaRPr kumimoji="1" lang="en-US" altLang="ja-JP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6" name="グループ化 25">
              <a:extLst>
                <a:ext uri="{FF2B5EF4-FFF2-40B4-BE49-F238E27FC236}">
                  <a16:creationId xmlns:a16="http://schemas.microsoft.com/office/drawing/2014/main" id="{793297A8-E572-41DE-A4E9-DF097EAF9D49}"/>
                </a:ext>
              </a:extLst>
            </p:cNvPr>
            <p:cNvGrpSpPr/>
            <p:nvPr/>
          </p:nvGrpSpPr>
          <p:grpSpPr>
            <a:xfrm>
              <a:off x="8027863" y="3755456"/>
              <a:ext cx="3773224" cy="2565811"/>
              <a:chOff x="9186572" y="3661214"/>
              <a:chExt cx="3773224" cy="2888965"/>
            </a:xfrm>
          </p:grpSpPr>
          <p:sp>
            <p:nvSpPr>
              <p:cNvPr id="28" name="正方形/長方形 27">
                <a:extLst>
                  <a:ext uri="{FF2B5EF4-FFF2-40B4-BE49-F238E27FC236}">
                    <a16:creationId xmlns:a16="http://schemas.microsoft.com/office/drawing/2014/main" id="{B5EBFE22-0A1D-49A4-ADD5-DCB71275CB58}"/>
                  </a:ext>
                </a:extLst>
              </p:cNvPr>
              <p:cNvSpPr/>
              <p:nvPr/>
            </p:nvSpPr>
            <p:spPr>
              <a:xfrm>
                <a:off x="9186572" y="3930449"/>
                <a:ext cx="3773224" cy="261973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FBCD703E-C8BD-4554-8CF9-B4DF87FA8A39}"/>
                  </a:ext>
                </a:extLst>
              </p:cNvPr>
              <p:cNvSpPr txBox="1"/>
              <p:nvPr/>
            </p:nvSpPr>
            <p:spPr>
              <a:xfrm flipH="1">
                <a:off x="9291670" y="3661214"/>
                <a:ext cx="915671" cy="45050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0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Result</a:t>
                </a:r>
                <a:endParaRPr kumimoji="1" lang="ja-JP" altLang="en-US" sz="2000" u="sng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7" name="直線矢印コネクタ 6">
              <a:extLst>
                <a:ext uri="{FF2B5EF4-FFF2-40B4-BE49-F238E27FC236}">
                  <a16:creationId xmlns:a16="http://schemas.microsoft.com/office/drawing/2014/main" id="{000325D2-BE59-42D2-B571-049036F301E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13177" y="4734683"/>
              <a:ext cx="851059" cy="272933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98731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55046FB-A9D5-443C-994E-F9E3485164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27953"/>
            <a:ext cx="10515600" cy="4598692"/>
          </a:xfrm>
        </p:spPr>
        <p:txBody>
          <a:bodyPr>
            <a:normAutofit fontScale="92500" lnSpcReduction="20000"/>
          </a:bodyPr>
          <a:lstStyle/>
          <a:p>
            <a:r>
              <a:rPr lang="en-US" altLang="ja-JP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Approach</a:t>
            </a:r>
          </a:p>
          <a:p>
            <a:pPr lvl="1"/>
            <a:r>
              <a:rPr lang="en-US" altLang="ja-JP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N-alpha cluster state </a:t>
            </a:r>
            <a:r>
              <a:rPr lang="ja-JP" altLang="en-US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→ </a:t>
            </a:r>
            <a:r>
              <a:rPr lang="en-US" altLang="ja-JP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Bose-Einstein</a:t>
            </a:r>
            <a:r>
              <a:rPr lang="ja-JP" altLang="en-US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condensation</a:t>
            </a:r>
          </a:p>
          <a:p>
            <a:pPr lvl="1"/>
            <a:r>
              <a:rPr lang="en-US" altLang="ja-JP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Phenomenological model of Quantum field theory</a:t>
            </a:r>
          </a:p>
          <a:p>
            <a:pPr lvl="1"/>
            <a:r>
              <a:rPr lang="en-US" altLang="ja-JP" dirty="0">
                <a:solidFill>
                  <a:srgbClr val="FF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Quantum field theoretical approach </a:t>
            </a:r>
            <a:r>
              <a:rPr lang="en-US" altLang="ja-JP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for </a:t>
            </a:r>
            <a:r>
              <a:rPr lang="en-US" altLang="ja-JP" dirty="0">
                <a:solidFill>
                  <a:srgbClr val="FF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finite system </a:t>
            </a:r>
            <a:r>
              <a:rPr lang="en-US" altLang="ja-JP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with</a:t>
            </a:r>
            <a:r>
              <a:rPr lang="en-US" altLang="ja-JP" dirty="0">
                <a:solidFill>
                  <a:srgbClr val="FF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SSB</a:t>
            </a:r>
          </a:p>
          <a:p>
            <a:pPr lvl="1"/>
            <a:endParaRPr lang="en-US" altLang="ja-JP" sz="1600" dirty="0">
              <a:solidFill>
                <a:srgbClr val="FF0000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  <a:p>
            <a:r>
              <a:rPr lang="en-US" altLang="ja-JP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Result</a:t>
            </a:r>
          </a:p>
          <a:p>
            <a:pPr marL="457200" lvl="1" indent="0">
              <a:buNone/>
            </a:pPr>
            <a:r>
              <a:rPr lang="en-US" altLang="ja-JP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Calculating the energy spectra for N-alpha state</a:t>
            </a:r>
          </a:p>
          <a:p>
            <a:pPr lvl="1"/>
            <a:r>
              <a:rPr lang="en-US" altLang="ja-JP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ZM</a:t>
            </a:r>
            <a:r>
              <a:rPr lang="ja-JP" altLang="en-US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states appear in the energy spectra as </a:t>
            </a:r>
            <a:r>
              <a:rPr lang="en-US" altLang="ja-JP" dirty="0">
                <a:solidFill>
                  <a:srgbClr val="FF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new soft mode</a:t>
            </a:r>
          </a:p>
          <a:p>
            <a:pPr lvl="1"/>
            <a:r>
              <a:rPr lang="en-US" altLang="ja-JP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Good agreement with experiment (      )</a:t>
            </a:r>
          </a:p>
          <a:p>
            <a:pPr lvl="1"/>
            <a:r>
              <a:rPr lang="en-US" altLang="ja-JP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Existence of undiscovered energy levels</a:t>
            </a:r>
          </a:p>
          <a:p>
            <a:pPr lvl="1"/>
            <a:r>
              <a:rPr lang="en-US" altLang="ja-JP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Energy spectra are </a:t>
            </a:r>
            <a:r>
              <a:rPr lang="en-US" altLang="ja-JP" dirty="0">
                <a:solidFill>
                  <a:srgbClr val="FF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robust</a:t>
            </a:r>
            <a:r>
              <a:rPr lang="en-US" altLang="ja-JP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to </a:t>
            </a:r>
            <a:r>
              <a:rPr lang="en-US" altLang="ja-JP" dirty="0" err="1">
                <a:solidFill>
                  <a:srgbClr val="FF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rms</a:t>
            </a:r>
            <a:r>
              <a:rPr lang="en-US" altLang="ja-JP" dirty="0">
                <a:solidFill>
                  <a:srgbClr val="FF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radius</a:t>
            </a:r>
            <a:r>
              <a:rPr lang="en-US" altLang="ja-JP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, </a:t>
            </a:r>
            <a:r>
              <a:rPr lang="en-US" altLang="ja-JP" dirty="0">
                <a:solidFill>
                  <a:srgbClr val="FF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condensation rate</a:t>
            </a:r>
            <a:r>
              <a:rPr lang="en-US" altLang="ja-JP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, and</a:t>
            </a:r>
            <a:r>
              <a:rPr lang="en-US" altLang="ja-JP" dirty="0">
                <a:solidFill>
                  <a:srgbClr val="FF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N</a:t>
            </a:r>
          </a:p>
          <a:p>
            <a:pPr lvl="1"/>
            <a:endParaRPr lang="en-US" altLang="ja-JP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n-US" altLang="ja-JP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γ-decay width (not shown today’s presentation)</a:t>
            </a:r>
          </a:p>
          <a:p>
            <a:pPr lvl="1"/>
            <a:r>
              <a:rPr lang="en-US" altLang="ja-JP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sensitive to condensation rate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50FD7A2-2113-4589-BBFA-58E0F1F44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DD313F97-6C17-4747-AE44-59C1D51ADDAE}" type="slidenum">
              <a:rPr kumimoji="1" lang="ja-JP" altLang="en-US" smtClean="0">
                <a:latin typeface="Meiryo UI" panose="020B0604030504040204" pitchFamily="50" charset="-128"/>
                <a:ea typeface="Meiryo UI" panose="020B0604030504040204" pitchFamily="50" charset="-128"/>
              </a:rPr>
              <a:t>14</a:t>
            </a:fld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タイトル 21">
            <a:extLst>
              <a:ext uri="{FF2B5EF4-FFF2-40B4-BE49-F238E27FC236}">
                <a16:creationId xmlns:a16="http://schemas.microsoft.com/office/drawing/2014/main" id="{72E44769-4553-4801-BB83-141AADE3D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979"/>
            <a:ext cx="10515600" cy="748245"/>
          </a:xfrm>
        </p:spPr>
        <p:txBody>
          <a:bodyPr>
            <a:normAutofit/>
          </a:bodyPr>
          <a:lstStyle/>
          <a:p>
            <a:r>
              <a:rPr lang="en-US" altLang="ja-JP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Summary</a:t>
            </a:r>
            <a:endParaRPr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\bmdefine{\ba}{a}&#10;\bmdefine{\bb}{b}&#10;\bmdefine{\bx}{x}&#10;\bmdefine{\by}{y}&#10;\bmdefine{\bz}{z}&#10;\bmdefine{\bn}{n}&#10;\bmdefine{\bp}{p}&#10;&#10;\newcommand{\BM}{\begin{pmatrix}}&#10;\newcommand{\EM}{\end{pmatrix}}&#10;&#10;\renewcommand{\d}{\dagger}&#10;\newcommand{\Tc}{\mathcal{T}}&#10;\newcommand{\Lc}{\mathcal{L}}&#10;\newcommand{\Mc}{\mathcal{M}}&#10;&#10;\newcommand{\hphi}{\hat\varphi}&#10;\newcommand{\hpsi}{\hat\psi}&#10;\newcommand{\hphid}{\hat\varphi^\dagger}&#10;&#10;%\newcommand{\bra}[1]{\bigl\langle #1 \bigr|}&#10;%\newcommand{\ket}[1]{\bigl| #1 \bigr\rangle}&#10;%\newcommand{\braket}[2]{\bigl\langle #1 \big| #2 \bigr\rangle}&#10;\newcommand{\brasub}{{\!\!\phantom{\big\langle}}}&#10;&#10;\newcommand{\phiex}{\phi_{\mathrm{ex}}}&#10;&#10;\newcommand{\intx}{\int\! d^3x\;}&#10;\newcommand{\intxd}{\int\! d^3x'\;}&#10;\newcommand{\intxxd}{\int\! d^3x\,d^3x'\;}&#10;\newcommand{\intrd}{\int\! dr'\;}&#10;\newcommand{\ex}{\mathrm{ex}}&#10;&#10;&#10;&#10;\begin{align*}&#10;^{12}\text{C}&#10;\end{align*}">
            <a:extLst>
              <a:ext uri="{FF2B5EF4-FFF2-40B4-BE49-F238E27FC236}">
                <a16:creationId xmlns:a16="http://schemas.microsoft.com/office/drawing/2014/main" id="{3557F98B-7D5A-4D9D-A213-882B7E144D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6012" y="3514397"/>
            <a:ext cx="390342" cy="240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\bmdefine{\ba}{a}&#10;\bmdefine{\bb}{b}&#10;\bmdefine{\bx}{x}&#10;\bmdefine{\by}{y}&#10;\bmdefine{\bz}{z}&#10;\bmdefine{\bn}{n}&#10;\bmdefine{\bp}{p}&#10;&#10;\newcommand{\BM}{\begin{pmatrix}}&#10;\newcommand{\EM}{\end{pmatrix}}&#10;&#10;\renewcommand{\d}{\dagger}&#10;\newcommand{\Tc}{\mathcal{T}}&#10;\newcommand{\Lc}{\mathcal{L}}&#10;\newcommand{\Mc}{\mathcal{M}}&#10;&#10;\newcommand{\hphi}{\hat\varphi}&#10;\newcommand{\hpsi}{\hat\psi}&#10;\newcommand{\hphid}{\hat\varphi^\dagger}&#10;&#10;%\newcommand{\bra}[1]{\bigl\langle #1 \bigr|}&#10;%\newcommand{\ket}[1]{\bigl| #1 \bigr\rangle}&#10;%\newcommand{\braket}[2]{\bigl\langle #1 \big| #2 \bigr\rangle}&#10;\newcommand{\brasub}{{\!\!\phantom{\big\langle}}}&#10;&#10;\newcommand{\phiex}{\phi_{\mathrm{ex}}}&#10;&#10;\newcommand{\intx}{\int\! d^3x\;}&#10;\newcommand{\intxd}{\int\! d^3x'\;}&#10;\newcommand{\intxxd}{\int\! d^3x\,d^3x'\;}&#10;\newcommand{\intrd}{\int\! dr'\;}&#10;\newcommand{\ex}{\mathrm{ex}}&#10;&#10;&#10;Bose-Einstein condensation of alpha clusters and new soft mode in $^{12}$C--$^{52}$Fe $4N$ nuclei in field theoretical superuid cluster model, in preparation.">
            <a:extLst>
              <a:ext uri="{FF2B5EF4-FFF2-40B4-BE49-F238E27FC236}">
                <a16:creationId xmlns:a16="http://schemas.microsoft.com/office/drawing/2014/main" id="{6A8901CC-A1DE-4E42-8FB6-C5C4A497B4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881" y="5484739"/>
            <a:ext cx="8327300" cy="561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\bmdefine{\ba}{a}&#10;\bmdefine{\bb}{b}&#10;\bmdefine{\bx}{x}&#10;\bmdefine{\by}{y}&#10;\bmdefine{\bz}{z}&#10;\bmdefine{\bn}{n}&#10;\bmdefine{\bp}{p}&#10;&#10;\newcommand{\BM}{\begin{pmatrix}}&#10;\newcommand{\EM}{\end{pmatrix}}&#10;&#10;\renewcommand{\d}{\dagger}&#10;\newcommand{\Tc}{\mathcal{T}}&#10;\newcommand{\Lc}{\mathcal{L}}&#10;\newcommand{\Mc}{\mathcal{M}}&#10;&#10;\newcommand{\hphi}{\hat\varphi}&#10;\newcommand{\hpsi}{\hat\psi}&#10;\newcommand{\hphid}{\hat\varphi^\dagger}&#10;&#10;%\newcommand{\bra}[1]{\bigl\langle #1 \bigr|}&#10;%\newcommand{\ket}[1]{\bigl| #1 \bigr\rangle}&#10;%\newcommand{\braket}[2]{\bigl\langle #1 \big| #2 \bigr\rangle}&#10;\newcommand{\brasub}{{\!\!\phantom{\big\langle}}}&#10;&#10;\newcommand{\phiex}{\phi_{\mathrm{ex}}}&#10;&#10;\newcommand{\intx}{\int\! d^3x\;}&#10;\newcommand{\intxd}{\int\! d^3x'\;}&#10;\newcommand{\intxxd}{\int\! d^3x\,d^3x'\;}&#10;\newcommand{\intrd}{\int\! dr'\;}&#10;\newcommand{\ex}{\mathrm{ex}}&#10;&#10;Y.~Nakamura, J.~Takahashi, Y.~Yamanaka, and S.~Ohkubo,&#10;Phys.~Rev.~C {\bf 94}, 014314 {\bf } (2016)&#10;">
            <a:extLst>
              <a:ext uri="{FF2B5EF4-FFF2-40B4-BE49-F238E27FC236}">
                <a16:creationId xmlns:a16="http://schemas.microsoft.com/office/drawing/2014/main" id="{04AF2F9D-512A-4BA0-A334-B5948ACC81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575" y="6278974"/>
            <a:ext cx="8327300" cy="215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BD47D4F0-C9FA-4D77-BB08-1803960CEC9C}"/>
              </a:ext>
            </a:extLst>
          </p:cNvPr>
          <p:cNvSpPr txBox="1"/>
          <p:nvPr/>
        </p:nvSpPr>
        <p:spPr>
          <a:xfrm>
            <a:off x="1137339" y="6155271"/>
            <a:ext cx="902811" cy="3385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Paper 2</a:t>
            </a:r>
            <a:endParaRPr kumimoji="1" lang="ja-JP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4487BA01-1AE3-4DEB-9708-F2657448001A}"/>
              </a:ext>
            </a:extLst>
          </p:cNvPr>
          <p:cNvSpPr txBox="1"/>
          <p:nvPr/>
        </p:nvSpPr>
        <p:spPr>
          <a:xfrm>
            <a:off x="1136427" y="5566809"/>
            <a:ext cx="902811" cy="3385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Paper 1</a:t>
            </a:r>
            <a:endParaRPr kumimoji="1" lang="ja-JP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1775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55046FB-A9D5-443C-994E-F9E3485164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1579" y="1194644"/>
            <a:ext cx="7870372" cy="518133"/>
          </a:xfrm>
        </p:spPr>
        <p:txBody>
          <a:bodyPr>
            <a:normAutofit/>
          </a:bodyPr>
          <a:lstStyle/>
          <a:p>
            <a:r>
              <a:rPr lang="en-US" altLang="ja-JP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Answer : Yes. But, one can avoid this difficulty.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E76F2B5-B5F1-436C-BE1B-B25FB959E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13F97-6C17-4747-AE44-59C1D51ADDAE}" type="slidenum">
              <a:rPr kumimoji="1" lang="ja-JP" altLang="en-US" smtClean="0">
                <a:latin typeface="Meiryo UI" panose="020B0604030504040204" pitchFamily="50" charset="-128"/>
                <a:ea typeface="Meiryo UI" panose="020B0604030504040204" pitchFamily="50" charset="-128"/>
              </a:rPr>
              <a:t>15</a:t>
            </a:fld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23" name="図 22">
            <a:extLst>
              <a:ext uri="{FF2B5EF4-FFF2-40B4-BE49-F238E27FC236}">
                <a16:creationId xmlns:a16="http://schemas.microsoft.com/office/drawing/2014/main" id="{E9BB3C30-8293-4351-950F-6FC45BEC99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790" y="2186202"/>
            <a:ext cx="5896105" cy="883117"/>
          </a:xfrm>
          <a:prstGeom prst="rect">
            <a:avLst/>
          </a:prstGeom>
        </p:spPr>
      </p:pic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FFF8F7CC-2944-498E-9FFE-53ADFB8BD0F7}"/>
              </a:ext>
            </a:extLst>
          </p:cNvPr>
          <p:cNvSpPr txBox="1"/>
          <p:nvPr/>
        </p:nvSpPr>
        <p:spPr>
          <a:xfrm>
            <a:off x="2574399" y="3392441"/>
            <a:ext cx="639149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>
                <a:latin typeface="Arial" panose="020B0604020202020204" pitchFamily="34" charset="0"/>
                <a:cs typeface="Arial" panose="020B0604020202020204" pitchFamily="34" charset="0"/>
              </a:rPr>
              <a:t>We can ignore the k=0.</a:t>
            </a:r>
          </a:p>
          <a:p>
            <a:r>
              <a:rPr lang="en-US" altLang="ja-JP" sz="2800" dirty="0">
                <a:latin typeface="Arial" panose="020B0604020202020204" pitchFamily="34" charset="0"/>
                <a:cs typeface="Arial" panose="020B0604020202020204" pitchFamily="34" charset="0"/>
              </a:rPr>
              <a:t>Because, k=0 is the point of integration</a:t>
            </a:r>
            <a:endParaRPr kumimoji="1" lang="ja-JP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D8595207-1475-4784-A2C4-024425B4FD4A}"/>
              </a:ext>
            </a:extLst>
          </p:cNvPr>
          <p:cNvSpPr txBox="1"/>
          <p:nvPr/>
        </p:nvSpPr>
        <p:spPr>
          <a:xfrm>
            <a:off x="2663212" y="5388396"/>
            <a:ext cx="589879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>
                <a:latin typeface="Arial" panose="020B0604020202020204" pitchFamily="34" charset="0"/>
                <a:cs typeface="Arial" panose="020B0604020202020204" pitchFamily="34" charset="0"/>
              </a:rPr>
              <a:t>Now, we consider the finite system, </a:t>
            </a:r>
            <a:br>
              <a:rPr lang="en-US" altLang="ja-JP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2800" dirty="0">
                <a:latin typeface="Arial" panose="020B0604020202020204" pitchFamily="34" charset="0"/>
                <a:cs typeface="Arial" panose="020B0604020202020204" pitchFamily="34" charset="0"/>
              </a:rPr>
              <a:t>so t</a:t>
            </a:r>
            <a:r>
              <a:rPr kumimoji="1" lang="en-US" altLang="ja-JP" sz="2800" dirty="0">
                <a:latin typeface="Arial" panose="020B0604020202020204" pitchFamily="34" charset="0"/>
                <a:cs typeface="Arial" panose="020B0604020202020204" pitchFamily="34" charset="0"/>
              </a:rPr>
              <a:t>his approximation is </a:t>
            </a:r>
            <a:r>
              <a:rPr lang="en-US" altLang="ja-JP" sz="2800" dirty="0">
                <a:latin typeface="Arial" panose="020B0604020202020204" pitchFamily="34" charset="0"/>
                <a:cs typeface="Arial" panose="020B0604020202020204" pitchFamily="34" charset="0"/>
              </a:rPr>
              <a:t>invalid</a:t>
            </a:r>
            <a:endParaRPr kumimoji="1" lang="ja-JP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タイトル 21">
            <a:extLst>
              <a:ext uri="{FF2B5EF4-FFF2-40B4-BE49-F238E27FC236}">
                <a16:creationId xmlns:a16="http://schemas.microsoft.com/office/drawing/2014/main" id="{0A3B8045-BC11-4E78-A296-7B850C26D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1483"/>
            <a:ext cx="10515600" cy="748245"/>
          </a:xfrm>
        </p:spPr>
        <p:txBody>
          <a:bodyPr>
            <a:normAutofit/>
          </a:bodyPr>
          <a:lstStyle/>
          <a:p>
            <a:r>
              <a:rPr lang="en-US" altLang="ja-JP" sz="36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Are there difficulty of Q, P in uniform systems ?</a:t>
            </a:r>
            <a:endParaRPr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35385628-A283-435D-BFD7-3967A96DDD20}"/>
              </a:ext>
            </a:extLst>
          </p:cNvPr>
          <p:cNvSpPr txBox="1"/>
          <p:nvPr/>
        </p:nvSpPr>
        <p:spPr>
          <a:xfrm>
            <a:off x="3213352" y="4408060"/>
            <a:ext cx="43268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u="sng" dirty="0" err="1">
                <a:latin typeface="Arial" panose="020B0604020202020204" pitchFamily="34" charset="0"/>
                <a:cs typeface="Arial" panose="020B0604020202020204" pitchFamily="34" charset="0"/>
              </a:rPr>
              <a:t>Bogoliubov</a:t>
            </a:r>
            <a:r>
              <a:rPr lang="en-US" altLang="ja-JP" sz="2800" u="sng" dirty="0">
                <a:latin typeface="Arial" panose="020B0604020202020204" pitchFamily="34" charset="0"/>
                <a:cs typeface="Arial" panose="020B0604020202020204" pitchFamily="34" charset="0"/>
              </a:rPr>
              <a:t> approximation</a:t>
            </a:r>
            <a:endParaRPr kumimoji="1" lang="ja-JP" altLang="en-US" sz="28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6634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32237A9-CE78-467F-8156-F33DB51B4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13F97-6C17-4747-AE44-59C1D51ADDAE}" type="slidenum">
              <a:rPr kumimoji="1" lang="ja-JP" altLang="en-US" smtClean="0">
                <a:latin typeface="Meiryo UI" panose="020B0604030504040204" pitchFamily="50" charset="-128"/>
                <a:ea typeface="Meiryo UI" panose="020B0604030504040204" pitchFamily="50" charset="-128"/>
              </a:rPr>
              <a:t>16</a:t>
            </a:fld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1D033F65-828D-4859-9543-54AF5666C257}"/>
              </a:ext>
            </a:extLst>
          </p:cNvPr>
          <p:cNvSpPr txBox="1">
            <a:spLocks/>
          </p:cNvSpPr>
          <p:nvPr/>
        </p:nvSpPr>
        <p:spPr>
          <a:xfrm>
            <a:off x="838200" y="1470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6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Interpretation of Q and P</a:t>
            </a:r>
            <a:endParaRPr lang="ja-JP" altLang="en-US" sz="3600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84A76AB-5803-4A83-BEB1-7A69B2D141BF}"/>
              </a:ext>
            </a:extLst>
          </p:cNvPr>
          <p:cNvSpPr txBox="1"/>
          <p:nvPr/>
        </p:nvSpPr>
        <p:spPr>
          <a:xfrm>
            <a:off x="1501610" y="4210608"/>
            <a:ext cx="25138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phase</a:t>
            </a:r>
            <a:r>
              <a:rPr kumimoji="1" lang="en-US" altLang="ja-JP" sz="24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fluctuation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4A807758-AD07-4B86-B9BF-4C8A475F5272}"/>
              </a:ext>
            </a:extLst>
          </p:cNvPr>
          <p:cNvSpPr txBox="1"/>
          <p:nvPr/>
        </p:nvSpPr>
        <p:spPr>
          <a:xfrm>
            <a:off x="4963793" y="4211544"/>
            <a:ext cx="5698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Condensed particle numbers fluctuation</a:t>
            </a:r>
            <a:endParaRPr kumimoji="1" lang="en-US" altLang="ja-JP" sz="2400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4F556B75-E901-4177-9326-797776C9BD3B}"/>
              </a:ext>
            </a:extLst>
          </p:cNvPr>
          <p:cNvSpPr txBox="1"/>
          <p:nvPr/>
        </p:nvSpPr>
        <p:spPr>
          <a:xfrm>
            <a:off x="2398073" y="5234127"/>
            <a:ext cx="664476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These are quantum fluctuations </a:t>
            </a:r>
          </a:p>
          <a:p>
            <a:r>
              <a:rPr lang="en-US" altLang="ja-JP" sz="28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of the order parameter (or classical field)</a:t>
            </a:r>
            <a:endParaRPr kumimoji="1" lang="en-US" altLang="ja-JP" sz="2800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9063040E-CF65-428A-8CBC-FC6900D9DD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9807" y="1323039"/>
            <a:ext cx="5573334" cy="2325715"/>
          </a:xfrm>
          <a:prstGeom prst="rect">
            <a:avLst/>
          </a:prstGeom>
        </p:spPr>
      </p:pic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9C5BCA89-E97A-41C6-BB89-2B1981D5D0A5}"/>
              </a:ext>
            </a:extLst>
          </p:cNvPr>
          <p:cNvCxnSpPr/>
          <p:nvPr/>
        </p:nvCxnSpPr>
        <p:spPr>
          <a:xfrm>
            <a:off x="3281742" y="3736137"/>
            <a:ext cx="173343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AD76A03F-9117-4CCD-9E4B-EED426AE47C4}"/>
              </a:ext>
            </a:extLst>
          </p:cNvPr>
          <p:cNvCxnSpPr>
            <a:cxnSpLocks/>
          </p:cNvCxnSpPr>
          <p:nvPr/>
        </p:nvCxnSpPr>
        <p:spPr>
          <a:xfrm>
            <a:off x="5492010" y="3742677"/>
            <a:ext cx="1443695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FBD638E6-12D6-4725-BF83-A9704CC25B82}"/>
              </a:ext>
            </a:extLst>
          </p:cNvPr>
          <p:cNvCxnSpPr>
            <a:stCxn id="6" idx="0"/>
          </p:cNvCxnSpPr>
          <p:nvPr/>
        </p:nvCxnSpPr>
        <p:spPr>
          <a:xfrm flipV="1">
            <a:off x="2758525" y="3842724"/>
            <a:ext cx="1134687" cy="36788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1489A94F-1908-4FE5-9413-B546777252D5}"/>
              </a:ext>
            </a:extLst>
          </p:cNvPr>
          <p:cNvCxnSpPr>
            <a:cxnSpLocks/>
          </p:cNvCxnSpPr>
          <p:nvPr/>
        </p:nvCxnSpPr>
        <p:spPr>
          <a:xfrm flipH="1" flipV="1">
            <a:off x="6294213" y="3836601"/>
            <a:ext cx="532363" cy="395458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88645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B5B5DBE-255A-4773-BFDE-690D8223D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3600" dirty="0">
                <a:latin typeface="Meiryo UI" panose="020B0604030504040204" pitchFamily="50" charset="-128"/>
                <a:ea typeface="Meiryo UI" panose="020B0604030504040204" pitchFamily="50" charset="-128"/>
              </a:rPr>
              <a:t>Result: wave functions</a:t>
            </a:r>
            <a:endParaRPr kumimoji="1" lang="ja-JP" altLang="en-US" sz="3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50FD7A2-2113-4589-BBFA-58E0F1F44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13F97-6C17-4747-AE44-59C1D51ADDAE}" type="slidenum">
              <a:rPr kumimoji="1" lang="ja-JP" altLang="en-US" smtClean="0">
                <a:latin typeface="Meiryo UI" panose="020B0604030504040204" pitchFamily="50" charset="-128"/>
                <a:ea typeface="Meiryo UI" panose="020B0604030504040204" pitchFamily="50" charset="-128"/>
              </a:rPr>
              <a:t>17</a:t>
            </a:fld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aphicFrame>
        <p:nvGraphicFramePr>
          <p:cNvPr id="3" name="オブジェクト 2">
            <a:extLst>
              <a:ext uri="{FF2B5EF4-FFF2-40B4-BE49-F238E27FC236}">
                <a16:creationId xmlns:a16="http://schemas.microsoft.com/office/drawing/2014/main" id="{895AF1DB-B2AF-4675-8604-7DE5D7D615A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9467294"/>
              </p:ext>
            </p:extLst>
          </p:nvPr>
        </p:nvGraphicFramePr>
        <p:xfrm>
          <a:off x="1656032" y="4660134"/>
          <a:ext cx="2743200" cy="188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6" name="Acrobat Document" r:id="rId3" imgW="2742857" imgH="1885488" progId="AcroExch.Document.DC">
                  <p:embed/>
                </p:oleObj>
              </mc:Choice>
              <mc:Fallback>
                <p:oleObj name="Acrobat Document" r:id="rId3" imgW="2742857" imgH="1885488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56032" y="4660134"/>
                        <a:ext cx="2743200" cy="1885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オブジェクト 4">
            <a:extLst>
              <a:ext uri="{FF2B5EF4-FFF2-40B4-BE49-F238E27FC236}">
                <a16:creationId xmlns:a16="http://schemas.microsoft.com/office/drawing/2014/main" id="{6C00DAB6-DBFF-47D7-AE46-DD1729676E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8660300"/>
              </p:ext>
            </p:extLst>
          </p:nvPr>
        </p:nvGraphicFramePr>
        <p:xfrm>
          <a:off x="1624227" y="838796"/>
          <a:ext cx="2743200" cy="188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7" name="Acrobat Document" r:id="rId5" imgW="2742857" imgH="1885488" progId="AcroExch.Document.DC">
                  <p:embed/>
                </p:oleObj>
              </mc:Choice>
              <mc:Fallback>
                <p:oleObj name="Acrobat Document" r:id="rId5" imgW="2742857" imgH="1885488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24227" y="838796"/>
                        <a:ext cx="2743200" cy="1885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オブジェクト 5">
            <a:extLst>
              <a:ext uri="{FF2B5EF4-FFF2-40B4-BE49-F238E27FC236}">
                <a16:creationId xmlns:a16="http://schemas.microsoft.com/office/drawing/2014/main" id="{1B04488F-4963-4E48-BA3A-FF40048503A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9508988"/>
              </p:ext>
            </p:extLst>
          </p:nvPr>
        </p:nvGraphicFramePr>
        <p:xfrm>
          <a:off x="4546776" y="838796"/>
          <a:ext cx="2743200" cy="188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8" name="Acrobat Document" r:id="rId7" imgW="2742857" imgH="1885488" progId="AcroExch.Document.DC">
                  <p:embed/>
                </p:oleObj>
              </mc:Choice>
              <mc:Fallback>
                <p:oleObj name="Acrobat Document" r:id="rId7" imgW="2742857" imgH="1885488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546776" y="838796"/>
                        <a:ext cx="2743200" cy="1885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オブジェクト 6">
            <a:extLst>
              <a:ext uri="{FF2B5EF4-FFF2-40B4-BE49-F238E27FC236}">
                <a16:creationId xmlns:a16="http://schemas.microsoft.com/office/drawing/2014/main" id="{B1DA2DF0-A1E6-4E0A-9CBE-0AE2E42C9BB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5743826"/>
              </p:ext>
            </p:extLst>
          </p:nvPr>
        </p:nvGraphicFramePr>
        <p:xfrm>
          <a:off x="1645385" y="2779255"/>
          <a:ext cx="2743200" cy="188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9" name="Acrobat Document" r:id="rId9" imgW="2742857" imgH="1885488" progId="AcroExch.Document.DC">
                  <p:embed/>
                </p:oleObj>
              </mc:Choice>
              <mc:Fallback>
                <p:oleObj name="Acrobat Document" r:id="rId9" imgW="2742857" imgH="1885488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645385" y="2779255"/>
                        <a:ext cx="2743200" cy="1885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オブジェクト 7">
            <a:extLst>
              <a:ext uri="{FF2B5EF4-FFF2-40B4-BE49-F238E27FC236}">
                <a16:creationId xmlns:a16="http://schemas.microsoft.com/office/drawing/2014/main" id="{2C76FC8D-1120-4F47-AED7-1999AA704AF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4788944"/>
              </p:ext>
            </p:extLst>
          </p:nvPr>
        </p:nvGraphicFramePr>
        <p:xfrm>
          <a:off x="4577964" y="2724746"/>
          <a:ext cx="2743200" cy="188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0" name="Acrobat Document" r:id="rId11" imgW="2742857" imgH="1885488" progId="AcroExch.Document.DC">
                  <p:embed/>
                </p:oleObj>
              </mc:Choice>
              <mc:Fallback>
                <p:oleObj name="Acrobat Document" r:id="rId11" imgW="2742857" imgH="1885488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577964" y="2724746"/>
                        <a:ext cx="2743200" cy="1885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オブジェクト 11">
            <a:extLst>
              <a:ext uri="{FF2B5EF4-FFF2-40B4-BE49-F238E27FC236}">
                <a16:creationId xmlns:a16="http://schemas.microsoft.com/office/drawing/2014/main" id="{9D386E48-8D1D-496D-8294-92B58E3A2D3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5454629"/>
              </p:ext>
            </p:extLst>
          </p:nvPr>
        </p:nvGraphicFramePr>
        <p:xfrm>
          <a:off x="7572784" y="2779255"/>
          <a:ext cx="2743200" cy="188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1" name="Acrobat Document" r:id="rId13" imgW="2742857" imgH="1885488" progId="AcroExch.Document.DC">
                  <p:embed/>
                </p:oleObj>
              </mc:Choice>
              <mc:Fallback>
                <p:oleObj name="Acrobat Document" r:id="rId13" imgW="2742857" imgH="1885488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572784" y="2779255"/>
                        <a:ext cx="2743200" cy="1885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オブジェクト 12">
            <a:extLst>
              <a:ext uri="{FF2B5EF4-FFF2-40B4-BE49-F238E27FC236}">
                <a16:creationId xmlns:a16="http://schemas.microsoft.com/office/drawing/2014/main" id="{A0038D0C-02DC-457D-AFB7-A432AB955B5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2386318"/>
              </p:ext>
            </p:extLst>
          </p:nvPr>
        </p:nvGraphicFramePr>
        <p:xfrm>
          <a:off x="4703774" y="4660134"/>
          <a:ext cx="2743200" cy="188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2" name="Acrobat Document" r:id="rId15" imgW="2742857" imgH="1885488" progId="AcroExch.Document.DC">
                  <p:embed/>
                </p:oleObj>
              </mc:Choice>
              <mc:Fallback>
                <p:oleObj name="Acrobat Document" r:id="rId15" imgW="2742857" imgH="1885488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703774" y="4660134"/>
                        <a:ext cx="2743200" cy="1885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オブジェクト 13">
            <a:extLst>
              <a:ext uri="{FF2B5EF4-FFF2-40B4-BE49-F238E27FC236}">
                <a16:creationId xmlns:a16="http://schemas.microsoft.com/office/drawing/2014/main" id="{9DDC61AD-583C-4763-B163-5D3279B9639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111727"/>
              </p:ext>
            </p:extLst>
          </p:nvPr>
        </p:nvGraphicFramePr>
        <p:xfrm>
          <a:off x="7681764" y="4660134"/>
          <a:ext cx="2743200" cy="188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3" name="Acrobat Document" r:id="rId17" imgW="2742857" imgH="1885488" progId="AcroExch.Document.DC">
                  <p:embed/>
                </p:oleObj>
              </mc:Choice>
              <mc:Fallback>
                <p:oleObj name="Acrobat Document" r:id="rId17" imgW="2742857" imgH="1885488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7681764" y="4660134"/>
                        <a:ext cx="2743200" cy="1885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941219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B5B5DBE-255A-4773-BFDE-690D8223D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3600" dirty="0">
                <a:latin typeface="Meiryo UI" panose="020B0604030504040204" pitchFamily="50" charset="-128"/>
                <a:ea typeface="Meiryo UI" panose="020B0604030504040204" pitchFamily="50" charset="-128"/>
              </a:rPr>
              <a:t>Result: decay widths</a:t>
            </a:r>
            <a:endParaRPr kumimoji="1" lang="ja-JP" altLang="en-US" sz="3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50FD7A2-2113-4589-BBFA-58E0F1F44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13F97-6C17-4747-AE44-59C1D51ADDAE}" type="slidenum">
              <a:rPr kumimoji="1" lang="ja-JP" altLang="en-US" smtClean="0">
                <a:latin typeface="Meiryo UI" panose="020B0604030504040204" pitchFamily="50" charset="-128"/>
                <a:ea typeface="Meiryo UI" panose="020B0604030504040204" pitchFamily="50" charset="-128"/>
              </a:rPr>
              <a:t>18</a:t>
            </a:fld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9E16947-ACF1-40DE-BC3D-18D18D7F0D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154"/>
          <a:stretch/>
        </p:blipFill>
        <p:spPr>
          <a:xfrm>
            <a:off x="1057201" y="1723099"/>
            <a:ext cx="9491272" cy="3134181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74878C6-F151-4826-9B49-5284780C8981}"/>
              </a:ext>
            </a:extLst>
          </p:cNvPr>
          <p:cNvSpPr txBox="1"/>
          <p:nvPr/>
        </p:nvSpPr>
        <p:spPr>
          <a:xfrm>
            <a:off x="6997595" y="1986866"/>
            <a:ext cx="166808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Funaki’s result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C15895C-2F60-4A18-97C0-9CA17B716A2F}"/>
              </a:ext>
            </a:extLst>
          </p:cNvPr>
          <p:cNvSpPr txBox="1"/>
          <p:nvPr/>
        </p:nvSpPr>
        <p:spPr>
          <a:xfrm>
            <a:off x="8698301" y="1982191"/>
            <a:ext cx="177067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dirty="0" err="1">
                <a:latin typeface="Arial" panose="020B0604020202020204" pitchFamily="34" charset="0"/>
                <a:cs typeface="Arial" panose="020B0604020202020204" pitchFamily="34" charset="0"/>
              </a:rPr>
              <a:t>Kanada’s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 result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8385F853-F43F-4C4A-970D-2AAFF30261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480" y="5534223"/>
            <a:ext cx="5542167" cy="279711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6B9795F8-FF77-455B-9A01-C599905EDC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761" y="5910782"/>
            <a:ext cx="6387803" cy="29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8244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B5B5DBE-255A-4773-BFDE-690D8223D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979"/>
            <a:ext cx="10515600" cy="1186669"/>
          </a:xfrm>
        </p:spPr>
        <p:txBody>
          <a:bodyPr>
            <a:normAutofit/>
          </a:bodyPr>
          <a:lstStyle/>
          <a:p>
            <a:r>
              <a:rPr kumimoji="1" lang="en-US" altLang="ja-JP" sz="3600" dirty="0">
                <a:latin typeface="Meiryo UI" panose="020B0604030504040204" pitchFamily="50" charset="-128"/>
                <a:ea typeface="Meiryo UI" panose="020B0604030504040204" pitchFamily="50" charset="-128"/>
              </a:rPr>
              <a:t>Is the condensation for system </a:t>
            </a:r>
            <a:br>
              <a:rPr kumimoji="1" lang="en-US" altLang="ja-JP" sz="3600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kumimoji="1" lang="en-US" altLang="ja-JP" sz="3600" dirty="0">
                <a:latin typeface="Meiryo UI" panose="020B0604030504040204" pitchFamily="50" charset="-128"/>
                <a:ea typeface="Meiryo UI" panose="020B0604030504040204" pitchFamily="50" charset="-128"/>
              </a:rPr>
              <a:t>with a </a:t>
            </a:r>
            <a:r>
              <a:rPr lang="en-US" altLang="ja-JP" sz="3600" dirty="0">
                <a:latin typeface="Meiryo UI" panose="020B0604030504040204" pitchFamily="50" charset="-128"/>
                <a:ea typeface="Meiryo UI" panose="020B0604030504040204" pitchFamily="50" charset="-128"/>
              </a:rPr>
              <a:t>small particle number possible?</a:t>
            </a:r>
            <a:endParaRPr kumimoji="1" lang="ja-JP" altLang="en-US" sz="3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50FD7A2-2113-4589-BBFA-58E0F1F44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13F97-6C17-4747-AE44-59C1D51ADDAE}" type="slidenum">
              <a:rPr kumimoji="1" lang="ja-JP" altLang="en-US" smtClean="0">
                <a:latin typeface="Meiryo UI" panose="020B0604030504040204" pitchFamily="50" charset="-128"/>
                <a:ea typeface="Meiryo UI" panose="020B0604030504040204" pitchFamily="50" charset="-128"/>
              </a:rPr>
              <a:t>19</a:t>
            </a:fld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コンテンツ プレースホルダー 2">
            <a:extLst>
              <a:ext uri="{FF2B5EF4-FFF2-40B4-BE49-F238E27FC236}">
                <a16:creationId xmlns:a16="http://schemas.microsoft.com/office/drawing/2014/main" id="{3CB98ABB-1BBB-43CC-99B8-EBA9F6D40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052" y="1349917"/>
            <a:ext cx="11763783" cy="5006433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kumimoji="1" lang="en-US" altLang="ja-JP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altLang="ja-JP" sz="3200" dirty="0">
                <a:latin typeface="Arial" panose="020B0604020202020204" pitchFamily="34" charset="0"/>
                <a:cs typeface="Arial" panose="020B0604020202020204" pitchFamily="34" charset="0"/>
              </a:rPr>
              <a:t>One can see instabilities when a situation is unphysical.</a:t>
            </a:r>
          </a:p>
          <a:p>
            <a:pPr marL="1371600" lvl="2" indent="-457200">
              <a:buFont typeface="+mj-lt"/>
              <a:buAutoNum type="alphaUcParenR"/>
            </a:pPr>
            <a:r>
              <a:rPr lang="en-US" altLang="ja-JP" sz="2800" dirty="0">
                <a:latin typeface="Arial" panose="020B0604020202020204" pitchFamily="34" charset="0"/>
                <a:cs typeface="Arial" panose="020B0604020202020204" pitchFamily="34" charset="0"/>
              </a:rPr>
              <a:t>No solution in GP eq. </a:t>
            </a:r>
          </a:p>
          <a:p>
            <a:pPr marL="1371600" lvl="2" indent="-457200">
              <a:buFont typeface="+mj-lt"/>
              <a:buAutoNum type="alphaUcParenR"/>
            </a:pPr>
            <a:r>
              <a:rPr kumimoji="1" lang="en-US" altLang="ja-JP" sz="2800" dirty="0">
                <a:latin typeface="Arial" panose="020B0604020202020204" pitchFamily="34" charset="0"/>
                <a:cs typeface="Arial" panose="020B0604020202020204" pitchFamily="34" charset="0"/>
              </a:rPr>
              <a:t>Complex (dynamical instability) or </a:t>
            </a:r>
            <a:br>
              <a:rPr kumimoji="1" lang="en-US" altLang="ja-JP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1" lang="en-US" altLang="ja-JP" sz="2800" dirty="0">
                <a:latin typeface="Arial" panose="020B0604020202020204" pitchFamily="34" charset="0"/>
                <a:cs typeface="Arial" panose="020B0604020202020204" pitchFamily="34" charset="0"/>
              </a:rPr>
              <a:t>negative (Landau instability) energies in </a:t>
            </a:r>
            <a:r>
              <a:rPr kumimoji="1" lang="en-US" altLang="ja-JP" sz="2800" dirty="0" err="1">
                <a:latin typeface="Arial" panose="020B0604020202020204" pitchFamily="34" charset="0"/>
                <a:cs typeface="Arial" panose="020B0604020202020204" pitchFamily="34" charset="0"/>
              </a:rPr>
              <a:t>BdG</a:t>
            </a:r>
            <a:r>
              <a:rPr kumimoji="1" lang="en-US" altLang="ja-JP" sz="2800" dirty="0">
                <a:latin typeface="Arial" panose="020B0604020202020204" pitchFamily="34" charset="0"/>
                <a:cs typeface="Arial" panose="020B0604020202020204" pitchFamily="34" charset="0"/>
              </a:rPr>
              <a:t> eq.</a:t>
            </a:r>
          </a:p>
          <a:p>
            <a:pPr marL="1371600" lvl="2" indent="-457200">
              <a:buFont typeface="+mj-lt"/>
              <a:buAutoNum type="alphaUcParenR"/>
            </a:pPr>
            <a:r>
              <a:rPr lang="en-US" altLang="ja-JP" sz="2800" dirty="0">
                <a:latin typeface="Arial" panose="020B0604020202020204" pitchFamily="34" charset="0"/>
                <a:cs typeface="Arial" panose="020B0604020202020204" pitchFamily="34" charset="0"/>
              </a:rPr>
              <a:t>Not spectrum bounded from below </a:t>
            </a:r>
            <a:br>
              <a:rPr lang="en-US" altLang="ja-JP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ja-JP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altLang="ja-JP" sz="3200" dirty="0">
                <a:latin typeface="Arial" panose="020B0604020202020204" pitchFamily="34" charset="0"/>
                <a:cs typeface="Arial" panose="020B0604020202020204" pitchFamily="34" charset="0"/>
              </a:rPr>
              <a:t>No sign of the instabilities for the parameters chosen </a:t>
            </a:r>
            <a:br>
              <a:rPr lang="en-US" altLang="ja-JP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3200" dirty="0">
                <a:latin typeface="Arial" panose="020B0604020202020204" pitchFamily="34" charset="0"/>
                <a:cs typeface="Arial" panose="020B0604020202020204" pitchFamily="34" charset="0"/>
              </a:rPr>
              <a:t>in our calculations</a:t>
            </a:r>
          </a:p>
          <a:p>
            <a:pPr lvl="2"/>
            <a:r>
              <a:rPr lang="en-US" altLang="ja-JP" sz="2800" dirty="0">
                <a:latin typeface="Arial" panose="020B0604020202020204" pitchFamily="34" charset="0"/>
                <a:cs typeface="Arial" panose="020B0604020202020204" pitchFamily="34" charset="0"/>
              </a:rPr>
              <a:t>B) and C) are seen for weaker repulsive force </a:t>
            </a:r>
            <a:endParaRPr kumimoji="1" lang="ja-JP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811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55046FB-A9D5-443C-994E-F9E3485164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6248" y="962957"/>
            <a:ext cx="10515600" cy="5466418"/>
          </a:xfrm>
        </p:spPr>
        <p:txBody>
          <a:bodyPr>
            <a:normAutofit fontScale="92500" lnSpcReduction="10000"/>
          </a:bodyPr>
          <a:lstStyle/>
          <a:p>
            <a:r>
              <a:rPr lang="en-US" altLang="ja-JP" sz="32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Approach</a:t>
            </a:r>
          </a:p>
          <a:p>
            <a:pPr lvl="1"/>
            <a:r>
              <a:rPr lang="en-US" altLang="ja-JP" sz="28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N-alpha cluster state </a:t>
            </a:r>
            <a:r>
              <a:rPr lang="ja-JP" altLang="en-US" sz="28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→ </a:t>
            </a:r>
            <a:r>
              <a:rPr lang="en-US" altLang="ja-JP" sz="28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Bose-Einstein</a:t>
            </a:r>
            <a:r>
              <a:rPr lang="ja-JP" altLang="en-US" sz="28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28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condensation (BEC)</a:t>
            </a:r>
          </a:p>
          <a:p>
            <a:pPr lvl="1"/>
            <a:r>
              <a:rPr lang="en-US" altLang="ja-JP" sz="28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Phenomenological model of Quantum field theory</a:t>
            </a:r>
          </a:p>
          <a:p>
            <a:pPr lvl="1"/>
            <a:r>
              <a:rPr lang="en-US" altLang="ja-JP" sz="2800" dirty="0">
                <a:solidFill>
                  <a:srgbClr val="FF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Quantum field theoretical approach </a:t>
            </a:r>
            <a:r>
              <a:rPr lang="en-US" altLang="ja-JP" sz="28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for </a:t>
            </a:r>
            <a:r>
              <a:rPr lang="en-US" altLang="ja-JP" sz="2800" dirty="0">
                <a:solidFill>
                  <a:srgbClr val="FF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finite system</a:t>
            </a:r>
            <a:br>
              <a:rPr lang="en-US" altLang="ja-JP" sz="2800" dirty="0">
                <a:solidFill>
                  <a:srgbClr val="FF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</a:br>
            <a:r>
              <a:rPr lang="en-US" altLang="ja-JP" sz="28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with </a:t>
            </a:r>
            <a:r>
              <a:rPr lang="en-US" altLang="ja-JP" sz="2800" dirty="0">
                <a:solidFill>
                  <a:srgbClr val="FF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spontaneous symmetry breaking</a:t>
            </a:r>
            <a:br>
              <a:rPr lang="en-US" altLang="ja-JP" sz="2800" dirty="0">
                <a:solidFill>
                  <a:srgbClr val="FF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</a:br>
            <a:r>
              <a:rPr lang="en-US" altLang="ja-JP" sz="28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(formulated in trapped cold atomic systems)</a:t>
            </a:r>
          </a:p>
          <a:p>
            <a:pPr lvl="1"/>
            <a:endParaRPr lang="en-US" altLang="ja-JP" sz="2800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  <a:p>
            <a:endParaRPr lang="en-US" altLang="ja-JP" sz="3200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  <a:p>
            <a:r>
              <a:rPr lang="en-US" altLang="ja-JP" sz="32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Distinctive features</a:t>
            </a:r>
          </a:p>
          <a:p>
            <a:pPr lvl="1"/>
            <a:r>
              <a:rPr lang="en-US" altLang="ja-JP" sz="2800" dirty="0">
                <a:solidFill>
                  <a:srgbClr val="FF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Order parameter</a:t>
            </a:r>
            <a:r>
              <a:rPr lang="en-US" altLang="ja-JP" sz="28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of BEC is given by </a:t>
            </a:r>
            <a:br>
              <a:rPr lang="en-US" altLang="ja-JP" sz="28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</a:br>
            <a:r>
              <a:rPr lang="en-US" altLang="ja-JP" sz="28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vacuum expectation value of field operator</a:t>
            </a:r>
          </a:p>
          <a:p>
            <a:pPr lvl="1"/>
            <a:r>
              <a:rPr lang="en-US" altLang="ja-JP" sz="28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Quantum fluctuation of order parameter</a:t>
            </a:r>
            <a:br>
              <a:rPr lang="en-US" altLang="ja-JP" sz="28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</a:br>
            <a:r>
              <a:rPr lang="en-US" altLang="ja-JP" sz="28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(described by new operators) gives the physical effects</a:t>
            </a:r>
            <a:br>
              <a:rPr lang="en-US" altLang="ja-JP" sz="28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</a:br>
            <a:r>
              <a:rPr lang="en-US" altLang="ja-JP" sz="28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	</a:t>
            </a:r>
            <a:r>
              <a:rPr lang="ja-JP" altLang="en-US" sz="28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　⇒ </a:t>
            </a:r>
            <a:r>
              <a:rPr lang="en-US" altLang="ja-JP" sz="28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New discrete zero mode states in the energy spectrum</a:t>
            </a:r>
          </a:p>
          <a:p>
            <a:endParaRPr lang="en-US" altLang="ja-JP" sz="2800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9D58AF3-C7D9-4023-A18A-314B5E4D3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13F97-6C17-4747-AE44-59C1D51ADDAE}" type="slidenum">
              <a:rPr kumimoji="1" lang="ja-JP" altLang="en-US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2</a:t>
            </a:fld>
            <a:endParaRPr kumimoji="1" lang="ja-JP" altLang="en-US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6" name="タイトル 21">
            <a:extLst>
              <a:ext uri="{FF2B5EF4-FFF2-40B4-BE49-F238E27FC236}">
                <a16:creationId xmlns:a16="http://schemas.microsoft.com/office/drawing/2014/main" id="{BFD652A8-A514-46E1-A54E-C66F94B21DA7}"/>
              </a:ext>
            </a:extLst>
          </p:cNvPr>
          <p:cNvSpPr txBox="1">
            <a:spLocks/>
          </p:cNvSpPr>
          <p:nvPr/>
        </p:nvSpPr>
        <p:spPr>
          <a:xfrm>
            <a:off x="838200" y="97979"/>
            <a:ext cx="10515600" cy="7482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Stand point</a:t>
            </a:r>
            <a:endParaRPr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E5BB41EC-FDC0-47A1-ACCC-39CBB50FD3B1}"/>
              </a:ext>
            </a:extLst>
          </p:cNvPr>
          <p:cNvSpPr/>
          <p:nvPr/>
        </p:nvSpPr>
        <p:spPr>
          <a:xfrm>
            <a:off x="1563783" y="3336488"/>
            <a:ext cx="7295633" cy="323165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ts val="1800"/>
              </a:lnSpc>
              <a:spcAft>
                <a:spcPts val="0"/>
              </a:spcAft>
              <a:tabLst>
                <a:tab pos="2700020" algn="ctr"/>
                <a:tab pos="5400040" algn="r"/>
              </a:tabLst>
            </a:pPr>
            <a:r>
              <a:rPr lang="en-US" altLang="ja-JP" dirty="0">
                <a:latin typeface="Arial" panose="020B0604020202020204" pitchFamily="34" charset="0"/>
                <a:ea typeface="MingLiU-ExtB" panose="02020500000000000000" pitchFamily="18" charset="-120"/>
                <a:cs typeface="Arial" panose="020B0604020202020204" pitchFamily="34" charset="0"/>
              </a:rPr>
              <a:t>Y. Nakamura, J.T, and Y. Yamanaka, Phys. Rev. A. </a:t>
            </a:r>
            <a:r>
              <a:rPr lang="en-US" altLang="ja-JP" b="1" dirty="0">
                <a:latin typeface="Arial" panose="020B0604020202020204" pitchFamily="34" charset="0"/>
                <a:ea typeface="MingLiU-ExtB" panose="02020500000000000000" pitchFamily="18" charset="-120"/>
                <a:cs typeface="Arial" panose="020B0604020202020204" pitchFamily="34" charset="0"/>
              </a:rPr>
              <a:t>89, </a:t>
            </a:r>
            <a:r>
              <a:rPr lang="en-US" altLang="ja-JP" dirty="0">
                <a:latin typeface="Arial" panose="020B0604020202020204" pitchFamily="34" charset="0"/>
                <a:ea typeface="MingLiU-ExtB" panose="02020500000000000000" pitchFamily="18" charset="-120"/>
                <a:cs typeface="Arial" panose="020B0604020202020204" pitchFamily="34" charset="0"/>
              </a:rPr>
              <a:t>013613 (2014)</a:t>
            </a:r>
            <a:endParaRPr lang="ja-JP" altLang="ja-JP" sz="2800" dirty="0">
              <a:effectLst/>
              <a:latin typeface="Arial" panose="020B0604020202020204" pitchFamily="34" charset="0"/>
              <a:ea typeface="ＭＳ 明朝" panose="02020609040205080304" pitchFamily="17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54348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B5B5DBE-255A-4773-BFDE-690D8223D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979"/>
            <a:ext cx="10515600" cy="748245"/>
          </a:xfrm>
        </p:spPr>
        <p:txBody>
          <a:bodyPr>
            <a:normAutofit/>
          </a:bodyPr>
          <a:lstStyle/>
          <a:p>
            <a:r>
              <a:rPr kumimoji="1" lang="en-US" altLang="ja-JP" sz="3600" dirty="0">
                <a:latin typeface="Meiryo UI" panose="020B0604030504040204" pitchFamily="50" charset="-128"/>
                <a:ea typeface="Meiryo UI" panose="020B0604030504040204" pitchFamily="50" charset="-128"/>
              </a:rPr>
              <a:t>Comments</a:t>
            </a:r>
            <a:endParaRPr kumimoji="1" lang="ja-JP" altLang="en-US" sz="3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50FD7A2-2113-4589-BBFA-58E0F1F44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13F97-6C17-4747-AE44-59C1D51ADDAE}" type="slidenum">
              <a:rPr kumimoji="1" lang="ja-JP" altLang="en-US" smtClean="0">
                <a:latin typeface="Meiryo UI" panose="020B0604030504040204" pitchFamily="50" charset="-128"/>
                <a:ea typeface="Meiryo UI" panose="020B0604030504040204" pitchFamily="50" charset="-128"/>
              </a:rPr>
              <a:t>20</a:t>
            </a:fld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1248385B-AACD-4C24-8C5B-806C546FD025}"/>
              </a:ext>
            </a:extLst>
          </p:cNvPr>
          <p:cNvGrpSpPr/>
          <p:nvPr/>
        </p:nvGrpSpPr>
        <p:grpSpPr>
          <a:xfrm>
            <a:off x="924616" y="3614573"/>
            <a:ext cx="10429184" cy="1367559"/>
            <a:chOff x="924616" y="3967992"/>
            <a:chExt cx="10429184" cy="1367559"/>
          </a:xfrm>
        </p:grpSpPr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A6CD3005-2F2D-461A-B15A-9374494762B0}"/>
                </a:ext>
              </a:extLst>
            </p:cNvPr>
            <p:cNvSpPr txBox="1"/>
            <p:nvPr/>
          </p:nvSpPr>
          <p:spPr>
            <a:xfrm>
              <a:off x="1215750" y="4504554"/>
              <a:ext cx="1013805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dirty="0">
                  <a:latin typeface="Arial" panose="020B0604020202020204" pitchFamily="34" charset="0"/>
                  <a:cs typeface="Arial" panose="020B0604020202020204" pitchFamily="34" charset="0"/>
                </a:rPr>
                <a:t>This state is the first 0+ state above the Hoyle state.</a:t>
              </a:r>
            </a:p>
            <a:p>
              <a:r>
                <a:rPr kumimoji="1" lang="ja-JP" alt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⇒ </a:t>
              </a:r>
              <a:r>
                <a:rPr kumimoji="1" lang="en-US" altLang="ja-JP" sz="2400" dirty="0">
                  <a:latin typeface="Arial" panose="020B0604020202020204" pitchFamily="34" charset="0"/>
                  <a:cs typeface="Arial" panose="020B0604020202020204" pitchFamily="34" charset="0"/>
                </a:rPr>
                <a:t>We expect that this state is to be the </a:t>
              </a:r>
              <a:r>
                <a:rPr lang="en-US" altLang="ja-JP" sz="2400" dirty="0">
                  <a:latin typeface="Arial" panose="020B0604020202020204" pitchFamily="34" charset="0"/>
                  <a:cs typeface="Arial" panose="020B0604020202020204" pitchFamily="34" charset="0"/>
                </a:rPr>
                <a:t>excitation state from Hoyle state</a:t>
              </a:r>
              <a:r>
                <a:rPr kumimoji="1" lang="en-US" altLang="ja-JP" sz="24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kumimoji="1" lang="ja-JP" alt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" name="Picture 2" descr="\begin{align*}&#10;0_3^+&#10;\end{align*}">
              <a:extLst>
                <a:ext uri="{FF2B5EF4-FFF2-40B4-BE49-F238E27FC236}">
                  <a16:creationId xmlns:a16="http://schemas.microsoft.com/office/drawing/2014/main" id="{3CB0B5C5-51F8-4063-A4B8-7770E85990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9339" y="3993457"/>
              <a:ext cx="381000" cy="3857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58236F8B-954A-4396-8F72-C2B0327D311C}"/>
                </a:ext>
              </a:extLst>
            </p:cNvPr>
            <p:cNvSpPr/>
            <p:nvPr/>
          </p:nvSpPr>
          <p:spPr>
            <a:xfrm>
              <a:off x="924616" y="3967992"/>
              <a:ext cx="635943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2400" dirty="0"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rPr>
                <a:t>The reason that using the      energy by fitting</a:t>
              </a:r>
              <a:endParaRPr lang="ja-JP" alt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40E092B-BE66-4719-86ED-1A9673366209}"/>
              </a:ext>
            </a:extLst>
          </p:cNvPr>
          <p:cNvSpPr txBox="1"/>
          <p:nvPr/>
        </p:nvSpPr>
        <p:spPr>
          <a:xfrm>
            <a:off x="908290" y="774259"/>
            <a:ext cx="6272102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Definition of vacuum =</a:t>
            </a:r>
            <a:r>
              <a:rPr lang="ja-JP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wave packet</a:t>
            </a:r>
          </a:p>
          <a:p>
            <a:endParaRPr lang="en-US" altLang="ja-JP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 The wave packet collapses with time.</a:t>
            </a:r>
          </a:p>
          <a:p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ja-JP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⇒ </a:t>
            </a: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The physical quantities diverge with time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D3A76342-2664-4AA6-81C2-7733034ACC78}"/>
              </a:ext>
            </a:extLst>
          </p:cNvPr>
          <p:cNvSpPr txBox="1"/>
          <p:nvPr/>
        </p:nvSpPr>
        <p:spPr>
          <a:xfrm>
            <a:off x="897866" y="2239512"/>
            <a:ext cx="10641055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The reason that we do not include mixing term (e.g. </a:t>
            </a:r>
            <a:r>
              <a:rPr lang="en-US" altLang="ja-JP" sz="2400" dirty="0" err="1">
                <a:latin typeface="Arial" panose="020B0604020202020204" pitchFamily="34" charset="0"/>
                <a:cs typeface="Arial" panose="020B0604020202020204" pitchFamily="34" charset="0"/>
              </a:rPr>
              <a:t>PQa</a:t>
            </a: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 ) in the Hamiltonian</a:t>
            </a:r>
            <a:endParaRPr kumimoji="1" lang="en-US" altLang="ja-JP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ja-JP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    a is “small” compared by Q and P. </a:t>
            </a:r>
          </a:p>
          <a:p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    Therefore, these terms are “small” compared by the only P and Q terms.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3ED096F3-C34F-4E5B-B0AB-DA84424D067C}"/>
              </a:ext>
            </a:extLst>
          </p:cNvPr>
          <p:cNvSpPr txBox="1"/>
          <p:nvPr/>
        </p:nvSpPr>
        <p:spPr>
          <a:xfrm>
            <a:off x="1112115" y="5062021"/>
            <a:ext cx="709123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Differences from other theories.</a:t>
            </a:r>
          </a:p>
          <a:p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  Our approach is faithful to the QFT. </a:t>
            </a:r>
          </a:p>
          <a:p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  We do not use approximation ignoring PQ terms. </a:t>
            </a:r>
          </a:p>
          <a:p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  So-called </a:t>
            </a:r>
            <a:r>
              <a:rPr lang="en-US" altLang="ja-JP" sz="2400" dirty="0" err="1">
                <a:latin typeface="Arial" panose="020B0604020202020204" pitchFamily="34" charset="0"/>
                <a:cs typeface="Arial" panose="020B0604020202020204" pitchFamily="34" charset="0"/>
              </a:rPr>
              <a:t>Bogoliubov</a:t>
            </a: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 approximation.</a:t>
            </a: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F25C6976-CE42-4B89-A0CF-E443EE06155E}"/>
              </a:ext>
            </a:extLst>
          </p:cNvPr>
          <p:cNvSpPr/>
          <p:nvPr/>
        </p:nvSpPr>
        <p:spPr>
          <a:xfrm>
            <a:off x="908290" y="846224"/>
            <a:ext cx="6375759" cy="12822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11FFBC52-1502-473A-B066-C4D9907BC7CD}"/>
              </a:ext>
            </a:extLst>
          </p:cNvPr>
          <p:cNvSpPr/>
          <p:nvPr/>
        </p:nvSpPr>
        <p:spPr>
          <a:xfrm>
            <a:off x="914401" y="2233223"/>
            <a:ext cx="10621517" cy="12822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E05146EF-E873-40CC-9FB1-29BC8B3556D1}"/>
              </a:ext>
            </a:extLst>
          </p:cNvPr>
          <p:cNvSpPr/>
          <p:nvPr/>
        </p:nvSpPr>
        <p:spPr>
          <a:xfrm>
            <a:off x="908790" y="3646450"/>
            <a:ext cx="10445010" cy="12822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AB2A7AFC-40B6-4538-93E8-EB0986E67A32}"/>
              </a:ext>
            </a:extLst>
          </p:cNvPr>
          <p:cNvSpPr/>
          <p:nvPr/>
        </p:nvSpPr>
        <p:spPr>
          <a:xfrm>
            <a:off x="915334" y="5066668"/>
            <a:ext cx="7896455" cy="15515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31220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B5B5DBE-255A-4773-BFDE-690D8223D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979"/>
            <a:ext cx="10515600" cy="748245"/>
          </a:xfrm>
        </p:spPr>
        <p:txBody>
          <a:bodyPr>
            <a:normAutofit/>
          </a:bodyPr>
          <a:lstStyle/>
          <a:p>
            <a:r>
              <a:rPr kumimoji="1" lang="en-US" altLang="ja-JP" sz="3600" dirty="0">
                <a:latin typeface="Meiryo UI" panose="020B0604030504040204" pitchFamily="50" charset="-128"/>
                <a:ea typeface="Meiryo UI" panose="020B0604030504040204" pitchFamily="50" charset="-128"/>
              </a:rPr>
              <a:t>Comments in our paper</a:t>
            </a:r>
            <a:endParaRPr kumimoji="1" lang="ja-JP" altLang="en-US" sz="3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50FD7A2-2113-4589-BBFA-58E0F1F44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13F97-6C17-4747-AE44-59C1D51ADDAE}" type="slidenum">
              <a:rPr kumimoji="1" lang="ja-JP" altLang="en-US" smtClean="0">
                <a:latin typeface="Meiryo UI" panose="020B0604030504040204" pitchFamily="50" charset="-128"/>
                <a:ea typeface="Meiryo UI" panose="020B0604030504040204" pitchFamily="50" charset="-128"/>
              </a:rPr>
              <a:t>21</a:t>
            </a:fld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0BD958B-8872-4590-B62C-DE552A256F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476" y="1131463"/>
            <a:ext cx="10109706" cy="5115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952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26F2299-B537-4D77-B1A3-9A2929D8E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DD313F97-6C17-4747-AE44-59C1D51ADDAE}" type="slidenum">
              <a:rPr kumimoji="1" lang="ja-JP" altLang="en-US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3</a:t>
            </a:fld>
            <a:endParaRPr kumimoji="1" lang="ja-JP" altLang="en-US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22" name="タイトル 21">
            <a:extLst>
              <a:ext uri="{FF2B5EF4-FFF2-40B4-BE49-F238E27FC236}">
                <a16:creationId xmlns:a16="http://schemas.microsoft.com/office/drawing/2014/main" id="{97272445-091A-42C3-85BE-A20DF157D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979"/>
            <a:ext cx="10515600" cy="748245"/>
          </a:xfrm>
        </p:spPr>
        <p:txBody>
          <a:bodyPr>
            <a:normAutofit/>
          </a:bodyPr>
          <a:lstStyle/>
          <a:p>
            <a:r>
              <a:rPr lang="en-US" altLang="ja-JP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Phenomenological model</a:t>
            </a:r>
            <a:endParaRPr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コンテンツ プレースホルダー 24">
            <a:extLst>
              <a:ext uri="{FF2B5EF4-FFF2-40B4-BE49-F238E27FC236}">
                <a16:creationId xmlns:a16="http://schemas.microsoft.com/office/drawing/2014/main" id="{F55D7D89-A7EA-4203-865D-B7165A416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29398"/>
            <a:ext cx="10515600" cy="5635669"/>
          </a:xfrm>
        </p:spPr>
        <p:txBody>
          <a:bodyPr>
            <a:normAutofit/>
          </a:bodyPr>
          <a:lstStyle/>
          <a:p>
            <a:r>
              <a:rPr lang="en-US" altLang="ja-JP" sz="24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Hamiltonian</a:t>
            </a:r>
          </a:p>
          <a:p>
            <a:endParaRPr lang="en-US" altLang="ja-JP" sz="1000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  <a:p>
            <a:endParaRPr lang="en-US" altLang="ja-JP" sz="1000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  <a:p>
            <a:endParaRPr lang="en-US" altLang="ja-JP" sz="1000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  <a:p>
            <a:endParaRPr lang="en-US" altLang="ja-JP" sz="1000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  <a:p>
            <a:endParaRPr lang="en-US" altLang="ja-JP" sz="1000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  <a:p>
            <a:endParaRPr lang="en-US" altLang="ja-JP" sz="1000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  <a:p>
            <a:endParaRPr lang="en-US" altLang="ja-JP" sz="1000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  <a:p>
            <a:endParaRPr lang="en-US" altLang="ja-JP" sz="1000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  <a:p>
            <a:endParaRPr lang="en-US" altLang="ja-JP" sz="1000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  <a:p>
            <a:endParaRPr lang="en-US" altLang="ja-JP" sz="1000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  <a:p>
            <a:endParaRPr lang="en-US" altLang="ja-JP" sz="1000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  <a:p>
            <a:endParaRPr lang="en-US" altLang="ja-JP" sz="1000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altLang="ja-JP" sz="1000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altLang="ja-JP" sz="1000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  <a:p>
            <a:r>
              <a:rPr lang="en-US" altLang="ja-JP" sz="24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Order parameter</a:t>
            </a:r>
          </a:p>
          <a:p>
            <a:pPr lvl="1"/>
            <a:r>
              <a:rPr lang="en-US" altLang="ja-JP" sz="20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Defined by</a:t>
            </a:r>
            <a:r>
              <a:rPr lang="ja-JP" altLang="en-US" sz="20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20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vacuum expectation value</a:t>
            </a:r>
            <a:r>
              <a:rPr lang="ja-JP" altLang="en-US" sz="20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20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of</a:t>
            </a:r>
            <a:r>
              <a:rPr lang="ja-JP" altLang="en-US" sz="20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20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field</a:t>
            </a:r>
            <a:r>
              <a:rPr lang="ja-JP" altLang="en-US" sz="20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20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operator</a:t>
            </a:r>
          </a:p>
          <a:p>
            <a:endParaRPr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BB76C8D5-D029-4C33-BF43-916D19DF2F09}"/>
              </a:ext>
            </a:extLst>
          </p:cNvPr>
          <p:cNvGrpSpPr/>
          <p:nvPr/>
        </p:nvGrpSpPr>
        <p:grpSpPr>
          <a:xfrm>
            <a:off x="1465993" y="2958462"/>
            <a:ext cx="6037487" cy="1979713"/>
            <a:chOff x="1455040" y="2991304"/>
            <a:chExt cx="6037487" cy="1979713"/>
          </a:xfrm>
        </p:grpSpPr>
        <p:pic>
          <p:nvPicPr>
            <p:cNvPr id="13" name="図 12">
              <a:extLst>
                <a:ext uri="{FF2B5EF4-FFF2-40B4-BE49-F238E27FC236}">
                  <a16:creationId xmlns:a16="http://schemas.microsoft.com/office/drawing/2014/main" id="{EEDAA196-276A-45B5-B161-07EC35DF41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2238" y="3678764"/>
              <a:ext cx="1768685" cy="456955"/>
            </a:xfrm>
            <a:prstGeom prst="rect">
              <a:avLst/>
            </a:prstGeom>
          </p:spPr>
        </p:pic>
        <p:pic>
          <p:nvPicPr>
            <p:cNvPr id="15" name="図 14">
              <a:extLst>
                <a:ext uri="{FF2B5EF4-FFF2-40B4-BE49-F238E27FC236}">
                  <a16:creationId xmlns:a16="http://schemas.microsoft.com/office/drawing/2014/main" id="{C22C4E17-E765-4C8A-9830-A8519FB3C9C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7400" y="4675340"/>
              <a:ext cx="4263122" cy="295677"/>
            </a:xfrm>
            <a:prstGeom prst="rect">
              <a:avLst/>
            </a:prstGeom>
          </p:spPr>
        </p:pic>
        <p:sp>
          <p:nvSpPr>
            <p:cNvPr id="2" name="テキスト ボックス 1">
              <a:extLst>
                <a:ext uri="{FF2B5EF4-FFF2-40B4-BE49-F238E27FC236}">
                  <a16:creationId xmlns:a16="http://schemas.microsoft.com/office/drawing/2014/main" id="{322956BD-F0A7-4B44-A4CA-046E8F7DF305}"/>
                </a:ext>
              </a:extLst>
            </p:cNvPr>
            <p:cNvSpPr txBox="1"/>
            <p:nvPr/>
          </p:nvSpPr>
          <p:spPr>
            <a:xfrm>
              <a:off x="1455040" y="2991304"/>
              <a:ext cx="6037487" cy="16312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dirty="0">
                  <a:latin typeface="Arial" panose="020B0604020202020204" pitchFamily="34" charset="0"/>
                  <a:cs typeface="Arial" panose="020B0604020202020204" pitchFamily="34" charset="0"/>
                </a:rPr>
                <a:t>Phenomenological potentials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kumimoji="1" lang="en-US" altLang="ja-JP" sz="2000" dirty="0">
                  <a:latin typeface="Arial" panose="020B0604020202020204" pitchFamily="34" charset="0"/>
                  <a:cs typeface="Arial" panose="020B0604020202020204" pitchFamily="34" charset="0"/>
                </a:rPr>
                <a:t>Confinement : external HO potential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endParaRPr lang="en-US" altLang="ja-JP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endParaRPr lang="en-US" altLang="ja-JP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kumimoji="1" lang="en-US" altLang="ja-JP" sz="2000" dirty="0">
                  <a:latin typeface="Arial" panose="020B0604020202020204" pitchFamily="34" charset="0"/>
                  <a:cs typeface="Arial" panose="020B0604020202020204" pitchFamily="34" charset="0"/>
                </a:rPr>
                <a:t>alpha-alpha interaction : Ali-</a:t>
              </a:r>
              <a:r>
                <a:rPr kumimoji="1" lang="en-US" altLang="ja-JP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Bodmer</a:t>
              </a:r>
              <a:r>
                <a:rPr kumimoji="1" lang="en-US" altLang="ja-JP" sz="2000" dirty="0">
                  <a:latin typeface="Arial" panose="020B0604020202020204" pitchFamily="34" charset="0"/>
                  <a:cs typeface="Arial" panose="020B0604020202020204" pitchFamily="34" charset="0"/>
                </a:rPr>
                <a:t> potential</a:t>
              </a:r>
              <a:endParaRPr kumimoji="1" lang="ja-JP" alt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1" name="図 10">
            <a:extLst>
              <a:ext uri="{FF2B5EF4-FFF2-40B4-BE49-F238E27FC236}">
                <a16:creationId xmlns:a16="http://schemas.microsoft.com/office/drawing/2014/main" id="{C1EA2D77-6764-47E1-8361-47C603A8ED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618" y="5934121"/>
            <a:ext cx="2094575" cy="338254"/>
          </a:xfrm>
          <a:prstGeom prst="rect">
            <a:avLst/>
          </a:prstGeom>
        </p:spPr>
      </p:pic>
      <p:pic>
        <p:nvPicPr>
          <p:cNvPr id="8194" name="Picture 2" descr="\bmdefine{\ba}{a}&#10;\bmdefine{\bb}{b}&#10;\bmdefine{\bx}{x}&#10;\bmdefine{\by}{y}&#10;\bmdefine{\bz}{z}&#10;\bmdefine{\bn}{n}&#10;\bmdefine{\bp}{p}&#10;&#10;\newcommand{\BM}{\begin{pmatrix}}&#10;\newcommand{\EM}{\end{pmatrix}}&#10;&#10;\renewcommand{\d}{\dagger}&#10;\newcommand{\Tc}{\mathcal{T}}&#10;\newcommand{\Lc}{\mathcal{L}}&#10;\newcommand{\Mc}{\mathcal{M}}&#10;&#10;\newcommand{\hphi}{\hat\varphi}&#10;\newcommand{\hpsi}{\hat\psi}&#10;\newcommand{\hphid}{\hat\varphi^\dagger}&#10;&#10;%\newcommand{\bra}[1]{\bigl\langle #1 \bigr|}&#10;%\newcommand{\ket}[1]{\bigl| #1 \bigr\rangle}&#10;%\newcommand{\braket}[2]{\bigl\langle #1 \big| #2 \bigr\rangle}&#10;\newcommand{\brasub}{{\!\!\phantom{\big\langle}}}&#10;&#10;\newcommand{\phiex}{\phi_{\mathrm{ex}}}&#10;&#10;\newcommand{\intx}{\int\! d^3x\;}&#10;\newcommand{\intxd}{\int\! d^3x'\;}&#10;\newcommand{\intxxd}{\int\! d^3x\,d^3x'\;}&#10;\newcommand{\intrd}{\int\! dr'\;}&#10;\newcommand{\ex}{\mathrm{ex}}&#10;&#10;\begin{align*}&#10;    x = (\bx, t)&#10;\end{align*}&#10;">
            <a:extLst>
              <a:ext uri="{FF2B5EF4-FFF2-40B4-BE49-F238E27FC236}">
                <a16:creationId xmlns:a16="http://schemas.microsoft.com/office/drawing/2014/main" id="{56F8C517-7744-41B2-B232-C3D749E5B9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939" y="2947798"/>
            <a:ext cx="897895" cy="231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A50C1BAE-70DF-440C-87C5-03AB5C8813BB}"/>
              </a:ext>
            </a:extLst>
          </p:cNvPr>
          <p:cNvGrpSpPr/>
          <p:nvPr/>
        </p:nvGrpSpPr>
        <p:grpSpPr>
          <a:xfrm>
            <a:off x="1543902" y="1325558"/>
            <a:ext cx="5732973" cy="1302974"/>
            <a:chOff x="1593178" y="1440539"/>
            <a:chExt cx="5732973" cy="1302974"/>
          </a:xfrm>
        </p:grpSpPr>
        <p:pic>
          <p:nvPicPr>
            <p:cNvPr id="14" name="図 13">
              <a:extLst>
                <a:ext uri="{FF2B5EF4-FFF2-40B4-BE49-F238E27FC236}">
                  <a16:creationId xmlns:a16="http://schemas.microsoft.com/office/drawing/2014/main" id="{F1E93FCB-57FB-4CF4-9703-3FFA5CE0C42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3178" y="1507493"/>
              <a:ext cx="5732973" cy="1234344"/>
            </a:xfrm>
            <a:prstGeom prst="rect">
              <a:avLst/>
            </a:prstGeom>
          </p:spPr>
        </p:pic>
        <p:sp>
          <p:nvSpPr>
            <p:cNvPr id="6" name="楕円 5">
              <a:extLst>
                <a:ext uri="{FF2B5EF4-FFF2-40B4-BE49-F238E27FC236}">
                  <a16:creationId xmlns:a16="http://schemas.microsoft.com/office/drawing/2014/main" id="{450F5683-D63C-4833-8CDE-859B3B3EBCE3}"/>
                </a:ext>
              </a:extLst>
            </p:cNvPr>
            <p:cNvSpPr/>
            <p:nvPr/>
          </p:nvSpPr>
          <p:spPr>
            <a:xfrm>
              <a:off x="4430986" y="1440539"/>
              <a:ext cx="776365" cy="61717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楕円 16">
              <a:extLst>
                <a:ext uri="{FF2B5EF4-FFF2-40B4-BE49-F238E27FC236}">
                  <a16:creationId xmlns:a16="http://schemas.microsoft.com/office/drawing/2014/main" id="{3F88C755-34AC-466B-83E7-74FE7A96071F}"/>
                </a:ext>
              </a:extLst>
            </p:cNvPr>
            <p:cNvSpPr/>
            <p:nvPr/>
          </p:nvSpPr>
          <p:spPr>
            <a:xfrm>
              <a:off x="5043082" y="2126341"/>
              <a:ext cx="1250344" cy="61717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F806147D-8723-4F02-AB24-F451FE327308}"/>
              </a:ext>
            </a:extLst>
          </p:cNvPr>
          <p:cNvGrpSpPr/>
          <p:nvPr/>
        </p:nvGrpSpPr>
        <p:grpSpPr>
          <a:xfrm>
            <a:off x="6097171" y="2612090"/>
            <a:ext cx="2571611" cy="338554"/>
            <a:chOff x="6902739" y="1059634"/>
            <a:chExt cx="2571611" cy="338554"/>
          </a:xfrm>
        </p:grpSpPr>
        <p:pic>
          <p:nvPicPr>
            <p:cNvPr id="1026" name="Picture 2" descr="\begin{align*}&#10;  \hat \psi&#10;\end{align*}">
              <a:extLst>
                <a:ext uri="{FF2B5EF4-FFF2-40B4-BE49-F238E27FC236}">
                  <a16:creationId xmlns:a16="http://schemas.microsoft.com/office/drawing/2014/main" id="{5FB2090D-93F8-4E19-BDA1-ACF8378431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2739" y="1084854"/>
              <a:ext cx="139792" cy="2634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AE9C4C30-63B3-4884-8FB3-17F5F9CEF008}"/>
                </a:ext>
              </a:extLst>
            </p:cNvPr>
            <p:cNvSpPr txBox="1"/>
            <p:nvPr/>
          </p:nvSpPr>
          <p:spPr>
            <a:xfrm>
              <a:off x="7034258" y="1059634"/>
              <a:ext cx="244009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600" dirty="0">
                  <a:latin typeface="Arial" panose="020B0604020202020204" pitchFamily="34" charset="0"/>
                  <a:cs typeface="Arial" panose="020B0604020202020204" pitchFamily="34" charset="0"/>
                </a:rPr>
                <a:t>describes</a:t>
              </a:r>
              <a:r>
                <a:rPr kumimoji="1" lang="en-US" altLang="ja-JP" sz="1600" dirty="0">
                  <a:latin typeface="Arial" panose="020B0604020202020204" pitchFamily="34" charset="0"/>
                  <a:cs typeface="Arial" panose="020B0604020202020204" pitchFamily="34" charset="0"/>
                </a:rPr>
                <a:t> alpha particles</a:t>
              </a:r>
              <a:endParaRPr kumimoji="1" lang="ja-JP" alt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D249DFD3-D4A2-4089-BE93-69FDF6A59F31}"/>
              </a:ext>
            </a:extLst>
          </p:cNvPr>
          <p:cNvGrpSpPr/>
          <p:nvPr/>
        </p:nvGrpSpPr>
        <p:grpSpPr>
          <a:xfrm>
            <a:off x="8238239" y="5177069"/>
            <a:ext cx="3672800" cy="967996"/>
            <a:chOff x="8397022" y="4864969"/>
            <a:chExt cx="3672800" cy="967996"/>
          </a:xfrm>
        </p:grpSpPr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C573C117-EA9C-48CF-B41E-C3AA02DEDE4D}"/>
                </a:ext>
              </a:extLst>
            </p:cNvPr>
            <p:cNvSpPr txBox="1"/>
            <p:nvPr/>
          </p:nvSpPr>
          <p:spPr>
            <a:xfrm>
              <a:off x="8397022" y="4864969"/>
              <a:ext cx="36728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>
                  <a:latin typeface="Arial" panose="020B0604020202020204" pitchFamily="34" charset="0"/>
                  <a:cs typeface="Arial" panose="020B0604020202020204" pitchFamily="34" charset="0"/>
                </a:rPr>
                <a:t>Number of condensate particles</a:t>
              </a:r>
              <a:r>
                <a:rPr kumimoji="1" lang="ja-JP" altLang="en-US" dirty="0">
                  <a:latin typeface="Arial" panose="020B0604020202020204" pitchFamily="34" charset="0"/>
                  <a:cs typeface="Arial" panose="020B0604020202020204" pitchFamily="34" charset="0"/>
                </a:rPr>
                <a:t>：</a:t>
              </a:r>
            </a:p>
          </p:txBody>
        </p:sp>
        <p:pic>
          <p:nvPicPr>
            <p:cNvPr id="1028" name="Picture 4" descr="\begin{align*}&#10;  \int \! d^{3}x |\xi(\bm x)|^2 = N_0&#10;\end{align*}">
              <a:extLst>
                <a:ext uri="{FF2B5EF4-FFF2-40B4-BE49-F238E27FC236}">
                  <a16:creationId xmlns:a16="http://schemas.microsoft.com/office/drawing/2014/main" id="{064186EF-E18F-4E1E-8050-1C51F8F316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51069" y="5227935"/>
              <a:ext cx="2133871" cy="6050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B8C227E4-51DC-4B7C-B364-286DCC605920}"/>
              </a:ext>
            </a:extLst>
          </p:cNvPr>
          <p:cNvGrpSpPr/>
          <p:nvPr/>
        </p:nvGrpSpPr>
        <p:grpSpPr>
          <a:xfrm>
            <a:off x="8610600" y="889413"/>
            <a:ext cx="3189209" cy="369332"/>
            <a:chOff x="8385425" y="4525906"/>
            <a:chExt cx="3189209" cy="369332"/>
          </a:xfrm>
        </p:grpSpPr>
        <p:sp>
          <p:nvSpPr>
            <p:cNvPr id="40" name="テキスト ボックス 39">
              <a:extLst>
                <a:ext uri="{FF2B5EF4-FFF2-40B4-BE49-F238E27FC236}">
                  <a16:creationId xmlns:a16="http://schemas.microsoft.com/office/drawing/2014/main" id="{C573C117-EA9C-48CF-B41E-C3AA02DEDE4D}"/>
                </a:ext>
              </a:extLst>
            </p:cNvPr>
            <p:cNvSpPr txBox="1"/>
            <p:nvPr/>
          </p:nvSpPr>
          <p:spPr>
            <a:xfrm>
              <a:off x="8385425" y="4525906"/>
              <a:ext cx="30444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dirty="0">
                  <a:latin typeface="Arial" panose="020B0604020202020204" pitchFamily="34" charset="0"/>
                  <a:cs typeface="Arial" panose="020B0604020202020204" pitchFamily="34" charset="0"/>
                </a:rPr>
                <a:t>Number of </a:t>
              </a:r>
              <a:r>
                <a:rPr lang="en-US" altLang="ja-JP" dirty="0">
                  <a:latin typeface="Arial" panose="020B0604020202020204" pitchFamily="34" charset="0"/>
                  <a:cs typeface="Arial" panose="020B0604020202020204" pitchFamily="34" charset="0"/>
                </a:rPr>
                <a:t>alpha</a:t>
              </a:r>
              <a:r>
                <a:rPr kumimoji="1" lang="en-US" altLang="ja-JP" dirty="0">
                  <a:latin typeface="Arial" panose="020B0604020202020204" pitchFamily="34" charset="0"/>
                  <a:cs typeface="Arial" panose="020B0604020202020204" pitchFamily="34" charset="0"/>
                </a:rPr>
                <a:t> particles</a:t>
              </a:r>
              <a:r>
                <a:rPr kumimoji="1" lang="ja-JP" altLang="en-US" dirty="0">
                  <a:latin typeface="Arial" panose="020B0604020202020204" pitchFamily="34" charset="0"/>
                  <a:cs typeface="Arial" panose="020B0604020202020204" pitchFamily="34" charset="0"/>
                </a:rPr>
                <a:t>：</a:t>
              </a:r>
              <a:endParaRPr kumimoji="1" lang="en-US" altLang="ja-JP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" name="Picture 2" descr="\begin{align*}&#10;N&#10;\end{align*}">
              <a:extLst>
                <a:ext uri="{FF2B5EF4-FFF2-40B4-BE49-F238E27FC236}">
                  <a16:creationId xmlns:a16="http://schemas.microsoft.com/office/drawing/2014/main" id="{7CDF5704-424D-4C06-8ED1-9F025AC1D1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17009" y="4599434"/>
              <a:ext cx="257625" cy="2003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5E808AE0-6A34-4EE6-9C23-95FF198B3715}"/>
              </a:ext>
            </a:extLst>
          </p:cNvPr>
          <p:cNvGrpSpPr/>
          <p:nvPr/>
        </p:nvGrpSpPr>
        <p:grpSpPr>
          <a:xfrm>
            <a:off x="8209611" y="6228456"/>
            <a:ext cx="2831885" cy="369332"/>
            <a:chOff x="8368394" y="5856126"/>
            <a:chExt cx="2831885" cy="369332"/>
          </a:xfrm>
        </p:grpSpPr>
        <p:sp>
          <p:nvSpPr>
            <p:cNvPr id="41" name="テキスト ボックス 40">
              <a:extLst>
                <a:ext uri="{FF2B5EF4-FFF2-40B4-BE49-F238E27FC236}">
                  <a16:creationId xmlns:a16="http://schemas.microsoft.com/office/drawing/2014/main" id="{C573C117-EA9C-48CF-B41E-C3AA02DEDE4D}"/>
                </a:ext>
              </a:extLst>
            </p:cNvPr>
            <p:cNvSpPr txBox="1"/>
            <p:nvPr/>
          </p:nvSpPr>
          <p:spPr>
            <a:xfrm>
              <a:off x="8368394" y="5856126"/>
              <a:ext cx="21210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dirty="0">
                  <a:latin typeface="Arial" panose="020B0604020202020204" pitchFamily="34" charset="0"/>
                  <a:cs typeface="Arial" panose="020B0604020202020204" pitchFamily="34" charset="0"/>
                </a:rPr>
                <a:t>Condensate rate</a:t>
              </a:r>
              <a:r>
                <a:rPr kumimoji="1" lang="ja-JP" altLang="en-US" dirty="0">
                  <a:latin typeface="Arial" panose="020B0604020202020204" pitchFamily="34" charset="0"/>
                  <a:cs typeface="Arial" panose="020B0604020202020204" pitchFamily="34" charset="0"/>
                </a:rPr>
                <a:t>：</a:t>
              </a:r>
            </a:p>
          </p:txBody>
        </p:sp>
        <p:pic>
          <p:nvPicPr>
            <p:cNvPr id="20" name="Picture 4" descr="\begin{align*}&#10;N_0/N&#10;\end{align*}">
              <a:extLst>
                <a:ext uri="{FF2B5EF4-FFF2-40B4-BE49-F238E27FC236}">
                  <a16:creationId xmlns:a16="http://schemas.microsoft.com/office/drawing/2014/main" id="{669AD042-442C-4C0A-ADEF-8609026A77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41714" y="5881666"/>
              <a:ext cx="758565" cy="2934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6" name="大かっこ 25">
            <a:extLst>
              <a:ext uri="{FF2B5EF4-FFF2-40B4-BE49-F238E27FC236}">
                <a16:creationId xmlns:a16="http://schemas.microsoft.com/office/drawing/2014/main" id="{8A4B84B5-D2AD-49CB-A9F3-CE9800ECEC5C}"/>
              </a:ext>
            </a:extLst>
          </p:cNvPr>
          <p:cNvSpPr/>
          <p:nvPr/>
        </p:nvSpPr>
        <p:spPr>
          <a:xfrm>
            <a:off x="5968240" y="2612090"/>
            <a:ext cx="2642360" cy="566903"/>
          </a:xfrm>
          <a:prstGeom prst="bracketPair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5558CD6F-CAA3-4414-8555-D6E6CD3EF2CD}"/>
              </a:ext>
            </a:extLst>
          </p:cNvPr>
          <p:cNvGrpSpPr/>
          <p:nvPr/>
        </p:nvGrpSpPr>
        <p:grpSpPr>
          <a:xfrm>
            <a:off x="8499836" y="-2097601"/>
            <a:ext cx="3268925" cy="6994495"/>
            <a:chOff x="8499836" y="-2097601"/>
            <a:chExt cx="3268925" cy="6994495"/>
          </a:xfrm>
        </p:grpSpPr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0B070F4F-E730-403D-A1D4-0F81519FC922}"/>
                </a:ext>
              </a:extLst>
            </p:cNvPr>
            <p:cNvSpPr txBox="1"/>
            <p:nvPr/>
          </p:nvSpPr>
          <p:spPr>
            <a:xfrm>
              <a:off x="9243523" y="3979748"/>
              <a:ext cx="1997663" cy="46166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ja-JP" sz="2400" dirty="0"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rPr>
                <a:t>Finite system</a:t>
              </a:r>
              <a:endParaRPr kumimoji="1" lang="ja-JP" altLang="en-US" sz="24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43" name="円弧 42">
              <a:extLst>
                <a:ext uri="{FF2B5EF4-FFF2-40B4-BE49-F238E27FC236}">
                  <a16:creationId xmlns:a16="http://schemas.microsoft.com/office/drawing/2014/main" id="{AC10C8A1-7F66-43D2-B81B-2AB3C01E5303}"/>
                </a:ext>
              </a:extLst>
            </p:cNvPr>
            <p:cNvSpPr/>
            <p:nvPr/>
          </p:nvSpPr>
          <p:spPr>
            <a:xfrm flipV="1">
              <a:off x="8708764" y="-2097601"/>
              <a:ext cx="3009027" cy="5904885"/>
            </a:xfrm>
            <a:prstGeom prst="arc">
              <a:avLst>
                <a:gd name="adj1" fmla="val 12716920"/>
                <a:gd name="adj2" fmla="val 19719523"/>
              </a:avLst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grpSp>
          <p:nvGrpSpPr>
            <p:cNvPr id="46" name="グループ化 45">
              <a:extLst>
                <a:ext uri="{FF2B5EF4-FFF2-40B4-BE49-F238E27FC236}">
                  <a16:creationId xmlns:a16="http://schemas.microsoft.com/office/drawing/2014/main" id="{7616AA16-8D06-49F0-9D98-772A8DF7629C}"/>
                </a:ext>
              </a:extLst>
            </p:cNvPr>
            <p:cNvGrpSpPr/>
            <p:nvPr/>
          </p:nvGrpSpPr>
          <p:grpSpPr>
            <a:xfrm>
              <a:off x="9376728" y="2734308"/>
              <a:ext cx="256120" cy="266135"/>
              <a:chOff x="776021" y="4438416"/>
              <a:chExt cx="1331345" cy="1351832"/>
            </a:xfrm>
          </p:grpSpPr>
          <p:sp>
            <p:nvSpPr>
              <p:cNvPr id="57" name="円/楕円 156">
                <a:extLst>
                  <a:ext uri="{FF2B5EF4-FFF2-40B4-BE49-F238E27FC236}">
                    <a16:creationId xmlns:a16="http://schemas.microsoft.com/office/drawing/2014/main" id="{EE489634-7AFF-4EE6-A2A0-1A103A1C6053}"/>
                  </a:ext>
                </a:extLst>
              </p:cNvPr>
              <p:cNvSpPr/>
              <p:nvPr/>
            </p:nvSpPr>
            <p:spPr bwMode="auto">
              <a:xfrm>
                <a:off x="1186488" y="4438416"/>
                <a:ext cx="820934" cy="858393"/>
              </a:xfrm>
              <a:prstGeom prst="ellipse">
                <a:avLst/>
              </a:prstGeom>
              <a:gradFill flip="none" rotWithShape="1">
                <a:gsLst>
                  <a:gs pos="45000">
                    <a:srgbClr val="F5CCA3"/>
                  </a:gs>
                  <a:gs pos="100000">
                    <a:schemeClr val="bg1"/>
                  </a:gs>
                  <a:gs pos="0">
                    <a:schemeClr val="accent3">
                      <a:lumMod val="60000"/>
                      <a:lumOff val="40000"/>
                    </a:schemeClr>
                  </a:gs>
                </a:gsLst>
                <a:lin ang="18900000" scaled="1"/>
                <a:tileRect/>
              </a:gradFill>
              <a:ln>
                <a:gradFill flip="none" rotWithShape="1">
                  <a:gsLst>
                    <a:gs pos="52000">
                      <a:srgbClr val="F5CFA9"/>
                    </a:gs>
                    <a:gs pos="0">
                      <a:schemeClr val="accent3">
                        <a:lumMod val="60000"/>
                        <a:lumOff val="40000"/>
                      </a:schemeClr>
                    </a:gs>
                    <a:gs pos="100000">
                      <a:schemeClr val="accent3">
                        <a:lumMod val="20000"/>
                        <a:lumOff val="80000"/>
                      </a:schemeClr>
                    </a:gs>
                  </a:gsLst>
                  <a:lin ang="18900000" scaled="1"/>
                  <a:tileRect/>
                </a:gradFill>
              </a:ln>
              <a:effectLst>
                <a:glow>
                  <a:schemeClr val="accent2">
                    <a:satMod val="175000"/>
                    <a:alpha val="40000"/>
                  </a:schemeClr>
                </a:glow>
                <a:innerShdw blurRad="63500" dist="50800" dir="8280000">
                  <a:prstClr val="black">
                    <a:alpha val="21000"/>
                  </a:prstClr>
                </a:innerShdw>
                <a:reflection endPos="0" dist="50800" dir="5400000" sy="-100000" algn="bl" rotWithShape="0"/>
                <a:softEdge rad="0"/>
              </a:effectLst>
              <a:scene3d>
                <a:camera prst="orthographicFront"/>
                <a:lightRig rig="balanced" dir="t"/>
              </a:scene3d>
              <a:sp3d prstMaterial="matte"/>
            </p:spPr>
            <p:style>
              <a:lnRef idx="1">
                <a:schemeClr val="accent2"/>
              </a:lnRef>
              <a:fillRef idx="1002">
                <a:schemeClr val="dk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/>
              </a:p>
            </p:txBody>
          </p:sp>
          <p:sp>
            <p:nvSpPr>
              <p:cNvPr id="58" name="円/楕円 157">
                <a:extLst>
                  <a:ext uri="{FF2B5EF4-FFF2-40B4-BE49-F238E27FC236}">
                    <a16:creationId xmlns:a16="http://schemas.microsoft.com/office/drawing/2014/main" id="{92E6F6E7-C4EC-486F-87E6-EFD8ADC975C6}"/>
                  </a:ext>
                </a:extLst>
              </p:cNvPr>
              <p:cNvSpPr/>
              <p:nvPr/>
            </p:nvSpPr>
            <p:spPr bwMode="auto">
              <a:xfrm>
                <a:off x="776021" y="4457577"/>
                <a:ext cx="820934" cy="858393"/>
              </a:xfrm>
              <a:prstGeom prst="ellipse">
                <a:avLst/>
              </a:prstGeom>
              <a:gradFill flip="none" rotWithShape="1">
                <a:gsLst>
                  <a:gs pos="72000">
                    <a:srgbClr val="FF99A3">
                      <a:lumMod val="97000"/>
                      <a:lumOff val="3000"/>
                    </a:srgbClr>
                  </a:gs>
                  <a:gs pos="0">
                    <a:srgbClr val="FF0000"/>
                  </a:gs>
                  <a:gs pos="100000">
                    <a:srgbClr val="FFEBFA"/>
                  </a:gs>
                </a:gsLst>
                <a:lin ang="18900000" scaled="1"/>
                <a:tileRect/>
              </a:gradFill>
              <a:ln>
                <a:gradFill flip="none" rotWithShape="1">
                  <a:gsLst>
                    <a:gs pos="96000">
                      <a:srgbClr val="FFDDDD"/>
                    </a:gs>
                    <a:gs pos="0">
                      <a:srgbClr val="FF0000">
                        <a:lumMod val="99000"/>
                      </a:srgbClr>
                    </a:gs>
                    <a:gs pos="100000">
                      <a:schemeClr val="tx1"/>
                    </a:gs>
                  </a:gsLst>
                  <a:lin ang="18900000" scaled="1"/>
                  <a:tileRect/>
                </a:gradFill>
              </a:ln>
              <a:effectLst>
                <a:glow>
                  <a:schemeClr val="accent2">
                    <a:satMod val="175000"/>
                    <a:alpha val="40000"/>
                  </a:schemeClr>
                </a:glow>
                <a:innerShdw blurRad="63500" dist="50800" dir="8280000">
                  <a:prstClr val="black">
                    <a:alpha val="21000"/>
                  </a:prstClr>
                </a:innerShdw>
                <a:reflection endPos="0" dist="50800" dir="5400000" sy="-100000" algn="bl" rotWithShape="0"/>
                <a:softEdge rad="0"/>
              </a:effectLst>
              <a:scene3d>
                <a:camera prst="orthographicFront"/>
                <a:lightRig rig="balanced" dir="t"/>
              </a:scene3d>
              <a:sp3d prstMaterial="matte"/>
            </p:spPr>
            <p:style>
              <a:lnRef idx="1">
                <a:schemeClr val="accent2"/>
              </a:lnRef>
              <a:fillRef idx="1002">
                <a:schemeClr val="dk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/>
              </a:p>
            </p:txBody>
          </p:sp>
          <p:sp>
            <p:nvSpPr>
              <p:cNvPr id="59" name="円/楕円 158">
                <a:extLst>
                  <a:ext uri="{FF2B5EF4-FFF2-40B4-BE49-F238E27FC236}">
                    <a16:creationId xmlns:a16="http://schemas.microsoft.com/office/drawing/2014/main" id="{7914C94F-9A1E-49BE-8EB7-105CC83C0103}"/>
                  </a:ext>
                </a:extLst>
              </p:cNvPr>
              <p:cNvSpPr/>
              <p:nvPr/>
            </p:nvSpPr>
            <p:spPr bwMode="auto">
              <a:xfrm>
                <a:off x="1286432" y="4827299"/>
                <a:ext cx="820934" cy="858393"/>
              </a:xfrm>
              <a:prstGeom prst="ellipse">
                <a:avLst/>
              </a:prstGeom>
              <a:gradFill flip="none" rotWithShape="1">
                <a:gsLst>
                  <a:gs pos="72000">
                    <a:srgbClr val="FF99A3">
                      <a:lumMod val="97000"/>
                      <a:lumOff val="3000"/>
                    </a:srgbClr>
                  </a:gs>
                  <a:gs pos="0">
                    <a:srgbClr val="FF0000"/>
                  </a:gs>
                  <a:gs pos="100000">
                    <a:srgbClr val="FFEBFA"/>
                  </a:gs>
                </a:gsLst>
                <a:lin ang="18900000" scaled="1"/>
                <a:tileRect/>
              </a:gradFill>
              <a:ln>
                <a:gradFill flip="none" rotWithShape="1">
                  <a:gsLst>
                    <a:gs pos="96000">
                      <a:srgbClr val="FFDDDD"/>
                    </a:gs>
                    <a:gs pos="0">
                      <a:srgbClr val="FF0000">
                        <a:lumMod val="99000"/>
                      </a:srgbClr>
                    </a:gs>
                    <a:gs pos="100000">
                      <a:schemeClr val="tx1"/>
                    </a:gs>
                  </a:gsLst>
                  <a:lin ang="18900000" scaled="1"/>
                  <a:tileRect/>
                </a:gradFill>
              </a:ln>
              <a:effectLst>
                <a:glow>
                  <a:schemeClr val="accent2">
                    <a:satMod val="175000"/>
                    <a:alpha val="40000"/>
                  </a:schemeClr>
                </a:glow>
                <a:innerShdw blurRad="63500" dist="50800" dir="8280000">
                  <a:prstClr val="black">
                    <a:alpha val="21000"/>
                  </a:prstClr>
                </a:innerShdw>
                <a:reflection endPos="0" dist="50800" dir="5400000" sy="-100000" algn="bl" rotWithShape="0"/>
                <a:softEdge rad="0"/>
              </a:effectLst>
              <a:scene3d>
                <a:camera prst="orthographicFront"/>
                <a:lightRig rig="balanced" dir="t"/>
              </a:scene3d>
              <a:sp3d prstMaterial="matte"/>
            </p:spPr>
            <p:style>
              <a:lnRef idx="1">
                <a:schemeClr val="accent2"/>
              </a:lnRef>
              <a:fillRef idx="1002">
                <a:schemeClr val="dk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/>
              </a:p>
            </p:txBody>
          </p:sp>
          <p:sp>
            <p:nvSpPr>
              <p:cNvPr id="60" name="円/楕円 159">
                <a:extLst>
                  <a:ext uri="{FF2B5EF4-FFF2-40B4-BE49-F238E27FC236}">
                    <a16:creationId xmlns:a16="http://schemas.microsoft.com/office/drawing/2014/main" id="{686B5602-169E-49C9-B64A-7959A821E844}"/>
                  </a:ext>
                </a:extLst>
              </p:cNvPr>
              <p:cNvSpPr/>
              <p:nvPr/>
            </p:nvSpPr>
            <p:spPr bwMode="auto">
              <a:xfrm>
                <a:off x="788546" y="4931855"/>
                <a:ext cx="820934" cy="858393"/>
              </a:xfrm>
              <a:prstGeom prst="ellipse">
                <a:avLst/>
              </a:prstGeom>
              <a:gradFill flip="none" rotWithShape="1">
                <a:gsLst>
                  <a:gs pos="45000">
                    <a:srgbClr val="F5CCA3"/>
                  </a:gs>
                  <a:gs pos="100000">
                    <a:schemeClr val="bg1"/>
                  </a:gs>
                  <a:gs pos="0">
                    <a:schemeClr val="accent3">
                      <a:lumMod val="60000"/>
                      <a:lumOff val="40000"/>
                    </a:schemeClr>
                  </a:gs>
                </a:gsLst>
                <a:lin ang="18900000" scaled="1"/>
                <a:tileRect/>
              </a:gradFill>
              <a:ln>
                <a:gradFill flip="none" rotWithShape="1">
                  <a:gsLst>
                    <a:gs pos="52000">
                      <a:srgbClr val="F5CFA9"/>
                    </a:gs>
                    <a:gs pos="0">
                      <a:schemeClr val="accent3">
                        <a:lumMod val="60000"/>
                        <a:lumOff val="40000"/>
                      </a:schemeClr>
                    </a:gs>
                    <a:gs pos="100000">
                      <a:schemeClr val="accent3">
                        <a:lumMod val="20000"/>
                        <a:lumOff val="80000"/>
                      </a:schemeClr>
                    </a:gs>
                  </a:gsLst>
                  <a:lin ang="18900000" scaled="1"/>
                  <a:tileRect/>
                </a:gradFill>
              </a:ln>
              <a:effectLst>
                <a:glow>
                  <a:schemeClr val="accent2">
                    <a:satMod val="175000"/>
                    <a:alpha val="40000"/>
                  </a:schemeClr>
                </a:glow>
                <a:innerShdw blurRad="63500" dist="50800" dir="8280000">
                  <a:prstClr val="black">
                    <a:alpha val="21000"/>
                  </a:prstClr>
                </a:innerShdw>
                <a:reflection endPos="0" dist="50800" dir="5400000" sy="-100000" algn="bl" rotWithShape="0"/>
                <a:softEdge rad="0"/>
              </a:effectLst>
              <a:scene3d>
                <a:camera prst="orthographicFront"/>
                <a:lightRig rig="balanced" dir="t"/>
              </a:scene3d>
              <a:sp3d prstMaterial="matte"/>
            </p:spPr>
            <p:style>
              <a:lnRef idx="1">
                <a:schemeClr val="accent2"/>
              </a:lnRef>
              <a:fillRef idx="1002">
                <a:schemeClr val="dk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/>
              </a:p>
            </p:txBody>
          </p:sp>
        </p:grpSp>
        <p:grpSp>
          <p:nvGrpSpPr>
            <p:cNvPr id="47" name="グループ化 46">
              <a:extLst>
                <a:ext uri="{FF2B5EF4-FFF2-40B4-BE49-F238E27FC236}">
                  <a16:creationId xmlns:a16="http://schemas.microsoft.com/office/drawing/2014/main" id="{3DFC6663-4EF1-445A-BE5A-47B16FF226A5}"/>
                </a:ext>
              </a:extLst>
            </p:cNvPr>
            <p:cNvGrpSpPr/>
            <p:nvPr/>
          </p:nvGrpSpPr>
          <p:grpSpPr>
            <a:xfrm>
              <a:off x="10088603" y="3357229"/>
              <a:ext cx="249346" cy="259553"/>
              <a:chOff x="776021" y="4438416"/>
              <a:chExt cx="1331345" cy="1351832"/>
            </a:xfrm>
          </p:grpSpPr>
          <p:sp>
            <p:nvSpPr>
              <p:cNvPr id="53" name="円/楕円 152">
                <a:extLst>
                  <a:ext uri="{FF2B5EF4-FFF2-40B4-BE49-F238E27FC236}">
                    <a16:creationId xmlns:a16="http://schemas.microsoft.com/office/drawing/2014/main" id="{C2FC3D4E-3943-4236-BACC-BD2481DCCA2E}"/>
                  </a:ext>
                </a:extLst>
              </p:cNvPr>
              <p:cNvSpPr/>
              <p:nvPr/>
            </p:nvSpPr>
            <p:spPr bwMode="auto">
              <a:xfrm>
                <a:off x="1186488" y="4438416"/>
                <a:ext cx="820934" cy="858393"/>
              </a:xfrm>
              <a:prstGeom prst="ellipse">
                <a:avLst/>
              </a:prstGeom>
              <a:gradFill flip="none" rotWithShape="1">
                <a:gsLst>
                  <a:gs pos="45000">
                    <a:srgbClr val="F5CCA3"/>
                  </a:gs>
                  <a:gs pos="100000">
                    <a:schemeClr val="bg1"/>
                  </a:gs>
                  <a:gs pos="0">
                    <a:schemeClr val="accent3">
                      <a:lumMod val="60000"/>
                      <a:lumOff val="40000"/>
                    </a:schemeClr>
                  </a:gs>
                </a:gsLst>
                <a:lin ang="18900000" scaled="1"/>
                <a:tileRect/>
              </a:gradFill>
              <a:ln>
                <a:gradFill flip="none" rotWithShape="1">
                  <a:gsLst>
                    <a:gs pos="52000">
                      <a:srgbClr val="F5CFA9"/>
                    </a:gs>
                    <a:gs pos="0">
                      <a:schemeClr val="accent3">
                        <a:lumMod val="60000"/>
                        <a:lumOff val="40000"/>
                      </a:schemeClr>
                    </a:gs>
                    <a:gs pos="100000">
                      <a:schemeClr val="accent3">
                        <a:lumMod val="20000"/>
                        <a:lumOff val="80000"/>
                      </a:schemeClr>
                    </a:gs>
                  </a:gsLst>
                  <a:lin ang="18900000" scaled="1"/>
                  <a:tileRect/>
                </a:gradFill>
              </a:ln>
              <a:effectLst>
                <a:glow>
                  <a:schemeClr val="accent2">
                    <a:satMod val="175000"/>
                    <a:alpha val="40000"/>
                  </a:schemeClr>
                </a:glow>
                <a:innerShdw blurRad="63500" dist="50800" dir="8280000">
                  <a:prstClr val="black">
                    <a:alpha val="21000"/>
                  </a:prstClr>
                </a:innerShdw>
                <a:reflection endPos="0" dist="50800" dir="5400000" sy="-100000" algn="bl" rotWithShape="0"/>
                <a:softEdge rad="0"/>
              </a:effectLst>
              <a:scene3d>
                <a:camera prst="orthographicFront"/>
                <a:lightRig rig="balanced" dir="t"/>
              </a:scene3d>
              <a:sp3d prstMaterial="matte"/>
            </p:spPr>
            <p:style>
              <a:lnRef idx="1">
                <a:schemeClr val="accent2"/>
              </a:lnRef>
              <a:fillRef idx="1002">
                <a:schemeClr val="dk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/>
              </a:p>
            </p:txBody>
          </p:sp>
          <p:sp>
            <p:nvSpPr>
              <p:cNvPr id="54" name="円/楕円 153">
                <a:extLst>
                  <a:ext uri="{FF2B5EF4-FFF2-40B4-BE49-F238E27FC236}">
                    <a16:creationId xmlns:a16="http://schemas.microsoft.com/office/drawing/2014/main" id="{D2D11906-CE4B-4245-AA5D-0F1134DB2146}"/>
                  </a:ext>
                </a:extLst>
              </p:cNvPr>
              <p:cNvSpPr/>
              <p:nvPr/>
            </p:nvSpPr>
            <p:spPr bwMode="auto">
              <a:xfrm>
                <a:off x="776021" y="4457577"/>
                <a:ext cx="820934" cy="858393"/>
              </a:xfrm>
              <a:prstGeom prst="ellipse">
                <a:avLst/>
              </a:prstGeom>
              <a:gradFill flip="none" rotWithShape="1">
                <a:gsLst>
                  <a:gs pos="72000">
                    <a:srgbClr val="FF99A3">
                      <a:lumMod val="97000"/>
                      <a:lumOff val="3000"/>
                    </a:srgbClr>
                  </a:gs>
                  <a:gs pos="0">
                    <a:srgbClr val="FF0000"/>
                  </a:gs>
                  <a:gs pos="100000">
                    <a:srgbClr val="FFEBFA"/>
                  </a:gs>
                </a:gsLst>
                <a:lin ang="18900000" scaled="1"/>
                <a:tileRect/>
              </a:gradFill>
              <a:ln>
                <a:gradFill flip="none" rotWithShape="1">
                  <a:gsLst>
                    <a:gs pos="96000">
                      <a:srgbClr val="FFDDDD"/>
                    </a:gs>
                    <a:gs pos="0">
                      <a:srgbClr val="FF0000">
                        <a:lumMod val="99000"/>
                      </a:srgbClr>
                    </a:gs>
                    <a:gs pos="100000">
                      <a:schemeClr val="tx1"/>
                    </a:gs>
                  </a:gsLst>
                  <a:lin ang="18900000" scaled="1"/>
                  <a:tileRect/>
                </a:gradFill>
              </a:ln>
              <a:effectLst>
                <a:glow>
                  <a:schemeClr val="accent2">
                    <a:satMod val="175000"/>
                    <a:alpha val="40000"/>
                  </a:schemeClr>
                </a:glow>
                <a:innerShdw blurRad="63500" dist="50800" dir="8280000">
                  <a:prstClr val="black">
                    <a:alpha val="21000"/>
                  </a:prstClr>
                </a:innerShdw>
                <a:reflection endPos="0" dist="50800" dir="5400000" sy="-100000" algn="bl" rotWithShape="0"/>
                <a:softEdge rad="0"/>
              </a:effectLst>
              <a:scene3d>
                <a:camera prst="orthographicFront"/>
                <a:lightRig rig="balanced" dir="t"/>
              </a:scene3d>
              <a:sp3d prstMaterial="matte"/>
            </p:spPr>
            <p:style>
              <a:lnRef idx="1">
                <a:schemeClr val="accent2"/>
              </a:lnRef>
              <a:fillRef idx="1002">
                <a:schemeClr val="dk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/>
              </a:p>
            </p:txBody>
          </p:sp>
          <p:sp>
            <p:nvSpPr>
              <p:cNvPr id="55" name="円/楕円 154">
                <a:extLst>
                  <a:ext uri="{FF2B5EF4-FFF2-40B4-BE49-F238E27FC236}">
                    <a16:creationId xmlns:a16="http://schemas.microsoft.com/office/drawing/2014/main" id="{C48C7DF7-AA82-4CFB-93D3-F642815FB80F}"/>
                  </a:ext>
                </a:extLst>
              </p:cNvPr>
              <p:cNvSpPr/>
              <p:nvPr/>
            </p:nvSpPr>
            <p:spPr bwMode="auto">
              <a:xfrm>
                <a:off x="1286432" y="4827299"/>
                <a:ext cx="820934" cy="858393"/>
              </a:xfrm>
              <a:prstGeom prst="ellipse">
                <a:avLst/>
              </a:prstGeom>
              <a:gradFill flip="none" rotWithShape="1">
                <a:gsLst>
                  <a:gs pos="72000">
                    <a:srgbClr val="FF99A3">
                      <a:lumMod val="97000"/>
                      <a:lumOff val="3000"/>
                    </a:srgbClr>
                  </a:gs>
                  <a:gs pos="0">
                    <a:srgbClr val="FF0000"/>
                  </a:gs>
                  <a:gs pos="100000">
                    <a:srgbClr val="FFEBFA"/>
                  </a:gs>
                </a:gsLst>
                <a:lin ang="18900000" scaled="1"/>
                <a:tileRect/>
              </a:gradFill>
              <a:ln>
                <a:gradFill flip="none" rotWithShape="1">
                  <a:gsLst>
                    <a:gs pos="96000">
                      <a:srgbClr val="FFDDDD"/>
                    </a:gs>
                    <a:gs pos="0">
                      <a:srgbClr val="FF0000">
                        <a:lumMod val="99000"/>
                      </a:srgbClr>
                    </a:gs>
                    <a:gs pos="100000">
                      <a:schemeClr val="tx1"/>
                    </a:gs>
                  </a:gsLst>
                  <a:lin ang="18900000" scaled="1"/>
                  <a:tileRect/>
                </a:gradFill>
              </a:ln>
              <a:effectLst>
                <a:glow>
                  <a:schemeClr val="accent2">
                    <a:satMod val="175000"/>
                    <a:alpha val="40000"/>
                  </a:schemeClr>
                </a:glow>
                <a:innerShdw blurRad="63500" dist="50800" dir="8280000">
                  <a:prstClr val="black">
                    <a:alpha val="21000"/>
                  </a:prstClr>
                </a:innerShdw>
                <a:reflection endPos="0" dist="50800" dir="5400000" sy="-100000" algn="bl" rotWithShape="0"/>
                <a:softEdge rad="0"/>
              </a:effectLst>
              <a:scene3d>
                <a:camera prst="orthographicFront"/>
                <a:lightRig rig="balanced" dir="t"/>
              </a:scene3d>
              <a:sp3d prstMaterial="matte"/>
            </p:spPr>
            <p:style>
              <a:lnRef idx="1">
                <a:schemeClr val="accent2"/>
              </a:lnRef>
              <a:fillRef idx="1002">
                <a:schemeClr val="dk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/>
              </a:p>
            </p:txBody>
          </p:sp>
          <p:sp>
            <p:nvSpPr>
              <p:cNvPr id="56" name="円/楕円 155">
                <a:extLst>
                  <a:ext uri="{FF2B5EF4-FFF2-40B4-BE49-F238E27FC236}">
                    <a16:creationId xmlns:a16="http://schemas.microsoft.com/office/drawing/2014/main" id="{2B7B0891-AF8C-4DB6-9365-1AD06A04CB94}"/>
                  </a:ext>
                </a:extLst>
              </p:cNvPr>
              <p:cNvSpPr/>
              <p:nvPr/>
            </p:nvSpPr>
            <p:spPr bwMode="auto">
              <a:xfrm>
                <a:off x="788546" y="4931855"/>
                <a:ext cx="820934" cy="858393"/>
              </a:xfrm>
              <a:prstGeom prst="ellipse">
                <a:avLst/>
              </a:prstGeom>
              <a:gradFill flip="none" rotWithShape="1">
                <a:gsLst>
                  <a:gs pos="45000">
                    <a:srgbClr val="F5CCA3"/>
                  </a:gs>
                  <a:gs pos="100000">
                    <a:schemeClr val="bg1"/>
                  </a:gs>
                  <a:gs pos="0">
                    <a:schemeClr val="accent3">
                      <a:lumMod val="60000"/>
                      <a:lumOff val="40000"/>
                    </a:schemeClr>
                  </a:gs>
                </a:gsLst>
                <a:lin ang="18900000" scaled="1"/>
                <a:tileRect/>
              </a:gradFill>
              <a:ln>
                <a:gradFill flip="none" rotWithShape="1">
                  <a:gsLst>
                    <a:gs pos="52000">
                      <a:srgbClr val="F5CFA9"/>
                    </a:gs>
                    <a:gs pos="0">
                      <a:schemeClr val="accent3">
                        <a:lumMod val="60000"/>
                        <a:lumOff val="40000"/>
                      </a:schemeClr>
                    </a:gs>
                    <a:gs pos="100000">
                      <a:schemeClr val="accent3">
                        <a:lumMod val="20000"/>
                        <a:lumOff val="80000"/>
                      </a:schemeClr>
                    </a:gs>
                  </a:gsLst>
                  <a:lin ang="18900000" scaled="1"/>
                  <a:tileRect/>
                </a:gradFill>
              </a:ln>
              <a:effectLst>
                <a:glow>
                  <a:schemeClr val="accent2">
                    <a:satMod val="175000"/>
                    <a:alpha val="40000"/>
                  </a:schemeClr>
                </a:glow>
                <a:innerShdw blurRad="63500" dist="50800" dir="8280000">
                  <a:prstClr val="black">
                    <a:alpha val="21000"/>
                  </a:prstClr>
                </a:innerShdw>
                <a:reflection endPos="0" dist="50800" dir="5400000" sy="-100000" algn="bl" rotWithShape="0"/>
                <a:softEdge rad="0"/>
              </a:effectLst>
              <a:scene3d>
                <a:camera prst="orthographicFront"/>
                <a:lightRig rig="balanced" dir="t"/>
              </a:scene3d>
              <a:sp3d prstMaterial="matte"/>
            </p:spPr>
            <p:style>
              <a:lnRef idx="1">
                <a:schemeClr val="accent2"/>
              </a:lnRef>
              <a:fillRef idx="1002">
                <a:schemeClr val="dk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/>
              </a:p>
            </p:txBody>
          </p:sp>
        </p:grpSp>
        <p:grpSp>
          <p:nvGrpSpPr>
            <p:cNvPr id="48" name="グループ化 47">
              <a:extLst>
                <a:ext uri="{FF2B5EF4-FFF2-40B4-BE49-F238E27FC236}">
                  <a16:creationId xmlns:a16="http://schemas.microsoft.com/office/drawing/2014/main" id="{5DCA89FF-DC45-4100-ADF3-B9B41488F299}"/>
                </a:ext>
              </a:extLst>
            </p:cNvPr>
            <p:cNvGrpSpPr/>
            <p:nvPr/>
          </p:nvGrpSpPr>
          <p:grpSpPr>
            <a:xfrm>
              <a:off x="10784366" y="2597501"/>
              <a:ext cx="291723" cy="301243"/>
              <a:chOff x="776021" y="4438416"/>
              <a:chExt cx="1331345" cy="1351832"/>
            </a:xfrm>
          </p:grpSpPr>
          <p:sp>
            <p:nvSpPr>
              <p:cNvPr id="49" name="円/楕円 148">
                <a:extLst>
                  <a:ext uri="{FF2B5EF4-FFF2-40B4-BE49-F238E27FC236}">
                    <a16:creationId xmlns:a16="http://schemas.microsoft.com/office/drawing/2014/main" id="{75747233-EB19-40C0-A89B-C5ED3F38DB86}"/>
                  </a:ext>
                </a:extLst>
              </p:cNvPr>
              <p:cNvSpPr/>
              <p:nvPr/>
            </p:nvSpPr>
            <p:spPr bwMode="auto">
              <a:xfrm>
                <a:off x="1186488" y="4438416"/>
                <a:ext cx="820934" cy="858393"/>
              </a:xfrm>
              <a:prstGeom prst="ellipse">
                <a:avLst/>
              </a:prstGeom>
              <a:gradFill flip="none" rotWithShape="1">
                <a:gsLst>
                  <a:gs pos="45000">
                    <a:srgbClr val="F5CCA3"/>
                  </a:gs>
                  <a:gs pos="100000">
                    <a:schemeClr val="bg1"/>
                  </a:gs>
                  <a:gs pos="0">
                    <a:schemeClr val="accent3">
                      <a:lumMod val="60000"/>
                      <a:lumOff val="40000"/>
                    </a:schemeClr>
                  </a:gs>
                </a:gsLst>
                <a:lin ang="18900000" scaled="1"/>
                <a:tileRect/>
              </a:gradFill>
              <a:ln>
                <a:gradFill flip="none" rotWithShape="1">
                  <a:gsLst>
                    <a:gs pos="52000">
                      <a:srgbClr val="F5CFA9"/>
                    </a:gs>
                    <a:gs pos="0">
                      <a:schemeClr val="accent3">
                        <a:lumMod val="60000"/>
                        <a:lumOff val="40000"/>
                      </a:schemeClr>
                    </a:gs>
                    <a:gs pos="100000">
                      <a:schemeClr val="accent3">
                        <a:lumMod val="20000"/>
                        <a:lumOff val="80000"/>
                      </a:schemeClr>
                    </a:gs>
                  </a:gsLst>
                  <a:lin ang="18900000" scaled="1"/>
                  <a:tileRect/>
                </a:gradFill>
              </a:ln>
              <a:effectLst>
                <a:glow>
                  <a:schemeClr val="accent2">
                    <a:satMod val="175000"/>
                    <a:alpha val="40000"/>
                  </a:schemeClr>
                </a:glow>
                <a:innerShdw blurRad="63500" dist="50800" dir="8280000">
                  <a:prstClr val="black">
                    <a:alpha val="21000"/>
                  </a:prstClr>
                </a:innerShdw>
                <a:reflection endPos="0" dist="50800" dir="5400000" sy="-100000" algn="bl" rotWithShape="0"/>
                <a:softEdge rad="0"/>
              </a:effectLst>
              <a:scene3d>
                <a:camera prst="orthographicFront"/>
                <a:lightRig rig="balanced" dir="t"/>
              </a:scene3d>
              <a:sp3d prstMaterial="matte"/>
            </p:spPr>
            <p:style>
              <a:lnRef idx="1">
                <a:schemeClr val="accent2"/>
              </a:lnRef>
              <a:fillRef idx="1002">
                <a:schemeClr val="dk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/>
              </a:p>
            </p:txBody>
          </p:sp>
          <p:sp>
            <p:nvSpPr>
              <p:cNvPr id="50" name="円/楕円 149">
                <a:extLst>
                  <a:ext uri="{FF2B5EF4-FFF2-40B4-BE49-F238E27FC236}">
                    <a16:creationId xmlns:a16="http://schemas.microsoft.com/office/drawing/2014/main" id="{5CEB9294-4980-4B6C-AFDF-2DD40A304A2A}"/>
                  </a:ext>
                </a:extLst>
              </p:cNvPr>
              <p:cNvSpPr/>
              <p:nvPr/>
            </p:nvSpPr>
            <p:spPr bwMode="auto">
              <a:xfrm>
                <a:off x="776021" y="4457577"/>
                <a:ext cx="820934" cy="858393"/>
              </a:xfrm>
              <a:prstGeom prst="ellipse">
                <a:avLst/>
              </a:prstGeom>
              <a:gradFill flip="none" rotWithShape="1">
                <a:gsLst>
                  <a:gs pos="72000">
                    <a:srgbClr val="FF99A3">
                      <a:lumMod val="97000"/>
                      <a:lumOff val="3000"/>
                    </a:srgbClr>
                  </a:gs>
                  <a:gs pos="0">
                    <a:srgbClr val="FF0000"/>
                  </a:gs>
                  <a:gs pos="100000">
                    <a:srgbClr val="FFEBFA"/>
                  </a:gs>
                </a:gsLst>
                <a:lin ang="18900000" scaled="1"/>
                <a:tileRect/>
              </a:gradFill>
              <a:ln>
                <a:gradFill flip="none" rotWithShape="1">
                  <a:gsLst>
                    <a:gs pos="96000">
                      <a:srgbClr val="FFDDDD"/>
                    </a:gs>
                    <a:gs pos="0">
                      <a:srgbClr val="FF0000">
                        <a:lumMod val="99000"/>
                      </a:srgbClr>
                    </a:gs>
                    <a:gs pos="100000">
                      <a:schemeClr val="tx1"/>
                    </a:gs>
                  </a:gsLst>
                  <a:lin ang="18900000" scaled="1"/>
                  <a:tileRect/>
                </a:gradFill>
              </a:ln>
              <a:effectLst>
                <a:glow>
                  <a:schemeClr val="accent2">
                    <a:satMod val="175000"/>
                    <a:alpha val="40000"/>
                  </a:schemeClr>
                </a:glow>
                <a:innerShdw blurRad="63500" dist="50800" dir="8280000">
                  <a:prstClr val="black">
                    <a:alpha val="21000"/>
                  </a:prstClr>
                </a:innerShdw>
                <a:reflection endPos="0" dist="50800" dir="5400000" sy="-100000" algn="bl" rotWithShape="0"/>
                <a:softEdge rad="0"/>
              </a:effectLst>
              <a:scene3d>
                <a:camera prst="orthographicFront"/>
                <a:lightRig rig="balanced" dir="t"/>
              </a:scene3d>
              <a:sp3d prstMaterial="matte"/>
            </p:spPr>
            <p:style>
              <a:lnRef idx="1">
                <a:schemeClr val="accent2"/>
              </a:lnRef>
              <a:fillRef idx="1002">
                <a:schemeClr val="dk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/>
              </a:p>
            </p:txBody>
          </p:sp>
          <p:sp>
            <p:nvSpPr>
              <p:cNvPr id="51" name="円/楕円 150">
                <a:extLst>
                  <a:ext uri="{FF2B5EF4-FFF2-40B4-BE49-F238E27FC236}">
                    <a16:creationId xmlns:a16="http://schemas.microsoft.com/office/drawing/2014/main" id="{C93BEE35-C1DF-4BBC-A12E-403335417D36}"/>
                  </a:ext>
                </a:extLst>
              </p:cNvPr>
              <p:cNvSpPr/>
              <p:nvPr/>
            </p:nvSpPr>
            <p:spPr bwMode="auto">
              <a:xfrm>
                <a:off x="1286432" y="4827299"/>
                <a:ext cx="820934" cy="858393"/>
              </a:xfrm>
              <a:prstGeom prst="ellipse">
                <a:avLst/>
              </a:prstGeom>
              <a:gradFill flip="none" rotWithShape="1">
                <a:gsLst>
                  <a:gs pos="72000">
                    <a:srgbClr val="FF99A3">
                      <a:lumMod val="97000"/>
                      <a:lumOff val="3000"/>
                    </a:srgbClr>
                  </a:gs>
                  <a:gs pos="0">
                    <a:srgbClr val="FF0000"/>
                  </a:gs>
                  <a:gs pos="100000">
                    <a:srgbClr val="FFEBFA"/>
                  </a:gs>
                </a:gsLst>
                <a:lin ang="18900000" scaled="1"/>
                <a:tileRect/>
              </a:gradFill>
              <a:ln>
                <a:gradFill flip="none" rotWithShape="1">
                  <a:gsLst>
                    <a:gs pos="96000">
                      <a:srgbClr val="FFDDDD"/>
                    </a:gs>
                    <a:gs pos="0">
                      <a:srgbClr val="FF0000">
                        <a:lumMod val="99000"/>
                      </a:srgbClr>
                    </a:gs>
                    <a:gs pos="100000">
                      <a:schemeClr val="tx1"/>
                    </a:gs>
                  </a:gsLst>
                  <a:lin ang="18900000" scaled="1"/>
                  <a:tileRect/>
                </a:gradFill>
              </a:ln>
              <a:effectLst>
                <a:glow>
                  <a:schemeClr val="accent2">
                    <a:satMod val="175000"/>
                    <a:alpha val="40000"/>
                  </a:schemeClr>
                </a:glow>
                <a:innerShdw blurRad="63500" dist="50800" dir="8280000">
                  <a:prstClr val="black">
                    <a:alpha val="21000"/>
                  </a:prstClr>
                </a:innerShdw>
                <a:reflection endPos="0" dist="50800" dir="5400000" sy="-100000" algn="bl" rotWithShape="0"/>
                <a:softEdge rad="0"/>
              </a:effectLst>
              <a:scene3d>
                <a:camera prst="orthographicFront"/>
                <a:lightRig rig="balanced" dir="t"/>
              </a:scene3d>
              <a:sp3d prstMaterial="matte"/>
            </p:spPr>
            <p:style>
              <a:lnRef idx="1">
                <a:schemeClr val="accent2"/>
              </a:lnRef>
              <a:fillRef idx="1002">
                <a:schemeClr val="dk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/>
              </a:p>
            </p:txBody>
          </p:sp>
          <p:sp>
            <p:nvSpPr>
              <p:cNvPr id="52" name="円/楕円 151">
                <a:extLst>
                  <a:ext uri="{FF2B5EF4-FFF2-40B4-BE49-F238E27FC236}">
                    <a16:creationId xmlns:a16="http://schemas.microsoft.com/office/drawing/2014/main" id="{53FB9F26-475C-4069-B5DB-11C9D8D0C6D8}"/>
                  </a:ext>
                </a:extLst>
              </p:cNvPr>
              <p:cNvSpPr/>
              <p:nvPr/>
            </p:nvSpPr>
            <p:spPr bwMode="auto">
              <a:xfrm>
                <a:off x="788546" y="4931855"/>
                <a:ext cx="820934" cy="858393"/>
              </a:xfrm>
              <a:prstGeom prst="ellipse">
                <a:avLst/>
              </a:prstGeom>
              <a:gradFill flip="none" rotWithShape="1">
                <a:gsLst>
                  <a:gs pos="45000">
                    <a:srgbClr val="F5CCA3"/>
                  </a:gs>
                  <a:gs pos="100000">
                    <a:schemeClr val="bg1"/>
                  </a:gs>
                  <a:gs pos="0">
                    <a:schemeClr val="accent3">
                      <a:lumMod val="60000"/>
                      <a:lumOff val="40000"/>
                    </a:schemeClr>
                  </a:gs>
                </a:gsLst>
                <a:lin ang="18900000" scaled="1"/>
                <a:tileRect/>
              </a:gradFill>
              <a:ln>
                <a:gradFill flip="none" rotWithShape="1">
                  <a:gsLst>
                    <a:gs pos="52000">
                      <a:srgbClr val="F5CFA9"/>
                    </a:gs>
                    <a:gs pos="0">
                      <a:schemeClr val="accent3">
                        <a:lumMod val="60000"/>
                        <a:lumOff val="40000"/>
                      </a:schemeClr>
                    </a:gs>
                    <a:gs pos="100000">
                      <a:schemeClr val="accent3">
                        <a:lumMod val="20000"/>
                        <a:lumOff val="80000"/>
                      </a:schemeClr>
                    </a:gs>
                  </a:gsLst>
                  <a:lin ang="18900000" scaled="1"/>
                  <a:tileRect/>
                </a:gradFill>
              </a:ln>
              <a:effectLst>
                <a:glow>
                  <a:schemeClr val="accent2">
                    <a:satMod val="175000"/>
                    <a:alpha val="40000"/>
                  </a:schemeClr>
                </a:glow>
                <a:innerShdw blurRad="63500" dist="50800" dir="8280000">
                  <a:prstClr val="black">
                    <a:alpha val="21000"/>
                  </a:prstClr>
                </a:innerShdw>
                <a:reflection endPos="0" dist="50800" dir="5400000" sy="-100000" algn="bl" rotWithShape="0"/>
                <a:softEdge rad="0"/>
              </a:effectLst>
              <a:scene3d>
                <a:camera prst="orthographicFront"/>
                <a:lightRig rig="balanced" dir="t"/>
              </a:scene3d>
              <a:sp3d prstMaterial="matte"/>
            </p:spPr>
            <p:style>
              <a:lnRef idx="1">
                <a:schemeClr val="accent2"/>
              </a:lnRef>
              <a:fillRef idx="1002">
                <a:schemeClr val="dk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/>
              </a:p>
            </p:txBody>
          </p:sp>
        </p:grpSp>
        <p:cxnSp>
          <p:nvCxnSpPr>
            <p:cNvPr id="69" name="直線矢印コネクタ 68">
              <a:extLst>
                <a:ext uri="{FF2B5EF4-FFF2-40B4-BE49-F238E27FC236}">
                  <a16:creationId xmlns:a16="http://schemas.microsoft.com/office/drawing/2014/main" id="{6C4276AC-D117-4D6F-A53C-0DC880DA5D3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772657" y="2787499"/>
              <a:ext cx="905356" cy="87946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50" name="Picture 2" descr="\begin{align*}&#10;  V_{\text{ex}}(\bm x)&#10;\end{align*}">
              <a:extLst>
                <a:ext uri="{FF2B5EF4-FFF2-40B4-BE49-F238E27FC236}">
                  <a16:creationId xmlns:a16="http://schemas.microsoft.com/office/drawing/2014/main" id="{330DAE58-00CD-407F-9BB4-C21293C5D5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9836" y="1536132"/>
              <a:ext cx="547437" cy="2101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\begin{align*}&#10;  U(|\bm x - \bm x^\prime|)&#10;\end{align*}">
              <a:extLst>
                <a:ext uri="{FF2B5EF4-FFF2-40B4-BE49-F238E27FC236}">
                  <a16:creationId xmlns:a16="http://schemas.microsoft.com/office/drawing/2014/main" id="{B54CD024-93EB-4DD6-9587-39DA659795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03617" y="2464770"/>
              <a:ext cx="977566" cy="2199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" name="テキスト ボックス 60">
              <a:extLst>
                <a:ext uri="{FF2B5EF4-FFF2-40B4-BE49-F238E27FC236}">
                  <a16:creationId xmlns:a16="http://schemas.microsoft.com/office/drawing/2014/main" id="{F7523888-E67E-416C-89A6-F977C2B2BC5E}"/>
                </a:ext>
              </a:extLst>
            </p:cNvPr>
            <p:cNvSpPr txBox="1"/>
            <p:nvPr/>
          </p:nvSpPr>
          <p:spPr>
            <a:xfrm>
              <a:off x="8767618" y="4496784"/>
              <a:ext cx="30011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rPr>
                <a:t>× plane wave expansion</a:t>
              </a:r>
              <a:endParaRPr kumimoji="1" lang="ja-JP" altLang="en-US" sz="20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919993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26F2299-B537-4D77-B1A3-9A2929D8E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DD313F97-6C17-4747-AE44-59C1D51ADDAE}" type="slidenum">
              <a:rPr kumimoji="1" lang="ja-JP" altLang="en-US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4</a:t>
            </a:fld>
            <a:endParaRPr kumimoji="1" lang="ja-JP" altLang="en-US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pic>
        <p:nvPicPr>
          <p:cNvPr id="23" name="図 22">
            <a:extLst>
              <a:ext uri="{FF2B5EF4-FFF2-40B4-BE49-F238E27FC236}">
                <a16:creationId xmlns:a16="http://schemas.microsoft.com/office/drawing/2014/main" id="{9339B333-6F1E-4A5B-B84C-C92F99FD3E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617" y="1505792"/>
            <a:ext cx="2182806" cy="327107"/>
          </a:xfrm>
          <a:prstGeom prst="rect">
            <a:avLst/>
          </a:prstGeom>
        </p:spPr>
      </p:pic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EE839CF3-1932-4FC9-A8BD-7D249F7E42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27953"/>
            <a:ext cx="10515600" cy="5238704"/>
          </a:xfrm>
        </p:spPr>
        <p:txBody>
          <a:bodyPr>
            <a:normAutofit/>
          </a:bodyPr>
          <a:lstStyle/>
          <a:p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Field operator excluding order parameter</a:t>
            </a:r>
          </a:p>
          <a:p>
            <a:pPr marL="0" indent="0">
              <a:buNone/>
            </a:pPr>
            <a:endParaRPr lang="en-US" altLang="ja-JP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Rewriting Hamiltonian in terms of </a:t>
            </a:r>
            <a:endParaRPr lang="en-US" altLang="ja-JP" sz="24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ja-JP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ja-JP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ja-JP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ja-JP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ja-JP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ja-JP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ja-JP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altLang="ja-JP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altLang="ja-JP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altLang="ja-JP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altLang="ja-JP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Stationary condition for ground state :</a:t>
            </a:r>
          </a:p>
        </p:txBody>
      </p:sp>
      <p:sp>
        <p:nvSpPr>
          <p:cNvPr id="19" name="タイトル 21">
            <a:extLst>
              <a:ext uri="{FF2B5EF4-FFF2-40B4-BE49-F238E27FC236}">
                <a16:creationId xmlns:a16="http://schemas.microsoft.com/office/drawing/2014/main" id="{720A2529-CFEF-4F26-AC5A-9B0B0F7D2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979"/>
            <a:ext cx="10515600" cy="748245"/>
          </a:xfrm>
        </p:spPr>
        <p:txBody>
          <a:bodyPr>
            <a:normAutofit/>
          </a:bodyPr>
          <a:lstStyle/>
          <a:p>
            <a:r>
              <a:rPr lang="en-US" altLang="ja-JP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Rewriting Model Hamiltonian</a:t>
            </a:r>
            <a:endParaRPr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A4B2F531-1F33-41A8-BEDE-0D9FED8372E3}"/>
              </a:ext>
            </a:extLst>
          </p:cNvPr>
          <p:cNvSpPr/>
          <p:nvPr/>
        </p:nvSpPr>
        <p:spPr>
          <a:xfrm>
            <a:off x="1925159" y="5811458"/>
            <a:ext cx="29290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Gross-</a:t>
            </a:r>
            <a:r>
              <a:rPr lang="en-US" altLang="ja-JP" dirty="0" err="1">
                <a:latin typeface="Arial" panose="020B0604020202020204" pitchFamily="34" charset="0"/>
                <a:cs typeface="Arial" panose="020B0604020202020204" pitchFamily="34" charset="0"/>
              </a:rPr>
              <a:t>Pitaevskii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 equation :</a:t>
            </a:r>
            <a:endParaRPr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図 27">
            <a:extLst>
              <a:ext uri="{FF2B5EF4-FFF2-40B4-BE49-F238E27FC236}">
                <a16:creationId xmlns:a16="http://schemas.microsoft.com/office/drawing/2014/main" id="{6B5C419D-430F-41CD-A359-0C913CD0C3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426" y="2027978"/>
            <a:ext cx="606060" cy="338450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18EEFD8B-07EA-4EBD-983D-0EBA0FE747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345" y="5383515"/>
            <a:ext cx="826121" cy="299225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EA11D840-DF2D-436F-B542-68A2E4C3E2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697" y="2483957"/>
            <a:ext cx="5886657" cy="2639587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663D5DF7-A496-4F41-B8C7-BE9A4DFE4D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0584" y="2755680"/>
            <a:ext cx="3921894" cy="2088176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42D71115-470D-4F09-8D47-92F1148CA23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606" y="6206856"/>
            <a:ext cx="3551670" cy="279711"/>
          </a:xfrm>
          <a:prstGeom prst="rect">
            <a:avLst/>
          </a:prstGeom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B54C494D-DEB9-4AE6-A781-6D6E00E03212}"/>
              </a:ext>
            </a:extLst>
          </p:cNvPr>
          <p:cNvSpPr/>
          <p:nvPr/>
        </p:nvSpPr>
        <p:spPr>
          <a:xfrm>
            <a:off x="7791868" y="2351405"/>
            <a:ext cx="1223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Notations:</a:t>
            </a:r>
            <a:endParaRPr lang="ja-JP" altLang="en-US" dirty="0"/>
          </a:p>
        </p:txBody>
      </p:sp>
      <p:sp>
        <p:nvSpPr>
          <p:cNvPr id="5" name="大かっこ 4">
            <a:extLst>
              <a:ext uri="{FF2B5EF4-FFF2-40B4-BE49-F238E27FC236}">
                <a16:creationId xmlns:a16="http://schemas.microsoft.com/office/drawing/2014/main" id="{07DE7A57-FB76-47FF-AB59-0F65331F7FC8}"/>
              </a:ext>
            </a:extLst>
          </p:cNvPr>
          <p:cNvSpPr/>
          <p:nvPr/>
        </p:nvSpPr>
        <p:spPr>
          <a:xfrm>
            <a:off x="7753236" y="2296655"/>
            <a:ext cx="4303703" cy="2603872"/>
          </a:xfrm>
          <a:prstGeom prst="bracketPair">
            <a:avLst>
              <a:gd name="adj" fmla="val 594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62602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4B4A421F-C17E-437F-8E5C-F3E2FCA095FB}"/>
              </a:ext>
            </a:extLst>
          </p:cNvPr>
          <p:cNvSpPr/>
          <p:nvPr/>
        </p:nvSpPr>
        <p:spPr>
          <a:xfrm>
            <a:off x="5761227" y="5133871"/>
            <a:ext cx="830589" cy="83411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527ECD74-563A-490A-B603-CFF24578D953}"/>
              </a:ext>
            </a:extLst>
          </p:cNvPr>
          <p:cNvSpPr/>
          <p:nvPr/>
        </p:nvSpPr>
        <p:spPr>
          <a:xfrm>
            <a:off x="5134036" y="3804506"/>
            <a:ext cx="1618582" cy="56970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32237A9-CE78-467F-8156-F33DB51B4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13F97-6C17-4747-AE44-59C1D51ADDAE}" type="slidenum">
              <a:rPr kumimoji="1" lang="ja-JP" altLang="en-US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5</a:t>
            </a:fld>
            <a:endParaRPr kumimoji="1" lang="ja-JP" altLang="en-US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9" name="タイトル 21">
            <a:extLst>
              <a:ext uri="{FF2B5EF4-FFF2-40B4-BE49-F238E27FC236}">
                <a16:creationId xmlns:a16="http://schemas.microsoft.com/office/drawing/2014/main" id="{E0B47A0F-7C50-463D-B127-99D7ECAF0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979"/>
            <a:ext cx="10515600" cy="748245"/>
          </a:xfrm>
        </p:spPr>
        <p:txBody>
          <a:bodyPr>
            <a:normAutofit/>
          </a:bodyPr>
          <a:lstStyle/>
          <a:p>
            <a:r>
              <a:rPr lang="en-US" altLang="ja-JP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Diagonalization of Hamiltonian</a:t>
            </a:r>
            <a:endParaRPr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コンテンツ プレースホルダー 5">
            <a:extLst>
              <a:ext uri="{FF2B5EF4-FFF2-40B4-BE49-F238E27FC236}">
                <a16:creationId xmlns:a16="http://schemas.microsoft.com/office/drawing/2014/main" id="{4B2D2FB4-8A5B-48CD-B1B1-0731AEF506C4}"/>
              </a:ext>
            </a:extLst>
          </p:cNvPr>
          <p:cNvSpPr txBox="1">
            <a:spLocks/>
          </p:cNvSpPr>
          <p:nvPr/>
        </p:nvSpPr>
        <p:spPr>
          <a:xfrm>
            <a:off x="838200" y="1027953"/>
            <a:ext cx="10515600" cy="51490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Considered as the field</a:t>
            </a:r>
            <a:r>
              <a:rPr lang="ja-JP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is “small”  </a:t>
            </a:r>
            <a:r>
              <a:rPr lang="ja-JP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⇒</a:t>
            </a:r>
            <a:endParaRPr lang="en-US" altLang="ja-JP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Diagonalization for Hamiltonian</a:t>
            </a:r>
          </a:p>
          <a:p>
            <a:pPr lvl="1"/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Completely orthonormal set : </a:t>
            </a:r>
            <a:b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eigenfunctions of </a:t>
            </a:r>
            <a:r>
              <a:rPr lang="en-US" altLang="ja-JP" sz="2000" dirty="0" err="1">
                <a:latin typeface="Arial" panose="020B0604020202020204" pitchFamily="34" charset="0"/>
                <a:cs typeface="Arial" panose="020B0604020202020204" pitchFamily="34" charset="0"/>
              </a:rPr>
              <a:t>Bogoliubov</a:t>
            </a: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-de </a:t>
            </a:r>
            <a:r>
              <a:rPr lang="en-US" altLang="ja-JP" sz="2000" dirty="0" err="1">
                <a:latin typeface="Arial" panose="020B0604020202020204" pitchFamily="34" charset="0"/>
                <a:cs typeface="Arial" panose="020B0604020202020204" pitchFamily="34" charset="0"/>
              </a:rPr>
              <a:t>Gennes</a:t>
            </a: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altLang="ja-JP" sz="2000" dirty="0" err="1">
                <a:latin typeface="Arial" panose="020B0604020202020204" pitchFamily="34" charset="0"/>
                <a:cs typeface="Arial" panose="020B0604020202020204" pitchFamily="34" charset="0"/>
              </a:rPr>
              <a:t>BdG</a:t>
            </a: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) equations</a:t>
            </a:r>
          </a:p>
          <a:p>
            <a:pPr marL="457200" lvl="1" indent="0">
              <a:buNone/>
            </a:pPr>
            <a:endParaRPr lang="en-US" altLang="ja-JP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altLang="ja-JP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altLang="ja-JP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Expanded field operator</a:t>
            </a:r>
          </a:p>
          <a:p>
            <a:endParaRPr lang="en-US" altLang="ja-JP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ja-JP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Diagonalized Hamiltonian</a:t>
            </a:r>
          </a:p>
        </p:txBody>
      </p:sp>
      <p:pic>
        <p:nvPicPr>
          <p:cNvPr id="24" name="図 23">
            <a:extLst>
              <a:ext uri="{FF2B5EF4-FFF2-40B4-BE49-F238E27FC236}">
                <a16:creationId xmlns:a16="http://schemas.microsoft.com/office/drawing/2014/main" id="{09227798-A3E2-452F-9B86-3C98D6835D8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190" b="-5065"/>
          <a:stretch/>
        </p:blipFill>
        <p:spPr>
          <a:xfrm>
            <a:off x="4443835" y="1062373"/>
            <a:ext cx="202810" cy="323265"/>
          </a:xfrm>
          <a:prstGeom prst="rect">
            <a:avLst/>
          </a:prstGeom>
        </p:spPr>
      </p:pic>
      <p:grpSp>
        <p:nvGrpSpPr>
          <p:cNvPr id="37" name="グループ化 36">
            <a:extLst>
              <a:ext uri="{FF2B5EF4-FFF2-40B4-BE49-F238E27FC236}">
                <a16:creationId xmlns:a16="http://schemas.microsoft.com/office/drawing/2014/main" id="{64AC5469-5D0C-4370-B83C-007FE33B5088}"/>
              </a:ext>
            </a:extLst>
          </p:cNvPr>
          <p:cNvGrpSpPr/>
          <p:nvPr/>
        </p:nvGrpSpPr>
        <p:grpSpPr>
          <a:xfrm>
            <a:off x="6689709" y="1047385"/>
            <a:ext cx="2478363" cy="357140"/>
            <a:chOff x="3034899" y="1541718"/>
            <a:chExt cx="2726199" cy="392854"/>
          </a:xfrm>
        </p:grpSpPr>
        <p:pic>
          <p:nvPicPr>
            <p:cNvPr id="26" name="図 25">
              <a:extLst>
                <a:ext uri="{FF2B5EF4-FFF2-40B4-BE49-F238E27FC236}">
                  <a16:creationId xmlns:a16="http://schemas.microsoft.com/office/drawing/2014/main" id="{BA6F2985-A23B-43FC-AD22-750B1B3C797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4899" y="1541718"/>
              <a:ext cx="2726199" cy="372079"/>
            </a:xfrm>
            <a:prstGeom prst="rect">
              <a:avLst/>
            </a:prstGeom>
          </p:spPr>
        </p:pic>
        <p:cxnSp>
          <p:nvCxnSpPr>
            <p:cNvPr id="3" name="直線コネクタ 2">
              <a:extLst>
                <a:ext uri="{FF2B5EF4-FFF2-40B4-BE49-F238E27FC236}">
                  <a16:creationId xmlns:a16="http://schemas.microsoft.com/office/drawing/2014/main" id="{68175F3F-1ECF-46DF-A779-11C7C70AB60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71712" y="1541719"/>
              <a:ext cx="556904" cy="392853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コネクタ 16">
              <a:extLst>
                <a:ext uri="{FF2B5EF4-FFF2-40B4-BE49-F238E27FC236}">
                  <a16:creationId xmlns:a16="http://schemas.microsoft.com/office/drawing/2014/main" id="{E4D7CF69-39A5-44B8-B387-DC1A75A21BCE}"/>
                </a:ext>
              </a:extLst>
            </p:cNvPr>
            <p:cNvCxnSpPr>
              <a:cxnSpLocks/>
            </p:cNvCxnSpPr>
            <p:nvPr/>
          </p:nvCxnSpPr>
          <p:spPr>
            <a:xfrm>
              <a:off x="4371712" y="1561830"/>
              <a:ext cx="529150" cy="35263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2" name="図 31">
            <a:extLst>
              <a:ext uri="{FF2B5EF4-FFF2-40B4-BE49-F238E27FC236}">
                <a16:creationId xmlns:a16="http://schemas.microsoft.com/office/drawing/2014/main" id="{0C062FC3-114E-4635-BD4A-5536820BD0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125" y="2720723"/>
            <a:ext cx="4387845" cy="591355"/>
          </a:xfrm>
          <a:prstGeom prst="rect">
            <a:avLst/>
          </a:prstGeom>
        </p:spPr>
      </p:pic>
      <p:pic>
        <p:nvPicPr>
          <p:cNvPr id="10242" name="Picture 2" descr="\begin{align*}&#10;  {\hat \varphi}&#10;  = \sum_{\bm n \neq \bm 0} \left\{ {\hat a}_{\bm n} u_{\bm n}&#10;    +{\hat a}^\dagger_{\bm n} v^\ast_{\bm n} \right\} - i\hat Q \xi + \hat P \eta&#10;\end{align*}">
            <a:extLst>
              <a:ext uri="{FF2B5EF4-FFF2-40B4-BE49-F238E27FC236}">
                <a16:creationId xmlns:a16="http://schemas.microsoft.com/office/drawing/2014/main" id="{4F671A39-E2DD-47D1-A850-F6FBB1BF3E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341" y="3912820"/>
            <a:ext cx="3956650" cy="573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FBE7A7DD-28CF-4B61-A33F-6E793F650DF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129" y="5172690"/>
            <a:ext cx="3384495" cy="901577"/>
          </a:xfrm>
          <a:prstGeom prst="rect">
            <a:avLst/>
          </a:prstGeom>
        </p:spPr>
      </p:pic>
      <p:sp>
        <p:nvSpPr>
          <p:cNvPr id="27" name="矢印: 右 26">
            <a:extLst>
              <a:ext uri="{FF2B5EF4-FFF2-40B4-BE49-F238E27FC236}">
                <a16:creationId xmlns:a16="http://schemas.microsoft.com/office/drawing/2014/main" id="{37F5EBFF-59C6-4376-A3D5-E1158D53385F}"/>
              </a:ext>
            </a:extLst>
          </p:cNvPr>
          <p:cNvSpPr/>
          <p:nvPr/>
        </p:nvSpPr>
        <p:spPr>
          <a:xfrm rot="12072210">
            <a:off x="7074943" y="4105702"/>
            <a:ext cx="892557" cy="454462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F488BCCC-B80D-4003-A62A-C9559E7AAC67}"/>
              </a:ext>
            </a:extLst>
          </p:cNvPr>
          <p:cNvSpPr txBox="1"/>
          <p:nvPr/>
        </p:nvSpPr>
        <p:spPr>
          <a:xfrm>
            <a:off x="8174459" y="4319563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playing crucial role</a:t>
            </a:r>
            <a:br>
              <a:rPr lang="en-US" altLang="ja-JP" sz="24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</a:br>
            <a:r>
              <a:rPr lang="en-US" altLang="ja-JP" sz="24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in our approach</a:t>
            </a:r>
          </a:p>
        </p:txBody>
      </p:sp>
      <p:sp>
        <p:nvSpPr>
          <p:cNvPr id="29" name="矢印: 右 28">
            <a:extLst>
              <a:ext uri="{FF2B5EF4-FFF2-40B4-BE49-F238E27FC236}">
                <a16:creationId xmlns:a16="http://schemas.microsoft.com/office/drawing/2014/main" id="{510D4E9B-C3BA-41C6-A474-46ADC098BD8E}"/>
              </a:ext>
            </a:extLst>
          </p:cNvPr>
          <p:cNvSpPr/>
          <p:nvPr/>
        </p:nvSpPr>
        <p:spPr>
          <a:xfrm rot="9406315">
            <a:off x="7073472" y="4880017"/>
            <a:ext cx="892557" cy="454462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Picture 2" descr="\begin{align*}&#10; I = \frac{\partial \mu}{\partial N_0}&#10;\end{align*}">
            <a:extLst>
              <a:ext uri="{FF2B5EF4-FFF2-40B4-BE49-F238E27FC236}">
                <a16:creationId xmlns:a16="http://schemas.microsoft.com/office/drawing/2014/main" id="{82E7257F-EF76-4953-8045-7E6199205F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0169" y="6163989"/>
            <a:ext cx="844128" cy="505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大かっこ 30">
            <a:extLst>
              <a:ext uri="{FF2B5EF4-FFF2-40B4-BE49-F238E27FC236}">
                <a16:creationId xmlns:a16="http://schemas.microsoft.com/office/drawing/2014/main" id="{7753C6BB-C6C2-4769-9F61-89C19D983265}"/>
              </a:ext>
            </a:extLst>
          </p:cNvPr>
          <p:cNvSpPr/>
          <p:nvPr/>
        </p:nvSpPr>
        <p:spPr>
          <a:xfrm>
            <a:off x="5642054" y="6068845"/>
            <a:ext cx="1325060" cy="639656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1921F2C5-AC92-471F-885C-B64B34FEAA8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339" y="4435740"/>
            <a:ext cx="919285" cy="274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131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" grpId="0" animBg="1"/>
      <p:bldP spid="27" grpId="0" animBg="1"/>
      <p:bldP spid="28" grpId="0"/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273F918B-2AB6-465E-AB04-35C291CCC4BA}"/>
              </a:ext>
            </a:extLst>
          </p:cNvPr>
          <p:cNvSpPr/>
          <p:nvPr/>
        </p:nvSpPr>
        <p:spPr>
          <a:xfrm>
            <a:off x="5727316" y="4643083"/>
            <a:ext cx="848695" cy="5023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05DE035-C8F4-4C6E-978D-9E78AEF35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13F97-6C17-4747-AE44-59C1D51ADDAE}" type="slidenum">
              <a:rPr kumimoji="1" lang="ja-JP" altLang="en-US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6</a:t>
            </a:fld>
            <a:endParaRPr kumimoji="1" lang="ja-JP" altLang="en-US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7" name="タイトル 21">
            <a:extLst>
              <a:ext uri="{FF2B5EF4-FFF2-40B4-BE49-F238E27FC236}">
                <a16:creationId xmlns:a16="http://schemas.microsoft.com/office/drawing/2014/main" id="{72005F1F-E9A0-4AB2-B9B6-73A7E1FF9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24" y="97979"/>
            <a:ext cx="11905488" cy="748245"/>
          </a:xfrm>
        </p:spPr>
        <p:txBody>
          <a:bodyPr>
            <a:noAutofit/>
          </a:bodyPr>
          <a:lstStyle/>
          <a:p>
            <a:r>
              <a:rPr lang="en-US" altLang="ja-JP" sz="36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Source of </a:t>
            </a:r>
            <a:endParaRPr lang="ja-JP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コンテンツ プレースホルダー 11">
            <a:extLst>
              <a:ext uri="{FF2B5EF4-FFF2-40B4-BE49-F238E27FC236}">
                <a16:creationId xmlns:a16="http://schemas.microsoft.com/office/drawing/2014/main" id="{3F3176AA-2EC1-4DC3-AE4C-A7FFAC1323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en-US" altLang="ja-JP" dirty="0" err="1">
                <a:latin typeface="Arial" panose="020B0604020202020204" pitchFamily="34" charset="0"/>
                <a:cs typeface="Arial" panose="020B0604020202020204" pitchFamily="34" charset="0"/>
              </a:rPr>
              <a:t>Nambu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-Goldstone theorem in finite system</a:t>
            </a:r>
          </a:p>
          <a:p>
            <a:pPr marL="457200" lvl="1" indent="0">
              <a:buNone/>
            </a:pPr>
            <a:endParaRPr lang="en-US" altLang="ja-JP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NG theorem asserts :</a:t>
            </a:r>
          </a:p>
          <a:p>
            <a:pPr marL="457200" lvl="1" indent="0">
              <a:buNone/>
            </a:pP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There should exist an eigenfunction proportional to order parameter</a:t>
            </a:r>
          </a:p>
        </p:txBody>
      </p:sp>
      <p:pic>
        <p:nvPicPr>
          <p:cNvPr id="24" name="図 23">
            <a:extLst>
              <a:ext uri="{FF2B5EF4-FFF2-40B4-BE49-F238E27FC236}">
                <a16:creationId xmlns:a16="http://schemas.microsoft.com/office/drawing/2014/main" id="{3564DF13-D676-4426-A3AD-309DD4426E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170" y="3228708"/>
            <a:ext cx="3400284" cy="591355"/>
          </a:xfrm>
          <a:prstGeom prst="rect">
            <a:avLst/>
          </a:prstGeom>
        </p:spPr>
      </p:pic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2E100BD9-4A7B-4A40-915F-47FBE9BCBF10}"/>
              </a:ext>
            </a:extLst>
          </p:cNvPr>
          <p:cNvGrpSpPr/>
          <p:nvPr/>
        </p:nvGrpSpPr>
        <p:grpSpPr>
          <a:xfrm>
            <a:off x="3967516" y="6199810"/>
            <a:ext cx="3586339" cy="369332"/>
            <a:chOff x="8724029" y="4338169"/>
            <a:chExt cx="3586339" cy="369332"/>
          </a:xfrm>
        </p:grpSpPr>
        <p:pic>
          <p:nvPicPr>
            <p:cNvPr id="2052" name="Picture 4" descr="\bmdefine{\ba}{a}&#10;\bmdefine{\bb}{b}&#10;\bmdefine{\bx}{x}&#10;\bmdefine{\by}{y}&#10;\bmdefine{\bz}{z}&#10;\bmdefine{\bn}{n}&#10;\bmdefine{\bp}{p}&#10;&#10;\newcommand{\BM}{\begin{pmatrix}}&#10;\newcommand{\EM}{\end{pmatrix}}&#10;&#10;\renewcommand{\d}{\dagger}&#10;\newcommand{\Tc}{\mathcal{T}}&#10;\newcommand{\Lc}{\mathcal{L}}&#10;\newcommand{\Mc}{\mathcal{M}}&#10;&#10;\newcommand{\hphi}{\hat\varphi}&#10;\newcommand{\hpsi}{\hat\psi}&#10;\newcommand{\hphid}{\hat\varphi^\dagger}&#10;&#10;%\newcommand{\bra}[1]{\bigl\langle #1 \bigr|}&#10;%\newcommand{\ket}[1]{\bigl| #1 \bigr\rangle}&#10;%\newcommand{\braket}[2]{\bigl\langle #1 \big| #2 \bigr\rangle}&#10;\newcommand{\brasub}{{\!\!\phantom{\big\langle}}}&#10;&#10;\newcommand{\phiex}{\phi_{\mathrm{ex}}}&#10;&#10;\newcommand{\intx}{\int\! d^3x\;}&#10;\newcommand{\intxd}{\int\! d^3x'\;}&#10;\newcommand{\intxxd}{\int\! d^3x\,d^3x'\;}&#10;\newcommand{\intrd}{\int\! dr'\;}&#10;\newcommand{\ex}{\mathrm{ex}}&#10;&#10;&#10;\begin{align*}&#10;\hat{Q}, \hat{P} : &#10;\end{align*}">
              <a:extLst>
                <a:ext uri="{FF2B5EF4-FFF2-40B4-BE49-F238E27FC236}">
                  <a16:creationId xmlns:a16="http://schemas.microsoft.com/office/drawing/2014/main" id="{646C9A68-5C44-47C2-8CC9-D03B6610E2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24029" y="4341302"/>
              <a:ext cx="657076" cy="3264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テキスト ボックス 34">
              <a:extLst>
                <a:ext uri="{FF2B5EF4-FFF2-40B4-BE49-F238E27FC236}">
                  <a16:creationId xmlns:a16="http://schemas.microsoft.com/office/drawing/2014/main" id="{993C1476-B772-4E42-BC26-AAE4BE0F1091}"/>
                </a:ext>
              </a:extLst>
            </p:cNvPr>
            <p:cNvSpPr txBox="1"/>
            <p:nvPr/>
          </p:nvSpPr>
          <p:spPr>
            <a:xfrm>
              <a:off x="9419833" y="4338169"/>
              <a:ext cx="28905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>
                  <a:latin typeface="Arial" panose="020B0604020202020204" pitchFamily="34" charset="0"/>
                  <a:cs typeface="Arial" panose="020B0604020202020204" pitchFamily="34" charset="0"/>
                </a:rPr>
                <a:t>Zero mode (ZM) operators</a:t>
              </a:r>
              <a:endParaRPr kumimoji="1" lang="ja-JP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3" name="Picture 2" descr="\begin{align*}&#10;  \hat Q, \, \hat P&#10;\end{align*}">
            <a:extLst>
              <a:ext uri="{FF2B5EF4-FFF2-40B4-BE49-F238E27FC236}">
                <a16:creationId xmlns:a16="http://schemas.microsoft.com/office/drawing/2014/main" id="{A57A5DCE-0698-4615-B00D-E0FFF12A41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842" y="160046"/>
            <a:ext cx="1014222" cy="55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\begin{align*}&#10;  {\hat \varphi}&#10;  = \sum_{\bm n \neq \bm 0} \left\{ {\hat a}_{\bm n} u_{\bm n}&#10;    +{\hat a}^\dagger_{\bm n} v^\ast_{\bm n} \right\} - i\hat Q \xi + \hat P \eta&#10;\end{align*}">
            <a:extLst>
              <a:ext uri="{FF2B5EF4-FFF2-40B4-BE49-F238E27FC236}">
                <a16:creationId xmlns:a16="http://schemas.microsoft.com/office/drawing/2014/main" id="{78419F02-ACDE-4A0B-8F5D-175148FDBE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636" y="4707255"/>
            <a:ext cx="4787547" cy="694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93641E87-0D8A-44F4-9730-4A1D2FE5CAD8}"/>
              </a:ext>
            </a:extLst>
          </p:cNvPr>
          <p:cNvSpPr txBox="1"/>
          <p:nvPr/>
        </p:nvSpPr>
        <p:spPr>
          <a:xfrm>
            <a:off x="1774507" y="2669948"/>
            <a:ext cx="76193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Indeed, the eigenfunction of </a:t>
            </a:r>
            <a:r>
              <a:rPr lang="en-US" altLang="ja-JP" sz="2000" dirty="0" err="1">
                <a:latin typeface="Arial" panose="020B0604020202020204" pitchFamily="34" charset="0"/>
                <a:cs typeface="Arial" panose="020B0604020202020204" pitchFamily="34" charset="0"/>
              </a:rPr>
              <a:t>BdG</a:t>
            </a: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000" dirty="0" err="1">
                <a:latin typeface="Arial" panose="020B0604020202020204" pitchFamily="34" charset="0"/>
                <a:cs typeface="Arial" panose="020B0604020202020204" pitchFamily="34" charset="0"/>
              </a:rPr>
              <a:t>eqs</a:t>
            </a: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. with zero eigenvalue exists</a:t>
            </a:r>
            <a:endParaRPr kumimoji="1" lang="ja-JP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49EEE571-53AC-4E08-9760-CD04CE35C8E0}"/>
              </a:ext>
            </a:extLst>
          </p:cNvPr>
          <p:cNvCxnSpPr/>
          <p:nvPr/>
        </p:nvCxnSpPr>
        <p:spPr>
          <a:xfrm>
            <a:off x="3222368" y="3739635"/>
            <a:ext cx="79113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F2BC2926-0D77-4C68-9580-494243E3AA60}"/>
              </a:ext>
            </a:extLst>
          </p:cNvPr>
          <p:cNvSpPr txBox="1"/>
          <p:nvPr/>
        </p:nvSpPr>
        <p:spPr>
          <a:xfrm>
            <a:off x="2848301" y="3836528"/>
            <a:ext cx="16480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Zero </a:t>
            </a:r>
            <a:r>
              <a:rPr lang="en-US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eigenvalue</a:t>
            </a:r>
            <a:endParaRPr kumimoji="1" lang="ja-JP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矢印: 下 7">
            <a:extLst>
              <a:ext uri="{FF2B5EF4-FFF2-40B4-BE49-F238E27FC236}">
                <a16:creationId xmlns:a16="http://schemas.microsoft.com/office/drawing/2014/main" id="{8A39771C-220C-48C8-B7BF-2919D2378E61}"/>
              </a:ext>
            </a:extLst>
          </p:cNvPr>
          <p:cNvSpPr/>
          <p:nvPr/>
        </p:nvSpPr>
        <p:spPr>
          <a:xfrm>
            <a:off x="5825876" y="4053719"/>
            <a:ext cx="553021" cy="438694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C479D350-9029-4E58-A7D3-0EADAC060A77}"/>
              </a:ext>
            </a:extLst>
          </p:cNvPr>
          <p:cNvSpPr/>
          <p:nvPr/>
        </p:nvSpPr>
        <p:spPr>
          <a:xfrm>
            <a:off x="1242121" y="1600450"/>
            <a:ext cx="10022390" cy="92520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6" name="グループ化 35">
            <a:extLst>
              <a:ext uri="{FF2B5EF4-FFF2-40B4-BE49-F238E27FC236}">
                <a16:creationId xmlns:a16="http://schemas.microsoft.com/office/drawing/2014/main" id="{47A3AACD-B7CE-4DE3-B7FB-CD3D26D10057}"/>
              </a:ext>
            </a:extLst>
          </p:cNvPr>
          <p:cNvGrpSpPr/>
          <p:nvPr/>
        </p:nvGrpSpPr>
        <p:grpSpPr>
          <a:xfrm>
            <a:off x="6260655" y="5101980"/>
            <a:ext cx="772038" cy="358671"/>
            <a:chOff x="5707632" y="4751643"/>
            <a:chExt cx="772038" cy="358671"/>
          </a:xfrm>
        </p:grpSpPr>
        <p:cxnSp>
          <p:nvCxnSpPr>
            <p:cNvPr id="11" name="直線コネクタ 10">
              <a:extLst>
                <a:ext uri="{FF2B5EF4-FFF2-40B4-BE49-F238E27FC236}">
                  <a16:creationId xmlns:a16="http://schemas.microsoft.com/office/drawing/2014/main" id="{372AC3EB-4D8D-47A5-AB9F-0BF8D62E4D6F}"/>
                </a:ext>
              </a:extLst>
            </p:cNvPr>
            <p:cNvCxnSpPr/>
            <p:nvPr/>
          </p:nvCxnSpPr>
          <p:spPr>
            <a:xfrm>
              <a:off x="5724058" y="4751643"/>
              <a:ext cx="0" cy="347719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コネクタ 15">
              <a:extLst>
                <a:ext uri="{FF2B5EF4-FFF2-40B4-BE49-F238E27FC236}">
                  <a16:creationId xmlns:a16="http://schemas.microsoft.com/office/drawing/2014/main" id="{2806DBC3-82B7-480F-8A16-A39E0ECC52A0}"/>
                </a:ext>
              </a:extLst>
            </p:cNvPr>
            <p:cNvCxnSpPr/>
            <p:nvPr/>
          </p:nvCxnSpPr>
          <p:spPr>
            <a:xfrm>
              <a:off x="5707632" y="5110313"/>
              <a:ext cx="772038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矢印コネクタ 17">
              <a:extLst>
                <a:ext uri="{FF2B5EF4-FFF2-40B4-BE49-F238E27FC236}">
                  <a16:creationId xmlns:a16="http://schemas.microsoft.com/office/drawing/2014/main" id="{7DC5B8E1-0D7E-41AD-A551-8140B033305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76408" y="4751643"/>
              <a:ext cx="0" cy="35867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2" name="Picture 2" descr="\begin{align*}&#10;\eta(\bm x) = \frac{\partial \xi(\bm x)}{\partial N_0}&#10;\end{align*}">
            <a:extLst>
              <a:ext uri="{FF2B5EF4-FFF2-40B4-BE49-F238E27FC236}">
                <a16:creationId xmlns:a16="http://schemas.microsoft.com/office/drawing/2014/main" id="{C2CED661-9706-447D-9D94-3C9FB5110B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2538" y="5143336"/>
            <a:ext cx="1322647" cy="516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\begin{align*}&#10;  \xi(\bm x)&#10;\end{align*}">
            <a:extLst>
              <a:ext uri="{FF2B5EF4-FFF2-40B4-BE49-F238E27FC236}">
                <a16:creationId xmlns:a16="http://schemas.microsoft.com/office/drawing/2014/main" id="{6003AC79-955F-4301-8796-913570071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803" y="2105364"/>
            <a:ext cx="536721" cy="307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DC936996-57AA-4E5F-8C0F-5BB4972D50AD}"/>
              </a:ext>
            </a:extLst>
          </p:cNvPr>
          <p:cNvSpPr/>
          <p:nvPr/>
        </p:nvSpPr>
        <p:spPr>
          <a:xfrm>
            <a:off x="2848301" y="3857771"/>
            <a:ext cx="1648068" cy="29845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4EC1A66E-D7BC-43C5-8407-06AE9BF43123}"/>
              </a:ext>
            </a:extLst>
          </p:cNvPr>
          <p:cNvCxnSpPr>
            <a:cxnSpLocks/>
          </p:cNvCxnSpPr>
          <p:nvPr/>
        </p:nvCxnSpPr>
        <p:spPr>
          <a:xfrm flipH="1" flipV="1">
            <a:off x="7412937" y="4997970"/>
            <a:ext cx="2091847" cy="34217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09E6F465-E01C-46F3-A4B8-DCE63FFCE424}"/>
              </a:ext>
            </a:extLst>
          </p:cNvPr>
          <p:cNvSpPr txBox="1"/>
          <p:nvPr/>
        </p:nvSpPr>
        <p:spPr>
          <a:xfrm>
            <a:off x="6409314" y="4018035"/>
            <a:ext cx="3595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Q appears with this eigenfunction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036131D8-DA34-48F0-A871-10E872CCA6FC}"/>
              </a:ext>
            </a:extLst>
          </p:cNvPr>
          <p:cNvGrpSpPr/>
          <p:nvPr/>
        </p:nvGrpSpPr>
        <p:grpSpPr>
          <a:xfrm>
            <a:off x="5651052" y="5492480"/>
            <a:ext cx="2249334" cy="646331"/>
            <a:chOff x="5426660" y="5268082"/>
            <a:chExt cx="2249334" cy="646331"/>
          </a:xfrm>
        </p:grpSpPr>
        <p:sp>
          <p:nvSpPr>
            <p:cNvPr id="41" name="テキスト ボックス 40">
              <a:extLst>
                <a:ext uri="{FF2B5EF4-FFF2-40B4-BE49-F238E27FC236}">
                  <a16:creationId xmlns:a16="http://schemas.microsoft.com/office/drawing/2014/main" id="{D659E141-5229-4BD6-8A2D-DB3607F91105}"/>
                </a:ext>
              </a:extLst>
            </p:cNvPr>
            <p:cNvSpPr txBox="1"/>
            <p:nvPr/>
          </p:nvSpPr>
          <p:spPr>
            <a:xfrm>
              <a:off x="5426660" y="5268082"/>
              <a:ext cx="224933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>
                  <a:latin typeface="Arial" panose="020B0604020202020204" pitchFamily="34" charset="0"/>
                  <a:cs typeface="Arial" panose="020B0604020202020204" pitchFamily="34" charset="0"/>
                </a:rPr>
                <a:t>Necessary to satisfy</a:t>
              </a:r>
            </a:p>
            <a:p>
              <a:r>
                <a:rPr kumimoji="1" lang="en-US" altLang="ja-JP" dirty="0">
                  <a:latin typeface="Arial" panose="020B0604020202020204" pitchFamily="34" charset="0"/>
                  <a:cs typeface="Arial" panose="020B0604020202020204" pitchFamily="34" charset="0"/>
                </a:rPr>
                <a:t>CCR of </a:t>
              </a:r>
              <a:endParaRPr kumimoji="1" lang="ja-JP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9" name="図 28">
              <a:extLst>
                <a:ext uri="{FF2B5EF4-FFF2-40B4-BE49-F238E27FC236}">
                  <a16:creationId xmlns:a16="http://schemas.microsoft.com/office/drawing/2014/main" id="{4E97C1F7-5E40-40EE-8AAF-794C570973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3190" b="-5065"/>
            <a:stretch/>
          </p:blipFill>
          <p:spPr>
            <a:xfrm>
              <a:off x="6340447" y="5567860"/>
              <a:ext cx="184373" cy="2938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339213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FA4F82E-67CC-480F-8AA3-611D8360C12C}"/>
              </a:ext>
            </a:extLst>
          </p:cNvPr>
          <p:cNvSpPr/>
          <p:nvPr/>
        </p:nvSpPr>
        <p:spPr>
          <a:xfrm>
            <a:off x="4340115" y="2290066"/>
            <a:ext cx="563971" cy="59977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55046FB-A9D5-443C-994E-F9E3485164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97027"/>
            <a:ext cx="10515600" cy="53106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  Divergence of physical quantities for vacuum expectation</a:t>
            </a:r>
          </a:p>
          <a:p>
            <a:pPr lvl="1"/>
            <a:endParaRPr lang="en-US" altLang="ja-JP" sz="1100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  <a:p>
            <a:pPr lvl="1"/>
            <a:r>
              <a:rPr lang="en-US" altLang="ja-JP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Vacuum of zero mode operators</a:t>
            </a:r>
          </a:p>
          <a:p>
            <a:pPr lvl="1"/>
            <a:endParaRPr lang="en-US" altLang="ja-JP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  <a:p>
            <a:pPr lvl="1"/>
            <a:endParaRPr lang="en-US" altLang="ja-JP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  <a:p>
            <a:pPr lvl="1"/>
            <a:endParaRPr lang="en-US" altLang="ja-JP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  <a:p>
            <a:pPr lvl="1"/>
            <a:r>
              <a:rPr lang="en-US" altLang="ja-JP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Vacuum expectation of powers of Q</a:t>
            </a:r>
            <a:r>
              <a:rPr lang="ja-JP" altLang="en-US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diverges</a:t>
            </a:r>
          </a:p>
          <a:p>
            <a:pPr marL="457200" lvl="1" indent="0">
              <a:buNone/>
            </a:pPr>
            <a:br>
              <a:rPr lang="en-US" altLang="ja-JP" sz="12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</a:br>
            <a:r>
              <a:rPr lang="en-US" altLang="ja-JP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		e.g.</a:t>
            </a:r>
          </a:p>
          <a:p>
            <a:pPr marL="457200" lvl="1" indent="0">
              <a:buNone/>
            </a:pPr>
            <a:endParaRPr lang="en-US" altLang="ja-JP" sz="1200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  <a:p>
            <a:pPr lvl="1"/>
            <a:r>
              <a:rPr lang="en-US" altLang="ja-JP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Physical quantities including powers of Q diverge</a:t>
            </a:r>
          </a:p>
          <a:p>
            <a:pPr marL="457200" lvl="1" indent="0">
              <a:buNone/>
            </a:pPr>
            <a:r>
              <a:rPr lang="ja-JP" altLang="en-US" sz="12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　　　</a:t>
            </a:r>
            <a:br>
              <a:rPr lang="en-US" altLang="ja-JP" sz="12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</a:br>
            <a:r>
              <a:rPr lang="en-US" altLang="ja-JP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               e.g. number of alpha particles</a:t>
            </a:r>
          </a:p>
          <a:p>
            <a:pPr marL="0" indent="0">
              <a:buNone/>
            </a:pPr>
            <a:endParaRPr lang="en-US" altLang="ja-JP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  <a:p>
            <a:endParaRPr lang="en-US" altLang="ja-JP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E76F2B5-B5F1-436C-BE1B-B25FB959E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13F97-6C17-4747-AE44-59C1D51ADDAE}" type="slidenum">
              <a:rPr kumimoji="1" lang="ja-JP" altLang="en-US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7</a:t>
            </a:fld>
            <a:endParaRPr kumimoji="1" lang="ja-JP" altLang="en-US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17" name="タイトル 21">
            <a:extLst>
              <a:ext uri="{FF2B5EF4-FFF2-40B4-BE49-F238E27FC236}">
                <a16:creationId xmlns:a16="http://schemas.microsoft.com/office/drawing/2014/main" id="{0A3B8045-BC11-4E78-A296-7B850C26D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979"/>
            <a:ext cx="10515600" cy="748245"/>
          </a:xfrm>
        </p:spPr>
        <p:txBody>
          <a:bodyPr>
            <a:noAutofit/>
          </a:bodyPr>
          <a:lstStyle/>
          <a:p>
            <a:r>
              <a:rPr lang="en-US" altLang="ja-JP" sz="40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Difficulty with</a:t>
            </a:r>
            <a:endParaRPr lang="ja-JP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08" name="Picture 12" descr="\bmdefine{\ba}{a}&#10;\bmdefine{\bb}{b}&#10;\bmdefine{\bx}{x}&#10;\bmdefine{\by}{y}&#10;\bmdefine{\bz}{z}&#10;\bmdefine{\bn}{n}&#10;\bmdefine{\bp}{p}&#10;&#10;\newcommand{\BM}{\begin{pmatrix}}&#10;\newcommand{\EM}{\end{pmatrix}}&#10;&#10;\renewcommand{\d}{\dagger}&#10;\newcommand{\Tc}{\mathcal{T}}&#10;\newcommand{\Lc}{\mathcal{L}}&#10;\newcommand{\Mc}{\mathcal{M}}&#10;&#10;\newcommand{\hphi}{\hat\varphi}&#10;\newcommand{\hpsi}{\hat\psi}&#10;\newcommand{\hphid}{\hat\varphi^\dagger}&#10;&#10;%\newcommand{\bra}[1]{\bigl\langle #1 \bigr|}&#10;%\newcommand{\ket}[1]{\bigl| #1 \bigr\rangle}&#10;%\newcommand{\braket}[2]{\bigl\langle #1 \big| #2 \bigr\rangle}&#10;\newcommand{\brasub}{{\!\!\phantom{\big\langle}}}&#10;&#10;\newcommand{\phiex}{\phi_{\mathrm{ex}}}&#10;&#10;\newcommand{\intx}{\int\! d^3x\;}&#10;\newcommand{\intxd}{\int\! d^3x'\;}&#10;\newcommand{\intxxd}{\int\! d^3x\,d^3x'\;}&#10;\newcommand{\intrd}{\int\! dr'\;}&#10;\newcommand{\ex}{\mathrm{ex}}&#10;&#10;&#10;\begin{align*}&#10;      \frac{\hat{P}^2}{2I^{-1}} \ket{0} = 0&#10;\end{align*}">
            <a:extLst>
              <a:ext uri="{FF2B5EF4-FFF2-40B4-BE49-F238E27FC236}">
                <a16:creationId xmlns:a16="http://schemas.microsoft.com/office/drawing/2014/main" id="{DF238E47-9DB1-4D66-8493-E30C2ECC94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643" y="2126263"/>
            <a:ext cx="1747562" cy="76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\bmdefine{\ba}{a}&#10;\bmdefine{\bb}{b}&#10;\bmdefine{\bx}{x}&#10;\bmdefine{\by}{y}&#10;\bmdefine{\bz}{z}&#10;\bmdefine{\bn}{n}&#10;\bmdefine{\bp}{p}&#10;&#10;\newcommand{\BM}{\begin{pmatrix}}&#10;\newcommand{\EM}{\end{pmatrix}}&#10;&#10;\renewcommand{\d}{\dagger}&#10;\newcommand{\Tc}{\mathcal{T}}&#10;\newcommand{\Lc}{\mathcal{L}}&#10;\newcommand{\Mc}{\mathcal{M}}&#10;&#10;\newcommand{\hphi}{\hat\varphi}&#10;\newcommand{\hpsi}{\hat\psi}&#10;\newcommand{\hphid}{\hat\varphi^\dagger}&#10;&#10;%\newcommand{\bra}[1]{\bigl\langle #1 \bigr|}&#10;%\newcommand{\ket}[1]{\bigl| #1 \bigr\rangle}&#10;%\newcommand{\braket}[2]{\bigl\langle #1 \big| #2 \bigr\rangle}&#10;\newcommand{\brasub}{{\!\!\phantom{\big\langle}}}&#10;&#10;\newcommand{\phiex}{\phi_{\mathrm{ex}}}&#10;&#10;\newcommand{\intx}{\int\! d^3x\;}&#10;\newcommand{\intxd}{\int\! d^3x'\;}&#10;\newcommand{\intxxd}{\int\! d^3x\,d^3x'\;}&#10;\newcommand{\intrd}{\int\! dr'\;}&#10;\newcommand{\ex}{\mathrm{ex}}&#10;&#10;&#10;\begin{align*}&#10;    \braket{0|\hat Q^2|0} = \infty&#10;\end{align*}">
            <a:extLst>
              <a:ext uri="{FF2B5EF4-FFF2-40B4-BE49-F238E27FC236}">
                <a16:creationId xmlns:a16="http://schemas.microsoft.com/office/drawing/2014/main" id="{F4C3F637-169E-4B0C-A488-47439BC90A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2865" y="3772846"/>
            <a:ext cx="1881385" cy="401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\begin{align*}&#10;  \hat Q, \, \hat P&#10;\end{align*}">
            <a:extLst>
              <a:ext uri="{FF2B5EF4-FFF2-40B4-BE49-F238E27FC236}">
                <a16:creationId xmlns:a16="http://schemas.microsoft.com/office/drawing/2014/main" id="{CEF3C8C5-5F04-4121-8D73-CD806C097B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702" y="160046"/>
            <a:ext cx="1014222" cy="55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B764C003-B344-4D50-A1B5-146750F15CBC}"/>
              </a:ext>
            </a:extLst>
          </p:cNvPr>
          <p:cNvSpPr/>
          <p:nvPr/>
        </p:nvSpPr>
        <p:spPr>
          <a:xfrm>
            <a:off x="1127534" y="978628"/>
            <a:ext cx="9194102" cy="5245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22C0DAF4-1113-4B4B-8DB0-F2A6E7102717}"/>
              </a:ext>
            </a:extLst>
          </p:cNvPr>
          <p:cNvSpPr/>
          <p:nvPr/>
        </p:nvSpPr>
        <p:spPr>
          <a:xfrm>
            <a:off x="5877231" y="2325805"/>
            <a:ext cx="5166799" cy="461665"/>
          </a:xfrm>
          <a:prstGeom prst="rect">
            <a:avLst/>
          </a:prstGeom>
          <a:ln>
            <a:solidFill>
              <a:schemeClr val="accent6"/>
            </a:solidFill>
          </a:ln>
        </p:spPr>
        <p:txBody>
          <a:bodyPr wrap="none">
            <a:spAutoFit/>
          </a:bodyPr>
          <a:lstStyle/>
          <a:p>
            <a:r>
              <a:rPr lang="en-US" altLang="ja-JP" sz="24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Eigenstate with zero eigenvalue of P</a:t>
            </a:r>
            <a:endParaRPr lang="ja-JP" altLang="en-US" sz="2400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6B3EAD1-2D11-47DB-8545-5BA4B9374EF7}"/>
              </a:ext>
            </a:extLst>
          </p:cNvPr>
          <p:cNvSpPr txBox="1"/>
          <p:nvPr/>
        </p:nvSpPr>
        <p:spPr>
          <a:xfrm>
            <a:off x="7879127" y="5745531"/>
            <a:ext cx="2430679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Wrong result</a:t>
            </a:r>
            <a:b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in the finite system</a:t>
            </a:r>
            <a:endParaRPr kumimoji="1" lang="ja-JP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CA8AF7D1-3868-432D-8987-A61F5CBEDA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862" y="5471684"/>
            <a:ext cx="3844390" cy="1040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1886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1E2E2514-0980-4344-883E-1ED994CAF66D}"/>
              </a:ext>
            </a:extLst>
          </p:cNvPr>
          <p:cNvSpPr/>
          <p:nvPr/>
        </p:nvSpPr>
        <p:spPr>
          <a:xfrm>
            <a:off x="3754478" y="2861274"/>
            <a:ext cx="650335" cy="39605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E76F2B5-B5F1-436C-BE1B-B25FB959E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13F97-6C17-4747-AE44-59C1D51ADDAE}" type="slidenum">
              <a:rPr kumimoji="1" lang="ja-JP" altLang="en-US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8</a:t>
            </a:fld>
            <a:endParaRPr kumimoji="1" lang="ja-JP" altLang="en-US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12" name="タイトル 21">
            <a:extLst>
              <a:ext uri="{FF2B5EF4-FFF2-40B4-BE49-F238E27FC236}">
                <a16:creationId xmlns:a16="http://schemas.microsoft.com/office/drawing/2014/main" id="{1A9D4CA2-E395-44F1-8C99-47D69AF3A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979"/>
            <a:ext cx="10515600" cy="748245"/>
          </a:xfrm>
        </p:spPr>
        <p:txBody>
          <a:bodyPr>
            <a:normAutofit/>
          </a:bodyPr>
          <a:lstStyle/>
          <a:p>
            <a:r>
              <a:rPr lang="en-US" altLang="ja-JP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Overcoming difficulty from</a:t>
            </a:r>
            <a:endParaRPr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77DB0282-966A-449E-9A22-E3EBE7BC9D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652" y="3602837"/>
            <a:ext cx="6522632" cy="1094005"/>
          </a:xfrm>
          <a:prstGeom prst="rect">
            <a:avLst/>
          </a:prstGeom>
        </p:spPr>
      </p:pic>
      <p:pic>
        <p:nvPicPr>
          <p:cNvPr id="6146" name="Picture 2" descr="\bmdefine{\ba}{a}&#10;\bmdefine{\bb}{b}&#10;\bmdefine{\bx}{x}&#10;\bmdefine{\by}{y}&#10;\bmdefine{\bz}{z}&#10;\bmdefine{\bn}{n}&#10;\bmdefine{\bp}{p}&#10;&#10;\newcommand{\BM}{\begin{pmatrix}}&#10;\newcommand{\EM}{\end{pmatrix}}&#10;&#10;\renewcommand{\d}{\dagger}&#10;\newcommand{\Tc}{\mathcal{T}}&#10;\newcommand{\Lc}{\mathcal{L}}&#10;\newcommand{\Mc}{\mathcal{M}}&#10;&#10;\newcommand{\hphi}{\hat\varphi}&#10;\newcommand{\hpsi}{\hat\psi}&#10;\newcommand{\hphid}{\hat\varphi^\dagger}&#10;&#10;%\newcommand{\bra}[1]{\bigl\langle #1 \bigr|}&#10;%\newcommand{\ket}[1]{\bigl| #1 \bigr\rangle}&#10;%\newcommand{\braket}[2]{\bigl\langle #1 \big| #2 \bigr\rangle}&#10;\newcommand{\brasub}{{\!\!\phantom{\big\langle}}}&#10;&#10;\newcommand{\phiex}{\phi_{\mathrm{ex}}}&#10;&#10;\newcommand{\intx}{\int\! d^3x\;}&#10;\newcommand{\intxd}{\int\! d^3x'\;}&#10;\newcommand{\intxxd}{\int\! d^3x\,d^3x'\;}&#10;\newcommand{\intrd}{\int\! dr'\;}&#10;\newcommand{\ex}{\mathrm{ex}}&#10;&#10;&#10;\begin{align*}&#10;  \hat{H}&#10;  \simeq \sum_{\bm n \neq \bm 0} \omega_{\bm n} \hat{a}^\d_{\bm n}\hat{a}_{\bm n} + \hat{H}^{QP}&#10;\end{align*}">
            <a:extLst>
              <a:ext uri="{FF2B5EF4-FFF2-40B4-BE49-F238E27FC236}">
                <a16:creationId xmlns:a16="http://schemas.microsoft.com/office/drawing/2014/main" id="{6A2513AF-C200-413E-B462-88E5CFC665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671" y="2919127"/>
            <a:ext cx="2690995" cy="573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92FC1607-A0A2-4154-99AA-999197FE3B44}"/>
              </a:ext>
            </a:extLst>
          </p:cNvPr>
          <p:cNvSpPr txBox="1"/>
          <p:nvPr/>
        </p:nvSpPr>
        <p:spPr>
          <a:xfrm>
            <a:off x="3351898" y="5550679"/>
            <a:ext cx="27684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kumimoji="1"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acuum = Bound state </a:t>
            </a:r>
            <a:endParaRPr kumimoji="1" lang="ja-JP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2" descr="\begin{align*}&#10;  \hat Q, \, \hat P&#10;\end{align*}">
            <a:extLst>
              <a:ext uri="{FF2B5EF4-FFF2-40B4-BE49-F238E27FC236}">
                <a16:creationId xmlns:a16="http://schemas.microsoft.com/office/drawing/2014/main" id="{B983722C-FD9C-401A-83E8-D045C941CD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8419" y="160046"/>
            <a:ext cx="1014222" cy="55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E5BB41EC-FDC0-47A1-ACCC-39CBB50FD3B1}"/>
              </a:ext>
            </a:extLst>
          </p:cNvPr>
          <p:cNvSpPr/>
          <p:nvPr/>
        </p:nvSpPr>
        <p:spPr>
          <a:xfrm>
            <a:off x="2513044" y="6493222"/>
            <a:ext cx="5823097" cy="32316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ts val="1800"/>
              </a:lnSpc>
              <a:spcAft>
                <a:spcPts val="0"/>
              </a:spcAft>
              <a:tabLst>
                <a:tab pos="2700020" algn="ctr"/>
                <a:tab pos="5400040" algn="r"/>
              </a:tabLst>
            </a:pPr>
            <a:r>
              <a:rPr lang="en-US" altLang="ja-JP" sz="1400" dirty="0">
                <a:latin typeface="Arial" panose="020B0604020202020204" pitchFamily="34" charset="0"/>
                <a:ea typeface="MingLiU-ExtB" panose="02020500000000000000" pitchFamily="18" charset="-120"/>
                <a:cs typeface="Arial" panose="020B0604020202020204" pitchFamily="34" charset="0"/>
              </a:rPr>
              <a:t>Y. Nakamura, J.T, and Y. Yamanaka, Phys. Rev. A. </a:t>
            </a:r>
            <a:r>
              <a:rPr lang="en-US" altLang="ja-JP" sz="1400" b="1" dirty="0">
                <a:latin typeface="Arial" panose="020B0604020202020204" pitchFamily="34" charset="0"/>
                <a:ea typeface="MingLiU-ExtB" panose="02020500000000000000" pitchFamily="18" charset="-120"/>
                <a:cs typeface="Arial" panose="020B0604020202020204" pitchFamily="34" charset="0"/>
              </a:rPr>
              <a:t>89, </a:t>
            </a:r>
            <a:r>
              <a:rPr lang="en-US" altLang="ja-JP" sz="1400" dirty="0">
                <a:latin typeface="Arial" panose="020B0604020202020204" pitchFamily="34" charset="0"/>
                <a:ea typeface="MingLiU-ExtB" panose="02020500000000000000" pitchFamily="18" charset="-120"/>
                <a:cs typeface="Arial" panose="020B0604020202020204" pitchFamily="34" charset="0"/>
              </a:rPr>
              <a:t>013613 (2014)</a:t>
            </a:r>
            <a:endParaRPr lang="ja-JP" altLang="ja-JP" sz="2000" dirty="0">
              <a:effectLst/>
              <a:latin typeface="Arial" panose="020B0604020202020204" pitchFamily="34" charset="0"/>
              <a:ea typeface="ＭＳ 明朝" panose="02020609040205080304" pitchFamily="17" charset="-128"/>
              <a:cs typeface="Arial" panose="020B0604020202020204" pitchFamily="34" charset="0"/>
            </a:endParaRPr>
          </a:p>
        </p:txBody>
      </p:sp>
      <p:pic>
        <p:nvPicPr>
          <p:cNvPr id="3074" name="Picture 2" descr="\begin{align*}&#10;  &amp;C_{iji'j'}=&#10;\int\! d^3x d^3x'\, U(|\bm x-\bm x'|)&#10;\{\xi(\bm x)\}^i&#10;\{\eta(\bm x)\}^j&#10;\{\xi(\bm x')\}^{i'}\{\eta(\bm x')\}^{j'}&#10;\end{align*}">
            <a:extLst>
              <a:ext uri="{FF2B5EF4-FFF2-40B4-BE49-F238E27FC236}">
                <a16:creationId xmlns:a16="http://schemas.microsoft.com/office/drawing/2014/main" id="{411266D6-1D82-4813-B401-B9F518B1F7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662" y="4836804"/>
            <a:ext cx="6166976" cy="50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4DEFB364-2426-4E3D-B156-D35900D2621A}"/>
              </a:ext>
            </a:extLst>
          </p:cNvPr>
          <p:cNvSpPr/>
          <p:nvPr/>
        </p:nvSpPr>
        <p:spPr>
          <a:xfrm>
            <a:off x="3374338" y="5539287"/>
            <a:ext cx="2695482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E09613DF-FCAC-4792-8C88-E46C903FFC53}"/>
              </a:ext>
            </a:extLst>
          </p:cNvPr>
          <p:cNvGrpSpPr/>
          <p:nvPr/>
        </p:nvGrpSpPr>
        <p:grpSpPr>
          <a:xfrm>
            <a:off x="8668887" y="2698321"/>
            <a:ext cx="2912998" cy="2929291"/>
            <a:chOff x="9106160" y="3006284"/>
            <a:chExt cx="2912998" cy="2908489"/>
          </a:xfrm>
        </p:grpSpPr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0A189A65-16E6-4FFE-ABAC-F4FC67D264D4}"/>
                </a:ext>
              </a:extLst>
            </p:cNvPr>
            <p:cNvSpPr txBox="1"/>
            <p:nvPr/>
          </p:nvSpPr>
          <p:spPr>
            <a:xfrm>
              <a:off x="9106160" y="3006284"/>
              <a:ext cx="2797319" cy="29084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>
                  <a:latin typeface="Arial" panose="020B0604020202020204" pitchFamily="34" charset="0"/>
                  <a:cs typeface="Arial" panose="020B0604020202020204" pitchFamily="34" charset="0"/>
                </a:rPr>
                <a:t>Leading contributions </a:t>
              </a:r>
              <a:r>
                <a:rPr kumimoji="1" lang="en-US" altLang="ja-JP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endParaRPr kumimoji="1" lang="en-US" altLang="ja-JP" sz="3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ja-JP" altLang="en-US" dirty="0">
                  <a:latin typeface="Arial" panose="020B0604020202020204" pitchFamily="34" charset="0"/>
                  <a:cs typeface="Arial" panose="020B0604020202020204" pitchFamily="34" charset="0"/>
                </a:rPr>
                <a:t>⇒</a:t>
              </a:r>
              <a:endParaRPr lang="en-US" altLang="ja-JP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kumimoji="1" lang="en-US" altLang="ja-JP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endParaRPr kumimoji="1" lang="en-US" altLang="ja-JP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altLang="ja-JP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kumimoji="1" lang="en-US" altLang="ja-JP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altLang="ja-JP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kumimoji="1" lang="en-US" altLang="ja-JP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altLang="ja-JP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kumimoji="1" lang="en-US" altLang="ja-JP" dirty="0">
                  <a:latin typeface="Arial" panose="020B0604020202020204" pitchFamily="34" charset="0"/>
                  <a:cs typeface="Arial" panose="020B0604020202020204" pitchFamily="34" charset="0"/>
                </a:rPr>
                <a:t> 1D </a:t>
              </a:r>
              <a:r>
                <a:rPr lang="en-US" altLang="ja-JP" dirty="0">
                  <a:latin typeface="Arial" panose="020B0604020202020204" pitchFamily="34" charset="0"/>
                  <a:cs typeface="Arial" panose="020B0604020202020204" pitchFamily="34" charset="0"/>
                </a:rPr>
                <a:t>bound state problem</a:t>
              </a:r>
              <a:endParaRPr kumimoji="1" lang="ja-JP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26" name="Picture 2" descr="\begin{align*}&#10;  \hat H ^{QP} \simeq \frac{1}{2 I^{-1}} \hat P^2 + \frac{1}{2}C_{2020} \hat Q^4&#10;\end{align*}">
              <a:extLst>
                <a:ext uri="{FF2B5EF4-FFF2-40B4-BE49-F238E27FC236}">
                  <a16:creationId xmlns:a16="http://schemas.microsoft.com/office/drawing/2014/main" id="{C5242083-1A2B-48CB-A0F8-1AF4EC990D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62822" y="3317054"/>
              <a:ext cx="2556336" cy="4154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0" name="グループ化 9">
              <a:extLst>
                <a:ext uri="{FF2B5EF4-FFF2-40B4-BE49-F238E27FC236}">
                  <a16:creationId xmlns:a16="http://schemas.microsoft.com/office/drawing/2014/main" id="{918228C3-35C9-4F3F-A616-E858429F48FA}"/>
                </a:ext>
              </a:extLst>
            </p:cNvPr>
            <p:cNvGrpSpPr/>
            <p:nvPr/>
          </p:nvGrpSpPr>
          <p:grpSpPr>
            <a:xfrm>
              <a:off x="9308879" y="3823683"/>
              <a:ext cx="2567158" cy="1698363"/>
              <a:chOff x="9268663" y="3829597"/>
              <a:chExt cx="2567158" cy="1698363"/>
            </a:xfrm>
          </p:grpSpPr>
          <p:graphicFrame>
            <p:nvGraphicFramePr>
              <p:cNvPr id="6" name="オブジェクト 5">
                <a:extLst>
                  <a:ext uri="{FF2B5EF4-FFF2-40B4-BE49-F238E27FC236}">
                    <a16:creationId xmlns:a16="http://schemas.microsoft.com/office/drawing/2014/main" id="{BED04B3A-7208-4EE4-A8D2-FC0A7BA85E60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599328148"/>
                  </p:ext>
                </p:extLst>
              </p:nvPr>
            </p:nvGraphicFramePr>
            <p:xfrm>
              <a:off x="9500617" y="3941665"/>
              <a:ext cx="2048445" cy="153744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42" name="Acrobat Document" r:id="rId9" imgW="4390654" imgH="3295295" progId="AcroExch.Document.DC">
                      <p:embed/>
                    </p:oleObj>
                  </mc:Choice>
                  <mc:Fallback>
                    <p:oleObj name="Acrobat Document" r:id="rId9" imgW="4390654" imgH="3295295" progId="AcroExch.Document.DC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10"/>
                          <a:stretch>
                            <a:fillRect/>
                          </a:stretch>
                        </p:blipFill>
                        <p:spPr>
                          <a:xfrm>
                            <a:off x="9500617" y="3941665"/>
                            <a:ext cx="2048445" cy="1537445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7" name="直線矢印コネクタ 6">
                <a:extLst>
                  <a:ext uri="{FF2B5EF4-FFF2-40B4-BE49-F238E27FC236}">
                    <a16:creationId xmlns:a16="http://schemas.microsoft.com/office/drawing/2014/main" id="{4C4771A5-3BF1-4DC5-9AC1-D515309594FD}"/>
                  </a:ext>
                </a:extLst>
              </p:cNvPr>
              <p:cNvCxnSpPr/>
              <p:nvPr/>
            </p:nvCxnSpPr>
            <p:spPr>
              <a:xfrm>
                <a:off x="9268663" y="5396013"/>
                <a:ext cx="2391883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線矢印コネクタ 20">
                <a:extLst>
                  <a:ext uri="{FF2B5EF4-FFF2-40B4-BE49-F238E27FC236}">
                    <a16:creationId xmlns:a16="http://schemas.microsoft.com/office/drawing/2014/main" id="{AE4E0F25-3BF1-4103-8BBE-725876AD851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511944" y="3829597"/>
                <a:ext cx="0" cy="1566416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028" name="Picture 4" descr="\begin{align*}&#10;  q&#10;\end{align*}">
                <a:extLst>
                  <a:ext uri="{FF2B5EF4-FFF2-40B4-BE49-F238E27FC236}">
                    <a16:creationId xmlns:a16="http://schemas.microsoft.com/office/drawing/2014/main" id="{5988E81A-9F27-4E50-96DC-FF67ED9B2CD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729363" y="5374189"/>
                <a:ext cx="106458" cy="1537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79AE5101-188D-4BE5-AB61-965C1910ECDB}"/>
              </a:ext>
            </a:extLst>
          </p:cNvPr>
          <p:cNvGrpSpPr/>
          <p:nvPr/>
        </p:nvGrpSpPr>
        <p:grpSpPr>
          <a:xfrm>
            <a:off x="4531296" y="2780357"/>
            <a:ext cx="1107069" cy="572612"/>
            <a:chOff x="4549070" y="3363139"/>
            <a:chExt cx="1107069" cy="572612"/>
          </a:xfrm>
        </p:grpSpPr>
        <p:pic>
          <p:nvPicPr>
            <p:cNvPr id="25" name="Picture 12" descr="\bmdefine{\ba}{a}&#10;\bmdefine{\bb}{b}&#10;\bmdefine{\bx}{x}&#10;\bmdefine{\by}{y}&#10;\bmdefine{\bz}{z}&#10;\bmdefine{\bn}{n}&#10;\bmdefine{\bp}{p}&#10;&#10;\newcommand{\BM}{\begin{pmatrix}}&#10;\newcommand{\EM}{\end{pmatrix}}&#10;&#10;\renewcommand{\d}{\dagger}&#10;\newcommand{\Tc}{\mathcal{T}}&#10;\newcommand{\Lc}{\mathcal{L}}&#10;\newcommand{\Mc}{\mathcal{M}}&#10;&#10;\newcommand{\hphi}{\hat\varphi}&#10;\newcommand{\hpsi}{\hat\psi}&#10;\newcommand{\hphid}{\hat\varphi^\dagger}&#10;&#10;%\newcommand{\bra}[1]{\bigl\langle #1 \bigr|}&#10;%\newcommand{\ket}[1]{\bigl| #1 \bigr\rangle}&#10;%\newcommand{\braket}[2]{\bigl\langle #1 \big| #2 \bigr\rangle}&#10;\newcommand{\brasub}{{\!\!\phantom{\big\langle}}}&#10;&#10;\newcommand{\phiex}{\phi_{\mathrm{ex}}}&#10;&#10;\newcommand{\intx}{\int\! d^3x\;}&#10;\newcommand{\intxd}{\int\! d^3x'\;}&#10;\newcommand{\intxxd}{\int\! d^3x\,d^3x'\;}&#10;\newcommand{\intrd}{\int\! dr'\;}&#10;\newcommand{\ex}{\mathrm{ex}}&#10;&#10;&#10;\begin{align*}&#10;      \frac{\hat{P}^2}{2I^{-1}} \ket{0} = 0&#10;\end{align*}">
              <a:extLst>
                <a:ext uri="{FF2B5EF4-FFF2-40B4-BE49-F238E27FC236}">
                  <a16:creationId xmlns:a16="http://schemas.microsoft.com/office/drawing/2014/main" id="{DF238E47-9DB1-4D66-8493-E30C2ECC945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6916"/>
            <a:stretch/>
          </p:blipFill>
          <p:spPr bwMode="auto">
            <a:xfrm>
              <a:off x="5066542" y="3363139"/>
              <a:ext cx="514254" cy="521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8" name="直線矢印コネクタ 7"/>
            <p:cNvCxnSpPr>
              <a:cxnSpLocks/>
            </p:cNvCxnSpPr>
            <p:nvPr/>
          </p:nvCxnSpPr>
          <p:spPr>
            <a:xfrm flipH="1">
              <a:off x="4635077" y="3656192"/>
              <a:ext cx="30617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大かっこ 19">
              <a:extLst>
                <a:ext uri="{FF2B5EF4-FFF2-40B4-BE49-F238E27FC236}">
                  <a16:creationId xmlns:a16="http://schemas.microsoft.com/office/drawing/2014/main" id="{2E9465B6-7FD9-4628-A8AB-F743EDDAC4A4}"/>
                </a:ext>
              </a:extLst>
            </p:cNvPr>
            <p:cNvSpPr/>
            <p:nvPr/>
          </p:nvSpPr>
          <p:spPr>
            <a:xfrm>
              <a:off x="4549070" y="3363139"/>
              <a:ext cx="1107069" cy="572612"/>
            </a:xfrm>
            <a:prstGeom prst="bracketPair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33" name="直線矢印コネクタ 32">
            <a:extLst>
              <a:ext uri="{FF2B5EF4-FFF2-40B4-BE49-F238E27FC236}">
                <a16:creationId xmlns:a16="http://schemas.microsoft.com/office/drawing/2014/main" id="{62CE78C3-2FE3-4DF0-8C32-DAE5288F5795}"/>
              </a:ext>
            </a:extLst>
          </p:cNvPr>
          <p:cNvCxnSpPr>
            <a:cxnSpLocks/>
          </p:cNvCxnSpPr>
          <p:nvPr/>
        </p:nvCxnSpPr>
        <p:spPr>
          <a:xfrm flipH="1">
            <a:off x="9373089" y="1808574"/>
            <a:ext cx="306178" cy="0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大かっこ 33">
            <a:extLst>
              <a:ext uri="{FF2B5EF4-FFF2-40B4-BE49-F238E27FC236}">
                <a16:creationId xmlns:a16="http://schemas.microsoft.com/office/drawing/2014/main" id="{694BF2CD-61FD-4A26-B25F-DEBE0AF7BD46}"/>
              </a:ext>
            </a:extLst>
          </p:cNvPr>
          <p:cNvSpPr/>
          <p:nvPr/>
        </p:nvSpPr>
        <p:spPr>
          <a:xfrm>
            <a:off x="9256194" y="1624054"/>
            <a:ext cx="1923244" cy="355547"/>
          </a:xfrm>
          <a:prstGeom prst="bracketPair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0" name="Picture 4" descr="\begin{align*}&#10;\hat \varphi&#10;\end{align*}">
            <a:extLst>
              <a:ext uri="{FF2B5EF4-FFF2-40B4-BE49-F238E27FC236}">
                <a16:creationId xmlns:a16="http://schemas.microsoft.com/office/drawing/2014/main" id="{507224D2-BB01-435E-BBE8-DB9D227552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6786" y="1648630"/>
            <a:ext cx="168366" cy="273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A8E66717-F004-4DAE-BF05-D1224377AD82}"/>
              </a:ext>
            </a:extLst>
          </p:cNvPr>
          <p:cNvSpPr/>
          <p:nvPr/>
        </p:nvSpPr>
        <p:spPr>
          <a:xfrm>
            <a:off x="9473675" y="1590553"/>
            <a:ext cx="17427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altLang="ja-JP" sz="20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is “small”</a:t>
            </a:r>
          </a:p>
        </p:txBody>
      </p:sp>
      <p:grpSp>
        <p:nvGrpSpPr>
          <p:cNvPr id="26" name="グループ化 25">
            <a:extLst>
              <a:ext uri="{FF2B5EF4-FFF2-40B4-BE49-F238E27FC236}">
                <a16:creationId xmlns:a16="http://schemas.microsoft.com/office/drawing/2014/main" id="{381907CD-D703-4A32-9522-B5E06D017760}"/>
              </a:ext>
            </a:extLst>
          </p:cNvPr>
          <p:cNvGrpSpPr/>
          <p:nvPr/>
        </p:nvGrpSpPr>
        <p:grpSpPr>
          <a:xfrm>
            <a:off x="1096778" y="2151217"/>
            <a:ext cx="8708987" cy="461665"/>
            <a:chOff x="1927033" y="2263410"/>
            <a:chExt cx="8708987" cy="461665"/>
          </a:xfrm>
        </p:grpSpPr>
        <p:pic>
          <p:nvPicPr>
            <p:cNvPr id="16" name="Picture 2" descr="\begin{align*}&#10;  \hat Q, \, \hat P&#10;\end{align*}">
              <a:extLst>
                <a:ext uri="{FF2B5EF4-FFF2-40B4-BE49-F238E27FC236}">
                  <a16:creationId xmlns:a16="http://schemas.microsoft.com/office/drawing/2014/main" id="{E230D612-B741-413D-9089-58D2F476E8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3659" y="2330938"/>
              <a:ext cx="572502" cy="3122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正方形/長方形 23">
              <a:extLst>
                <a:ext uri="{FF2B5EF4-FFF2-40B4-BE49-F238E27FC236}">
                  <a16:creationId xmlns:a16="http://schemas.microsoft.com/office/drawing/2014/main" id="{A40EC2E5-E5EE-44E7-8632-5BED44E1AC6D}"/>
                </a:ext>
              </a:extLst>
            </p:cNvPr>
            <p:cNvSpPr/>
            <p:nvPr/>
          </p:nvSpPr>
          <p:spPr>
            <a:xfrm>
              <a:off x="1927033" y="2263410"/>
              <a:ext cx="870898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2400" u="sng" dirty="0"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rPr>
                <a:t>Taking H</a:t>
              </a:r>
              <a:r>
                <a:rPr lang="en-US" altLang="ja-JP" sz="1600" u="sng" dirty="0"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rPr>
                <a:t>2</a:t>
              </a:r>
              <a:r>
                <a:rPr lang="en-US" altLang="ja-JP" sz="2400" u="sng" dirty="0"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rPr>
                <a:t> and all nonlinear terms in H</a:t>
              </a:r>
              <a:r>
                <a:rPr lang="en-US" altLang="ja-JP" sz="1400" u="sng" dirty="0"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rPr>
                <a:t>3,4</a:t>
              </a:r>
              <a:r>
                <a:rPr lang="en-US" altLang="ja-JP" sz="2400" u="sng" dirty="0"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rPr>
                <a:t> consisting only to         </a:t>
              </a:r>
              <a:endParaRPr lang="ja-JP" altLang="en-US" sz="2400" u="sng" dirty="0"/>
            </a:p>
          </p:txBody>
        </p:sp>
      </p:grpSp>
      <p:grpSp>
        <p:nvGrpSpPr>
          <p:cNvPr id="2048" name="グループ化 2047">
            <a:extLst>
              <a:ext uri="{FF2B5EF4-FFF2-40B4-BE49-F238E27FC236}">
                <a16:creationId xmlns:a16="http://schemas.microsoft.com/office/drawing/2014/main" id="{EAA7A2C4-592D-4978-A4E8-E15C4E2C87B8}"/>
              </a:ext>
            </a:extLst>
          </p:cNvPr>
          <p:cNvGrpSpPr/>
          <p:nvPr/>
        </p:nvGrpSpPr>
        <p:grpSpPr>
          <a:xfrm>
            <a:off x="929462" y="1033869"/>
            <a:ext cx="9437478" cy="523220"/>
            <a:chOff x="604093" y="1033869"/>
            <a:chExt cx="9437478" cy="523220"/>
          </a:xfrm>
        </p:grpSpPr>
        <p:pic>
          <p:nvPicPr>
            <p:cNvPr id="2050" name="Picture 2" descr="\begin{align*}&#10;\hat{Q}, \hat P&#10;\end{align*}">
              <a:extLst>
                <a:ext uri="{FF2B5EF4-FFF2-40B4-BE49-F238E27FC236}">
                  <a16:creationId xmlns:a16="http://schemas.microsoft.com/office/drawing/2014/main" id="{8C6F35CB-1333-435D-808E-823B1BE3B0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4549" y="1132159"/>
              <a:ext cx="586814" cy="3435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\begin{align*}&#10;\hat \varphi&#10;\end{align*}">
              <a:extLst>
                <a:ext uri="{FF2B5EF4-FFF2-40B4-BE49-F238E27FC236}">
                  <a16:creationId xmlns:a16="http://schemas.microsoft.com/office/drawing/2014/main" id="{7A73C6B7-2778-45C5-94CC-2A293A5A90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0450" y="1146669"/>
              <a:ext cx="207818" cy="3377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\begin{align*}&#10;\hat a&#10;\end{align*}">
              <a:extLst>
                <a:ext uri="{FF2B5EF4-FFF2-40B4-BE49-F238E27FC236}">
                  <a16:creationId xmlns:a16="http://schemas.microsoft.com/office/drawing/2014/main" id="{86019565-5141-403A-952D-C579380C58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3580" y="1146669"/>
              <a:ext cx="190500" cy="285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正方形/長方形 26">
              <a:extLst>
                <a:ext uri="{FF2B5EF4-FFF2-40B4-BE49-F238E27FC236}">
                  <a16:creationId xmlns:a16="http://schemas.microsoft.com/office/drawing/2014/main" id="{534E253B-E589-4E29-B665-DB78A6D3919B}"/>
                </a:ext>
              </a:extLst>
            </p:cNvPr>
            <p:cNvSpPr/>
            <p:nvPr/>
          </p:nvSpPr>
          <p:spPr>
            <a:xfrm>
              <a:off x="604093" y="1033869"/>
              <a:ext cx="9437478" cy="523220"/>
            </a:xfrm>
            <a:prstGeom prst="rect">
              <a:avLst/>
            </a:prstGeom>
            <a:ln w="12700">
              <a:solidFill>
                <a:srgbClr val="FF0000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altLang="ja-JP" sz="2800" dirty="0"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rPr>
                <a:t>Idea</a:t>
              </a:r>
              <a:r>
                <a:rPr lang="ja-JP" altLang="en-US" sz="2800" dirty="0"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rPr>
                <a:t>：</a:t>
              </a:r>
              <a:r>
                <a:rPr lang="en-US" altLang="ja-JP" sz="2400" dirty="0"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rPr>
                <a:t>ZM operators          in     are not “small” although     is “small”</a:t>
              </a:r>
              <a:endParaRPr lang="ja-JP" altLang="en-US" sz="2400" dirty="0"/>
            </a:p>
          </p:txBody>
        </p:sp>
      </p:grpSp>
      <p:sp>
        <p:nvSpPr>
          <p:cNvPr id="43" name="矢印: 下 42">
            <a:extLst>
              <a:ext uri="{FF2B5EF4-FFF2-40B4-BE49-F238E27FC236}">
                <a16:creationId xmlns:a16="http://schemas.microsoft.com/office/drawing/2014/main" id="{221D80F5-C357-43B0-B6BF-F4337C9A3E8B}"/>
              </a:ext>
            </a:extLst>
          </p:cNvPr>
          <p:cNvSpPr/>
          <p:nvPr/>
        </p:nvSpPr>
        <p:spPr>
          <a:xfrm>
            <a:off x="4547500" y="1669232"/>
            <a:ext cx="736071" cy="398813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3" name="正方形/長方形 2052">
            <a:extLst>
              <a:ext uri="{FF2B5EF4-FFF2-40B4-BE49-F238E27FC236}">
                <a16:creationId xmlns:a16="http://schemas.microsoft.com/office/drawing/2014/main" id="{1FACA13C-A2EC-4532-B412-DB2C726139DC}"/>
              </a:ext>
            </a:extLst>
          </p:cNvPr>
          <p:cNvSpPr/>
          <p:nvPr/>
        </p:nvSpPr>
        <p:spPr>
          <a:xfrm>
            <a:off x="2363572" y="5985880"/>
            <a:ext cx="54425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⇒ </a:t>
            </a: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no-divergence in vacuum expectation value</a:t>
            </a:r>
            <a:endParaRPr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662577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3197A9FB-E5B6-4FCE-B761-B7DFEC8AE0F9}"/>
              </a:ext>
            </a:extLst>
          </p:cNvPr>
          <p:cNvSpPr/>
          <p:nvPr/>
        </p:nvSpPr>
        <p:spPr>
          <a:xfrm>
            <a:off x="1415845" y="3082413"/>
            <a:ext cx="4574937" cy="3401114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55046FB-A9D5-443C-994E-F9E3485164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38921"/>
            <a:ext cx="4876800" cy="493281"/>
          </a:xfrm>
        </p:spPr>
        <p:txBody>
          <a:bodyPr>
            <a:normAutofit fontScale="92500"/>
          </a:bodyPr>
          <a:lstStyle/>
          <a:p>
            <a:pPr lvl="1"/>
            <a:r>
              <a:rPr lang="en-US" altLang="ja-JP" sz="28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Eigenstate of Hamiltonian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E76F2B5-B5F1-436C-BE1B-B25FB959E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13F97-6C17-4747-AE44-59C1D51ADDAE}" type="slidenum">
              <a:rPr kumimoji="1" lang="ja-JP" altLang="en-US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9</a:t>
            </a:fld>
            <a:endParaRPr kumimoji="1" lang="ja-JP" altLang="en-US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12" name="タイトル 21">
            <a:extLst>
              <a:ext uri="{FF2B5EF4-FFF2-40B4-BE49-F238E27FC236}">
                <a16:creationId xmlns:a16="http://schemas.microsoft.com/office/drawing/2014/main" id="{1A9D4CA2-E395-44F1-8C99-47D69AF3A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979"/>
            <a:ext cx="10515600" cy="748245"/>
          </a:xfrm>
        </p:spPr>
        <p:txBody>
          <a:bodyPr>
            <a:normAutofit/>
          </a:bodyPr>
          <a:lstStyle/>
          <a:p>
            <a:r>
              <a:rPr lang="en-US" altLang="ja-JP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Distinctive feature of our proposal</a:t>
            </a:r>
            <a:endParaRPr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721A77B2-D76C-4128-BF62-B0D305AE752F}"/>
              </a:ext>
            </a:extLst>
          </p:cNvPr>
          <p:cNvGrpSpPr/>
          <p:nvPr/>
        </p:nvGrpSpPr>
        <p:grpSpPr>
          <a:xfrm>
            <a:off x="6538565" y="4561208"/>
            <a:ext cx="4312326" cy="400110"/>
            <a:chOff x="2632028" y="5452586"/>
            <a:chExt cx="4312326" cy="400110"/>
          </a:xfrm>
        </p:grpSpPr>
        <p:pic>
          <p:nvPicPr>
            <p:cNvPr id="1026" name="Picture 2" descr="\begin{align*}&#10;  \{ \ket{n_{\boldsymbol{n}}} \}&#10;\end{align*}">
              <a:extLst>
                <a:ext uri="{FF2B5EF4-FFF2-40B4-BE49-F238E27FC236}">
                  <a16:creationId xmlns:a16="http://schemas.microsoft.com/office/drawing/2014/main" id="{79E7A03E-51B2-41A1-85FB-D77A17FE63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2028" y="5500115"/>
              <a:ext cx="905268" cy="3384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39D8D72F-316A-4B54-ABD7-4FF94DA71488}"/>
                </a:ext>
              </a:extLst>
            </p:cNvPr>
            <p:cNvSpPr txBox="1"/>
            <p:nvPr/>
          </p:nvSpPr>
          <p:spPr>
            <a:xfrm>
              <a:off x="3686731" y="5452586"/>
              <a:ext cx="325762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dirty="0"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rPr>
                <a:t>:</a:t>
              </a:r>
              <a:r>
                <a:rPr lang="ja-JP" altLang="en-US" sz="2000" dirty="0"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rPr>
                <a:t>  </a:t>
              </a:r>
              <a:r>
                <a:rPr lang="en-US" altLang="ja-JP" sz="2000" dirty="0" err="1"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rPr>
                <a:t>BdG</a:t>
              </a:r>
              <a:r>
                <a:rPr lang="en-US" altLang="ja-JP" sz="2000" dirty="0"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rPr>
                <a:t> excited mode states</a:t>
              </a:r>
              <a:endParaRPr kumimoji="1" lang="ja-JP" altLang="en-US" sz="20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endParaRPr>
            </a:p>
          </p:txBody>
        </p:sp>
      </p:grp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CD561BF7-7301-4983-BF40-37F0A258B748}"/>
              </a:ext>
            </a:extLst>
          </p:cNvPr>
          <p:cNvSpPr txBox="1"/>
          <p:nvPr/>
        </p:nvSpPr>
        <p:spPr>
          <a:xfrm>
            <a:off x="2666660" y="6083417"/>
            <a:ext cx="20345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New soft mode !</a:t>
            </a:r>
            <a:endParaRPr kumimoji="1" lang="ja-JP" altLang="en-US" sz="2000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pic>
        <p:nvPicPr>
          <p:cNvPr id="6146" name="Picture 2" descr="\begin{align*}&#10;\ket{\Psi_\nu} \ket{\{n_{\bm n}\}}&#10;\end{align*}">
            <a:extLst>
              <a:ext uri="{FF2B5EF4-FFF2-40B4-BE49-F238E27FC236}">
                <a16:creationId xmlns:a16="http://schemas.microsoft.com/office/drawing/2014/main" id="{E51190AE-4341-4D04-B357-A601AACBBE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070" y="2165219"/>
            <a:ext cx="1731819" cy="372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29D7D4A2-2CD9-4A5E-AED2-CB42151C218D}"/>
              </a:ext>
            </a:extLst>
          </p:cNvPr>
          <p:cNvGrpSpPr/>
          <p:nvPr/>
        </p:nvGrpSpPr>
        <p:grpSpPr>
          <a:xfrm>
            <a:off x="1602445" y="1030726"/>
            <a:ext cx="7692835" cy="574992"/>
            <a:chOff x="1506582" y="1030726"/>
            <a:chExt cx="7692835" cy="574992"/>
          </a:xfrm>
        </p:grpSpPr>
        <p:pic>
          <p:nvPicPr>
            <p:cNvPr id="20" name="Picture 2" descr="\begin{align*}&#10;  \hat Q, \, \hat P&#10;\end{align*}">
              <a:extLst>
                <a:ext uri="{FF2B5EF4-FFF2-40B4-BE49-F238E27FC236}">
                  <a16:creationId xmlns:a16="http://schemas.microsoft.com/office/drawing/2014/main" id="{C63737AB-7944-412A-A0EE-9003D2E912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16661" y="1098157"/>
              <a:ext cx="762000" cy="4156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正方形/長方形 20">
              <a:extLst>
                <a:ext uri="{FF2B5EF4-FFF2-40B4-BE49-F238E27FC236}">
                  <a16:creationId xmlns:a16="http://schemas.microsoft.com/office/drawing/2014/main" id="{8BCD8375-DC1E-4FB6-942A-415950E063E8}"/>
                </a:ext>
              </a:extLst>
            </p:cNvPr>
            <p:cNvSpPr/>
            <p:nvPr/>
          </p:nvSpPr>
          <p:spPr>
            <a:xfrm>
              <a:off x="1506582" y="1030726"/>
              <a:ext cx="7692835" cy="569087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正方形/長方形 12">
              <a:extLst>
                <a:ext uri="{FF2B5EF4-FFF2-40B4-BE49-F238E27FC236}">
                  <a16:creationId xmlns:a16="http://schemas.microsoft.com/office/drawing/2014/main" id="{40453ECD-B29F-49AC-A760-F63D05BF347D}"/>
                </a:ext>
              </a:extLst>
            </p:cNvPr>
            <p:cNvSpPr/>
            <p:nvPr/>
          </p:nvSpPr>
          <p:spPr>
            <a:xfrm>
              <a:off x="1551035" y="1082498"/>
              <a:ext cx="684033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2800" dirty="0"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rPr>
                <a:t>Appearance of new soft mode states from</a:t>
              </a:r>
              <a:endParaRPr lang="ja-JP" altLang="en-US" sz="2800" dirty="0"/>
            </a:p>
          </p:txBody>
        </p:sp>
      </p:grp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7E96846B-BF3A-400B-9CBA-6A25E6BEEA6F}"/>
              </a:ext>
            </a:extLst>
          </p:cNvPr>
          <p:cNvSpPr/>
          <p:nvPr/>
        </p:nvSpPr>
        <p:spPr>
          <a:xfrm>
            <a:off x="6175270" y="3082413"/>
            <a:ext cx="5178530" cy="20000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6A1F79B0-C69F-4F69-924E-F924C6DB0E69}"/>
              </a:ext>
            </a:extLst>
          </p:cNvPr>
          <p:cNvCxnSpPr>
            <a:cxnSpLocks/>
            <a:stCxn id="22" idx="0"/>
          </p:cNvCxnSpPr>
          <p:nvPr/>
        </p:nvCxnSpPr>
        <p:spPr>
          <a:xfrm flipV="1">
            <a:off x="3703314" y="2655547"/>
            <a:ext cx="1840823" cy="42686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8" name="直線矢印コネクタ 27">
            <a:extLst>
              <a:ext uri="{FF2B5EF4-FFF2-40B4-BE49-F238E27FC236}">
                <a16:creationId xmlns:a16="http://schemas.microsoft.com/office/drawing/2014/main" id="{97A98A73-27BB-46D0-9CAB-45C51BCB4C2E}"/>
              </a:ext>
            </a:extLst>
          </p:cNvPr>
          <p:cNvCxnSpPr>
            <a:cxnSpLocks/>
            <a:stCxn id="25" idx="0"/>
          </p:cNvCxnSpPr>
          <p:nvPr/>
        </p:nvCxnSpPr>
        <p:spPr>
          <a:xfrm flipH="1" flipV="1">
            <a:off x="7071853" y="2655547"/>
            <a:ext cx="1692682" cy="4268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2" descr="\bmdefine{\ba}{a}&#10;\bmdefine{\bb}{b}&#10;\bmdefine{\bx}{x}&#10;\bmdefine{\by}{y}&#10;\bmdefine{\bz}{z}&#10;\bmdefine{\bn}{n}&#10;\bmdefine{\bp}{p}&#10;&#10;\newcommand{\BM}{\begin{pmatrix}}&#10;\newcommand{\EM}{\end{pmatrix}}&#10;&#10;\renewcommand{\d}{\dagger}&#10;\newcommand{\Tc}{\mathcal{T}}&#10;\newcommand{\Lc}{\mathcal{L}}&#10;\newcommand{\Mc}{\mathcal{M}}&#10;&#10;\newcommand{\hphi}{\hat\varphi}&#10;\newcommand{\hpsi}{\hat\psi}&#10;\newcommand{\hphid}{\hat\varphi^\dagger}&#10;&#10;%\newcommand{\bra}[1]{\bigl\langle #1 \bigr|}&#10;%\newcommand{\ket}[1]{\bigl| #1 \bigr\rangle}&#10;%\newcommand{\braket}[2]{\bigl\langle #1 \big| #2 \bigr\rangle}&#10;\newcommand{\brasub}{{\!\!\phantom{\big\langle}}}&#10;&#10;\newcommand{\phiex}{\phi_{\mathrm{ex}}}&#10;&#10;\newcommand{\intx}{\int\! d^3x\;}&#10;\newcommand{\intxd}{\int\! d^3x'\;}&#10;\newcommand{\intxxd}{\int\! d^3x\,d^3x'\;}&#10;\newcommand{\intrd}{\int\! dr'\;}&#10;\newcommand{\ex}{\mathrm{ex}}&#10;&#10;&#10;\begin{align*}&#10;    \omega_{\bm n} \hat{a}^\dagger_{\bm n} \hat{a}_{\bm n} \ket{\{ n_{\bm n} \}}&#10;   = n_{\bm n} \omega_{\bm n} \ket{\{ n_{\bm n} \}}&#10;\end{align*}">
            <a:extLst>
              <a:ext uri="{FF2B5EF4-FFF2-40B4-BE49-F238E27FC236}">
                <a16:creationId xmlns:a16="http://schemas.microsoft.com/office/drawing/2014/main" id="{F2A0920E-19B4-48B6-9CBF-3E004C0DDA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144" y="3742519"/>
            <a:ext cx="4376777" cy="37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AD56DB7C-F1B5-4C66-8C42-673CEF00699F}"/>
              </a:ext>
            </a:extLst>
          </p:cNvPr>
          <p:cNvSpPr txBox="1"/>
          <p:nvPr/>
        </p:nvSpPr>
        <p:spPr>
          <a:xfrm>
            <a:off x="1462336" y="3170764"/>
            <a:ext cx="16802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Eigenstate of</a:t>
            </a:r>
            <a:endParaRPr kumimoji="1" lang="ja-JP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" name="図 40">
            <a:extLst>
              <a:ext uri="{FF2B5EF4-FFF2-40B4-BE49-F238E27FC236}">
                <a16:creationId xmlns:a16="http://schemas.microsoft.com/office/drawing/2014/main" id="{4C27563E-E562-4165-A019-76E7143BE6A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409" y="3729794"/>
            <a:ext cx="2904368" cy="401416"/>
          </a:xfrm>
          <a:prstGeom prst="rect">
            <a:avLst/>
          </a:prstGeom>
        </p:spPr>
      </p:pic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4C958C97-B44C-4871-8A64-556375E049AB}"/>
              </a:ext>
            </a:extLst>
          </p:cNvPr>
          <p:cNvSpPr/>
          <p:nvPr/>
        </p:nvSpPr>
        <p:spPr>
          <a:xfrm>
            <a:off x="2257817" y="4260634"/>
            <a:ext cx="24785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Zero mode equation</a:t>
            </a:r>
            <a:endParaRPr lang="ja-JP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5C9DDAF2-5E15-40F2-8C72-D5FEC549ABAB}"/>
              </a:ext>
            </a:extLst>
          </p:cNvPr>
          <p:cNvSpPr txBox="1"/>
          <p:nvPr/>
        </p:nvSpPr>
        <p:spPr>
          <a:xfrm>
            <a:off x="6254982" y="3208975"/>
            <a:ext cx="16802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Eigenstate of</a:t>
            </a:r>
            <a:endParaRPr kumimoji="1" lang="ja-JP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5E41F91B-DBD4-4CD0-9716-05007366BA18}"/>
              </a:ext>
            </a:extLst>
          </p:cNvPr>
          <p:cNvSpPr/>
          <p:nvPr/>
        </p:nvSpPr>
        <p:spPr>
          <a:xfrm>
            <a:off x="2148607" y="5484519"/>
            <a:ext cx="2761678" cy="598898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5" name="グループ化 44">
            <a:extLst>
              <a:ext uri="{FF2B5EF4-FFF2-40B4-BE49-F238E27FC236}">
                <a16:creationId xmlns:a16="http://schemas.microsoft.com/office/drawing/2014/main" id="{202819F6-70A7-4964-8189-49E6E3A30DA7}"/>
              </a:ext>
            </a:extLst>
          </p:cNvPr>
          <p:cNvGrpSpPr/>
          <p:nvPr/>
        </p:nvGrpSpPr>
        <p:grpSpPr>
          <a:xfrm>
            <a:off x="2230587" y="5585082"/>
            <a:ext cx="2469259" cy="400110"/>
            <a:chOff x="2056683" y="5547374"/>
            <a:chExt cx="2469259" cy="400110"/>
          </a:xfrm>
        </p:grpSpPr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A7CCDD8C-FC07-4F72-8AF5-1875FBC66159}"/>
                </a:ext>
              </a:extLst>
            </p:cNvPr>
            <p:cNvSpPr txBox="1"/>
            <p:nvPr/>
          </p:nvSpPr>
          <p:spPr>
            <a:xfrm>
              <a:off x="3005974" y="5547374"/>
              <a:ext cx="151996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dirty="0"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rPr>
                <a:t>:</a:t>
              </a:r>
              <a:r>
                <a:rPr lang="ja-JP" altLang="en-US" sz="2000" dirty="0"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rPr>
                <a:t>  </a:t>
              </a:r>
              <a:r>
                <a:rPr lang="en-US" altLang="ja-JP" sz="2000" dirty="0"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rPr>
                <a:t>ZM states</a:t>
              </a:r>
              <a:endParaRPr kumimoji="1" lang="ja-JP" altLang="en-US" sz="20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endParaRPr>
            </a:p>
          </p:txBody>
        </p:sp>
        <p:pic>
          <p:nvPicPr>
            <p:cNvPr id="10" name="図 9">
              <a:extLst>
                <a:ext uri="{FF2B5EF4-FFF2-40B4-BE49-F238E27FC236}">
                  <a16:creationId xmlns:a16="http://schemas.microsoft.com/office/drawing/2014/main" id="{0E19C16A-7AC4-4B74-8316-E2A41EB10FB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6683" y="5601075"/>
              <a:ext cx="920897" cy="338450"/>
            </a:xfrm>
            <a:prstGeom prst="rect">
              <a:avLst/>
            </a:prstGeom>
          </p:spPr>
        </p:pic>
      </p:grp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3C61DAAF-4722-405D-A764-764F25633C95}"/>
              </a:ext>
            </a:extLst>
          </p:cNvPr>
          <p:cNvGrpSpPr/>
          <p:nvPr/>
        </p:nvGrpSpPr>
        <p:grpSpPr>
          <a:xfrm>
            <a:off x="1790652" y="4861275"/>
            <a:ext cx="3868622" cy="400110"/>
            <a:chOff x="1684065" y="4822005"/>
            <a:chExt cx="3868622" cy="400110"/>
          </a:xfrm>
        </p:grpSpPr>
        <p:sp>
          <p:nvSpPr>
            <p:cNvPr id="32" name="正方形/長方形 31">
              <a:extLst>
                <a:ext uri="{FF2B5EF4-FFF2-40B4-BE49-F238E27FC236}">
                  <a16:creationId xmlns:a16="http://schemas.microsoft.com/office/drawing/2014/main" id="{6E2EBFC8-B4F6-49B6-8082-13039D674616}"/>
                </a:ext>
              </a:extLst>
            </p:cNvPr>
            <p:cNvSpPr/>
            <p:nvPr/>
          </p:nvSpPr>
          <p:spPr>
            <a:xfrm>
              <a:off x="1714777" y="4822005"/>
              <a:ext cx="383791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2000" dirty="0">
                  <a:latin typeface="Arial" panose="020B0604020202020204" pitchFamily="34" charset="0"/>
                  <a:cs typeface="Arial" panose="020B0604020202020204" pitchFamily="34" charset="0"/>
                </a:rPr>
                <a:t>         appear as a new spectrum</a:t>
              </a:r>
              <a:endParaRPr lang="ja-JP" alt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8" name="直線コネクタ 7">
              <a:extLst>
                <a:ext uri="{FF2B5EF4-FFF2-40B4-BE49-F238E27FC236}">
                  <a16:creationId xmlns:a16="http://schemas.microsoft.com/office/drawing/2014/main" id="{E6D8E8AC-8B49-4943-894F-663F046EE2F3}"/>
                </a:ext>
              </a:extLst>
            </p:cNvPr>
            <p:cNvCxnSpPr>
              <a:cxnSpLocks/>
            </p:cNvCxnSpPr>
            <p:nvPr/>
          </p:nvCxnSpPr>
          <p:spPr>
            <a:xfrm>
              <a:off x="1684065" y="5174168"/>
              <a:ext cx="3768677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pic>
          <p:nvPicPr>
            <p:cNvPr id="38" name="図 37">
              <a:extLst>
                <a:ext uri="{FF2B5EF4-FFF2-40B4-BE49-F238E27FC236}">
                  <a16:creationId xmlns:a16="http://schemas.microsoft.com/office/drawing/2014/main" id="{1B11CA8D-B8E4-4402-9A71-BF126BAC983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4065" y="4900059"/>
              <a:ext cx="691884" cy="25428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522196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7514</TotalTime>
  <Words>2172</Words>
  <Application>Microsoft Office PowerPoint</Application>
  <PresentationFormat>ワイド画面</PresentationFormat>
  <Paragraphs>374</Paragraphs>
  <Slides>21</Slides>
  <Notes>15</Notes>
  <HiddenSlides>7</HiddenSlides>
  <MMClips>0</MMClips>
  <ScaleCrop>false</ScaleCrop>
  <HeadingPairs>
    <vt:vector size="8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21</vt:i4>
      </vt:variant>
    </vt:vector>
  </HeadingPairs>
  <TitlesOfParts>
    <vt:vector size="30" baseType="lpstr">
      <vt:lpstr>Meiryo UI</vt:lpstr>
      <vt:lpstr>MingLiU-ExtB</vt:lpstr>
      <vt:lpstr>ＭＳ 明朝</vt:lpstr>
      <vt:lpstr>游ゴシック</vt:lpstr>
      <vt:lpstr>游ゴシック Light</vt:lpstr>
      <vt:lpstr>Arial</vt:lpstr>
      <vt:lpstr>Wingdings</vt:lpstr>
      <vt:lpstr>Office テーマ</vt:lpstr>
      <vt:lpstr>Acrobat Document</vt:lpstr>
      <vt:lpstr>New description to soft modes in N-alpha cluster states as Bose-Einstein condensation based on quantum field theory with zero mode excitation</vt:lpstr>
      <vt:lpstr>PowerPoint プレゼンテーション</vt:lpstr>
      <vt:lpstr>Phenomenological model</vt:lpstr>
      <vt:lpstr>Rewriting Model Hamiltonian</vt:lpstr>
      <vt:lpstr>Diagonalization of Hamiltonian</vt:lpstr>
      <vt:lpstr>Source of </vt:lpstr>
      <vt:lpstr>Difficulty with</vt:lpstr>
      <vt:lpstr>Overcoming difficulty from</vt:lpstr>
      <vt:lpstr>Distinctive feature of our proposal</vt:lpstr>
      <vt:lpstr>Flow of calculation for  energy spectra and wave functions</vt:lpstr>
      <vt:lpstr>How to determine parameters</vt:lpstr>
      <vt:lpstr>Result for </vt:lpstr>
      <vt:lpstr>Result for N-alpha  </vt:lpstr>
      <vt:lpstr>Summary</vt:lpstr>
      <vt:lpstr>Are there difficulty of Q, P in uniform systems ?</vt:lpstr>
      <vt:lpstr>PowerPoint プレゼンテーション</vt:lpstr>
      <vt:lpstr>Result: wave functions</vt:lpstr>
      <vt:lpstr>Result: decay widths</vt:lpstr>
      <vt:lpstr>Is the condensation for system  with a small particle number possible?</vt:lpstr>
      <vt:lpstr>Comments</vt:lpstr>
      <vt:lpstr>Comments in our paper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2018年度 チームハバード活動方針</dc:title>
  <dc:creator>takaj0011</dc:creator>
  <cp:lastModifiedBy>takaj0011</cp:lastModifiedBy>
  <cp:revision>455</cp:revision>
  <cp:lastPrinted>2018-05-10T05:36:05Z</cp:lastPrinted>
  <dcterms:created xsi:type="dcterms:W3CDTF">2018-04-15T15:01:12Z</dcterms:created>
  <dcterms:modified xsi:type="dcterms:W3CDTF">2018-05-16T14:58:38Z</dcterms:modified>
</cp:coreProperties>
</file>