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5" r:id="rId10"/>
    <p:sldId id="296" r:id="rId11"/>
    <p:sldId id="297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6" r:id="rId24"/>
    <p:sldId id="310" r:id="rId25"/>
    <p:sldId id="311" r:id="rId26"/>
    <p:sldId id="312" r:id="rId27"/>
    <p:sldId id="313" r:id="rId28"/>
    <p:sldId id="314" r:id="rId29"/>
    <p:sldId id="315" r:id="rId30"/>
    <p:sldId id="317" r:id="rId31"/>
    <p:sldId id="294" r:id="rId32"/>
    <p:sldId id="349" r:id="rId33"/>
    <p:sldId id="278" r:id="rId34"/>
    <p:sldId id="346" r:id="rId35"/>
    <p:sldId id="279" r:id="rId36"/>
    <p:sldId id="347" r:id="rId37"/>
    <p:sldId id="280" r:id="rId38"/>
    <p:sldId id="348" r:id="rId39"/>
    <p:sldId id="344" r:id="rId40"/>
    <p:sldId id="345" r:id="rId41"/>
    <p:sldId id="284" r:id="rId4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81FF5-EEC4-46FA-9038-015BEB5044D9}" type="datetimeFigureOut">
              <a:rPr kumimoji="1" lang="ja-JP" altLang="en-US" smtClean="0"/>
              <a:t>2018/5/13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9335F-8167-478A-8FC0-08CBA2E0EE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322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2C2-BCBA-418B-8E75-51AB2D5C7287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70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ー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FE020C-82B5-4F26-99F2-AE158163C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1A15A45-4D3F-46BB-AB02-9673019ED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" y="6381276"/>
            <a:ext cx="1440000" cy="4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6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1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416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E020C-82B5-4F26-99F2-AE158163C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39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ja-JP" altLang="en-US"/>
              <a:t>マスター タイトルの書式設定</a:t>
            </a:r>
            <a:endParaRPr kumimoji="0" 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72B1CB0-620F-4182-B6D1-F603AED2CE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" y="6381276"/>
            <a:ext cx="1440000" cy="4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3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3861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599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982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38276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42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278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FE020C-82B5-4F26-99F2-AE158163C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4804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フリーフォーム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タイトル プレースホルダー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ja-JP" altLang="en-US" dirty="0"/>
              <a:t>マスター タイトルの書式設定</a:t>
            </a:r>
            <a:endParaRPr kumimoji="0" lang="en-US" dirty="0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dirty="0"/>
              <a:t>マスター テキストの書式設定</a:t>
            </a:r>
          </a:p>
          <a:p>
            <a:pPr lvl="1" eaLnBrk="1" latinLnBrk="0" hangingPunct="1"/>
            <a:r>
              <a:rPr kumimoji="0" lang="ja-JP" altLang="en-US" dirty="0"/>
              <a:t>第 </a:t>
            </a:r>
            <a:r>
              <a:rPr kumimoji="0" lang="en-US" altLang="ja-JP" dirty="0"/>
              <a:t>2 </a:t>
            </a:r>
            <a:r>
              <a:rPr kumimoji="0" lang="ja-JP" altLang="en-US" dirty="0"/>
              <a:t>レベル</a:t>
            </a:r>
          </a:p>
          <a:p>
            <a:pPr lvl="2" eaLnBrk="1" latinLnBrk="0" hangingPunct="1"/>
            <a:r>
              <a:rPr kumimoji="0" lang="ja-JP" altLang="en-US" dirty="0"/>
              <a:t>第 </a:t>
            </a:r>
            <a:r>
              <a:rPr kumimoji="0" lang="en-US" altLang="ja-JP" dirty="0"/>
              <a:t>3 </a:t>
            </a:r>
            <a:r>
              <a:rPr kumimoji="0" lang="ja-JP" altLang="en-US" dirty="0"/>
              <a:t>レベル</a:t>
            </a:r>
          </a:p>
          <a:p>
            <a:pPr lvl="3" eaLnBrk="1" latinLnBrk="0" hangingPunct="1"/>
            <a:r>
              <a:rPr kumimoji="0" lang="ja-JP" altLang="en-US" dirty="0"/>
              <a:t>第 </a:t>
            </a:r>
            <a:r>
              <a:rPr kumimoji="0" lang="en-US" altLang="ja-JP" dirty="0"/>
              <a:t>4 </a:t>
            </a:r>
            <a:r>
              <a:rPr kumimoji="0" lang="ja-JP" altLang="en-US" dirty="0"/>
              <a:t>レベル</a:t>
            </a:r>
          </a:p>
          <a:p>
            <a:pPr lvl="4" eaLnBrk="1" latinLnBrk="0" hangingPunct="1"/>
            <a:r>
              <a:rPr kumimoji="0" lang="ja-JP" altLang="en-US" dirty="0"/>
              <a:t>第 </a:t>
            </a:r>
            <a:r>
              <a:rPr kumimoji="0" lang="en-US" altLang="ja-JP" dirty="0"/>
              <a:t>5 </a:t>
            </a:r>
            <a:r>
              <a:rPr kumimoji="0" lang="ja-JP" altLang="en-US" dirty="0"/>
              <a:t>レベル</a:t>
            </a:r>
            <a:endParaRPr kumimoji="0" lang="en-US" dirty="0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22" name="フッター プレースホルダー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extLst/>
          </a:lstStyle>
          <a:p>
            <a:fld id="{88FE020C-82B5-4F26-99F2-AE158163C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66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1" sz="4100" b="1" kern="1200" baseline="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 baseline="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 baseline="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 baseline="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 baseline="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 baseline="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7161D5-7CC7-452B-A41A-11FD25618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1308683"/>
            <a:ext cx="8102600" cy="2273679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Systematic analysis of inelastic alpha scattering off self-conjugate A = 4n nuclei</a:t>
            </a:r>
            <a:endParaRPr kumimoji="1" lang="ja-JP" altLang="en-US" sz="36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C8C7B49-8F12-4A4E-B869-799C875E07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Satoshi Adachi</a:t>
            </a:r>
          </a:p>
          <a:p>
            <a:r>
              <a:rPr lang="en-US" altLang="ja-JP" dirty="0"/>
              <a:t>Research Center for Nuclear Physics (RCNP),</a:t>
            </a:r>
          </a:p>
          <a:p>
            <a:r>
              <a:rPr lang="en-US" altLang="ja-JP" dirty="0"/>
              <a:t>Osaka, Japan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E837E1-7452-4C74-814B-60739BBC5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4726B56-F9AE-4B92-B250-0BEF51BE8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069502-A900-4B65-B820-B2FAC76B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23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337EF252-CF7B-4973-9A36-1FCDF6B97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Khoa </a:t>
            </a:r>
            <a:r>
              <a:rPr kumimoji="1" lang="en-US" altLang="ja-JP" i="1" dirty="0"/>
              <a:t>et al. </a:t>
            </a:r>
            <a:r>
              <a:rPr kumimoji="1" lang="en-US" altLang="ja-JP" dirty="0"/>
              <a:t>calculated the cross section for </a:t>
            </a:r>
            <a:r>
              <a:rPr kumimoji="1" lang="en-US" altLang="ja-JP" baseline="30000" dirty="0"/>
              <a:t>12</a:t>
            </a:r>
            <a:r>
              <a:rPr kumimoji="1" lang="en-US" altLang="ja-JP" dirty="0"/>
              <a:t>C(</a:t>
            </a:r>
            <a:r>
              <a:rPr lang="en-US" altLang="ja-JP" sz="2800" dirty="0"/>
              <a:t>α,α’</a:t>
            </a:r>
            <a:r>
              <a:rPr kumimoji="1" lang="en-US" altLang="ja-JP" dirty="0"/>
              <a:t>) based on N-N int. 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642DC88-9F3C-44E0-B4C2-EAAF51A7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80A27A3-0D37-42BE-8C50-90670FCF0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26F00D1-6992-42C2-B1FE-108D6169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397DD9F8-4887-426D-A551-CAB92BC31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/>
              <a:t>Microscopic calc. of the (α,</a:t>
            </a:r>
            <a:r>
              <a:rPr lang="en-US" altLang="ja-JP" sz="3200" dirty="0"/>
              <a:t>α’</a:t>
            </a:r>
            <a:r>
              <a:rPr kumimoji="1" lang="en-US" altLang="ja-JP" sz="3200" dirty="0"/>
              <a:t>) cross section</a:t>
            </a:r>
            <a:endParaRPr kumimoji="1" lang="ja-JP" altLang="en-US" sz="3200" dirty="0"/>
          </a:p>
        </p:txBody>
      </p:sp>
      <p:pic>
        <p:nvPicPr>
          <p:cNvPr id="7" name="Picture 2" descr="C:\Users\adachi\Desktop\defence_20180118\figure\Khoa_plot.png">
            <a:extLst>
              <a:ext uri="{FF2B5EF4-FFF2-40B4-BE49-F238E27FC236}">
                <a16:creationId xmlns:a16="http://schemas.microsoft.com/office/drawing/2014/main" id="{FA69F3C4-DBE3-489F-B662-438214C43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00" y="2404110"/>
            <a:ext cx="5138867" cy="41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FAED18-C4BB-4986-8AEB-9334FE3635D6}"/>
              </a:ext>
            </a:extLst>
          </p:cNvPr>
          <p:cNvSpPr txBox="1"/>
          <p:nvPr/>
        </p:nvSpPr>
        <p:spPr>
          <a:xfrm>
            <a:off x="4856459" y="6296062"/>
            <a:ext cx="410445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‘‘</a:t>
            </a:r>
            <a:r>
              <a:rPr kumimoji="1" lang="en-US" altLang="ja-JP" sz="2000" dirty="0"/>
              <a:t>Missing </a:t>
            </a:r>
            <a:r>
              <a:rPr lang="en-US" altLang="ja-JP" sz="2000" dirty="0"/>
              <a:t>m</a:t>
            </a:r>
            <a:r>
              <a:rPr kumimoji="1" lang="en-US" altLang="ja-JP" sz="2000" dirty="0"/>
              <a:t>onopole strength’’</a:t>
            </a:r>
            <a:endParaRPr kumimoji="1" lang="ja-JP" altLang="en-US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1D08389-45F9-4D28-B4F2-D48AB17B3BAD}"/>
              </a:ext>
            </a:extLst>
          </p:cNvPr>
          <p:cNvSpPr txBox="1"/>
          <p:nvPr/>
        </p:nvSpPr>
        <p:spPr>
          <a:xfrm>
            <a:off x="6840251" y="188089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D. T. </a:t>
            </a:r>
            <a:r>
              <a:rPr kumimoji="1" lang="en-US" altLang="ja-JP" sz="1400" dirty="0" err="1"/>
              <a:t>Khoa</a:t>
            </a:r>
            <a:r>
              <a:rPr kumimoji="1" lang="en-US" altLang="ja-JP" sz="1400" dirty="0"/>
              <a:t> and D. C. </a:t>
            </a:r>
            <a:r>
              <a:rPr kumimoji="1" lang="en-US" altLang="ja-JP" sz="1400" dirty="0" err="1"/>
              <a:t>Cuong</a:t>
            </a:r>
            <a:r>
              <a:rPr kumimoji="1" lang="en-US" altLang="ja-JP" sz="1400" dirty="0"/>
              <a:t>,</a:t>
            </a:r>
          </a:p>
          <a:p>
            <a:r>
              <a:rPr lang="en-US" altLang="ja-JP" sz="1400" dirty="0"/>
              <a:t>PLB </a:t>
            </a:r>
            <a:r>
              <a:rPr lang="en-US" altLang="ja-JP" sz="1400" b="1" dirty="0"/>
              <a:t>660</a:t>
            </a:r>
            <a:r>
              <a:rPr lang="en-US" altLang="ja-JP" sz="1400" dirty="0"/>
              <a:t>, 331 (2008).</a:t>
            </a:r>
            <a:endParaRPr kumimoji="1" lang="ja-JP" altLang="en-US" sz="1400" dirty="0"/>
          </a:p>
        </p:txBody>
      </p:sp>
      <p:sp>
        <p:nvSpPr>
          <p:cNvPr id="10" name="コンテンツ プレースホルダー 1">
            <a:extLst>
              <a:ext uri="{FF2B5EF4-FFF2-40B4-BE49-F238E27FC236}">
                <a16:creationId xmlns:a16="http://schemas.microsoft.com/office/drawing/2014/main" id="{10081391-7B55-4402-8325-554432F705B3}"/>
              </a:ext>
            </a:extLst>
          </p:cNvPr>
          <p:cNvSpPr txBox="1">
            <a:spLocks/>
          </p:cNvSpPr>
          <p:nvPr/>
        </p:nvSpPr>
        <p:spPr>
          <a:xfrm>
            <a:off x="458598" y="2380349"/>
            <a:ext cx="3897379" cy="40275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1" sz="2700" kern="1200" baseline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1" sz="2300" kern="1200" baseline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1" sz="2100" kern="1200" baseline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1" sz="1900" kern="1200" baseline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1" sz="1800" kern="1200" baseline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ja-JP" dirty="0"/>
              <a:t>Interaction</a:t>
            </a:r>
          </a:p>
          <a:p>
            <a:pPr lvl="1"/>
            <a:r>
              <a:rPr lang="en-US" altLang="ja-JP" dirty="0"/>
              <a:t>CDJLM (based on M3Y-Paris)</a:t>
            </a:r>
          </a:p>
          <a:p>
            <a:r>
              <a:rPr lang="en-US" altLang="ja-JP" dirty="0"/>
              <a:t>Transition density</a:t>
            </a:r>
          </a:p>
          <a:p>
            <a:pPr lvl="1"/>
            <a:r>
              <a:rPr lang="en-US" altLang="ja-JP" dirty="0"/>
              <a:t>3α RGM (</a:t>
            </a:r>
            <a:r>
              <a:rPr lang="en-US" altLang="ja-JP" dirty="0" err="1"/>
              <a:t>Kamimura</a:t>
            </a:r>
            <a:r>
              <a:rPr lang="en-US" altLang="ja-JP" dirty="0"/>
              <a:t>)</a:t>
            </a:r>
          </a:p>
          <a:p>
            <a:pPr lvl="2"/>
            <a:r>
              <a:rPr lang="en-US" altLang="ja-JP" dirty="0"/>
              <a:t>22.8% EWSR for 0</a:t>
            </a:r>
            <a:r>
              <a:rPr lang="en-US" altLang="ja-JP" baseline="-25000" dirty="0"/>
              <a:t>2</a:t>
            </a:r>
            <a:r>
              <a:rPr lang="en-US" altLang="ja-JP" baseline="30000" dirty="0"/>
              <a:t>+</a:t>
            </a:r>
          </a:p>
          <a:p>
            <a:pPr lvl="1"/>
            <a:r>
              <a:rPr lang="en-US" altLang="ja-JP" dirty="0"/>
              <a:t>Breathing model</a:t>
            </a:r>
            <a:endParaRPr lang="ja-JP" altLang="en-US" dirty="0"/>
          </a:p>
        </p:txBody>
      </p:sp>
      <p:sp>
        <p:nvSpPr>
          <p:cNvPr id="11" name="角丸四角形 5">
            <a:extLst>
              <a:ext uri="{FF2B5EF4-FFF2-40B4-BE49-F238E27FC236}">
                <a16:creationId xmlns:a16="http://schemas.microsoft.com/office/drawing/2014/main" id="{A7A94703-050C-4788-B387-D6FA01DD9957}"/>
              </a:ext>
            </a:extLst>
          </p:cNvPr>
          <p:cNvSpPr/>
          <p:nvPr/>
        </p:nvSpPr>
        <p:spPr>
          <a:xfrm>
            <a:off x="496728" y="5183824"/>
            <a:ext cx="3718981" cy="131229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/>
              <a:t>Strength </a:t>
            </a:r>
            <a:r>
              <a:rPr lang="en-US" altLang="ja-JP" dirty="0">
                <a:sym typeface="Wingdings" panose="05000000000000000000" pitchFamily="2" charset="2"/>
              </a:rPr>
              <a:t> 6.9% for </a:t>
            </a:r>
            <a:r>
              <a:rPr lang="en-US" altLang="ja-JP" dirty="0"/>
              <a:t>DWBA calc.,</a:t>
            </a:r>
          </a:p>
          <a:p>
            <a:r>
              <a:rPr lang="en-US" altLang="ja-JP" dirty="0"/>
              <a:t>N</a:t>
            </a:r>
            <a:r>
              <a:rPr lang="en-US" altLang="ja-JP" baseline="-25000" dirty="0"/>
              <a:t>I</a:t>
            </a:r>
            <a:r>
              <a:rPr lang="en-US" altLang="ja-JP" dirty="0"/>
              <a:t> </a:t>
            </a:r>
            <a:r>
              <a:rPr lang="en-US" altLang="ja-JP" dirty="0">
                <a:sym typeface="Wingdings" panose="05000000000000000000" pitchFamily="2" charset="2"/>
              </a:rPr>
              <a:t> larger for </a:t>
            </a:r>
            <a:r>
              <a:rPr lang="en-US" altLang="ja-JP" dirty="0"/>
              <a:t>CC calc.</a:t>
            </a:r>
          </a:p>
          <a:p>
            <a:r>
              <a:rPr lang="en-US" altLang="ja-JP" dirty="0"/>
              <a:t>to reproduce the exp.</a:t>
            </a:r>
          </a:p>
          <a:p>
            <a:r>
              <a:rPr kumimoji="1" lang="en-US" altLang="ja-JP" dirty="0">
                <a:sym typeface="Wingdings" panose="05000000000000000000" pitchFamily="2" charset="2"/>
              </a:rPr>
              <a:t> </a:t>
            </a: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Effect of the final state α+</a:t>
            </a:r>
            <a:r>
              <a:rPr lang="en-US" altLang="ja-JP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12</a:t>
            </a: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C(0</a:t>
            </a:r>
            <a:r>
              <a:rPr lang="en-US" altLang="ja-JP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ja-JP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D07BE3B3-EE59-4920-B0D2-6C729A9FE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The assumption </a:t>
            </a:r>
            <a:r>
              <a:rPr kumimoji="1" lang="en-US" altLang="ja-JP" dirty="0"/>
              <a:t>to extract the transition strength from (</a:t>
            </a:r>
            <a:r>
              <a:rPr lang="en-US" altLang="ja-JP" sz="2800" dirty="0"/>
              <a:t>α,α’</a:t>
            </a:r>
            <a:r>
              <a:rPr kumimoji="1" lang="en-US" altLang="ja-JP" dirty="0"/>
              <a:t>) cross section </a:t>
            </a:r>
            <a:r>
              <a:rPr kumimoji="1" lang="en-US" altLang="ja-JP" dirty="0">
                <a:solidFill>
                  <a:srgbClr val="FF0000"/>
                </a:solidFill>
              </a:rPr>
              <a:t>may not be valid </a:t>
            </a:r>
            <a:r>
              <a:rPr kumimoji="1" lang="en-US" altLang="ja-JP" dirty="0"/>
              <a:t>if Khoa’s argument is true.</a:t>
            </a:r>
          </a:p>
          <a:p>
            <a:endParaRPr kumimoji="1" lang="en-US" altLang="ja-JP" dirty="0"/>
          </a:p>
          <a:p>
            <a:pPr lvl="1"/>
            <a:r>
              <a:rPr lang="en-US" altLang="ja-JP" dirty="0"/>
              <a:t>Linearity: cross section &amp; transition strength ?</a:t>
            </a:r>
          </a:p>
          <a:p>
            <a:pPr lvl="1"/>
            <a:r>
              <a:rPr kumimoji="1" lang="en-US" altLang="ja-JP" dirty="0"/>
              <a:t>“Missing monopole </a:t>
            </a:r>
            <a:r>
              <a:rPr lang="en-US" altLang="ja-JP" dirty="0"/>
              <a:t>strength” in </a:t>
            </a:r>
            <a:r>
              <a:rPr lang="en-US" altLang="ja-JP" baseline="30000" dirty="0"/>
              <a:t>12</a:t>
            </a:r>
            <a:r>
              <a:rPr lang="en-US" altLang="ja-JP" dirty="0"/>
              <a:t>C ?</a:t>
            </a:r>
          </a:p>
          <a:p>
            <a:pPr lvl="1"/>
            <a:r>
              <a:rPr kumimoji="1" lang="en-US" altLang="ja-JP" dirty="0"/>
              <a:t>Analysis of the exp. data is really appropriate?</a:t>
            </a:r>
          </a:p>
          <a:p>
            <a:pPr lvl="2"/>
            <a:r>
              <a:rPr lang="en-US" altLang="ja-JP" dirty="0"/>
              <a:t>Interaction?</a:t>
            </a:r>
          </a:p>
          <a:p>
            <a:pPr lvl="2"/>
            <a:r>
              <a:rPr kumimoji="1" lang="en-US" altLang="ja-JP" dirty="0"/>
              <a:t>Transition density?</a:t>
            </a:r>
          </a:p>
          <a:p>
            <a:pPr lvl="2"/>
            <a:r>
              <a:rPr lang="en-US" altLang="ja-JP" dirty="0"/>
              <a:t>DWBA or CC?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376B628-2B24-4A9A-8AE4-2B741753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67406B-78B3-45F0-80A2-5DFAA011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B1E3D9-2C67-4EDF-A31D-81E85E0F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7E4839C2-3867-4B40-80D9-C463B107F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Situation of inelastic alpha scattering</a:t>
            </a:r>
            <a:endParaRPr kumimoji="1" lang="ja-JP" altLang="en-US" dirty="0"/>
          </a:p>
        </p:txBody>
      </p:sp>
      <p:sp>
        <p:nvSpPr>
          <p:cNvPr id="7" name="角丸四角形 5">
            <a:extLst>
              <a:ext uri="{FF2B5EF4-FFF2-40B4-BE49-F238E27FC236}">
                <a16:creationId xmlns:a16="http://schemas.microsoft.com/office/drawing/2014/main" id="{C0089EC3-1096-4B60-B515-79DA1B30EC6F}"/>
              </a:ext>
            </a:extLst>
          </p:cNvPr>
          <p:cNvSpPr/>
          <p:nvPr/>
        </p:nvSpPr>
        <p:spPr>
          <a:xfrm>
            <a:off x="3514986" y="4505135"/>
            <a:ext cx="5405767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b="1" dirty="0">
                <a:solidFill>
                  <a:srgbClr val="FF0000"/>
                </a:solidFill>
              </a:rPr>
              <a:t>Systematic</a:t>
            </a:r>
            <a:r>
              <a:rPr lang="en-US" altLang="ja-JP" sz="2800" dirty="0">
                <a:solidFill>
                  <a:srgbClr val="FF0000"/>
                </a:solidFill>
              </a:rPr>
              <a:t> check has not been performed yet using the exp. data!</a:t>
            </a:r>
          </a:p>
        </p:txBody>
      </p:sp>
    </p:spTree>
    <p:extLst>
      <p:ext uri="{BB962C8B-B14F-4D97-AF65-F5344CB8AC3E}">
        <p14:creationId xmlns:p14="http://schemas.microsoft.com/office/powerpoint/2010/main" val="240946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84BBC3E4-72DA-4D8B-8AA6-DEC1093F3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Target nuclei: </a:t>
            </a:r>
            <a:r>
              <a:rPr lang="en-US" altLang="ja-JP" baseline="30000" dirty="0"/>
              <a:t>12</a:t>
            </a:r>
            <a:r>
              <a:rPr lang="en-US" altLang="ja-JP" dirty="0"/>
              <a:t>C, </a:t>
            </a:r>
            <a:r>
              <a:rPr lang="en-US" altLang="ja-JP" baseline="30000" dirty="0"/>
              <a:t>16</a:t>
            </a:r>
            <a:r>
              <a:rPr lang="en-US" altLang="ja-JP" dirty="0"/>
              <a:t>O, </a:t>
            </a:r>
            <a:r>
              <a:rPr lang="en-US" altLang="ja-JP" baseline="30000" dirty="0"/>
              <a:t>20</a:t>
            </a:r>
            <a:r>
              <a:rPr lang="en-US" altLang="ja-JP" dirty="0"/>
              <a:t>Ne, </a:t>
            </a:r>
            <a:r>
              <a:rPr lang="en-US" altLang="ja-JP" baseline="30000" dirty="0"/>
              <a:t>24</a:t>
            </a:r>
            <a:r>
              <a:rPr lang="en-US" altLang="ja-JP" dirty="0"/>
              <a:t>Mg, </a:t>
            </a:r>
            <a:r>
              <a:rPr lang="en-US" altLang="ja-JP" baseline="30000" dirty="0"/>
              <a:t>28</a:t>
            </a:r>
            <a:r>
              <a:rPr lang="en-US" altLang="ja-JP" dirty="0"/>
              <a:t>Si, </a:t>
            </a:r>
            <a:r>
              <a:rPr lang="en-US" altLang="ja-JP" baseline="30000" dirty="0"/>
              <a:t>40</a:t>
            </a:r>
            <a:r>
              <a:rPr lang="en-US" altLang="ja-JP" dirty="0"/>
              <a:t>Ca</a:t>
            </a:r>
          </a:p>
          <a:p>
            <a:r>
              <a:rPr kumimoji="1" lang="en-US" altLang="ja-JP" dirty="0"/>
              <a:t>Incident energy of</a:t>
            </a:r>
            <a:r>
              <a:rPr lang="en-US" altLang="ja-JP" dirty="0"/>
              <a:t> </a:t>
            </a:r>
            <a:r>
              <a:rPr lang="en-US" altLang="ja-JP" baseline="30000" dirty="0"/>
              <a:t>4</a:t>
            </a:r>
            <a:r>
              <a:rPr lang="en-US" altLang="ja-JP" dirty="0"/>
              <a:t>He: 130 &amp; 386 MeV</a:t>
            </a:r>
          </a:p>
          <a:p>
            <a:r>
              <a:rPr kumimoji="1" lang="en-US" altLang="ja-JP" dirty="0"/>
              <a:t>Angular range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E9F3F90-5742-4A19-9ED7-8E593045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9F7E0D3-637C-4632-80F7-2327F64E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37EB81-2AB2-4E08-8336-69702B31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17512E00-CB72-47FE-B154-C41073FB2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Systematic measurement of inelastic alpha </a:t>
            </a:r>
            <a:r>
              <a:rPr kumimoji="1" lang="en-US" altLang="ja-JP" dirty="0" err="1"/>
              <a:t>scatterirng</a:t>
            </a:r>
            <a:endParaRPr kumimoji="1" lang="ja-JP" altLang="en-US" dirty="0"/>
          </a:p>
        </p:txBody>
      </p:sp>
      <p:pic>
        <p:nvPicPr>
          <p:cNvPr id="7" name="Picture 4" descr="C:\Users\adachi\Desktop\defence_20180118\figure\elastic_angle.png">
            <a:extLst>
              <a:ext uri="{FF2B5EF4-FFF2-40B4-BE49-F238E27FC236}">
                <a16:creationId xmlns:a16="http://schemas.microsoft.com/office/drawing/2014/main" id="{4E55AFC3-F9FC-43B9-84BE-62A840C0E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465578"/>
            <a:ext cx="4464496" cy="203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dachi\Desktop\defence_20180118\figure\inelastic_angle.png">
            <a:extLst>
              <a:ext uri="{FF2B5EF4-FFF2-40B4-BE49-F238E27FC236}">
                <a16:creationId xmlns:a16="http://schemas.microsoft.com/office/drawing/2014/main" id="{3A769EA1-66AC-4E82-BD66-BA9D04F19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445405"/>
            <a:ext cx="4494915" cy="207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角丸四角形 6">
            <a:extLst>
              <a:ext uri="{FF2B5EF4-FFF2-40B4-BE49-F238E27FC236}">
                <a16:creationId xmlns:a16="http://schemas.microsoft.com/office/drawing/2014/main" id="{DD0D74D5-A564-45FB-9771-79A9D02FD426}"/>
              </a:ext>
            </a:extLst>
          </p:cNvPr>
          <p:cNvSpPr/>
          <p:nvPr/>
        </p:nvSpPr>
        <p:spPr>
          <a:xfrm>
            <a:off x="1259632" y="3005841"/>
            <a:ext cx="1872208" cy="397305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elastic</a:t>
            </a:r>
            <a:endParaRPr kumimoji="1" lang="ja-JP" altLang="en-US" dirty="0"/>
          </a:p>
        </p:txBody>
      </p:sp>
      <p:sp>
        <p:nvSpPr>
          <p:cNvPr id="10" name="角丸四角形 11">
            <a:extLst>
              <a:ext uri="{FF2B5EF4-FFF2-40B4-BE49-F238E27FC236}">
                <a16:creationId xmlns:a16="http://schemas.microsoft.com/office/drawing/2014/main" id="{B4B48833-172E-4CA5-B865-2CD8F00180D5}"/>
              </a:ext>
            </a:extLst>
          </p:cNvPr>
          <p:cNvSpPr/>
          <p:nvPr/>
        </p:nvSpPr>
        <p:spPr>
          <a:xfrm>
            <a:off x="5883354" y="3005841"/>
            <a:ext cx="1872208" cy="397305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inelastic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99DB65-4B41-4C43-A151-72F9D8E5A74E}"/>
              </a:ext>
            </a:extLst>
          </p:cNvPr>
          <p:cNvSpPr txBox="1"/>
          <p:nvPr/>
        </p:nvSpPr>
        <p:spPr>
          <a:xfrm>
            <a:off x="2432807" y="5525222"/>
            <a:ext cx="6634109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Inelastic scatterings were measured at  forward angle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including 0 degrees.</a:t>
            </a:r>
          </a:p>
          <a:p>
            <a:r>
              <a:rPr kumimoji="1" lang="en-US" altLang="ja-JP" sz="2000" dirty="0">
                <a:solidFill>
                  <a:schemeClr val="tx1"/>
                </a:solidFill>
              </a:rPr>
              <a:t>Many excited states below E</a:t>
            </a:r>
            <a:r>
              <a:rPr kumimoji="1" lang="en-US" altLang="ja-JP" sz="2000" baseline="-25000" dirty="0">
                <a:solidFill>
                  <a:schemeClr val="tx1"/>
                </a:solidFill>
              </a:rPr>
              <a:t>x</a:t>
            </a:r>
            <a:r>
              <a:rPr kumimoji="1" lang="en-US" altLang="ja-JP" sz="2000" dirty="0">
                <a:solidFill>
                  <a:schemeClr val="tx1"/>
                </a:solidFill>
              </a:rPr>
              <a:t> ~ 10 MeV were analyzed.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40D18BC-6364-4B02-A9C1-716187430034}"/>
              </a:ext>
            </a:extLst>
          </p:cNvPr>
          <p:cNvSpPr txBox="1"/>
          <p:nvPr/>
        </p:nvSpPr>
        <p:spPr>
          <a:xfrm>
            <a:off x="6553474" y="1890066"/>
            <a:ext cx="251344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/>
              <a:t>N = Z &amp; even – even, or self-conjugate A=4n, stable nuclei</a:t>
            </a:r>
            <a:endParaRPr kumimoji="1" lang="en-US" altLang="ja-JP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31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B2A47660-29D4-4105-84E6-E23B4C59E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Measured excited states (differential cross section)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07BE27D-C5CA-459C-AC39-58A6BCB2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E28354C-9DEC-4469-97C7-26B75D17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2B7E3E-2996-4B24-8193-9EBD2572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BABDC890-8E35-4315-BEFE-B969F438D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Results of the measurements</a:t>
            </a:r>
            <a:endParaRPr kumimoji="1" lang="ja-JP" altLang="en-US" dirty="0"/>
          </a:p>
        </p:txBody>
      </p:sp>
      <p:pic>
        <p:nvPicPr>
          <p:cNvPr id="7" name="Picture 2" descr="C:\Users\adachi\Desktop\defence_20180118\figure\measured_states_2.png">
            <a:extLst>
              <a:ext uri="{FF2B5EF4-FFF2-40B4-BE49-F238E27FC236}">
                <a16:creationId xmlns:a16="http://schemas.microsoft.com/office/drawing/2014/main" id="{798BC07E-9896-4A05-8608-F7261AD81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7088505" cy="826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31491A3-9166-4B24-A30B-0DDE261BC10C}"/>
              </a:ext>
            </a:extLst>
          </p:cNvPr>
          <p:cNvSpPr txBox="1"/>
          <p:nvPr/>
        </p:nvSpPr>
        <p:spPr>
          <a:xfrm>
            <a:off x="7236296" y="5989930"/>
            <a:ext cx="13681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/>
              <a:t>and more …</a:t>
            </a:r>
            <a:endParaRPr kumimoji="1" lang="ja-JP" altLang="en-US" dirty="0"/>
          </a:p>
        </p:txBody>
      </p:sp>
      <p:sp>
        <p:nvSpPr>
          <p:cNvPr id="9" name="角丸四角形 6">
            <a:extLst>
              <a:ext uri="{FF2B5EF4-FFF2-40B4-BE49-F238E27FC236}">
                <a16:creationId xmlns:a16="http://schemas.microsoft.com/office/drawing/2014/main" id="{3F9376DB-E878-4EE8-B2AF-8E6857A7D105}"/>
              </a:ext>
            </a:extLst>
          </p:cNvPr>
          <p:cNvSpPr/>
          <p:nvPr/>
        </p:nvSpPr>
        <p:spPr>
          <a:xfrm>
            <a:off x="1255857" y="3537175"/>
            <a:ext cx="7020272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600" b="1" dirty="0">
                <a:solidFill>
                  <a:schemeClr val="tx1"/>
                </a:solidFill>
              </a:rPr>
              <a:t>First systematic study</a:t>
            </a:r>
          </a:p>
          <a:p>
            <a:pPr algn="ctr"/>
            <a:r>
              <a:rPr lang="en-US" altLang="ja-JP" sz="3600" b="1" dirty="0">
                <a:solidFill>
                  <a:schemeClr val="tx1"/>
                </a:solidFill>
              </a:rPr>
              <a:t>for such a lot of excited states!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1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927DA4BE-103E-42CD-9A24-0FE253A3E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DWBA calc.</a:t>
            </a:r>
            <a:endParaRPr kumimoji="1" lang="ja-JP" altLang="en-US" dirty="0"/>
          </a:p>
        </p:txBody>
      </p:sp>
      <p:sp>
        <p:nvSpPr>
          <p:cNvPr id="8" name="字幕 7">
            <a:extLst>
              <a:ext uri="{FF2B5EF4-FFF2-40B4-BE49-F238E27FC236}">
                <a16:creationId xmlns:a16="http://schemas.microsoft.com/office/drawing/2014/main" id="{FDFB3C23-890D-4297-ACC6-7DE60B71EF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FDB0199-77FE-45CF-A48D-A62732C1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1DAD220-AEEE-4C91-B8C3-A02742E9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AFDBC85-B287-43F6-9084-D6D63FA4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94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4407FB2-E0B3-4D57-868C-DB8C6820F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Optical pot. Calculated with single folding model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Here,                                     is </a:t>
            </a:r>
            <a:r>
              <a:rPr lang="en-US" altLang="ja-JP" dirty="0"/>
              <a:t>an effective αN int. which is widely used to analyze the exp. data (,but most simple form)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30DA35B-3391-42BD-A22C-D6F50D83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65B4899-BAAC-4478-981D-5698B4E1D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488120B-27BA-4404-899A-7A2BA79A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0193108C-20ED-479F-A5E1-930977BE6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Optical potential &amp; effective αN int.</a:t>
            </a:r>
            <a:endParaRPr kumimoji="1" lang="ja-JP" altLang="en-US" dirty="0"/>
          </a:p>
        </p:txBody>
      </p:sp>
      <p:pic>
        <p:nvPicPr>
          <p:cNvPr id="7" name="Picture 2" descr="C:\Users\adachi\Desktop\defence_20180118\figure\opt_pot.png">
            <a:extLst>
              <a:ext uri="{FF2B5EF4-FFF2-40B4-BE49-F238E27FC236}">
                <a16:creationId xmlns:a16="http://schemas.microsoft.com/office/drawing/2014/main" id="{ED6A02C0-8512-4D97-98B4-E54AEAC76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31" y="1988155"/>
            <a:ext cx="5439519" cy="84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achi\Desktop\defence_20180118\figure\effective_int.png">
            <a:extLst>
              <a:ext uri="{FF2B5EF4-FFF2-40B4-BE49-F238E27FC236}">
                <a16:creationId xmlns:a16="http://schemas.microsoft.com/office/drawing/2014/main" id="{4D9F110F-125F-4A0B-9026-5F23A7415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82" y="4131615"/>
            <a:ext cx="7290745" cy="132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5ED7067-3243-414D-87B5-37C1A33074DE}"/>
              </a:ext>
            </a:extLst>
          </p:cNvPr>
          <p:cNvGrpSpPr/>
          <p:nvPr/>
        </p:nvGrpSpPr>
        <p:grpSpPr>
          <a:xfrm>
            <a:off x="251520" y="4668137"/>
            <a:ext cx="3096344" cy="986625"/>
            <a:chOff x="251520" y="5157192"/>
            <a:chExt cx="3096344" cy="986625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EB13D1DF-E8A3-4BF0-97D9-7C7762484E07}"/>
                </a:ext>
              </a:extLst>
            </p:cNvPr>
            <p:cNvCxnSpPr/>
            <p:nvPr/>
          </p:nvCxnSpPr>
          <p:spPr>
            <a:xfrm>
              <a:off x="2411760" y="5157192"/>
              <a:ext cx="936104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9ABDA60-4A4C-4393-B245-5033F574CED9}"/>
                </a:ext>
              </a:extLst>
            </p:cNvPr>
            <p:cNvSpPr txBox="1"/>
            <p:nvPr/>
          </p:nvSpPr>
          <p:spPr>
            <a:xfrm>
              <a:off x="251520" y="5435931"/>
              <a:ext cx="2952328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/>
                <a:t>Nuclear matter density of the target nuclei</a:t>
              </a:r>
              <a:endParaRPr kumimoji="1" lang="ja-JP" altLang="en-US" sz="2000" dirty="0"/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B5E79101-E5C5-4E63-AB04-61EA3A77D71D}"/>
                </a:ext>
              </a:extLst>
            </p:cNvPr>
            <p:cNvCxnSpPr>
              <a:stCxn id="11" idx="0"/>
            </p:cNvCxnSpPr>
            <p:nvPr/>
          </p:nvCxnSpPr>
          <p:spPr>
            <a:xfrm flipV="1">
              <a:off x="1727684" y="5157193"/>
              <a:ext cx="828092" cy="278738"/>
            </a:xfrm>
            <a:prstGeom prst="line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2F2E2A6-7CD2-4D16-B6EA-7F62B53ED00F}"/>
              </a:ext>
            </a:extLst>
          </p:cNvPr>
          <p:cNvGrpSpPr/>
          <p:nvPr/>
        </p:nvGrpSpPr>
        <p:grpSpPr>
          <a:xfrm>
            <a:off x="4300513" y="4212623"/>
            <a:ext cx="3900314" cy="1103586"/>
            <a:chOff x="4300513" y="4701678"/>
            <a:chExt cx="3900314" cy="1103586"/>
          </a:xfrm>
        </p:grpSpPr>
        <p:sp>
          <p:nvSpPr>
            <p:cNvPr id="14" name="角丸四角形 15">
              <a:extLst>
                <a:ext uri="{FF2B5EF4-FFF2-40B4-BE49-F238E27FC236}">
                  <a16:creationId xmlns:a16="http://schemas.microsoft.com/office/drawing/2014/main" id="{22984323-0193-49B9-BCF3-99CFA2041392}"/>
                </a:ext>
              </a:extLst>
            </p:cNvPr>
            <p:cNvSpPr/>
            <p:nvPr/>
          </p:nvSpPr>
          <p:spPr>
            <a:xfrm>
              <a:off x="4355977" y="4797152"/>
              <a:ext cx="199477" cy="360040"/>
            </a:xfrm>
            <a:prstGeom prst="roundRect">
              <a:avLst/>
            </a:prstGeom>
            <a:noFill/>
            <a:ln w="31750" cmpd="sng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角丸四角形 19">
              <a:extLst>
                <a:ext uri="{FF2B5EF4-FFF2-40B4-BE49-F238E27FC236}">
                  <a16:creationId xmlns:a16="http://schemas.microsoft.com/office/drawing/2014/main" id="{90554B11-0A3D-462D-8DB6-53767B4AB398}"/>
                </a:ext>
              </a:extLst>
            </p:cNvPr>
            <p:cNvSpPr/>
            <p:nvPr/>
          </p:nvSpPr>
          <p:spPr>
            <a:xfrm>
              <a:off x="4300513" y="5445224"/>
              <a:ext cx="271487" cy="360040"/>
            </a:xfrm>
            <a:prstGeom prst="roundRect">
              <a:avLst/>
            </a:prstGeom>
            <a:noFill/>
            <a:ln w="31750" cmpd="sng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角丸四角形 20">
              <a:extLst>
                <a:ext uri="{FF2B5EF4-FFF2-40B4-BE49-F238E27FC236}">
                  <a16:creationId xmlns:a16="http://schemas.microsoft.com/office/drawing/2014/main" id="{ACF03A21-9072-4FFE-A2A6-6B5D7BB40BE7}"/>
                </a:ext>
              </a:extLst>
            </p:cNvPr>
            <p:cNvSpPr/>
            <p:nvPr/>
          </p:nvSpPr>
          <p:spPr>
            <a:xfrm>
              <a:off x="5164609" y="4797152"/>
              <a:ext cx="271487" cy="360040"/>
            </a:xfrm>
            <a:prstGeom prst="roundRect">
              <a:avLst/>
            </a:prstGeom>
            <a:noFill/>
            <a:ln w="31750" cmpd="sng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角丸四角形 21">
              <a:extLst>
                <a:ext uri="{FF2B5EF4-FFF2-40B4-BE49-F238E27FC236}">
                  <a16:creationId xmlns:a16="http://schemas.microsoft.com/office/drawing/2014/main" id="{590AC30D-E7D0-40CC-9769-06378B32C2D3}"/>
                </a:ext>
              </a:extLst>
            </p:cNvPr>
            <p:cNvSpPr/>
            <p:nvPr/>
          </p:nvSpPr>
          <p:spPr>
            <a:xfrm>
              <a:off x="5164609" y="5445223"/>
              <a:ext cx="271487" cy="360040"/>
            </a:xfrm>
            <a:prstGeom prst="roundRect">
              <a:avLst/>
            </a:prstGeom>
            <a:noFill/>
            <a:ln w="31750" cmpd="sng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角丸四角形 22">
              <a:extLst>
                <a:ext uri="{FF2B5EF4-FFF2-40B4-BE49-F238E27FC236}">
                  <a16:creationId xmlns:a16="http://schemas.microsoft.com/office/drawing/2014/main" id="{6153A19E-64D0-42A8-AA2C-DDA52178D7E8}"/>
                </a:ext>
              </a:extLst>
            </p:cNvPr>
            <p:cNvSpPr/>
            <p:nvPr/>
          </p:nvSpPr>
          <p:spPr>
            <a:xfrm>
              <a:off x="7812359" y="4701678"/>
              <a:ext cx="271487" cy="360040"/>
            </a:xfrm>
            <a:prstGeom prst="roundRect">
              <a:avLst/>
            </a:prstGeom>
            <a:noFill/>
            <a:ln w="31750" cmpd="sng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角丸四角形 23">
              <a:extLst>
                <a:ext uri="{FF2B5EF4-FFF2-40B4-BE49-F238E27FC236}">
                  <a16:creationId xmlns:a16="http://schemas.microsoft.com/office/drawing/2014/main" id="{FED33A77-5438-4F83-9DED-75F9B48A781A}"/>
                </a:ext>
              </a:extLst>
            </p:cNvPr>
            <p:cNvSpPr/>
            <p:nvPr/>
          </p:nvSpPr>
          <p:spPr>
            <a:xfrm>
              <a:off x="7812358" y="5338290"/>
              <a:ext cx="388469" cy="360040"/>
            </a:xfrm>
            <a:prstGeom prst="roundRect">
              <a:avLst/>
            </a:prstGeom>
            <a:noFill/>
            <a:ln w="31750" cmpd="sng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BA10BAC-EC4B-41D9-93F7-943FBB8D378E}"/>
                  </a:ext>
                </a:extLst>
              </p:cNvPr>
              <p:cNvSpPr txBox="1"/>
              <p:nvPr/>
            </p:nvSpPr>
            <p:spPr>
              <a:xfrm>
                <a:off x="3409528" y="5570054"/>
                <a:ext cx="5420624" cy="70788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𝑣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, 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𝑤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, </m:t>
                    </m:r>
                    <m:r>
                      <a:rPr kumimoji="1" lang="ja-JP" altLang="en-US" sz="2000" b="0" i="1" smtClean="0">
                        <a:latin typeface="Cambria Math"/>
                      </a:rPr>
                      <m:t>𝛽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: </a:t>
                </a:r>
                <a:r>
                  <a:rPr lang="en-US" altLang="ja-JP" sz="2000" dirty="0"/>
                  <a:t>Int. parameter</a:t>
                </a:r>
              </a:p>
              <a:p>
                <a:r>
                  <a:rPr lang="en-US" altLang="ja-JP" sz="2000" dirty="0"/>
                  <a:t>Expecially, </a:t>
                </a:r>
                <a14:m>
                  <m:oMath xmlns:m="http://schemas.openxmlformats.org/officeDocument/2006/math">
                    <m:r>
                      <a:rPr lang="ja-JP" altLang="en-US" sz="2000" i="1" smtClean="0">
                        <a:latin typeface="Cambria Math"/>
                      </a:rPr>
                      <m:t>𝛽</m:t>
                    </m:r>
                  </m:oMath>
                </a14:m>
                <a:r>
                  <a:rPr kumimoji="1" lang="ja-JP" altLang="en-US" sz="2000" dirty="0"/>
                  <a:t> </a:t>
                </a:r>
                <a:r>
                  <a:rPr kumimoji="1" lang="en-US" altLang="ja-JP" sz="2000" dirty="0"/>
                  <a:t>is the density-dependence parameter</a:t>
                </a:r>
                <a:endParaRPr kumimoji="1" lang="ja-JP" altLang="en-US" sz="2000" dirty="0"/>
              </a:p>
            </p:txBody>
          </p:sp>
        </mc:Choice>
        <mc:Fallback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BA10BAC-EC4B-41D9-93F7-943FBB8D3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28" y="5570054"/>
                <a:ext cx="5420624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3" descr="C:\Users\adachi\Desktop\defence_20180118\figure\effective_int_0.png">
            <a:extLst>
              <a:ext uri="{FF2B5EF4-FFF2-40B4-BE49-F238E27FC236}">
                <a16:creationId xmlns:a16="http://schemas.microsoft.com/office/drawing/2014/main" id="{FF8759EC-0AD6-4832-9AA7-F61BBE7C4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2850426"/>
            <a:ext cx="2448272" cy="58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4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77F3C5D-09E0-4682-89B7-470E2B1D07C3}"/>
              </a:ext>
            </a:extLst>
          </p:cNvPr>
          <p:cNvSpPr/>
          <p:nvPr/>
        </p:nvSpPr>
        <p:spPr>
          <a:xfrm>
            <a:off x="5025005" y="1965437"/>
            <a:ext cx="2491531" cy="433420"/>
          </a:xfrm>
          <a:prstGeom prst="rect">
            <a:avLst/>
          </a:prstGeom>
          <a:solidFill>
            <a:srgbClr val="A0FF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EB7141B-5466-4AEE-A9D7-6AE5EF63D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Parameters of int. </a:t>
            </a:r>
            <a:r>
              <a:rPr lang="en-US" altLang="ja-JP" dirty="0">
                <a:sym typeface="Wingdings" panose="05000000000000000000" pitchFamily="2" charset="2"/>
              </a:rPr>
              <a:t> determined to reproduce the elastic scattering data                </a:t>
            </a: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parameter-free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B10E302-5E3E-4F23-9B7E-C9F31BD78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7BFF7E1-B84E-4085-93E0-809A24A3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95E998B-86CD-4F5A-B91A-F25049D7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90596045-8418-4674-8043-90B65B8AD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I</a:t>
            </a:r>
            <a:r>
              <a:rPr kumimoji="1" lang="en-US" altLang="ja-JP" sz="3600" dirty="0"/>
              <a:t>nteraction parameters</a:t>
            </a:r>
            <a:endParaRPr kumimoji="1" lang="ja-JP" altLang="en-US" sz="3600" dirty="0"/>
          </a:p>
        </p:txBody>
      </p:sp>
      <p:pic>
        <p:nvPicPr>
          <p:cNvPr id="7" name="Picture 2" descr="C:\Users\adachi\Desktop\defence_20180118\figure\elastic_400.png">
            <a:extLst>
              <a:ext uri="{FF2B5EF4-FFF2-40B4-BE49-F238E27FC236}">
                <a16:creationId xmlns:a16="http://schemas.microsoft.com/office/drawing/2014/main" id="{23290ADD-B3AA-45C1-AAC7-8EB4334B2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66" y="2382473"/>
            <a:ext cx="6948234" cy="27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1128B62-CD73-4483-A6B6-8320D66D935A}"/>
                  </a:ext>
                </a:extLst>
              </p:cNvPr>
              <p:cNvSpPr txBox="1"/>
              <p:nvPr/>
            </p:nvSpPr>
            <p:spPr>
              <a:xfrm>
                <a:off x="971600" y="5139228"/>
                <a:ext cx="77768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/>
                  <a:t>We imposed the 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altLang="ja-JP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kumimoji="1" lang="ja-JP" altLang="en-US" sz="2000" dirty="0"/>
                  <a:t> </a:t>
                </a:r>
                <a:r>
                  <a:rPr kumimoji="1" lang="en-US" altLang="ja-JP" sz="2000" dirty="0"/>
                  <a:t>to simplify.</a:t>
                </a:r>
                <a:endParaRPr kumimoji="1" lang="ja-JP" altLang="en-US" sz="2000" dirty="0"/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1128B62-CD73-4483-A6B6-8320D66D9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139228"/>
                <a:ext cx="7776864" cy="400110"/>
              </a:xfrm>
              <a:prstGeom prst="rect">
                <a:avLst/>
              </a:prstGeom>
              <a:blipFill>
                <a:blip r:embed="rId3"/>
                <a:stretch>
                  <a:fillRect l="-784"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2797743-3C2B-4A68-8EDC-8CE7B9A6708E}"/>
                  </a:ext>
                </a:extLst>
              </p:cNvPr>
              <p:cNvSpPr txBox="1"/>
              <p:nvPr/>
            </p:nvSpPr>
            <p:spPr>
              <a:xfrm>
                <a:off x="3059832" y="5596539"/>
                <a:ext cx="4288924" cy="707886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DD (Density Dependent):  </a:t>
                </a:r>
                <a14:m>
                  <m:oMath xmlns:m="http://schemas.openxmlformats.org/officeDocument/2006/math">
                    <m:r>
                      <a:rPr kumimoji="1" lang="ja-JP" altLang="en-US" sz="2000" i="1" smtClean="0">
                        <a:latin typeface="Cambria Math"/>
                      </a:rPr>
                      <m:t>𝛽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=−1.9</m:t>
                    </m:r>
                  </m:oMath>
                </a14:m>
                <a:endParaRPr kumimoji="1" lang="en-US" altLang="ja-JP" sz="2000" dirty="0"/>
              </a:p>
              <a:p>
                <a:r>
                  <a:rPr lang="en-US" altLang="ja-JP" sz="2000" dirty="0"/>
                  <a:t>DI (Density Independent): 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/>
                      </a:rPr>
                      <m:t>𝛽</m:t>
                    </m:r>
                    <m:r>
                      <a:rPr lang="en-US" altLang="ja-JP" sz="2000" i="1">
                        <a:latin typeface="Cambria Math"/>
                      </a:rPr>
                      <m:t>=</m:t>
                    </m:r>
                    <m:r>
                      <a:rPr lang="en-US" altLang="ja-JP" sz="2000" b="0" i="1" smtClean="0">
                        <a:latin typeface="Cambria Math"/>
                      </a:rPr>
                      <m:t>0.0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2797743-3C2B-4A68-8EDC-8CE7B9A67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596539"/>
                <a:ext cx="4288924" cy="707886"/>
              </a:xfrm>
              <a:prstGeom prst="rect">
                <a:avLst/>
              </a:prstGeom>
              <a:blipFill>
                <a:blip r:embed="rId4"/>
                <a:stretch>
                  <a:fillRect l="-982" t="-800" b="-96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B782659-A745-4E9F-A680-5ECBAAA3A017}"/>
              </a:ext>
            </a:extLst>
          </p:cNvPr>
          <p:cNvCxnSpPr>
            <a:cxnSpLocks/>
          </p:cNvCxnSpPr>
          <p:nvPr/>
        </p:nvCxnSpPr>
        <p:spPr>
          <a:xfrm>
            <a:off x="5796136" y="5950482"/>
            <a:ext cx="1149948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7110FEA-58FD-4115-B5DB-D37AF255CD1C}"/>
              </a:ext>
            </a:extLst>
          </p:cNvPr>
          <p:cNvSpPr txBox="1"/>
          <p:nvPr/>
        </p:nvSpPr>
        <p:spPr>
          <a:xfrm>
            <a:off x="7222470" y="5572761"/>
            <a:ext cx="18998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/>
              <a:t>Widely used value</a:t>
            </a:r>
            <a:endParaRPr kumimoji="1" lang="ja-JP" altLang="en-US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1455E55-33AB-4933-9286-D6E0FA24B6C8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862194" y="5757427"/>
            <a:ext cx="360276" cy="0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D79AF00-B732-46D3-8228-294CECFE4115}"/>
              </a:ext>
            </a:extLst>
          </p:cNvPr>
          <p:cNvSpPr txBox="1"/>
          <p:nvPr/>
        </p:nvSpPr>
        <p:spPr>
          <a:xfrm>
            <a:off x="2267744" y="3895085"/>
            <a:ext cx="150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DD : </a:t>
            </a:r>
            <a:r>
              <a:rPr lang="en-US" altLang="ja-JP" dirty="0"/>
              <a:t>dashed</a:t>
            </a:r>
          </a:p>
          <a:p>
            <a:r>
              <a:rPr kumimoji="1" lang="en-US" altLang="ja-JP" dirty="0"/>
              <a:t>DI : </a:t>
            </a:r>
            <a:r>
              <a:rPr lang="en-US" altLang="ja-JP" dirty="0"/>
              <a:t>solid</a:t>
            </a:r>
            <a:endParaRPr kumimoji="1" lang="ja-JP" altLang="en-US" dirty="0"/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A3C25800-9343-43AE-BA2E-59CF191D9776}"/>
              </a:ext>
            </a:extLst>
          </p:cNvPr>
          <p:cNvSpPr/>
          <p:nvPr/>
        </p:nvSpPr>
        <p:spPr>
          <a:xfrm>
            <a:off x="4118994" y="2004111"/>
            <a:ext cx="906011" cy="27484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597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achi\Desktop\defence_20180118\figure\transition_dens.png">
            <a:extLst>
              <a:ext uri="{FF2B5EF4-FFF2-40B4-BE49-F238E27FC236}">
                <a16:creationId xmlns:a16="http://schemas.microsoft.com/office/drawing/2014/main" id="{A87B2162-F5C2-4F54-9864-C219FE793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8" y="2166412"/>
            <a:ext cx="4320481" cy="136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achi\Desktop\defence_20180118\figure\charge_dist.png">
            <a:extLst>
              <a:ext uri="{FF2B5EF4-FFF2-40B4-BE49-F238E27FC236}">
                <a16:creationId xmlns:a16="http://schemas.microsoft.com/office/drawing/2014/main" id="{30198651-D565-4CA1-93CC-92D163CA5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745" y="3428526"/>
            <a:ext cx="816645" cy="50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81D31100-EBFB-49D7-844C-804E3A28E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Macroscopic</a:t>
            </a:r>
            <a:r>
              <a:rPr kumimoji="1" lang="en-US" altLang="ja-JP" dirty="0"/>
              <a:t> transition density</a:t>
            </a:r>
          </a:p>
          <a:p>
            <a:pPr lvl="1"/>
            <a:r>
              <a:rPr lang="en-US" altLang="ja-JP" dirty="0"/>
              <a:t>L=0: Breathing model</a:t>
            </a:r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r>
              <a:rPr lang="en-US" altLang="ja-JP" dirty="0"/>
              <a:t>Here,               is the </a:t>
            </a:r>
            <a:r>
              <a:rPr lang="en-US" altLang="ja-JP" dirty="0">
                <a:solidFill>
                  <a:srgbClr val="FF0000"/>
                </a:solidFill>
              </a:rPr>
              <a:t>charge density dist.</a:t>
            </a:r>
            <a:r>
              <a:rPr lang="en-US" altLang="ja-JP" dirty="0"/>
              <a:t>, not the matter density dist. of the target nuclei.</a:t>
            </a:r>
          </a:p>
          <a:p>
            <a:r>
              <a:rPr lang="en-US" altLang="ja-JP" dirty="0"/>
              <a:t>Strength</a:t>
            </a:r>
          </a:p>
          <a:p>
            <a:pPr lvl="1"/>
            <a:r>
              <a:rPr lang="en-US" altLang="ja-JP" dirty="0"/>
              <a:t>set to be </a:t>
            </a:r>
            <a:r>
              <a:rPr lang="en-US" altLang="ja-JP" dirty="0">
                <a:solidFill>
                  <a:srgbClr val="FF0000"/>
                </a:solidFill>
              </a:rPr>
              <a:t>the known strength determined by (</a:t>
            </a:r>
            <a:r>
              <a:rPr lang="en-US" altLang="ja-JP" dirty="0" err="1">
                <a:solidFill>
                  <a:srgbClr val="FF0000"/>
                </a:solidFill>
              </a:rPr>
              <a:t>e,e</a:t>
            </a:r>
            <a:r>
              <a:rPr lang="en-US" altLang="ja-JP" dirty="0">
                <a:solidFill>
                  <a:srgbClr val="FF0000"/>
                </a:solidFill>
              </a:rPr>
              <a:t>’) exp.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3FD416F-3591-4729-8425-65727287C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D10CDD5-18EB-4B52-9BEB-6B38563F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DBCA88-6970-4CB1-B83F-FB0938A8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F1CD9916-9C39-44A3-851F-BA2DBD9CC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Transition density and its strength</a:t>
            </a:r>
            <a:endParaRPr kumimoji="1" lang="ja-JP" altLang="en-US" dirty="0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26935FF4-7872-449B-AFCF-182B150B02D6}"/>
              </a:ext>
            </a:extLst>
          </p:cNvPr>
          <p:cNvSpPr/>
          <p:nvPr/>
        </p:nvSpPr>
        <p:spPr>
          <a:xfrm>
            <a:off x="1217423" y="5194051"/>
            <a:ext cx="906011" cy="27484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EC85E34-9BBB-41F8-891C-C8E9473BCD7D}"/>
              </a:ext>
            </a:extLst>
          </p:cNvPr>
          <p:cNvSpPr/>
          <p:nvPr/>
        </p:nvSpPr>
        <p:spPr>
          <a:xfrm>
            <a:off x="2190546" y="5114762"/>
            <a:ext cx="2491531" cy="433420"/>
          </a:xfrm>
          <a:prstGeom prst="rect">
            <a:avLst/>
          </a:prstGeom>
          <a:solidFill>
            <a:srgbClr val="A0FF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</a:rPr>
              <a:t>p</a:t>
            </a:r>
            <a:r>
              <a:rPr kumimoji="1" lang="en-US" altLang="ja-JP" sz="2400" dirty="0">
                <a:solidFill>
                  <a:srgbClr val="FF0000"/>
                </a:solidFill>
              </a:rPr>
              <a:t>arameter-free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8426AFB-249F-4DE1-987C-4C6429EE46A4}"/>
              </a:ext>
            </a:extLst>
          </p:cNvPr>
          <p:cNvSpPr txBox="1"/>
          <p:nvPr/>
        </p:nvSpPr>
        <p:spPr>
          <a:xfrm>
            <a:off x="3322040" y="5763031"/>
            <a:ext cx="5758375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Our DWBA calc. are completely parameter-free</a:t>
            </a:r>
            <a:r>
              <a:rPr lang="en-US" altLang="ja-JP" sz="24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sym typeface="Wingdings" panose="05000000000000000000" pitchFamily="2" charset="2"/>
              </a:rPr>
              <a:t> for the inelastic scatterings.</a:t>
            </a:r>
            <a:endParaRPr lang="en-US" altLang="ja-JP" sz="24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C31F2EE5-421A-40B9-A47E-290DE68FCB73}"/>
              </a:ext>
            </a:extLst>
          </p:cNvPr>
          <p:cNvSpPr/>
          <p:nvPr/>
        </p:nvSpPr>
        <p:spPr>
          <a:xfrm>
            <a:off x="1975979" y="5763031"/>
            <a:ext cx="1171893" cy="38853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Therefore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9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49FB7323-14BC-4550-96FA-53DD0CF8BB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Exp. </a:t>
            </a:r>
            <a:r>
              <a:rPr lang="en-US" altLang="ja-JP" dirty="0"/>
              <a:t>data &amp; DWBA calc.</a:t>
            </a:r>
            <a:endParaRPr kumimoji="1" lang="ja-JP" altLang="en-US" dirty="0"/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EE406D18-297E-482F-B821-96344F3811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D0CC14-3346-4344-8C2C-C50C81CEE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6098FF2-2723-4005-84A0-D52651749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ED2B41-EB73-4A6D-A45E-B89A91ADA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606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B056661B-7832-459C-A126-D396199E7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/>
              <a:t>Solid: DI(Density Independent) &amp; Dashed: DD</a:t>
            </a:r>
            <a:endParaRPr kumimoji="1" lang="ja-JP" altLang="en-US" sz="2800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E8B28EA-A371-4CFC-8D33-96D81682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7A4FEB4-9143-4A6A-8708-5392BC3E4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10D1EB0-3E3A-4D16-81E2-FCC229A1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45C0183A-61E9-4DAA-B7F2-6372C0B6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ΔL = 0</a:t>
            </a:r>
            <a:r>
              <a:rPr lang="ja-JP" altLang="en-US" sz="4000" dirty="0"/>
              <a:t> </a:t>
            </a:r>
            <a:r>
              <a:rPr lang="en-US" altLang="ja-JP" sz="4000" dirty="0"/>
              <a:t>(E0)</a:t>
            </a:r>
            <a:r>
              <a:rPr lang="ja-JP" altLang="en-US" sz="4000" dirty="0"/>
              <a:t> </a:t>
            </a:r>
            <a:r>
              <a:rPr lang="en-US" altLang="ja-JP" sz="4000" dirty="0"/>
              <a:t>@ E</a:t>
            </a:r>
            <a:r>
              <a:rPr lang="en-US" altLang="ja-JP" sz="4000" baseline="-25000" dirty="0"/>
              <a:t>α</a:t>
            </a:r>
            <a:r>
              <a:rPr lang="en-US" altLang="ja-JP" sz="4000" dirty="0"/>
              <a:t> = 386 MeV</a:t>
            </a:r>
            <a:endParaRPr kumimoji="1" lang="ja-JP" altLang="en-US" sz="4000" dirty="0"/>
          </a:p>
        </p:txBody>
      </p:sp>
      <p:pic>
        <p:nvPicPr>
          <p:cNvPr id="7" name="Picture 2" descr="C:\Users\adachi\Desktop\defence_20180118\figure\dwba0p400.png">
            <a:extLst>
              <a:ext uri="{FF2B5EF4-FFF2-40B4-BE49-F238E27FC236}">
                <a16:creationId xmlns:a16="http://schemas.microsoft.com/office/drawing/2014/main" id="{4B5C6764-CC4B-426E-B905-B1B41A0BC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7895422" cy="399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0296A33-33EE-4869-ABB4-CA0F08669964}"/>
              </a:ext>
            </a:extLst>
          </p:cNvPr>
          <p:cNvCxnSpPr/>
          <p:nvPr/>
        </p:nvCxnSpPr>
        <p:spPr>
          <a:xfrm flipV="1">
            <a:off x="2627784" y="2719720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4C18777-7350-4595-839E-165923739743}"/>
              </a:ext>
            </a:extLst>
          </p:cNvPr>
          <p:cNvCxnSpPr>
            <a:endCxn id="10" idx="3"/>
          </p:cNvCxnSpPr>
          <p:nvPr/>
        </p:nvCxnSpPr>
        <p:spPr>
          <a:xfrm flipH="1">
            <a:off x="1907704" y="2971748"/>
            <a:ext cx="720080" cy="77664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A5292D6-E812-4BEE-8ECF-053C76CA5C85}"/>
              </a:ext>
            </a:extLst>
          </p:cNvPr>
          <p:cNvSpPr txBox="1"/>
          <p:nvPr/>
        </p:nvSpPr>
        <p:spPr>
          <a:xfrm>
            <a:off x="251520" y="3286725"/>
            <a:ext cx="165618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Large difference b/w DD &amp; DI</a:t>
            </a:r>
            <a:endParaRPr kumimoji="1" lang="en-US" altLang="ja-JP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87816C8-62DB-4D9B-B6E8-1AB00D749F65}"/>
              </a:ext>
            </a:extLst>
          </p:cNvPr>
          <p:cNvCxnSpPr>
            <a:endCxn id="12" idx="3"/>
          </p:cNvCxnSpPr>
          <p:nvPr/>
        </p:nvCxnSpPr>
        <p:spPr>
          <a:xfrm flipH="1">
            <a:off x="1763688" y="5059980"/>
            <a:ext cx="720080" cy="63814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FF91BA7-E004-47D3-AABF-6F59D6DA1FF2}"/>
              </a:ext>
            </a:extLst>
          </p:cNvPr>
          <p:cNvSpPr txBox="1"/>
          <p:nvPr/>
        </p:nvSpPr>
        <p:spPr>
          <a:xfrm>
            <a:off x="107504" y="5374957"/>
            <a:ext cx="165618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DI reproduces the exp. </a:t>
            </a:r>
            <a:r>
              <a:rPr lang="en-US" altLang="ja-JP" dirty="0"/>
              <a:t>m</a:t>
            </a:r>
            <a:r>
              <a:rPr kumimoji="1" lang="en-US" altLang="ja-JP" dirty="0"/>
              <a:t>ore.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07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8BBBAA2C-80F4-4BB3-B0AA-80E450621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Introduction</a:t>
            </a:r>
          </a:p>
          <a:p>
            <a:pPr lvl="1"/>
            <a:r>
              <a:rPr kumimoji="1" lang="en-US" altLang="ja-JP" dirty="0"/>
              <a:t>Inelastic alpha scattering </a:t>
            </a:r>
          </a:p>
          <a:p>
            <a:pPr lvl="1"/>
            <a:r>
              <a:rPr lang="en-US" altLang="ja-JP" dirty="0"/>
              <a:t>Missing monopole problem</a:t>
            </a:r>
            <a:endParaRPr kumimoji="1" lang="en-US" altLang="ja-JP" dirty="0"/>
          </a:p>
          <a:p>
            <a:r>
              <a:rPr lang="en-US" altLang="ja-JP" dirty="0"/>
              <a:t>Experiment</a:t>
            </a:r>
          </a:p>
          <a:p>
            <a:r>
              <a:rPr kumimoji="1" lang="en-US" altLang="ja-JP" dirty="0"/>
              <a:t>DWBA calculation</a:t>
            </a:r>
          </a:p>
          <a:p>
            <a:r>
              <a:rPr lang="en-US" altLang="ja-JP" dirty="0"/>
              <a:t>Comparison with the exp. Data</a:t>
            </a:r>
          </a:p>
          <a:p>
            <a:r>
              <a:rPr kumimoji="1" lang="en-US" altLang="ja-JP" dirty="0"/>
              <a:t>Discussion</a:t>
            </a:r>
          </a:p>
          <a:p>
            <a:r>
              <a:rPr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1F80B6BC-BA07-4D34-A6F3-BADC7C60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6058C9-34A2-4DC0-8307-F12BAF5F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CB5F03B-E47E-42F9-8781-FA9E72C7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743DEA-4293-4BD6-89AF-A2BDA4B2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39669C-4D44-4910-8571-2196EEB269FC}"/>
              </a:ext>
            </a:extLst>
          </p:cNvPr>
          <p:cNvSpPr txBox="1"/>
          <p:nvPr/>
        </p:nvSpPr>
        <p:spPr>
          <a:xfrm>
            <a:off x="3850547" y="4761119"/>
            <a:ext cx="47146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Core collaborators</a:t>
            </a:r>
          </a:p>
          <a:p>
            <a:r>
              <a:rPr lang="en-US" altLang="ja-JP" dirty="0"/>
              <a:t>T. Kawabata (Kyoto Univ.)</a:t>
            </a:r>
          </a:p>
          <a:p>
            <a:r>
              <a:rPr kumimoji="1" lang="en-US" altLang="ja-JP" dirty="0"/>
              <a:t>K. Minomo (RCNP)</a:t>
            </a:r>
          </a:p>
          <a:p>
            <a:r>
              <a:rPr lang="en-US" altLang="ja-JP" dirty="0"/>
              <a:t>N. Yokota (Kyoto Univ.) &amp; T. </a:t>
            </a:r>
            <a:r>
              <a:rPr lang="en-US" altLang="ja-JP" dirty="0" err="1"/>
              <a:t>Kadoya</a:t>
            </a:r>
            <a:r>
              <a:rPr lang="en-US" altLang="ja-JP" dirty="0"/>
              <a:t> (Kyoto Univ.)</a:t>
            </a:r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EE0766B-6805-46AB-9BF2-8CF23E45CFC4}"/>
              </a:ext>
            </a:extLst>
          </p:cNvPr>
          <p:cNvSpPr/>
          <p:nvPr/>
        </p:nvSpPr>
        <p:spPr>
          <a:xfrm>
            <a:off x="4572000" y="599222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altLang="ja-JP" sz="2000" b="1" dirty="0"/>
              <a:t>S. Adachi </a:t>
            </a:r>
            <a:r>
              <a:rPr lang="fr-FR" altLang="ja-JP" sz="2000" b="1" i="1" dirty="0"/>
              <a:t>et al.</a:t>
            </a:r>
            <a:r>
              <a:rPr lang="fr-FR" altLang="ja-JP" sz="2000" b="1" dirty="0"/>
              <a:t> PRC 97, 014601</a:t>
            </a:r>
          </a:p>
        </p:txBody>
      </p:sp>
    </p:spTree>
    <p:extLst>
      <p:ext uri="{BB962C8B-B14F-4D97-AF65-F5344CB8AC3E}">
        <p14:creationId xmlns:p14="http://schemas.microsoft.com/office/powerpoint/2010/main" val="2109732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23020D48-4252-4813-B591-014B2B645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D349A3C-0F81-4BC1-83F3-3064630A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391CA28-F6C6-4E99-85C4-FEC7D1DC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7D1319-D5FA-4A7D-8F63-0EB8FAB6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DDB980EA-CE14-48B3-AC01-3D19851D8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ΔL = 0</a:t>
            </a:r>
            <a:r>
              <a:rPr lang="ja-JP" altLang="en-US" sz="4000" dirty="0"/>
              <a:t> </a:t>
            </a:r>
            <a:r>
              <a:rPr lang="en-US" altLang="ja-JP" sz="4000" dirty="0"/>
              <a:t>(E0)</a:t>
            </a:r>
            <a:r>
              <a:rPr lang="ja-JP" altLang="en-US" sz="4000" dirty="0"/>
              <a:t> </a:t>
            </a:r>
            <a:r>
              <a:rPr lang="en-US" altLang="ja-JP" sz="4000" dirty="0"/>
              <a:t>@ E</a:t>
            </a:r>
            <a:r>
              <a:rPr lang="en-US" altLang="ja-JP" sz="4000" baseline="-25000" dirty="0"/>
              <a:t>α</a:t>
            </a:r>
            <a:r>
              <a:rPr lang="en-US" altLang="ja-JP" sz="4000" dirty="0"/>
              <a:t> = 130 MeV</a:t>
            </a:r>
            <a:endParaRPr kumimoji="1" lang="ja-JP" altLang="en-US" sz="4000" dirty="0"/>
          </a:p>
        </p:txBody>
      </p:sp>
      <p:pic>
        <p:nvPicPr>
          <p:cNvPr id="7" name="Picture 2" descr="C:\Users\adachi\Desktop\defence_20180118\figure\dwba0p130.png">
            <a:extLst>
              <a:ext uri="{FF2B5EF4-FFF2-40B4-BE49-F238E27FC236}">
                <a16:creationId xmlns:a16="http://schemas.microsoft.com/office/drawing/2014/main" id="{38FD54F1-3F03-4BCF-ADA4-8AD0A87A1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39456"/>
            <a:ext cx="7879080" cy="40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EBA93DC-F964-4EBF-B973-915D70B0493F}"/>
              </a:ext>
            </a:extLst>
          </p:cNvPr>
          <p:cNvCxnSpPr>
            <a:stCxn id="11" idx="6"/>
          </p:cNvCxnSpPr>
          <p:nvPr/>
        </p:nvCxnSpPr>
        <p:spPr>
          <a:xfrm flipV="1">
            <a:off x="4716016" y="1771076"/>
            <a:ext cx="2484276" cy="100941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25899D4-7E9F-4FF4-BBC8-B72B642E0DBF}"/>
              </a:ext>
            </a:extLst>
          </p:cNvPr>
          <p:cNvSpPr txBox="1"/>
          <p:nvPr/>
        </p:nvSpPr>
        <p:spPr>
          <a:xfrm>
            <a:off x="6372200" y="1124744"/>
            <a:ext cx="262249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About 10 times smaller</a:t>
            </a:r>
          </a:p>
          <a:p>
            <a:r>
              <a:rPr lang="en-US" altLang="ja-JP" dirty="0"/>
              <a:t>These two are special?</a:t>
            </a:r>
            <a:endParaRPr kumimoji="1" lang="ja-JP" alt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A474E2C-E04B-4A20-83D7-5451D0FE05DD}"/>
              </a:ext>
            </a:extLst>
          </p:cNvPr>
          <p:cNvCxnSpPr>
            <a:stCxn id="12" idx="0"/>
          </p:cNvCxnSpPr>
          <p:nvPr/>
        </p:nvCxnSpPr>
        <p:spPr>
          <a:xfrm flipV="1">
            <a:off x="6876256" y="1771076"/>
            <a:ext cx="324036" cy="273717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2">
            <a:extLst>
              <a:ext uri="{FF2B5EF4-FFF2-40B4-BE49-F238E27FC236}">
                <a16:creationId xmlns:a16="http://schemas.microsoft.com/office/drawing/2014/main" id="{9D4F6E9F-8803-4E73-B4F7-F3EF27ED3563}"/>
              </a:ext>
            </a:extLst>
          </p:cNvPr>
          <p:cNvSpPr/>
          <p:nvPr/>
        </p:nvSpPr>
        <p:spPr>
          <a:xfrm>
            <a:off x="4139952" y="2276001"/>
            <a:ext cx="576064" cy="1008983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4">
            <a:extLst>
              <a:ext uri="{FF2B5EF4-FFF2-40B4-BE49-F238E27FC236}">
                <a16:creationId xmlns:a16="http://schemas.microsoft.com/office/drawing/2014/main" id="{F8CD0A14-CAAC-4734-BF35-44586314E1CF}"/>
              </a:ext>
            </a:extLst>
          </p:cNvPr>
          <p:cNvSpPr/>
          <p:nvPr/>
        </p:nvSpPr>
        <p:spPr>
          <a:xfrm>
            <a:off x="6588224" y="4508249"/>
            <a:ext cx="576064" cy="1008983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99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0DD49B4-2B33-4DE8-98E8-261905C51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25BB49E-A5F9-4FFC-9E3F-0DA65A3D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DC88D12-613B-46E2-87C5-44E76297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87048E-1345-4869-AE37-9B2D5211C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82C34EAD-B9EA-44D7-84CC-BF1133CAA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ΔL = 2</a:t>
            </a:r>
            <a:r>
              <a:rPr lang="ja-JP" altLang="en-US" sz="4000" dirty="0"/>
              <a:t> </a:t>
            </a:r>
            <a:r>
              <a:rPr lang="en-US" altLang="ja-JP" sz="4000" dirty="0"/>
              <a:t>(E2)</a:t>
            </a:r>
            <a:r>
              <a:rPr lang="ja-JP" altLang="en-US" sz="4000" dirty="0"/>
              <a:t> </a:t>
            </a:r>
            <a:r>
              <a:rPr lang="en-US" altLang="ja-JP" sz="4000" dirty="0"/>
              <a:t>@ E</a:t>
            </a:r>
            <a:r>
              <a:rPr lang="en-US" altLang="ja-JP" sz="4000" baseline="-25000" dirty="0"/>
              <a:t>α</a:t>
            </a:r>
            <a:r>
              <a:rPr lang="en-US" altLang="ja-JP" sz="4000" dirty="0"/>
              <a:t> = 386 MeV</a:t>
            </a:r>
            <a:endParaRPr kumimoji="1" lang="ja-JP" altLang="en-US" sz="4000" dirty="0"/>
          </a:p>
        </p:txBody>
      </p:sp>
      <p:pic>
        <p:nvPicPr>
          <p:cNvPr id="7" name="Picture 2" descr="C:\Users\adachi\Desktop\defence_20180118\figure\dwba2p400.png">
            <a:extLst>
              <a:ext uri="{FF2B5EF4-FFF2-40B4-BE49-F238E27FC236}">
                <a16:creationId xmlns:a16="http://schemas.microsoft.com/office/drawing/2014/main" id="{272D1D3F-B7E3-4B43-9C79-47FDAC81C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8041005" cy="595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BB2B8ED-8FFB-4103-8061-0A3055CDB78E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2038524" y="2924944"/>
            <a:ext cx="445244" cy="63814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925755E-DAD6-41A9-81DB-6ADF30076647}"/>
              </a:ext>
            </a:extLst>
          </p:cNvPr>
          <p:cNvSpPr txBox="1"/>
          <p:nvPr/>
        </p:nvSpPr>
        <p:spPr>
          <a:xfrm>
            <a:off x="107503" y="3239921"/>
            <a:ext cx="193102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Differences b/w DI &amp; DD are small</a:t>
            </a:r>
            <a:endParaRPr kumimoji="1" lang="ja-JP" alt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C290DDF-BD37-4991-A163-D9B3041E362A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5508104" y="1870028"/>
            <a:ext cx="2307018" cy="91093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F9A21EE-ED73-425D-AEE8-D1150C60CAB3}"/>
              </a:ext>
            </a:extLst>
          </p:cNvPr>
          <p:cNvSpPr txBox="1"/>
          <p:nvPr/>
        </p:nvSpPr>
        <p:spPr>
          <a:xfrm>
            <a:off x="6593747" y="1223697"/>
            <a:ext cx="244274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Both DI &amp; DD reproduce the exp. well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117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0C2B5B9-A39C-41EF-9B2F-9DA4BA97D54C}"/>
              </a:ext>
            </a:extLst>
          </p:cNvPr>
          <p:cNvSpPr/>
          <p:nvPr/>
        </p:nvSpPr>
        <p:spPr>
          <a:xfrm>
            <a:off x="1090568" y="1957048"/>
            <a:ext cx="4454555" cy="786152"/>
          </a:xfrm>
          <a:prstGeom prst="rect">
            <a:avLst/>
          </a:prstGeom>
          <a:solidFill>
            <a:srgbClr val="A0FF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14931EA6-332E-4522-9A89-4CAFF0E87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ja-JP" dirty="0"/>
              <a:t>Δ</a:t>
            </a:r>
            <a:r>
              <a:rPr lang="en-US" altLang="ja-JP" dirty="0"/>
              <a:t>L = 0 transition</a:t>
            </a:r>
          </a:p>
          <a:p>
            <a:pPr lvl="1"/>
            <a:r>
              <a:rPr kumimoji="1" lang="en-US" altLang="ja-JP" dirty="0">
                <a:solidFill>
                  <a:srgbClr val="FF0000"/>
                </a:solidFill>
              </a:rPr>
              <a:t>Large difference b/w DD &amp; DI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DI reproduces the exp. data more</a:t>
            </a:r>
          </a:p>
          <a:p>
            <a:pPr lvl="1"/>
            <a:r>
              <a:rPr kumimoji="1" lang="en-US" altLang="ja-JP" dirty="0"/>
              <a:t>Two exception:</a:t>
            </a:r>
          </a:p>
          <a:p>
            <a:pPr lvl="2"/>
            <a:r>
              <a:rPr lang="en-US" altLang="ja-JP" baseline="30000" dirty="0"/>
              <a:t>16</a:t>
            </a:r>
            <a:r>
              <a:rPr lang="en-US" altLang="ja-JP" dirty="0"/>
              <a:t>O 0</a:t>
            </a:r>
            <a:r>
              <a:rPr lang="en-US" altLang="ja-JP" baseline="-25000" dirty="0"/>
              <a:t>2</a:t>
            </a:r>
            <a:r>
              <a:rPr lang="en-US" altLang="ja-JP" baseline="30000" dirty="0"/>
              <a:t>+</a:t>
            </a:r>
            <a:r>
              <a:rPr lang="en-US" altLang="ja-JP" dirty="0"/>
              <a:t> and </a:t>
            </a:r>
            <a:r>
              <a:rPr lang="en-US" altLang="ja-JP" baseline="30000" dirty="0"/>
              <a:t>40</a:t>
            </a:r>
            <a:r>
              <a:rPr lang="en-US" altLang="ja-JP" dirty="0"/>
              <a:t>Ca 0</a:t>
            </a:r>
            <a:r>
              <a:rPr lang="en-US" altLang="ja-JP" baseline="-25000" dirty="0"/>
              <a:t>2</a:t>
            </a:r>
            <a:r>
              <a:rPr lang="en-US" altLang="ja-JP" baseline="30000" dirty="0"/>
              <a:t>+</a:t>
            </a:r>
            <a:r>
              <a:rPr lang="en-US" altLang="ja-JP" dirty="0"/>
              <a:t>: the first excited states in the doubly magic nuclei?</a:t>
            </a:r>
          </a:p>
          <a:p>
            <a:r>
              <a:rPr lang="el-GR" altLang="ja-JP" dirty="0"/>
              <a:t>Δ</a:t>
            </a:r>
            <a:r>
              <a:rPr lang="en-US" altLang="ja-JP" dirty="0"/>
              <a:t>L = 2 transition (&amp; </a:t>
            </a:r>
            <a:r>
              <a:rPr lang="el-GR" altLang="ja-JP" dirty="0"/>
              <a:t>Δ</a:t>
            </a:r>
            <a:r>
              <a:rPr lang="en-US" altLang="ja-JP" dirty="0"/>
              <a:t>L = 3: not shown today)</a:t>
            </a:r>
          </a:p>
          <a:p>
            <a:pPr lvl="1"/>
            <a:r>
              <a:rPr lang="en-US" altLang="ja-JP" dirty="0"/>
              <a:t>Difference b/w DD &amp; DI is small</a:t>
            </a:r>
          </a:p>
          <a:p>
            <a:pPr lvl="1"/>
            <a:r>
              <a:rPr lang="en-US" altLang="ja-JP" dirty="0"/>
              <a:t>Both reproduce the exp. well.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56D71E6-CA5F-4510-8D38-404EB1290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61D935C-6A2D-402E-A4AB-003D54A7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178D3E0-A5A1-4ACC-9EFD-2959E78A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FC3F885F-2BAB-435F-A72F-6AE6785A9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Comparison with </a:t>
            </a:r>
            <a:r>
              <a:rPr lang="en-US" altLang="ja-JP" dirty="0"/>
              <a:t>the </a:t>
            </a:r>
            <a:r>
              <a:rPr kumimoji="1" lang="en-US" altLang="ja-JP" dirty="0"/>
              <a:t>exp. </a:t>
            </a:r>
            <a:r>
              <a:rPr lang="en-US" altLang="ja-JP" dirty="0"/>
              <a:t>data &amp; present DWBA calc.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801178-9843-4BDF-96AF-58DE7083C225}"/>
              </a:ext>
            </a:extLst>
          </p:cNvPr>
          <p:cNvSpPr txBox="1"/>
          <p:nvPr/>
        </p:nvSpPr>
        <p:spPr>
          <a:xfrm>
            <a:off x="3103927" y="5299405"/>
            <a:ext cx="522986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DWBA calc. with DI int. @ </a:t>
            </a:r>
            <a:r>
              <a:rPr lang="en-US" altLang="ja-JP" sz="2400" dirty="0">
                <a:solidFill>
                  <a:srgbClr val="FF0000"/>
                </a:solidFill>
              </a:rPr>
              <a:t>E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α</a:t>
            </a:r>
            <a:r>
              <a:rPr lang="en-US" altLang="ja-JP" sz="2400" dirty="0">
                <a:solidFill>
                  <a:srgbClr val="FF0000"/>
                </a:solidFill>
              </a:rPr>
              <a:t> = 386 MeV are better to reproduce the exp. Data.</a:t>
            </a:r>
            <a:endParaRPr lang="en-US" altLang="ja-JP" sz="24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3855E9E3-8F4C-4DE7-8C66-AF4FE491270C}"/>
              </a:ext>
            </a:extLst>
          </p:cNvPr>
          <p:cNvSpPr/>
          <p:nvPr/>
        </p:nvSpPr>
        <p:spPr>
          <a:xfrm>
            <a:off x="1971684" y="5375748"/>
            <a:ext cx="906011" cy="46206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A01AAE1-54F3-4A2F-85CA-69B33B42002B}"/>
              </a:ext>
            </a:extLst>
          </p:cNvPr>
          <p:cNvSpPr txBox="1"/>
          <p:nvPr/>
        </p:nvSpPr>
        <p:spPr>
          <a:xfrm>
            <a:off x="3004278" y="5299404"/>
            <a:ext cx="6008754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sym typeface="Wingdings" panose="05000000000000000000" pitchFamily="2" charset="2"/>
              </a:rPr>
              <a:t>DWBA calc. with DI int. @ </a:t>
            </a:r>
            <a:r>
              <a:rPr lang="en-US" altLang="ja-JP" sz="2800" dirty="0">
                <a:solidFill>
                  <a:srgbClr val="FF0000"/>
                </a:solidFill>
              </a:rPr>
              <a:t>E</a:t>
            </a:r>
            <a:r>
              <a:rPr lang="en-US" altLang="ja-JP" sz="2800" baseline="-25000" dirty="0">
                <a:solidFill>
                  <a:srgbClr val="FF0000"/>
                </a:solidFill>
              </a:rPr>
              <a:t>α</a:t>
            </a:r>
            <a:r>
              <a:rPr lang="en-US" altLang="ja-JP" sz="2800" dirty="0">
                <a:solidFill>
                  <a:srgbClr val="FF0000"/>
                </a:solidFill>
              </a:rPr>
              <a:t> = 386 MeV are better to reproduce the exp. data.</a:t>
            </a:r>
            <a:endParaRPr lang="en-US" altLang="ja-JP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047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F42A76A7-C6D0-46C8-9CF1-C947A6EAFA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Discussion</a:t>
            </a:r>
            <a:endParaRPr kumimoji="1" lang="ja-JP" altLang="en-US" dirty="0"/>
          </a:p>
        </p:txBody>
      </p:sp>
      <p:sp>
        <p:nvSpPr>
          <p:cNvPr id="8" name="字幕 7">
            <a:extLst>
              <a:ext uri="{FF2B5EF4-FFF2-40B4-BE49-F238E27FC236}">
                <a16:creationId xmlns:a16="http://schemas.microsoft.com/office/drawing/2014/main" id="{7ADA20AD-2987-48F0-8A55-3F8290FFCF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5F83412-8B6C-401D-A231-394F50C32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9777A51-8D70-4BCD-9AE3-635E6A790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9F33AFF-847B-4BC0-AF37-6A82D96A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937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FDBB7984-A35C-4B8A-A8FD-71813981B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81329"/>
            <a:ext cx="2530626" cy="741754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/>
              <a:t>Why DD &amp; DI differ so much?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630B809-C7D5-43FD-822B-F8CA2BD4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A45F2B7-487A-462A-943F-5FA0652E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64CA082-80F9-4D4B-A6D7-C43024F6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1A058EC3-E79C-4D12-AB9C-EAB7E880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600" dirty="0"/>
              <a:t>Characteristic of macroscopic transition density &amp; our int. 1/2</a:t>
            </a:r>
            <a:endParaRPr kumimoji="1" lang="ja-JP" altLang="en-US" sz="3600" dirty="0"/>
          </a:p>
        </p:txBody>
      </p:sp>
      <p:pic>
        <p:nvPicPr>
          <p:cNvPr id="7" name="Picture 2" descr="C:\Users\adachi\Desktop\defence_20180118\figure\td-td_comparison.png">
            <a:extLst>
              <a:ext uri="{FF2B5EF4-FFF2-40B4-BE49-F238E27FC236}">
                <a16:creationId xmlns:a16="http://schemas.microsoft.com/office/drawing/2014/main" id="{4ADC7583-D846-4429-831C-0B40DBE8B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92" y="1155637"/>
            <a:ext cx="5780320" cy="529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89A0C2C-199F-4BF4-9E5B-195437825CBF}"/>
              </a:ext>
            </a:extLst>
          </p:cNvPr>
          <p:cNvSpPr txBox="1"/>
          <p:nvPr/>
        </p:nvSpPr>
        <p:spPr>
          <a:xfrm rot="16200000">
            <a:off x="2449700" y="1702104"/>
            <a:ext cx="18776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Transition density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EDD60D-1EA1-4BD3-B7B5-F6AB9A8DFF38}"/>
              </a:ext>
            </a:extLst>
          </p:cNvPr>
          <p:cNvSpPr txBox="1"/>
          <p:nvPr/>
        </p:nvSpPr>
        <p:spPr>
          <a:xfrm rot="16200000">
            <a:off x="2416406" y="4360458"/>
            <a:ext cx="19442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Transition pot.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E5B33A1-55D1-441C-AB08-918D0394B98D}"/>
              </a:ext>
            </a:extLst>
          </p:cNvPr>
          <p:cNvSpPr txBox="1"/>
          <p:nvPr/>
        </p:nvSpPr>
        <p:spPr>
          <a:xfrm>
            <a:off x="4860032" y="1484784"/>
            <a:ext cx="119071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r>
              <a:rPr lang="en-US" altLang="ja-JP" baseline="-25000" dirty="0"/>
              <a:t>1</a:t>
            </a:r>
            <a:r>
              <a:rPr lang="en-US" altLang="ja-JP" baseline="30000" dirty="0"/>
              <a:t>+</a:t>
            </a:r>
            <a:r>
              <a:rPr lang="en-US" altLang="ja-JP" dirty="0"/>
              <a:t> state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C0FD03-49E1-4B34-9583-E52F6A039ADE}"/>
              </a:ext>
            </a:extLst>
          </p:cNvPr>
          <p:cNvSpPr txBox="1"/>
          <p:nvPr/>
        </p:nvSpPr>
        <p:spPr>
          <a:xfrm>
            <a:off x="7596336" y="1943079"/>
            <a:ext cx="119071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0</a:t>
            </a:r>
            <a:r>
              <a:rPr lang="en-US" altLang="ja-JP" baseline="-25000" dirty="0"/>
              <a:t>2</a:t>
            </a:r>
            <a:r>
              <a:rPr lang="en-US" altLang="ja-JP" baseline="30000" dirty="0"/>
              <a:t>+</a:t>
            </a:r>
            <a:r>
              <a:rPr lang="en-US" altLang="ja-JP" dirty="0"/>
              <a:t> state</a:t>
            </a:r>
            <a:endParaRPr kumimoji="1" lang="ja-JP" altLang="en-US" dirty="0"/>
          </a:p>
        </p:txBody>
      </p:sp>
      <p:sp>
        <p:nvSpPr>
          <p:cNvPr id="14" name="円/楕円 19">
            <a:extLst>
              <a:ext uri="{FF2B5EF4-FFF2-40B4-BE49-F238E27FC236}">
                <a16:creationId xmlns:a16="http://schemas.microsoft.com/office/drawing/2014/main" id="{8072563A-578F-4D2D-B50F-0DC257D47FB4}"/>
              </a:ext>
            </a:extLst>
          </p:cNvPr>
          <p:cNvSpPr/>
          <p:nvPr/>
        </p:nvSpPr>
        <p:spPr>
          <a:xfrm>
            <a:off x="3923928" y="2006516"/>
            <a:ext cx="504056" cy="82073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20">
            <a:extLst>
              <a:ext uri="{FF2B5EF4-FFF2-40B4-BE49-F238E27FC236}">
                <a16:creationId xmlns:a16="http://schemas.microsoft.com/office/drawing/2014/main" id="{689A45A4-2780-4702-AE7D-94DA6C403906}"/>
              </a:ext>
            </a:extLst>
          </p:cNvPr>
          <p:cNvSpPr/>
          <p:nvPr/>
        </p:nvSpPr>
        <p:spPr>
          <a:xfrm>
            <a:off x="3923928" y="2752279"/>
            <a:ext cx="504056" cy="82073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21">
            <a:extLst>
              <a:ext uri="{FF2B5EF4-FFF2-40B4-BE49-F238E27FC236}">
                <a16:creationId xmlns:a16="http://schemas.microsoft.com/office/drawing/2014/main" id="{B46392C3-00CA-485D-8C90-98E68E488E8E}"/>
              </a:ext>
            </a:extLst>
          </p:cNvPr>
          <p:cNvSpPr/>
          <p:nvPr/>
        </p:nvSpPr>
        <p:spPr>
          <a:xfrm>
            <a:off x="3923928" y="4264447"/>
            <a:ext cx="504056" cy="82073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22">
            <a:extLst>
              <a:ext uri="{FF2B5EF4-FFF2-40B4-BE49-F238E27FC236}">
                <a16:creationId xmlns:a16="http://schemas.microsoft.com/office/drawing/2014/main" id="{5B36205B-C6E4-4C8F-A093-7D69561ACC03}"/>
              </a:ext>
            </a:extLst>
          </p:cNvPr>
          <p:cNvSpPr/>
          <p:nvPr/>
        </p:nvSpPr>
        <p:spPr>
          <a:xfrm>
            <a:off x="6804248" y="2004850"/>
            <a:ext cx="504056" cy="82073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23">
            <a:extLst>
              <a:ext uri="{FF2B5EF4-FFF2-40B4-BE49-F238E27FC236}">
                <a16:creationId xmlns:a16="http://schemas.microsoft.com/office/drawing/2014/main" id="{C932CEEC-CDAC-45F9-A60B-B8572535402F}"/>
              </a:ext>
            </a:extLst>
          </p:cNvPr>
          <p:cNvSpPr/>
          <p:nvPr/>
        </p:nvSpPr>
        <p:spPr>
          <a:xfrm>
            <a:off x="6778205" y="2983749"/>
            <a:ext cx="504056" cy="128069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24">
            <a:extLst>
              <a:ext uri="{FF2B5EF4-FFF2-40B4-BE49-F238E27FC236}">
                <a16:creationId xmlns:a16="http://schemas.microsoft.com/office/drawing/2014/main" id="{A600285B-7CA4-441B-B0CE-F38A60502395}"/>
              </a:ext>
            </a:extLst>
          </p:cNvPr>
          <p:cNvSpPr/>
          <p:nvPr/>
        </p:nvSpPr>
        <p:spPr>
          <a:xfrm>
            <a:off x="6804248" y="4545124"/>
            <a:ext cx="504056" cy="140415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5E09917-130E-40A3-ACDE-EC1867DB1090}"/>
              </a:ext>
            </a:extLst>
          </p:cNvPr>
          <p:cNvSpPr txBox="1"/>
          <p:nvPr/>
        </p:nvSpPr>
        <p:spPr>
          <a:xfrm>
            <a:off x="179512" y="2305521"/>
            <a:ext cx="119071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r>
              <a:rPr lang="en-US" altLang="ja-JP" baseline="-25000" dirty="0"/>
              <a:t>1</a:t>
            </a:r>
            <a:r>
              <a:rPr lang="en-US" altLang="ja-JP" baseline="30000" dirty="0"/>
              <a:t>+</a:t>
            </a:r>
            <a:r>
              <a:rPr lang="en-US" altLang="ja-JP" dirty="0"/>
              <a:t> state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2DC52BB-409A-4995-AE35-D3454BAC9125}"/>
              </a:ext>
            </a:extLst>
          </p:cNvPr>
          <p:cNvSpPr txBox="1"/>
          <p:nvPr/>
        </p:nvSpPr>
        <p:spPr>
          <a:xfrm>
            <a:off x="179512" y="4218998"/>
            <a:ext cx="119071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0</a:t>
            </a:r>
            <a:r>
              <a:rPr lang="en-US" altLang="ja-JP" baseline="-25000" dirty="0"/>
              <a:t>2</a:t>
            </a:r>
            <a:r>
              <a:rPr lang="en-US" altLang="ja-JP" baseline="30000" dirty="0"/>
              <a:t>+</a:t>
            </a:r>
            <a:r>
              <a:rPr lang="en-US" altLang="ja-JP" dirty="0"/>
              <a:t> state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9FD3324-14B6-4243-BE5B-DFB7383C9088}"/>
              </a:ext>
            </a:extLst>
          </p:cNvPr>
          <p:cNvSpPr txBox="1"/>
          <p:nvPr/>
        </p:nvSpPr>
        <p:spPr>
          <a:xfrm>
            <a:off x="4932040" y="768486"/>
            <a:ext cx="330286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Example of </a:t>
            </a:r>
            <a:r>
              <a:rPr lang="en-US" altLang="ja-JP" sz="2400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12</a:t>
            </a:r>
            <a:r>
              <a:rPr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C(α,α’)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04C8C69-A35E-49E4-A7F3-3D534251DD3E}"/>
              </a:ext>
            </a:extLst>
          </p:cNvPr>
          <p:cNvSpPr txBox="1"/>
          <p:nvPr/>
        </p:nvSpPr>
        <p:spPr>
          <a:xfrm>
            <a:off x="179512" y="2682786"/>
            <a:ext cx="280831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Transition density is small around r ~ 0 </a:t>
            </a:r>
            <a:r>
              <a:rPr lang="en-US" altLang="ja-JP" dirty="0" err="1"/>
              <a:t>fm</a:t>
            </a:r>
            <a:endParaRPr lang="en-US" altLang="ja-JP" dirty="0"/>
          </a:p>
          <a:p>
            <a:r>
              <a:rPr lang="en-US" altLang="ja-JP" dirty="0">
                <a:sym typeface="Wingdings" panose="05000000000000000000" pitchFamily="2" charset="2"/>
              </a:rPr>
              <a:t> Difference b/w transition pot. by DI</a:t>
            </a:r>
            <a:r>
              <a:rPr lang="ja-JP" altLang="en-US" dirty="0">
                <a:sym typeface="Wingdings" panose="05000000000000000000" pitchFamily="2" charset="2"/>
              </a:rPr>
              <a:t> </a:t>
            </a:r>
            <a:r>
              <a:rPr lang="en-US" altLang="ja-JP" dirty="0">
                <a:sym typeface="Wingdings" panose="05000000000000000000" pitchFamily="2" charset="2"/>
              </a:rPr>
              <a:t>&amp; DD</a:t>
            </a:r>
            <a:r>
              <a:rPr lang="ja-JP" altLang="en-US" dirty="0">
                <a:sym typeface="Wingdings" panose="05000000000000000000" pitchFamily="2" charset="2"/>
              </a:rPr>
              <a:t> </a:t>
            </a:r>
            <a:r>
              <a:rPr lang="en-US" altLang="ja-JP" dirty="0">
                <a:sym typeface="Wingdings" panose="05000000000000000000" pitchFamily="2" charset="2"/>
              </a:rPr>
              <a:t>is small</a:t>
            </a:r>
            <a:endParaRPr lang="en-US" altLang="ja-JP" dirty="0"/>
          </a:p>
          <a:p>
            <a:r>
              <a:rPr kumimoji="1" lang="en-US" altLang="ja-JP" dirty="0">
                <a:sym typeface="Wingdings" panose="05000000000000000000" pitchFamily="2" charset="2"/>
              </a:rPr>
              <a:t> </a:t>
            </a:r>
            <a:r>
              <a:rPr lang="en-US" altLang="ja-JP" b="1" dirty="0">
                <a:solidFill>
                  <a:srgbClr val="FF0000"/>
                </a:solidFill>
                <a:sym typeface="Wingdings" panose="05000000000000000000" pitchFamily="2" charset="2"/>
              </a:rPr>
              <a:t>Effect on C/S is small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45CB31B-6B9D-475D-A606-B699199BBF06}"/>
              </a:ext>
            </a:extLst>
          </p:cNvPr>
          <p:cNvSpPr txBox="1"/>
          <p:nvPr/>
        </p:nvSpPr>
        <p:spPr>
          <a:xfrm>
            <a:off x="179512" y="4692718"/>
            <a:ext cx="280831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Transition density is large around r ~ 0 </a:t>
            </a:r>
            <a:r>
              <a:rPr lang="en-US" altLang="ja-JP" dirty="0" err="1"/>
              <a:t>fm</a:t>
            </a:r>
            <a:endParaRPr lang="en-US" altLang="ja-JP" dirty="0"/>
          </a:p>
          <a:p>
            <a:r>
              <a:rPr lang="en-US" altLang="ja-JP" dirty="0">
                <a:sym typeface="Wingdings" panose="05000000000000000000" pitchFamily="2" charset="2"/>
              </a:rPr>
              <a:t> Difference b/w transition pot. by DI</a:t>
            </a:r>
            <a:r>
              <a:rPr lang="ja-JP" altLang="en-US" dirty="0">
                <a:sym typeface="Wingdings" panose="05000000000000000000" pitchFamily="2" charset="2"/>
              </a:rPr>
              <a:t> </a:t>
            </a:r>
            <a:r>
              <a:rPr lang="en-US" altLang="ja-JP" dirty="0">
                <a:sym typeface="Wingdings" panose="05000000000000000000" pitchFamily="2" charset="2"/>
              </a:rPr>
              <a:t>&amp; DD</a:t>
            </a:r>
            <a:r>
              <a:rPr lang="ja-JP" altLang="en-US" dirty="0">
                <a:sym typeface="Wingdings" panose="05000000000000000000" pitchFamily="2" charset="2"/>
              </a:rPr>
              <a:t> </a:t>
            </a:r>
            <a:r>
              <a:rPr lang="en-US" altLang="ja-JP" dirty="0">
                <a:sym typeface="Wingdings" panose="05000000000000000000" pitchFamily="2" charset="2"/>
              </a:rPr>
              <a:t>is large</a:t>
            </a:r>
            <a:endParaRPr lang="en-US" altLang="ja-JP" dirty="0"/>
          </a:p>
          <a:p>
            <a:r>
              <a:rPr kumimoji="1" lang="en-US" altLang="ja-JP" dirty="0">
                <a:sym typeface="Wingdings" panose="05000000000000000000" pitchFamily="2" charset="2"/>
              </a:rPr>
              <a:t> </a:t>
            </a:r>
            <a:r>
              <a:rPr lang="en-US" altLang="ja-JP" b="1" dirty="0">
                <a:solidFill>
                  <a:srgbClr val="FF0000"/>
                </a:solidFill>
                <a:sym typeface="Wingdings" panose="05000000000000000000" pitchFamily="2" charset="2"/>
              </a:rPr>
              <a:t>Effect on C/S is large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CE61EE8A-18C5-4CB1-AC13-4CC4054922D5}"/>
              </a:ext>
            </a:extLst>
          </p:cNvPr>
          <p:cNvGrpSpPr/>
          <p:nvPr/>
        </p:nvGrpSpPr>
        <p:grpSpPr>
          <a:xfrm>
            <a:off x="3400192" y="1155637"/>
            <a:ext cx="5780320" cy="5297699"/>
            <a:chOff x="3400192" y="1155637"/>
            <a:chExt cx="5780320" cy="5297699"/>
          </a:xfrm>
        </p:grpSpPr>
        <p:pic>
          <p:nvPicPr>
            <p:cNvPr id="15" name="Picture 2" descr="C:\Users\adachi\Desktop\defence_20180118\figure\td-td_comparison.png">
              <a:extLst>
                <a:ext uri="{FF2B5EF4-FFF2-40B4-BE49-F238E27FC236}">
                  <a16:creationId xmlns:a16="http://schemas.microsoft.com/office/drawing/2014/main" id="{BAB6E7C9-80E8-4322-BC69-303D1BF78F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192" y="1155637"/>
              <a:ext cx="5780320" cy="5297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40804E8-0495-4C65-BE0A-78002FA2ADAB}"/>
                </a:ext>
              </a:extLst>
            </p:cNvPr>
            <p:cNvSpPr/>
            <p:nvPr/>
          </p:nvSpPr>
          <p:spPr>
            <a:xfrm>
              <a:off x="3400192" y="1236362"/>
              <a:ext cx="2890160" cy="5216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BE7776A-B263-4833-9BF0-C3BEFF9E1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4BDE620-7A36-40F9-A7E4-9ADD0E28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CA68810-D541-4BED-9873-B2A28E63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506CDBDC-A8B2-45BD-ABBE-8C8EE97C8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/>
              <a:t>Characteristic of macroscopic transition density &amp; our int. 2/2</a:t>
            </a:r>
            <a:endParaRPr kumimoji="1" lang="ja-JP" altLang="en-US" sz="3200" dirty="0"/>
          </a:p>
        </p:txBody>
      </p:sp>
      <p:pic>
        <p:nvPicPr>
          <p:cNvPr id="7" name="Picture 2" descr="C:\Users\adachi\Desktop\defence_20180118\figure\minomo-tp.png">
            <a:extLst>
              <a:ext uri="{FF2B5EF4-FFF2-40B4-BE49-F238E27FC236}">
                <a16:creationId xmlns:a16="http://schemas.microsoft.com/office/drawing/2014/main" id="{CB95F301-3F1E-48FA-9EA9-0C85D66FA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8" y="3517756"/>
            <a:ext cx="2952326" cy="280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DFF8235-BA84-43FF-9E2B-B976B4264697}"/>
              </a:ext>
            </a:extLst>
          </p:cNvPr>
          <p:cNvSpPr txBox="1"/>
          <p:nvPr/>
        </p:nvSpPr>
        <p:spPr>
          <a:xfrm>
            <a:off x="297203" y="3333200"/>
            <a:ext cx="4017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K. Minomo and K. Ogata,</a:t>
            </a:r>
            <a:r>
              <a:rPr lang="ja-JP" altLang="en-US" sz="1400" dirty="0"/>
              <a:t> </a:t>
            </a:r>
            <a:r>
              <a:rPr lang="en-US" altLang="ja-JP" sz="1400" dirty="0"/>
              <a:t>PRC </a:t>
            </a:r>
            <a:r>
              <a:rPr lang="en-US" altLang="ja-JP" sz="1400" b="1" dirty="0"/>
              <a:t>93</a:t>
            </a:r>
            <a:r>
              <a:rPr lang="en-US" altLang="ja-JP" sz="1400" dirty="0"/>
              <a:t>, 051601 (2016)</a:t>
            </a:r>
            <a:endParaRPr kumimoji="1" lang="ja-JP" altLang="en-US" sz="1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240FFD-D4CB-4EB9-9ACF-046DBA28589A}"/>
              </a:ext>
            </a:extLst>
          </p:cNvPr>
          <p:cNvSpPr txBox="1"/>
          <p:nvPr/>
        </p:nvSpPr>
        <p:spPr>
          <a:xfrm>
            <a:off x="1869415" y="4846075"/>
            <a:ext cx="16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</a:t>
            </a:r>
            <a:r>
              <a:rPr kumimoji="1" lang="en-US" altLang="ja-JP" baseline="-25000" dirty="0"/>
              <a:t>α</a:t>
            </a:r>
            <a:r>
              <a:rPr kumimoji="1" lang="en-US" altLang="ja-JP" dirty="0"/>
              <a:t> = 172.5 MeV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8C2E1ED-FFA8-440D-B1E9-D5CDD78AA454}"/>
              </a:ext>
            </a:extLst>
          </p:cNvPr>
          <p:cNvSpPr txBox="1"/>
          <p:nvPr/>
        </p:nvSpPr>
        <p:spPr>
          <a:xfrm>
            <a:off x="2150782" y="4078153"/>
            <a:ext cx="119071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0</a:t>
            </a:r>
            <a:r>
              <a:rPr lang="en-US" altLang="ja-JP" baseline="-25000" dirty="0"/>
              <a:t>2</a:t>
            </a:r>
            <a:r>
              <a:rPr lang="en-US" altLang="ja-JP" baseline="30000" dirty="0"/>
              <a:t>+</a:t>
            </a:r>
            <a:r>
              <a:rPr lang="en-US" altLang="ja-JP" dirty="0"/>
              <a:t> state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670817B-2167-49AF-8660-50F9F1EFBB2F}"/>
              </a:ext>
            </a:extLst>
          </p:cNvPr>
          <p:cNvSpPr txBox="1"/>
          <p:nvPr/>
        </p:nvSpPr>
        <p:spPr>
          <a:xfrm>
            <a:off x="7596336" y="1943079"/>
            <a:ext cx="119071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0</a:t>
            </a:r>
            <a:r>
              <a:rPr lang="en-US" altLang="ja-JP" baseline="-25000" dirty="0"/>
              <a:t>2</a:t>
            </a:r>
            <a:r>
              <a:rPr lang="en-US" altLang="ja-JP" baseline="30000" dirty="0"/>
              <a:t>+</a:t>
            </a:r>
            <a:r>
              <a:rPr lang="en-US" altLang="ja-JP" dirty="0"/>
              <a:t> state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B5DDFA3-00F9-4187-992E-988CECDD39A1}"/>
              </a:ext>
            </a:extLst>
          </p:cNvPr>
          <p:cNvSpPr txBox="1"/>
          <p:nvPr/>
        </p:nvSpPr>
        <p:spPr>
          <a:xfrm rot="16200000">
            <a:off x="5201292" y="1702104"/>
            <a:ext cx="18776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Transition density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EDF4D43-122E-4E68-9916-931D335E3FF0}"/>
              </a:ext>
            </a:extLst>
          </p:cNvPr>
          <p:cNvSpPr txBox="1"/>
          <p:nvPr/>
        </p:nvSpPr>
        <p:spPr>
          <a:xfrm rot="16200000">
            <a:off x="5167998" y="4360458"/>
            <a:ext cx="19442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Transition pot.</a:t>
            </a:r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83CD9BA-8CD0-4076-A629-8AE17FF76593}"/>
              </a:ext>
            </a:extLst>
          </p:cNvPr>
          <p:cNvSpPr/>
          <p:nvPr/>
        </p:nvSpPr>
        <p:spPr>
          <a:xfrm>
            <a:off x="705062" y="1931698"/>
            <a:ext cx="38507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Calc. with </a:t>
            </a:r>
            <a:r>
              <a:rPr lang="en-US" altLang="ja-JP" sz="2000" b="1" dirty="0">
                <a:solidFill>
                  <a:srgbClr val="FF0000"/>
                </a:solidFill>
              </a:rPr>
              <a:t>Melbourne G-matrix int.</a:t>
            </a:r>
          </a:p>
          <a:p>
            <a:endParaRPr lang="en-US" altLang="ja-JP" sz="2000" b="1" dirty="0">
              <a:solidFill>
                <a:srgbClr val="FF0000"/>
              </a:solidFill>
            </a:endParaRPr>
          </a:p>
          <a:p>
            <a:endParaRPr lang="en-US" altLang="ja-JP" sz="2000" b="1" dirty="0">
              <a:solidFill>
                <a:srgbClr val="FF0000"/>
              </a:solidFill>
            </a:endParaRPr>
          </a:p>
          <a:p>
            <a:r>
              <a:rPr lang="en-US" altLang="ja-JP" sz="2000" dirty="0"/>
              <a:t>             Calc. with our effective int.</a:t>
            </a:r>
            <a:endParaRPr lang="ja-JP" altLang="en-US" sz="2000" dirty="0"/>
          </a:p>
        </p:txBody>
      </p:sp>
      <p:sp>
        <p:nvSpPr>
          <p:cNvPr id="23" name="上下矢印 9">
            <a:extLst>
              <a:ext uri="{FF2B5EF4-FFF2-40B4-BE49-F238E27FC236}">
                <a16:creationId xmlns:a16="http://schemas.microsoft.com/office/drawing/2014/main" id="{92A844E4-4BFC-4D24-9248-DC3EED56C783}"/>
              </a:ext>
            </a:extLst>
          </p:cNvPr>
          <p:cNvSpPr/>
          <p:nvPr/>
        </p:nvSpPr>
        <p:spPr>
          <a:xfrm rot="16200000">
            <a:off x="921739" y="2694573"/>
            <a:ext cx="360040" cy="716015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253569C-F0FB-4F5D-9CB8-6A8F5FAAC823}"/>
              </a:ext>
            </a:extLst>
          </p:cNvPr>
          <p:cNvSpPr txBox="1"/>
          <p:nvPr/>
        </p:nvSpPr>
        <p:spPr>
          <a:xfrm>
            <a:off x="349189" y="1419188"/>
            <a:ext cx="449608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ym typeface="Wingdings" panose="05000000000000000000" pitchFamily="2" charset="2"/>
              </a:rPr>
              <a:t>Compare with the microscopic calc.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6D70A47-A40D-4856-9693-DD8236CDA0F7}"/>
              </a:ext>
            </a:extLst>
          </p:cNvPr>
          <p:cNvSpPr txBox="1"/>
          <p:nvPr/>
        </p:nvSpPr>
        <p:spPr>
          <a:xfrm>
            <a:off x="1605049" y="2234976"/>
            <a:ext cx="3454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Reproduce</a:t>
            </a:r>
            <a:r>
              <a:rPr lang="ja-JP" altLang="en-US" sz="2000" dirty="0"/>
              <a:t> </a:t>
            </a:r>
            <a:r>
              <a:rPr lang="en-US" altLang="ja-JP" sz="2000" dirty="0"/>
              <a:t>the</a:t>
            </a:r>
            <a:r>
              <a:rPr lang="ja-JP" altLang="en-US" sz="2000" dirty="0"/>
              <a:t> </a:t>
            </a:r>
            <a:r>
              <a:rPr lang="en-US" altLang="ja-JP" sz="2000" dirty="0"/>
              <a:t>exp.</a:t>
            </a:r>
            <a:r>
              <a:rPr lang="ja-JP" altLang="en-US" sz="2000" dirty="0"/>
              <a:t> </a:t>
            </a:r>
            <a:r>
              <a:rPr lang="en-US" altLang="ja-JP" sz="2000" dirty="0"/>
              <a:t>data</a:t>
            </a:r>
            <a:endParaRPr kumimoji="1"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Include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the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density dep.</a:t>
            </a:r>
          </a:p>
        </p:txBody>
      </p:sp>
      <p:sp>
        <p:nvSpPr>
          <p:cNvPr id="26" name="矢印: 左右 25">
            <a:extLst>
              <a:ext uri="{FF2B5EF4-FFF2-40B4-BE49-F238E27FC236}">
                <a16:creationId xmlns:a16="http://schemas.microsoft.com/office/drawing/2014/main" id="{03C862A6-FD00-4109-B8C8-47B9E3DA5C8B}"/>
              </a:ext>
            </a:extLst>
          </p:cNvPr>
          <p:cNvSpPr/>
          <p:nvPr/>
        </p:nvSpPr>
        <p:spPr>
          <a:xfrm>
            <a:off x="3443710" y="3622778"/>
            <a:ext cx="2511730" cy="449697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57E9942-6936-47E4-A27D-237B8E1A4449}"/>
              </a:ext>
            </a:extLst>
          </p:cNvPr>
          <p:cNvSpPr txBox="1"/>
          <p:nvPr/>
        </p:nvSpPr>
        <p:spPr>
          <a:xfrm>
            <a:off x="3616285" y="3981635"/>
            <a:ext cx="245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</a:t>
            </a:r>
            <a:r>
              <a:rPr kumimoji="1" lang="en-US" altLang="ja-JP" dirty="0"/>
              <a:t>imilar with the DI</a:t>
            </a:r>
            <a:endParaRPr kumimoji="1" lang="ja-JP" altLang="en-US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FA54020-DCB7-4923-BE2D-D148ED9E7B20}"/>
              </a:ext>
            </a:extLst>
          </p:cNvPr>
          <p:cNvSpPr/>
          <p:nvPr/>
        </p:nvSpPr>
        <p:spPr>
          <a:xfrm>
            <a:off x="3499834" y="5637727"/>
            <a:ext cx="3496583" cy="823929"/>
          </a:xfrm>
          <a:prstGeom prst="rect">
            <a:avLst/>
          </a:prstGeom>
          <a:solidFill>
            <a:srgbClr val="A0FF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5512D99-821C-4F53-B395-42871B40C48D}"/>
              </a:ext>
            </a:extLst>
          </p:cNvPr>
          <p:cNvSpPr txBox="1"/>
          <p:nvPr/>
        </p:nvSpPr>
        <p:spPr>
          <a:xfrm>
            <a:off x="3489482" y="5659047"/>
            <a:ext cx="3702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Treatment of the density dep. is not good.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1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26" grpId="0" animBg="1"/>
      <p:bldP spid="27" grpId="0"/>
      <p:bldP spid="29" grpId="0" animBg="1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962F0ADC-1752-4882-A4C5-B9648BF13D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4925981"/>
              </a:xfrm>
            </p:spPr>
            <p:txBody>
              <a:bodyPr>
                <a:normAutofit lnSpcReduction="10000"/>
              </a:bodyPr>
              <a:lstStyle/>
              <a:p>
                <a:r>
                  <a:rPr kumimoji="1" lang="en-US" altLang="ja-JP" dirty="0"/>
                  <a:t>Transition density</a:t>
                </a:r>
              </a:p>
              <a:p>
                <a:pPr lvl="1"/>
                <a:r>
                  <a:rPr lang="en-US" altLang="ja-JP" dirty="0">
                    <a:solidFill>
                      <a:srgbClr val="FF0000"/>
                    </a:solidFill>
                  </a:rPr>
                  <a:t>Macroscopic model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ja-JP" alt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⟺</m:t>
                    </m:r>
                  </m:oMath>
                </a14:m>
                <a:r>
                  <a:rPr kumimoji="1" lang="en-US" altLang="ja-JP" dirty="0">
                    <a:solidFill>
                      <a:srgbClr val="0070C0"/>
                    </a:solidFill>
                  </a:rPr>
                  <a:t>Microscopic model (by 3αRGM w.f. &amp; THSR w. f.)</a:t>
                </a:r>
              </a:p>
              <a:p>
                <a:r>
                  <a:rPr lang="en-US" altLang="ja-JP" dirty="0"/>
                  <a:t>Distorting potential</a:t>
                </a:r>
              </a:p>
              <a:p>
                <a:pPr lvl="1"/>
                <a:r>
                  <a:rPr lang="en-US" altLang="ja-JP" dirty="0">
                    <a:solidFill>
                      <a:srgbClr val="FF0000"/>
                    </a:solidFill>
                  </a:rPr>
                  <a:t>Assuming entrance = exit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ja-JP" alt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⟺</m:t>
                    </m:r>
                  </m:oMath>
                </a14:m>
                <a:r>
                  <a:rPr kumimoji="1" lang="en-US" altLang="ja-JP" dirty="0">
                    <a:solidFill>
                      <a:srgbClr val="0070C0"/>
                    </a:solidFill>
                  </a:rPr>
                  <a:t>Realistic exit channel by the microscopic model</a:t>
                </a:r>
              </a:p>
              <a:p>
                <a:r>
                  <a:rPr lang="en-US" altLang="ja-JP" dirty="0"/>
                  <a:t>Interaction</a:t>
                </a:r>
              </a:p>
              <a:p>
                <a:pPr lvl="1"/>
                <a:r>
                  <a:rPr kumimoji="1" lang="en-US" altLang="ja-JP" dirty="0">
                    <a:solidFill>
                      <a:srgbClr val="FF0000"/>
                    </a:solidFill>
                  </a:rPr>
                  <a:t>Effective αN int. with the gaussian type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ja-JP" alt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⟺</m:t>
                    </m:r>
                  </m:oMath>
                </a14:m>
                <a:r>
                  <a:rPr kumimoji="1" lang="en-US" altLang="ja-JP" dirty="0">
                    <a:solidFill>
                      <a:srgbClr val="0070C0"/>
                    </a:solidFill>
                  </a:rPr>
                  <a:t>Microscopic NN int. (Melbourne G-matrix)</a:t>
                </a:r>
              </a:p>
              <a:p>
                <a:r>
                  <a:rPr lang="en-US" altLang="ja-JP" dirty="0"/>
                  <a:t>Coupled-channel effect</a:t>
                </a:r>
              </a:p>
              <a:p>
                <a:pPr lvl="1"/>
                <a:r>
                  <a:rPr kumimoji="1" lang="en-US" altLang="ja-JP" dirty="0">
                    <a:solidFill>
                      <a:srgbClr val="FF0000"/>
                    </a:solidFill>
                  </a:rPr>
                  <a:t>No channe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l coupling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ja-JP" alt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⟺</m:t>
                    </m:r>
                  </m:oMath>
                </a14:m>
                <a:r>
                  <a:rPr kumimoji="1" lang="en-US" altLang="ja-JP" dirty="0">
                    <a:solidFill>
                      <a:srgbClr val="0070C0"/>
                    </a:solidFill>
                  </a:rPr>
                  <a:t>CC calc. 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with microscopic w. f.</a:t>
                </a:r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962F0ADC-1752-4882-A4C5-B9648BF13D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4925981"/>
              </a:xfrm>
              <a:blipFill>
                <a:blip r:embed="rId2"/>
                <a:stretch>
                  <a:fillRect t="-19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513D74-7B40-48F1-A14C-E9F4B11DC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43D6374-31BB-4A62-8CE2-80097A42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8C0C32-B5CE-4A87-9825-8887AA52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7A3B48D0-2C57-4488-8B0F-11B8C2D84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Uncertainty of the present DWBA</a:t>
            </a:r>
            <a:endParaRPr kumimoji="1" lang="ja-JP" altLang="en-US" sz="3600" dirty="0"/>
          </a:p>
        </p:txBody>
      </p:sp>
      <p:sp>
        <p:nvSpPr>
          <p:cNvPr id="7" name="左大かっこ 6">
            <a:extLst>
              <a:ext uri="{FF2B5EF4-FFF2-40B4-BE49-F238E27FC236}">
                <a16:creationId xmlns:a16="http://schemas.microsoft.com/office/drawing/2014/main" id="{F0C59345-E90E-4127-A077-384FE076BA69}"/>
              </a:ext>
            </a:extLst>
          </p:cNvPr>
          <p:cNvSpPr/>
          <p:nvPr/>
        </p:nvSpPr>
        <p:spPr>
          <a:xfrm>
            <a:off x="457200" y="3783435"/>
            <a:ext cx="180363" cy="109056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大かっこ 7">
            <a:extLst>
              <a:ext uri="{FF2B5EF4-FFF2-40B4-BE49-F238E27FC236}">
                <a16:creationId xmlns:a16="http://schemas.microsoft.com/office/drawing/2014/main" id="{9C3A62DF-F29F-4E6F-B203-76C50433203E}"/>
              </a:ext>
            </a:extLst>
          </p:cNvPr>
          <p:cNvSpPr/>
          <p:nvPr/>
        </p:nvSpPr>
        <p:spPr>
          <a:xfrm>
            <a:off x="6409195" y="3783435"/>
            <a:ext cx="180363" cy="109056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8E6DA35-D0FB-474F-A305-069362B9E3AA}"/>
              </a:ext>
            </a:extLst>
          </p:cNvPr>
          <p:cNvSpPr txBox="1"/>
          <p:nvPr/>
        </p:nvSpPr>
        <p:spPr>
          <a:xfrm>
            <a:off x="6727032" y="4097886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Skip today</a:t>
            </a:r>
            <a:endParaRPr kumimoji="1"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7317E4F-D6A9-48F7-BED9-2472605428DA}"/>
              </a:ext>
            </a:extLst>
          </p:cNvPr>
          <p:cNvSpPr txBox="1"/>
          <p:nvPr/>
        </p:nvSpPr>
        <p:spPr>
          <a:xfrm>
            <a:off x="5120541" y="5367612"/>
            <a:ext cx="389249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/>
              <a:t>We checked these effect for </a:t>
            </a:r>
            <a:r>
              <a:rPr kumimoji="1" lang="en-US" altLang="ja-JP" sz="2000" baseline="30000" dirty="0"/>
              <a:t>12</a:t>
            </a:r>
            <a:r>
              <a:rPr kumimoji="1" lang="en-US" altLang="ja-JP" sz="2000" dirty="0"/>
              <a:t>C</a:t>
            </a:r>
            <a:r>
              <a:rPr lang="en-US" altLang="ja-JP" sz="2000" dirty="0"/>
              <a:t>,</a:t>
            </a:r>
          </a:p>
          <a:p>
            <a:r>
              <a:rPr lang="en-US" altLang="ja-JP" sz="2000" dirty="0"/>
              <a:t>of which the microscopic w.f. are available.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3698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FCD9DDC-CA62-4864-9A1B-0E26C2112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Solid: “standard” DWBA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Dashed</a:t>
            </a:r>
            <a:r>
              <a:rPr lang="en-US" altLang="ja-JP" sz="2400" dirty="0"/>
              <a:t>: Solid &amp; replace the transition density</a:t>
            </a:r>
          </a:p>
          <a:p>
            <a:r>
              <a:rPr kumimoji="1" lang="en-US" altLang="ja-JP" sz="2400" dirty="0">
                <a:solidFill>
                  <a:srgbClr val="0070C0"/>
                </a:solidFill>
              </a:rPr>
              <a:t>Dotted</a:t>
            </a:r>
            <a:r>
              <a:rPr kumimoji="1" lang="en-US" altLang="ja-JP" sz="2400" dirty="0"/>
              <a:t>: Dashed &amp; replace the distorting pot. = “microscopic”</a:t>
            </a:r>
            <a:endParaRPr kumimoji="1" lang="ja-JP" altLang="en-US" sz="2400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5BD2783-9A98-45BC-B5A4-D631B137A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D5314CE-45E7-49FF-92B1-66149DA0F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8BD7811-49AE-4C99-9D52-0C212D13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9A0F7754-1E2B-4EF9-BC04-38A1F0AD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Transition density &amp; Distorting pot.</a:t>
            </a:r>
            <a:endParaRPr kumimoji="1" lang="ja-JP" altLang="en-US" sz="3600" dirty="0"/>
          </a:p>
        </p:txBody>
      </p:sp>
      <p:pic>
        <p:nvPicPr>
          <p:cNvPr id="7" name="Picture 3" descr="C:\Users\adachi\Desktop\defence_20180118\figure\wave-fucntion-effect.png">
            <a:extLst>
              <a:ext uri="{FF2B5EF4-FFF2-40B4-BE49-F238E27FC236}">
                <a16:creationId xmlns:a16="http://schemas.microsoft.com/office/drawing/2014/main" id="{11160058-C9BA-42E2-9D4E-FC31DEA50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52" y="3140968"/>
            <a:ext cx="781812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B2BFAC-8838-495D-BA8F-19647824BA9F}"/>
              </a:ext>
            </a:extLst>
          </p:cNvPr>
          <p:cNvSpPr txBox="1"/>
          <p:nvPr/>
        </p:nvSpPr>
        <p:spPr>
          <a:xfrm>
            <a:off x="2661416" y="2820725"/>
            <a:ext cx="44999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NO significant effect </a:t>
            </a:r>
            <a:r>
              <a:rPr lang="en-US" altLang="ja-JP" dirty="0"/>
              <a:t>on the absolute value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650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B751FEAB-3870-47A4-ADD8-61DBF65C9A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Coupling 0</a:t>
                </a:r>
                <a:r>
                  <a:rPr lang="en-US" altLang="ja-JP" baseline="-25000" dirty="0"/>
                  <a:t>2</a:t>
                </a:r>
                <a:r>
                  <a:rPr lang="en-US" altLang="ja-JP" baseline="30000" dirty="0"/>
                  <a:t>+</a:t>
                </a:r>
                <a:r>
                  <a:rPr lang="en-US" altLang="ja-JP" dirty="0"/>
                  <a:t> </a:t>
                </a:r>
                <a:r>
                  <a:rPr lang="en-US" altLang="ja-JP" dirty="0">
                    <a:sym typeface="Wingdings" panose="05000000000000000000" pitchFamily="2" charset="2"/>
                  </a:rPr>
                  <a:t>2</a:t>
                </a:r>
                <a:r>
                  <a:rPr lang="en-US" altLang="ja-JP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altLang="ja-JP" baseline="30000" dirty="0">
                    <a:sym typeface="Wingdings" panose="05000000000000000000" pitchFamily="2" charset="2"/>
                  </a:rPr>
                  <a:t>+</a:t>
                </a:r>
                <a:r>
                  <a:rPr lang="en-US" altLang="ja-JP" dirty="0">
                    <a:sym typeface="Wingdings" panose="05000000000000000000" pitchFamily="2" charset="2"/>
                  </a:rPr>
                  <a:t> is predicted to be strong for </a:t>
                </a:r>
                <a:r>
                  <a:rPr lang="en-US" altLang="ja-JP" baseline="30000" dirty="0">
                    <a:sym typeface="Wingdings" panose="05000000000000000000" pitchFamily="2" charset="2"/>
                  </a:rPr>
                  <a:t>12</a:t>
                </a:r>
                <a:r>
                  <a:rPr lang="en-US" altLang="ja-JP" dirty="0">
                    <a:sym typeface="Wingdings" panose="05000000000000000000" pitchFamily="2" charset="2"/>
                  </a:rPr>
                  <a:t>C.</a:t>
                </a:r>
              </a:p>
              <a:p>
                <a:pPr lvl="1"/>
                <a:r>
                  <a:rPr kumimoji="1" lang="en-US" altLang="ja-JP" dirty="0"/>
                  <a:t>Solid: “</a:t>
                </a:r>
                <a:r>
                  <a:rPr lang="en-US" altLang="ja-JP" dirty="0"/>
                  <a:t>microscopic</a:t>
                </a:r>
                <a:r>
                  <a:rPr kumimoji="1" lang="en-US" altLang="ja-JP" dirty="0"/>
                  <a:t>” DWBA</a:t>
                </a:r>
              </a:p>
              <a:p>
                <a:pPr lvl="1"/>
                <a:r>
                  <a:rPr lang="en-US" altLang="ja-JP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Dotted</a:t>
                </a:r>
                <a:r>
                  <a:rPr lang="en-US" altLang="ja-JP" dirty="0">
                    <a:sym typeface="Wingdings" panose="05000000000000000000" pitchFamily="2" charset="2"/>
                  </a:rPr>
                  <a:t>: without 2</a:t>
                </a:r>
                <a:r>
                  <a:rPr lang="en-US" altLang="ja-JP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altLang="ja-JP" baseline="30000" dirty="0">
                    <a:sym typeface="Wingdings" panose="05000000000000000000" pitchFamily="2" charset="2"/>
                  </a:rPr>
                  <a:t>+</a:t>
                </a:r>
                <a:endParaRPr kumimoji="1" lang="en-US" altLang="ja-JP" dirty="0"/>
              </a:p>
              <a:p>
                <a:pPr lvl="1"/>
                <a:r>
                  <a:rPr lang="en-US" altLang="ja-JP" dirty="0">
                    <a:solidFill>
                      <a:srgbClr val="FF0000"/>
                    </a:solidFill>
                  </a:rPr>
                  <a:t>Dashed</a:t>
                </a:r>
                <a:r>
                  <a:rPr lang="en-US" altLang="ja-JP" dirty="0"/>
                  <a:t>: 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0</a:t>
                </a:r>
                <a:r>
                  <a:rPr lang="en-US" altLang="ja-JP" sz="2400" baseline="-25000" dirty="0">
                    <a:sym typeface="Wingdings" panose="05000000000000000000" pitchFamily="2" charset="2"/>
                  </a:rPr>
                  <a:t>1</a:t>
                </a:r>
                <a:r>
                  <a:rPr lang="en-US" altLang="ja-JP" sz="2400" baseline="30000" dirty="0">
                    <a:sym typeface="Wingdings" panose="05000000000000000000" pitchFamily="2" charset="2"/>
                  </a:rPr>
                  <a:t>+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↔</m:t>
                    </m:r>
                  </m:oMath>
                </a14:m>
                <a:r>
                  <a:rPr lang="en-US" altLang="ja-JP" sz="2400" dirty="0">
                    <a:sym typeface="Wingdings" panose="05000000000000000000" pitchFamily="2" charset="2"/>
                  </a:rPr>
                  <a:t> 2</a:t>
                </a:r>
                <a:r>
                  <a:rPr lang="en-US" altLang="ja-JP" sz="2400" baseline="-25000" dirty="0">
                    <a:sym typeface="Wingdings" panose="05000000000000000000" pitchFamily="2" charset="2"/>
                  </a:rPr>
                  <a:t>1</a:t>
                </a:r>
                <a:r>
                  <a:rPr lang="en-US" altLang="ja-JP" sz="2400" baseline="30000" dirty="0">
                    <a:sym typeface="Wingdings" panose="05000000000000000000" pitchFamily="2" charset="2"/>
                  </a:rPr>
                  <a:t>+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↔</m:t>
                    </m:r>
                  </m:oMath>
                </a14:m>
                <a:r>
                  <a:rPr lang="en-US" altLang="ja-JP" sz="2400" dirty="0">
                    <a:sym typeface="Wingdings" panose="05000000000000000000" pitchFamily="2" charset="2"/>
                  </a:rPr>
                  <a:t> 0</a:t>
                </a:r>
                <a:r>
                  <a:rPr lang="en-US" altLang="ja-JP" sz="2400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altLang="ja-JP" sz="2400" baseline="30000" dirty="0">
                    <a:sym typeface="Wingdings" panose="05000000000000000000" pitchFamily="2" charset="2"/>
                  </a:rPr>
                  <a:t>+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↔</m:t>
                    </m:r>
                  </m:oMath>
                </a14:m>
                <a:r>
                  <a:rPr lang="en-US" altLang="ja-JP" sz="2400" dirty="0">
                    <a:sym typeface="Wingdings" panose="05000000000000000000" pitchFamily="2" charset="2"/>
                  </a:rPr>
                  <a:t> 3</a:t>
                </a:r>
                <a:r>
                  <a:rPr lang="en-US" altLang="ja-JP" sz="2400" baseline="-25000" dirty="0">
                    <a:sym typeface="Wingdings" panose="05000000000000000000" pitchFamily="2" charset="2"/>
                  </a:rPr>
                  <a:t>1</a:t>
                </a:r>
                <a:r>
                  <a:rPr lang="en-US" altLang="ja-JP" sz="2400" baseline="30000" dirty="0">
                    <a:sym typeface="Wingdings" panose="05000000000000000000" pitchFamily="2" charset="2"/>
                  </a:rPr>
                  <a:t>-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↔</m:t>
                    </m:r>
                  </m:oMath>
                </a14:m>
                <a:r>
                  <a:rPr lang="en-US" altLang="ja-JP" sz="2400" dirty="0">
                    <a:sym typeface="Wingdings" panose="05000000000000000000" pitchFamily="2" charset="2"/>
                  </a:rPr>
                  <a:t> 2</a:t>
                </a:r>
                <a:r>
                  <a:rPr lang="en-US" altLang="ja-JP" sz="2400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altLang="ja-JP" sz="2400" baseline="30000" dirty="0">
                    <a:sym typeface="Wingdings" panose="05000000000000000000" pitchFamily="2" charset="2"/>
                  </a:rPr>
                  <a:t>+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↔</m:t>
                    </m:r>
                  </m:oMath>
                </a14:m>
                <a:r>
                  <a:rPr lang="en-US" altLang="ja-JP" sz="2400" dirty="0">
                    <a:sym typeface="Wingdings" panose="05000000000000000000" pitchFamily="2" charset="2"/>
                  </a:rPr>
                  <a:t> 4</a:t>
                </a:r>
                <a:r>
                  <a:rPr lang="en-US" altLang="ja-JP" sz="2400" baseline="-25000" dirty="0">
                    <a:sym typeface="Wingdings" panose="05000000000000000000" pitchFamily="2" charset="2"/>
                  </a:rPr>
                  <a:t>1</a:t>
                </a:r>
                <a:r>
                  <a:rPr lang="en-US" altLang="ja-JP" sz="2400" baseline="30000" dirty="0">
                    <a:sym typeface="Wingdings" panose="05000000000000000000" pitchFamily="2" charset="2"/>
                  </a:rPr>
                  <a:t>+</a:t>
                </a:r>
              </a:p>
            </p:txBody>
          </p:sp>
        </mc:Choice>
        <mc:Fallback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B751FEAB-3870-47A4-ADD8-61DBF65C9A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2FF32EA-187E-4974-8538-EF3AE9CD7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A8C032E-E9BD-47F8-BFD5-A5A0C32D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447962C-88AF-49FA-8C07-EA7A75BD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4E9FE7DC-3D65-4A1A-9CEE-B31148FBB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Effect of the coupled channel</a:t>
            </a:r>
            <a:endParaRPr kumimoji="1" lang="ja-JP" altLang="en-US" sz="3600" dirty="0"/>
          </a:p>
        </p:txBody>
      </p:sp>
      <p:pic>
        <p:nvPicPr>
          <p:cNvPr id="7" name="Picture 2" descr="C:\Users\adachi\Desktop\defence_20180118\figure\cc-effect-di.png">
            <a:extLst>
              <a:ext uri="{FF2B5EF4-FFF2-40B4-BE49-F238E27FC236}">
                <a16:creationId xmlns:a16="http://schemas.microsoft.com/office/drawing/2014/main" id="{8AAC2DE5-02E6-4DE6-85E8-7D833182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0" y="3134669"/>
            <a:ext cx="7917180" cy="32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B100DA-6838-4992-8328-B3FCF8A3EC42}"/>
              </a:ext>
            </a:extLst>
          </p:cNvPr>
          <p:cNvSpPr txBox="1"/>
          <p:nvPr/>
        </p:nvSpPr>
        <p:spPr>
          <a:xfrm>
            <a:off x="4349604" y="6087489"/>
            <a:ext cx="44999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Effect is </a:t>
            </a:r>
            <a:r>
              <a:rPr kumimoji="1" lang="en-US" altLang="ja-JP" b="1" dirty="0"/>
              <a:t>limited, but not negligible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41481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54D21D4-D1B1-4C57-9AB8-62E241F8B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First systematic study for the widely-used analysis method</a:t>
            </a:r>
            <a:r>
              <a:rPr kumimoji="1" lang="en-US" altLang="ja-JP" dirty="0"/>
              <a:t> (effective int. + macroscopic transition density)</a:t>
            </a:r>
          </a:p>
          <a:p>
            <a:r>
              <a:rPr lang="en-US" altLang="ja-JP" dirty="0"/>
              <a:t>“Missing monopole problem” is not special, but exists for all the ΔL = 0 transitions.</a:t>
            </a:r>
          </a:p>
          <a:p>
            <a:pPr lvl="1"/>
            <a:r>
              <a:rPr kumimoji="1" lang="en-US" altLang="ja-JP" dirty="0">
                <a:solidFill>
                  <a:srgbClr val="FF0000"/>
                </a:solidFill>
              </a:rPr>
              <a:t>Due to how to include the density dependence</a:t>
            </a:r>
          </a:p>
          <a:p>
            <a:r>
              <a:rPr lang="en-US" altLang="ja-JP" dirty="0"/>
              <a:t>Density independent int. at E</a:t>
            </a:r>
            <a:r>
              <a:rPr lang="en-US" altLang="ja-JP" baseline="-25000" dirty="0"/>
              <a:t>α</a:t>
            </a:r>
            <a:r>
              <a:rPr lang="en-US" altLang="ja-JP" dirty="0"/>
              <a:t> ~  100 MeV/u is considered to be more appropriate than others.</a:t>
            </a:r>
          </a:p>
          <a:p>
            <a:endParaRPr kumimoji="1"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More sophisticated formalism for the analysis is required.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DFCB560-CFB3-42C9-955A-566C3893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35BF397-A177-41AC-B8E1-D6FFDAB05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7B1155A-982E-4FE7-ABA4-5212A733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69E58542-4135-47CB-8DD2-E60CEE48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Summary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0524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5E9F169D-97AD-4DDC-A944-9AF9E390F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Introduction</a:t>
            </a:r>
            <a:endParaRPr kumimoji="1" lang="ja-JP" altLang="en-US" dirty="0"/>
          </a:p>
        </p:txBody>
      </p:sp>
      <p:sp>
        <p:nvSpPr>
          <p:cNvPr id="8" name="字幕 7">
            <a:extLst>
              <a:ext uri="{FF2B5EF4-FFF2-40B4-BE49-F238E27FC236}">
                <a16:creationId xmlns:a16="http://schemas.microsoft.com/office/drawing/2014/main" id="{423B92A5-76DC-4AD9-867B-237F297BC0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97A64FC-390E-40AA-8B17-F669A756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17160EA-2BA3-40F6-90DD-32C3DA0D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B926E32-D79A-45F7-BEC1-BCA8C079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695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19D3C381-BF38-4AB0-9D72-FC26BE40E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Backup</a:t>
            </a:r>
            <a:endParaRPr kumimoji="1" lang="ja-JP" altLang="en-US" dirty="0"/>
          </a:p>
        </p:txBody>
      </p:sp>
      <p:sp>
        <p:nvSpPr>
          <p:cNvPr id="8" name="字幕 7">
            <a:extLst>
              <a:ext uri="{FF2B5EF4-FFF2-40B4-BE49-F238E27FC236}">
                <a16:creationId xmlns:a16="http://schemas.microsoft.com/office/drawing/2014/main" id="{3AF7B553-2C88-49C1-8905-155CC38080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D156B4-77A6-44BF-B0F7-AE21C46A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38482E0-715F-436E-A1FA-19CEB8E6A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B2022A-7F69-494D-824F-A4D0375C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423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7455" y="4410699"/>
            <a:ext cx="1785595" cy="25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481328"/>
            <a:ext cx="4708768" cy="4525963"/>
          </a:xfrm>
        </p:spPr>
        <p:txBody>
          <a:bodyPr>
            <a:noAutofit/>
          </a:bodyPr>
          <a:lstStyle/>
          <a:p>
            <a:r>
              <a:rPr lang="en-US" altLang="ja-JP" sz="2000" dirty="0"/>
              <a:t>Cluster structure</a:t>
            </a:r>
          </a:p>
          <a:p>
            <a:pPr lvl="1"/>
            <a:r>
              <a:rPr lang="en-US" altLang="ja-JP" sz="2000" dirty="0"/>
              <a:t>Predicted to appear </a:t>
            </a:r>
            <a:r>
              <a:rPr lang="en-US" altLang="ja-JP" sz="2000" dirty="0">
                <a:solidFill>
                  <a:srgbClr val="FF0000"/>
                </a:solidFill>
              </a:rPr>
              <a:t>near the decay threshold</a:t>
            </a:r>
            <a:endParaRPr lang="en-US" altLang="ja-JP" sz="2000" dirty="0"/>
          </a:p>
          <a:p>
            <a:pPr lvl="1"/>
            <a:r>
              <a:rPr lang="en-US" altLang="ja-JP" sz="2000" dirty="0"/>
              <a:t>Ikeda diagram</a:t>
            </a:r>
          </a:p>
          <a:p>
            <a:r>
              <a:rPr kumimoji="1" lang="en-US" altLang="ja-JP" sz="2000" dirty="0"/>
              <a:t>Self-conjugate A=4n</a:t>
            </a:r>
            <a:r>
              <a:rPr lang="ja-JP" altLang="en-US" sz="2000" dirty="0"/>
              <a:t> </a:t>
            </a:r>
            <a:r>
              <a:rPr lang="en-US" altLang="ja-JP" sz="2000" dirty="0"/>
              <a:t>nuclei</a:t>
            </a:r>
            <a:endParaRPr kumimoji="1" lang="en-US" altLang="ja-JP" sz="2000" dirty="0"/>
          </a:p>
          <a:p>
            <a:pPr lvl="1"/>
            <a:r>
              <a:rPr lang="en-US" altLang="ja-JP" sz="2000" dirty="0"/>
              <a:t>Predicted to exist </a:t>
            </a:r>
            <a:r>
              <a:rPr lang="en-US" altLang="ja-JP" sz="2000" dirty="0">
                <a:solidFill>
                  <a:srgbClr val="FF0000"/>
                </a:solidFill>
              </a:rPr>
              <a:t>the alpha condensed states</a:t>
            </a:r>
            <a:endParaRPr lang="en-US" altLang="ja-JP" sz="2000" dirty="0"/>
          </a:p>
          <a:p>
            <a:pPr lvl="1"/>
            <a:r>
              <a:rPr lang="en-US" altLang="ja-JP" sz="2000" dirty="0">
                <a:uFill>
                  <a:solidFill>
                    <a:srgbClr val="FF0000"/>
                  </a:solidFill>
                </a:uFill>
              </a:rPr>
              <a:t>Hoyle state (0</a:t>
            </a:r>
            <a:r>
              <a:rPr lang="en-US" altLang="ja-JP" sz="2000" baseline="-25000" dirty="0">
                <a:uFill>
                  <a:solidFill>
                    <a:srgbClr val="FF0000"/>
                  </a:solidFill>
                </a:uFill>
              </a:rPr>
              <a:t>2</a:t>
            </a:r>
            <a:r>
              <a:rPr lang="en-US" altLang="ja-JP" sz="2000" baseline="30000" dirty="0">
                <a:uFill>
                  <a:solidFill>
                    <a:srgbClr val="FF0000"/>
                  </a:solidFill>
                </a:uFill>
              </a:rPr>
              <a:t>+</a:t>
            </a:r>
            <a:r>
              <a:rPr lang="en-US" altLang="ja-JP" sz="2000" dirty="0">
                <a:uFill>
                  <a:solidFill>
                    <a:srgbClr val="FF0000"/>
                  </a:solidFill>
                </a:uFill>
              </a:rPr>
              <a:t> at 7.65 MeV in </a:t>
            </a:r>
            <a:r>
              <a:rPr lang="en-US" altLang="ja-JP" sz="2000" baseline="30000" dirty="0">
                <a:uFill>
                  <a:solidFill>
                    <a:srgbClr val="FF0000"/>
                  </a:solidFill>
                </a:uFill>
              </a:rPr>
              <a:t>12</a:t>
            </a:r>
            <a:r>
              <a:rPr lang="en-US" altLang="ja-JP" sz="2000" dirty="0">
                <a:uFill>
                  <a:solidFill>
                    <a:srgbClr val="FF0000"/>
                  </a:solidFill>
                </a:uFill>
              </a:rPr>
              <a:t>C)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Isoscalar monopole (IS E0) transition</a:t>
            </a:r>
          </a:p>
          <a:p>
            <a:pPr lvl="1"/>
            <a:r>
              <a:rPr lang="en-US" altLang="ja-JP" sz="1600" dirty="0"/>
              <a:t>is predicted to be strong for spatially developed cluster states</a:t>
            </a:r>
          </a:p>
          <a:p>
            <a:pPr lvl="1"/>
            <a:r>
              <a:rPr lang="en-US" altLang="ja-JP" sz="1600" dirty="0">
                <a:solidFill>
                  <a:srgbClr val="FF0000"/>
                </a:solidFill>
              </a:rPr>
              <a:t>About 3 times larger</a:t>
            </a:r>
            <a:r>
              <a:rPr lang="en-US" altLang="ja-JP" sz="1600" dirty="0"/>
              <a:t> than the single particle unit to Hoyle state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2018/1/18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E5CE-6AEC-405C-B209-5FD86592573B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Search for the nuclear cluster states</a:t>
            </a:r>
            <a:endParaRPr kumimoji="1" lang="ja-JP" altLang="en-US" sz="36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68" y="1268760"/>
            <a:ext cx="3937270" cy="3761656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4070605" y="5635448"/>
            <a:ext cx="1787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Shell-model like</a:t>
            </a:r>
          </a:p>
          <a:p>
            <a:r>
              <a:rPr lang="en-US" altLang="ja-JP" sz="1600" dirty="0"/>
              <a:t>compact structure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40286" y="5124417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70C0"/>
                </a:solidFill>
              </a:rPr>
              <a:t>G.S.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524328" y="5185279"/>
            <a:ext cx="146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0070C0"/>
                </a:solidFill>
              </a:rPr>
              <a:t>Ex</a:t>
            </a:r>
            <a:r>
              <a:rPr kumimoji="1" lang="en-US" altLang="ja-JP" sz="2000" b="1" dirty="0">
                <a:solidFill>
                  <a:srgbClr val="0070C0"/>
                </a:solidFill>
              </a:rPr>
              <a:t>. state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461323" y="5752365"/>
            <a:ext cx="175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Spatially developed cluster state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436096" y="6156012"/>
            <a:ext cx="1656185" cy="369332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</a:t>
            </a:r>
            <a:r>
              <a:rPr kumimoji="0" lang="en-US" altLang="ja-JP" sz="1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: E0 operator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664322" y="1268760"/>
            <a:ext cx="648072" cy="504056"/>
          </a:xfrm>
          <a:prstGeom prst="roundRect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096" y="42790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M. Freer and H. O. U. </a:t>
            </a:r>
            <a:r>
              <a:rPr kumimoji="1" lang="en-US" altLang="ja-JP" sz="1400" dirty="0" err="1"/>
              <a:t>Fynbo</a:t>
            </a:r>
            <a:r>
              <a:rPr kumimoji="1" lang="en-US" altLang="ja-JP" sz="1400" dirty="0"/>
              <a:t>,</a:t>
            </a:r>
          </a:p>
          <a:p>
            <a:r>
              <a:rPr kumimoji="1" lang="en-US" altLang="ja-JP" sz="1400" dirty="0" err="1"/>
              <a:t>Prog</a:t>
            </a:r>
            <a:r>
              <a:rPr kumimoji="1" lang="en-US" altLang="ja-JP" sz="1400" dirty="0"/>
              <a:t>. in Part. </a:t>
            </a:r>
            <a:r>
              <a:rPr kumimoji="1" lang="en-US" altLang="ja-JP" sz="1400" dirty="0" err="1"/>
              <a:t>Nucl</a:t>
            </a:r>
            <a:r>
              <a:rPr kumimoji="1" lang="en-US" altLang="ja-JP" sz="1400" dirty="0"/>
              <a:t>. Phys. 78, 1 (2014).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827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  <p:bldP spid="31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2BCCAE59-FC81-4C7F-96FA-935628AA1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Transition strength </a:t>
            </a:r>
            <a:r>
              <a:rPr kumimoji="1" lang="en-US" altLang="ja-JP" dirty="0"/>
              <a:t>to the target excited state</a:t>
            </a:r>
          </a:p>
          <a:p>
            <a:pPr lvl="1"/>
            <a:r>
              <a:rPr lang="en-US" altLang="ja-JP" dirty="0"/>
              <a:t>                          needed to be deduced from </a:t>
            </a:r>
            <a:r>
              <a:rPr lang="en-US" altLang="ja-JP" dirty="0">
                <a:solidFill>
                  <a:srgbClr val="FF0000"/>
                </a:solidFill>
              </a:rPr>
              <a:t>the exp. data</a:t>
            </a:r>
          </a:p>
          <a:p>
            <a:pPr lvl="1"/>
            <a:r>
              <a:rPr kumimoji="1" lang="en-US" altLang="ja-JP" dirty="0"/>
              <a:t>                          MDA is one of the widely used methods</a:t>
            </a:r>
            <a:endParaRPr lang="en-US" altLang="ja-JP" dirty="0"/>
          </a:p>
          <a:p>
            <a:r>
              <a:rPr lang="en-US" altLang="ja-JP" dirty="0"/>
              <a:t>MDA is …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altLang="ja-JP" dirty="0"/>
              <a:t>assuming the characteristics of inelastic alpha scattering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altLang="ja-JP" dirty="0"/>
              <a:t>able </a:t>
            </a:r>
            <a:r>
              <a:rPr lang="en-US" altLang="ja-JP" dirty="0">
                <a:solidFill>
                  <a:srgbClr val="FF0000"/>
                </a:solidFill>
              </a:rPr>
              <a:t>to separate the each component of the transferred angular momentum </a:t>
            </a:r>
            <a:r>
              <a:rPr lang="en-US" altLang="ja-JP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(ΔL)</a:t>
            </a:r>
            <a:endParaRPr lang="en-US" altLang="ja-JP" dirty="0">
              <a:solidFill>
                <a:srgbClr val="FF0000"/>
              </a:solidFill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en-US" altLang="ja-JP" dirty="0"/>
              <a:t>able to </a:t>
            </a:r>
            <a:r>
              <a:rPr lang="en-US" altLang="ja-JP" dirty="0">
                <a:solidFill>
                  <a:srgbClr val="FF0000"/>
                </a:solidFill>
              </a:rPr>
              <a:t>extract the transition strength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altLang="ja-JP" dirty="0"/>
              <a:t>applicable to </a:t>
            </a:r>
            <a:r>
              <a:rPr lang="en-US" altLang="ja-JP" dirty="0">
                <a:solidFill>
                  <a:srgbClr val="FF0000"/>
                </a:solidFill>
              </a:rPr>
              <a:t>the continuous region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1FFAA61-EC08-4C0C-992B-B665AC1C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010DBD0-757A-4205-A2B5-65C15257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AEACAFC-5D3D-4610-943D-32581AB5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95A87FFF-99D4-4F8E-93EB-4065AB331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Multipole decomposition analysis (MDA)</a:t>
            </a:r>
            <a:endParaRPr kumimoji="1" lang="ja-JP" altLang="en-US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8EBC1626-E542-45E9-B29F-4311286E8AFA}"/>
              </a:ext>
            </a:extLst>
          </p:cNvPr>
          <p:cNvSpPr/>
          <p:nvPr/>
        </p:nvSpPr>
        <p:spPr>
          <a:xfrm>
            <a:off x="1161471" y="2361774"/>
            <a:ext cx="1679830" cy="38853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To achieve,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0EBA48F-A2EA-4877-B28C-43140F05C8C9}"/>
              </a:ext>
            </a:extLst>
          </p:cNvPr>
          <p:cNvSpPr/>
          <p:nvPr/>
        </p:nvSpPr>
        <p:spPr>
          <a:xfrm>
            <a:off x="1161471" y="1909553"/>
            <a:ext cx="1679830" cy="38853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Are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C122EA-1DE7-46EE-A52C-1E963B089AC4}"/>
              </a:ext>
            </a:extLst>
          </p:cNvPr>
          <p:cNvSpPr txBox="1"/>
          <p:nvPr/>
        </p:nvSpPr>
        <p:spPr>
          <a:xfrm>
            <a:off x="2001386" y="5178648"/>
            <a:ext cx="6982896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Selectivity due to alpha particle (</a:t>
            </a:r>
            <a:r>
              <a:rPr lang="en-US" altLang="ja-JP" sz="2000" b="1" dirty="0">
                <a:solidFill>
                  <a:srgbClr val="00B050"/>
                </a:solidFill>
              </a:rPr>
              <a:t>ΔS = 0</a:t>
            </a:r>
            <a:r>
              <a:rPr lang="en-US" altLang="ja-JP" sz="2000" dirty="0"/>
              <a:t>, </a:t>
            </a:r>
            <a:r>
              <a:rPr lang="en-US" altLang="ja-JP" sz="2000" b="1" dirty="0">
                <a:solidFill>
                  <a:srgbClr val="FFC000"/>
                </a:solidFill>
              </a:rPr>
              <a:t>ΔT = 0</a:t>
            </a:r>
            <a:r>
              <a:rPr lang="en-US" altLang="ja-JP" sz="2000" dirty="0"/>
              <a:t>)</a:t>
            </a:r>
            <a:r>
              <a:rPr lang="ja-JP" altLang="en-US" sz="2000" dirty="0"/>
              <a:t> </a:t>
            </a:r>
            <a:r>
              <a:rPr lang="en-US" altLang="ja-JP" sz="2000" dirty="0"/>
              <a:t>&amp;</a:t>
            </a:r>
          </a:p>
          <a:p>
            <a:r>
              <a:rPr lang="en-US" altLang="ja-JP" sz="2000" dirty="0"/>
              <a:t>Separation of the transferred angular momentum by MDA</a:t>
            </a:r>
            <a:r>
              <a:rPr lang="ja-JP" altLang="en-US" sz="2000" dirty="0"/>
              <a:t> </a:t>
            </a:r>
            <a:r>
              <a:rPr lang="en-US" altLang="ja-JP" sz="2000" dirty="0"/>
              <a:t>(</a:t>
            </a:r>
            <a:r>
              <a:rPr lang="en-US" altLang="ja-JP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ΔL</a:t>
            </a:r>
            <a:r>
              <a:rPr lang="en-US" altLang="ja-JP" sz="2000" dirty="0"/>
              <a:t>)</a:t>
            </a:r>
          </a:p>
          <a:p>
            <a:r>
              <a:rPr lang="en-US" altLang="ja-JP" sz="2000" dirty="0">
                <a:sym typeface="Wingdings" panose="05000000000000000000" pitchFamily="2" charset="2"/>
              </a:rPr>
              <a:t>                        Exp. &amp; Analysis have the </a:t>
            </a:r>
            <a:r>
              <a:rPr lang="en-US" altLang="ja-JP" sz="2000" dirty="0">
                <a:solidFill>
                  <a:srgbClr val="FF0000"/>
                </a:solidFill>
                <a:sym typeface="Wingdings" panose="05000000000000000000" pitchFamily="2" charset="2"/>
              </a:rPr>
              <a:t>strong selectivity for the final state spin &amp; parity</a:t>
            </a:r>
            <a:r>
              <a:rPr lang="en-US" altLang="ja-JP" sz="2000" dirty="0">
                <a:sym typeface="Wingdings" panose="05000000000000000000" pitchFamily="2" charset="2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( </a:t>
            </a:r>
            <a:r>
              <a:rPr lang="en-US" altLang="ja-JP" sz="2000" b="1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J</a:t>
            </a:r>
            <a:r>
              <a:rPr lang="en-US" altLang="ja-JP" sz="2000" b="1" baseline="30000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ymbol" panose="05050102010706020507" pitchFamily="18" charset="2"/>
              </a:rPr>
              <a:t>p</a:t>
            </a:r>
            <a:r>
              <a:rPr lang="en-US" altLang="ja-JP" sz="2000" b="1" baseline="300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ymbol" panose="05050102010706020507" pitchFamily="18" charset="2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)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21F2386D-95B4-4EEB-835F-D85595B0C301}"/>
              </a:ext>
            </a:extLst>
          </p:cNvPr>
          <p:cNvSpPr/>
          <p:nvPr/>
        </p:nvSpPr>
        <p:spPr>
          <a:xfrm>
            <a:off x="2130802" y="5801138"/>
            <a:ext cx="1171893" cy="38853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Therefore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2018/1/18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E5CE-6AEC-405C-B209-5FD86592573B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ΔL = 0</a:t>
            </a:r>
            <a:r>
              <a:rPr lang="ja-JP" altLang="en-US" sz="3600" dirty="0"/>
              <a:t> </a:t>
            </a:r>
            <a:r>
              <a:rPr lang="en-US" altLang="ja-JP" sz="3600" dirty="0"/>
              <a:t>(E0)</a:t>
            </a:r>
            <a:r>
              <a:rPr lang="ja-JP" altLang="en-US" sz="3600" dirty="0"/>
              <a:t> </a:t>
            </a:r>
            <a:r>
              <a:rPr lang="en-US" altLang="ja-JP" sz="3600" dirty="0"/>
              <a:t>@ E</a:t>
            </a:r>
            <a:r>
              <a:rPr lang="en-US" altLang="ja-JP" sz="3600" baseline="-25000" dirty="0"/>
              <a:t>α</a:t>
            </a:r>
            <a:r>
              <a:rPr lang="en-US" altLang="ja-JP" sz="3600" dirty="0"/>
              <a:t> = 386 MeV</a:t>
            </a:r>
            <a:endParaRPr kumimoji="1" lang="ja-JP" altLang="en-US" sz="3600" dirty="0"/>
          </a:p>
        </p:txBody>
      </p:sp>
      <p:pic>
        <p:nvPicPr>
          <p:cNvPr id="2050" name="Picture 2" descr="C:\Users\adachi\Desktop\defence_20180118\figure\dwba0p4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7895422" cy="399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201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2018/1/18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E5CE-6AEC-405C-B209-5FD86592573B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ΔL = 0</a:t>
            </a:r>
            <a:r>
              <a:rPr lang="ja-JP" altLang="en-US" sz="3600" dirty="0"/>
              <a:t> </a:t>
            </a:r>
            <a:r>
              <a:rPr lang="en-US" altLang="ja-JP" sz="3600" dirty="0"/>
              <a:t>(E0)</a:t>
            </a:r>
            <a:r>
              <a:rPr lang="ja-JP" altLang="en-US" sz="3600" dirty="0"/>
              <a:t> </a:t>
            </a:r>
            <a:r>
              <a:rPr lang="en-US" altLang="ja-JP" sz="3600" dirty="0"/>
              <a:t>@ E</a:t>
            </a:r>
            <a:r>
              <a:rPr lang="en-US" altLang="ja-JP" sz="3600" baseline="-25000" dirty="0"/>
              <a:t>α</a:t>
            </a:r>
            <a:r>
              <a:rPr lang="en-US" altLang="ja-JP" sz="3600" dirty="0"/>
              <a:t> = 130 MeV</a:t>
            </a:r>
            <a:endParaRPr kumimoji="1" lang="ja-JP" altLang="en-US" sz="3600" dirty="0"/>
          </a:p>
        </p:txBody>
      </p:sp>
      <p:pic>
        <p:nvPicPr>
          <p:cNvPr id="3074" name="Picture 2" descr="C:\Users\adachi\Desktop\defence_20180118\figure\dwba0p1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39456"/>
            <a:ext cx="7879080" cy="40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385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2018/1/18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E5CE-6AEC-405C-B209-5FD86592573B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ΔL = 2</a:t>
            </a:r>
            <a:r>
              <a:rPr lang="ja-JP" altLang="en-US" sz="3600" dirty="0"/>
              <a:t> </a:t>
            </a:r>
            <a:r>
              <a:rPr lang="en-US" altLang="ja-JP" sz="3600" dirty="0"/>
              <a:t>(E2)</a:t>
            </a:r>
            <a:r>
              <a:rPr lang="ja-JP" altLang="en-US" sz="3600" dirty="0"/>
              <a:t> </a:t>
            </a:r>
            <a:r>
              <a:rPr lang="en-US" altLang="ja-JP" sz="3600" dirty="0"/>
              <a:t>@ E</a:t>
            </a:r>
            <a:r>
              <a:rPr lang="en-US" altLang="ja-JP" sz="3600" baseline="-25000" dirty="0"/>
              <a:t>α</a:t>
            </a:r>
            <a:r>
              <a:rPr lang="en-US" altLang="ja-JP" sz="3600" dirty="0"/>
              <a:t> = 386 MeV</a:t>
            </a:r>
            <a:endParaRPr kumimoji="1" lang="ja-JP" altLang="en-US" sz="3600" dirty="0"/>
          </a:p>
        </p:txBody>
      </p:sp>
      <p:pic>
        <p:nvPicPr>
          <p:cNvPr id="4098" name="Picture 2" descr="C:\Users\adachi\Desktop\defence_20180118\figure\dwba2p4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8041005" cy="595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935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2018/1/18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E5CE-6AEC-405C-B209-5FD86592573B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ΔL = 2</a:t>
            </a:r>
            <a:r>
              <a:rPr lang="ja-JP" altLang="en-US" sz="3600" dirty="0"/>
              <a:t> </a:t>
            </a:r>
            <a:r>
              <a:rPr lang="en-US" altLang="ja-JP" sz="3600" dirty="0"/>
              <a:t>(E2)</a:t>
            </a:r>
            <a:r>
              <a:rPr lang="ja-JP" altLang="en-US" sz="3600" dirty="0"/>
              <a:t> </a:t>
            </a:r>
            <a:r>
              <a:rPr lang="en-US" altLang="ja-JP" sz="3600" dirty="0"/>
              <a:t>@ E</a:t>
            </a:r>
            <a:r>
              <a:rPr lang="en-US" altLang="ja-JP" sz="3600" baseline="-25000" dirty="0"/>
              <a:t>α</a:t>
            </a:r>
            <a:r>
              <a:rPr lang="en-US" altLang="ja-JP" sz="3600" dirty="0"/>
              <a:t> = 130 MeV</a:t>
            </a:r>
            <a:endParaRPr kumimoji="1" lang="ja-JP" altLang="en-US" sz="3600" dirty="0"/>
          </a:p>
        </p:txBody>
      </p:sp>
      <p:pic>
        <p:nvPicPr>
          <p:cNvPr id="5122" name="Picture 2" descr="C:\Users\adachi\Desktop\defence_20180118\figure\dwba2p1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8164068" cy="108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15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2018/1/18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E5CE-6AEC-405C-B209-5FD86592573B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ΔL = 3</a:t>
            </a:r>
            <a:r>
              <a:rPr lang="ja-JP" altLang="en-US" sz="3600" dirty="0"/>
              <a:t> </a:t>
            </a:r>
            <a:r>
              <a:rPr lang="en-US" altLang="ja-JP" sz="3600" dirty="0"/>
              <a:t>(E3)</a:t>
            </a:r>
            <a:r>
              <a:rPr lang="ja-JP" altLang="en-US" sz="3600" dirty="0"/>
              <a:t> </a:t>
            </a:r>
            <a:r>
              <a:rPr lang="en-US" altLang="ja-JP" sz="3600" dirty="0"/>
              <a:t>@ E</a:t>
            </a:r>
            <a:r>
              <a:rPr lang="en-US" altLang="ja-JP" sz="3600" baseline="-25000" dirty="0"/>
              <a:t>α</a:t>
            </a:r>
            <a:r>
              <a:rPr lang="en-US" altLang="ja-JP" sz="3600" dirty="0"/>
              <a:t> = 386 MeV</a:t>
            </a:r>
            <a:endParaRPr kumimoji="1" lang="ja-JP" altLang="en-US" sz="3600" dirty="0"/>
          </a:p>
        </p:txBody>
      </p:sp>
      <p:pic>
        <p:nvPicPr>
          <p:cNvPr id="6146" name="Picture 2" descr="C:\Users\adachi\Desktop\defence_20180118\figure\dwba3n4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08" y="1963256"/>
            <a:ext cx="7955280" cy="41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739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2018/1/18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E5CE-6AEC-405C-B209-5FD86592573B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ΔL = 3</a:t>
            </a:r>
            <a:r>
              <a:rPr lang="ja-JP" altLang="en-US" sz="3600" dirty="0"/>
              <a:t> </a:t>
            </a:r>
            <a:r>
              <a:rPr lang="en-US" altLang="ja-JP" sz="3600" dirty="0"/>
              <a:t>(E3)</a:t>
            </a:r>
            <a:r>
              <a:rPr lang="ja-JP" altLang="en-US" sz="3600" dirty="0"/>
              <a:t> </a:t>
            </a:r>
            <a:r>
              <a:rPr lang="en-US" altLang="ja-JP" sz="3600" dirty="0"/>
              <a:t>@ E</a:t>
            </a:r>
            <a:r>
              <a:rPr lang="en-US" altLang="ja-JP" sz="3600" baseline="-25000" dirty="0"/>
              <a:t>α</a:t>
            </a:r>
            <a:r>
              <a:rPr lang="en-US" altLang="ja-JP" sz="3600" dirty="0"/>
              <a:t> = 130 MeV</a:t>
            </a:r>
            <a:endParaRPr kumimoji="1" lang="ja-JP" altLang="en-US" sz="3600" dirty="0"/>
          </a:p>
        </p:txBody>
      </p:sp>
      <p:pic>
        <p:nvPicPr>
          <p:cNvPr id="7170" name="Picture 2" descr="C:\Users\adachi\Desktop\defence_20180118\figure\dwba3n1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95528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05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Recent theoretical work 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000" dirty="0"/>
              <a:t>Melbourne </a:t>
            </a:r>
            <a:r>
              <a:rPr lang="en-US" altLang="ja-JP" sz="2000" i="1" dirty="0"/>
              <a:t>G</a:t>
            </a:r>
            <a:r>
              <a:rPr lang="en-US" altLang="ja-JP" sz="2000" dirty="0"/>
              <a:t> matrix interaction with and without 3 nucleon force</a:t>
            </a:r>
          </a:p>
          <a:p>
            <a:r>
              <a:rPr lang="en-US" altLang="ja-JP" sz="2000" dirty="0"/>
              <a:t>Microscopic calc.</a:t>
            </a:r>
            <a:r>
              <a:rPr kumimoji="1" lang="en-US" altLang="ja-JP" sz="2000" dirty="0"/>
              <a:t>, </a:t>
            </a:r>
            <a:r>
              <a:rPr lang="en-US" altLang="ja-JP" sz="2000" dirty="0"/>
              <a:t>T</a:t>
            </a:r>
            <a:r>
              <a:rPr kumimoji="1" lang="en-US" altLang="ja-JP" sz="2000" dirty="0"/>
              <a:t>arget </a:t>
            </a:r>
            <a:r>
              <a:rPr lang="en-US" altLang="ja-JP" sz="2000" dirty="0"/>
              <a:t>D</a:t>
            </a:r>
            <a:r>
              <a:rPr kumimoji="1" lang="en-US" altLang="ja-JP" sz="2000" dirty="0"/>
              <a:t>ensity </a:t>
            </a:r>
            <a:r>
              <a:rPr lang="en-US" altLang="ja-JP" sz="2000" dirty="0"/>
              <a:t>A</a:t>
            </a:r>
            <a:r>
              <a:rPr kumimoji="1" lang="en-US" altLang="ja-JP" sz="2000" dirty="0"/>
              <a:t>pproximation (TDA)</a:t>
            </a:r>
          </a:p>
        </p:txBody>
      </p:sp>
      <p:pic>
        <p:nvPicPr>
          <p:cNvPr id="2050" name="Picture 2" descr="C:\Users\adachi\Desktop\pictures\minomo-prc-90-051601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4071554" cy="393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achi\Desktop\pictures\minomo-prc-90-051601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106" y="2453928"/>
            <a:ext cx="4035353" cy="391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5004048" y="6351452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K. Minomo </a:t>
            </a:r>
            <a:r>
              <a:rPr lang="en-US" altLang="ja-JP" sz="1600" i="1" dirty="0"/>
              <a:t>et al.</a:t>
            </a:r>
            <a:r>
              <a:rPr lang="en-US" altLang="ja-JP" sz="1600" dirty="0"/>
              <a:t>, </a:t>
            </a:r>
            <a:r>
              <a:rPr kumimoji="1" lang="en-US" altLang="ja-JP" sz="1600" dirty="0"/>
              <a:t>PRC 90, 051601 (2014)</a:t>
            </a:r>
            <a:endParaRPr kumimoji="1" lang="ja-JP" altLang="en-US" sz="1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2791" y="1167135"/>
            <a:ext cx="2573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On th</a:t>
            </a:r>
            <a:r>
              <a:rPr lang="en-US" altLang="ja-JP" sz="2400" dirty="0"/>
              <a:t>e other hand,</a:t>
            </a:r>
            <a:endParaRPr kumimoji="1" lang="ja-JP" altLang="en-US" sz="2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F8A6-1DE6-4EFA-92BC-75CD269F87B2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2018/1/18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392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85996C4-61CB-4BB6-BC7A-A720D806F086}"/>
              </a:ext>
            </a:extLst>
          </p:cNvPr>
          <p:cNvSpPr/>
          <p:nvPr/>
        </p:nvSpPr>
        <p:spPr>
          <a:xfrm>
            <a:off x="1089424" y="4020940"/>
            <a:ext cx="5219098" cy="411127"/>
          </a:xfrm>
          <a:prstGeom prst="rect">
            <a:avLst/>
          </a:prstGeom>
          <a:solidFill>
            <a:srgbClr val="A0FF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5FE690B-525E-487D-B59D-96092EEA0D61}"/>
              </a:ext>
            </a:extLst>
          </p:cNvPr>
          <p:cNvSpPr/>
          <p:nvPr/>
        </p:nvSpPr>
        <p:spPr>
          <a:xfrm>
            <a:off x="794410" y="1489717"/>
            <a:ext cx="5799337" cy="482975"/>
          </a:xfrm>
          <a:prstGeom prst="rect">
            <a:avLst/>
          </a:prstGeom>
          <a:solidFill>
            <a:srgbClr val="A0FF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66717801-E6C0-4C90-9626-C69A8FC93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Excitation energy</a:t>
            </a:r>
            <a:r>
              <a:rPr kumimoji="1" lang="en-US" altLang="ja-JP" dirty="0"/>
              <a:t> and </a:t>
            </a:r>
            <a:r>
              <a:rPr kumimoji="1" lang="en-US" altLang="ja-JP" dirty="0">
                <a:solidFill>
                  <a:srgbClr val="FF0000"/>
                </a:solidFill>
              </a:rPr>
              <a:t>transition strength</a:t>
            </a:r>
            <a:r>
              <a:rPr kumimoji="1" lang="en-US" altLang="ja-JP" dirty="0"/>
              <a:t> to the excited state in the target nucleus</a:t>
            </a:r>
          </a:p>
          <a:p>
            <a:pPr lvl="1"/>
            <a:r>
              <a:rPr lang="en-US" altLang="ja-JP" dirty="0"/>
              <a:t>                          </a:t>
            </a:r>
            <a:r>
              <a:rPr kumimoji="1" lang="en-US" altLang="ja-JP" dirty="0"/>
              <a:t>Experimental observable</a:t>
            </a:r>
          </a:p>
          <a:p>
            <a:pPr lvl="1"/>
            <a:r>
              <a:rPr kumimoji="1" lang="en-US" altLang="ja-JP" dirty="0">
                <a:sym typeface="Wingdings" panose="05000000000000000000" pitchFamily="2" charset="2"/>
              </a:rPr>
              <a:t>                          theoretical calculation of the nuclear structure</a:t>
            </a:r>
            <a:endParaRPr kumimoji="1" lang="en-US" altLang="ja-JP" dirty="0"/>
          </a:p>
          <a:p>
            <a:pPr lvl="1"/>
            <a:r>
              <a:rPr kumimoji="1" lang="en-US" altLang="ja-JP" dirty="0">
                <a:sym typeface="Wingdings" panose="05000000000000000000" pitchFamily="2" charset="2"/>
              </a:rPr>
              <a:t>                          very important to </a:t>
            </a:r>
            <a:r>
              <a:rPr kumimoji="1"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determine experimentally</a:t>
            </a:r>
          </a:p>
          <a:p>
            <a:r>
              <a:rPr kumimoji="1" lang="en-US" altLang="ja-JP" dirty="0">
                <a:sym typeface="Wingdings" panose="05000000000000000000" pitchFamily="2" charset="2"/>
              </a:rPr>
              <a:t>Especially, for the </a:t>
            </a:r>
            <a:r>
              <a:rPr kumimoji="1"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isoscalar natural-parity transition</a:t>
            </a:r>
            <a:r>
              <a:rPr kumimoji="1" lang="en-US" altLang="ja-JP" dirty="0">
                <a:sym typeface="Wingdings" panose="05000000000000000000" pitchFamily="2" charset="2"/>
              </a:rPr>
              <a:t>,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inelastic alpha scattering </a:t>
            </a:r>
            <a:r>
              <a:rPr lang="en-US" altLang="ja-JP" dirty="0">
                <a:sym typeface="Wingdings" panose="05000000000000000000" pitchFamily="2" charset="2"/>
              </a:rPr>
              <a:t>is effective probe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995EF7-FDC9-420A-9A6B-7D1E2DDCF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May 17th, 2018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6820AB4-EB3F-4F4D-AAE2-EB6CFF7AE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273EAE0-72EB-4C90-A897-4A576FAC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F422E740-9094-48E8-BA96-E1B778EE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Inelastic alpha scattering</a:t>
            </a:r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41807D1-C4A1-4262-A41B-A74D70DB47AD}"/>
              </a:ext>
            </a:extLst>
          </p:cNvPr>
          <p:cNvGrpSpPr/>
          <p:nvPr/>
        </p:nvGrpSpPr>
        <p:grpSpPr>
          <a:xfrm>
            <a:off x="782787" y="4619035"/>
            <a:ext cx="1172426" cy="1080120"/>
            <a:chOff x="4335598" y="5414009"/>
            <a:chExt cx="1172426" cy="1080120"/>
          </a:xfrm>
        </p:grpSpPr>
        <p:sp>
          <p:nvSpPr>
            <p:cNvPr id="8" name="円/楕円 5">
              <a:extLst>
                <a:ext uri="{FF2B5EF4-FFF2-40B4-BE49-F238E27FC236}">
                  <a16:creationId xmlns:a16="http://schemas.microsoft.com/office/drawing/2014/main" id="{1BB17E5A-1037-4B72-943A-91C8AD0C358E}"/>
                </a:ext>
              </a:extLst>
            </p:cNvPr>
            <p:cNvSpPr/>
            <p:nvPr/>
          </p:nvSpPr>
          <p:spPr>
            <a:xfrm>
              <a:off x="4335598" y="5445144"/>
              <a:ext cx="720000" cy="72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 w="360680" h="36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6">
              <a:extLst>
                <a:ext uri="{FF2B5EF4-FFF2-40B4-BE49-F238E27FC236}">
                  <a16:creationId xmlns:a16="http://schemas.microsoft.com/office/drawing/2014/main" id="{123F99E7-55DD-4349-A790-D5E86FAEF3F4}"/>
                </a:ext>
              </a:extLst>
            </p:cNvPr>
            <p:cNvSpPr/>
            <p:nvPr/>
          </p:nvSpPr>
          <p:spPr>
            <a:xfrm>
              <a:off x="4695558" y="5414009"/>
              <a:ext cx="720080" cy="72008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 w="360680" h="36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>
              <a:extLst>
                <a:ext uri="{FF2B5EF4-FFF2-40B4-BE49-F238E27FC236}">
                  <a16:creationId xmlns:a16="http://schemas.microsoft.com/office/drawing/2014/main" id="{3EA324FB-B50B-4F80-92AA-5A4854E87DD6}"/>
                </a:ext>
              </a:extLst>
            </p:cNvPr>
            <p:cNvSpPr/>
            <p:nvPr/>
          </p:nvSpPr>
          <p:spPr>
            <a:xfrm>
              <a:off x="4788024" y="5734725"/>
              <a:ext cx="720000" cy="72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 w="360680" h="36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656B0066-7D12-420A-8B8B-453CB7C0460B}"/>
                </a:ext>
              </a:extLst>
            </p:cNvPr>
            <p:cNvSpPr/>
            <p:nvPr/>
          </p:nvSpPr>
          <p:spPr>
            <a:xfrm>
              <a:off x="4347221" y="5774049"/>
              <a:ext cx="720080" cy="72008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 w="360680" h="36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4761117-A0C5-4704-88F5-3B47C695F16C}"/>
              </a:ext>
            </a:extLst>
          </p:cNvPr>
          <p:cNvSpPr txBox="1"/>
          <p:nvPr/>
        </p:nvSpPr>
        <p:spPr>
          <a:xfrm>
            <a:off x="2051720" y="4437112"/>
            <a:ext cx="482453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Alpha</a:t>
            </a:r>
            <a:r>
              <a:rPr lang="ja-JP" altLang="en-US" sz="2400" dirty="0"/>
              <a:t> </a:t>
            </a:r>
            <a:r>
              <a:rPr lang="en-US" altLang="ja-JP" sz="2400" dirty="0"/>
              <a:t>particle</a:t>
            </a:r>
            <a:r>
              <a:rPr lang="ja-JP" altLang="en-US" sz="2400" dirty="0"/>
              <a:t> </a:t>
            </a:r>
            <a:r>
              <a:rPr lang="en-US" altLang="ja-JP" sz="2400" dirty="0"/>
              <a:t>(</a:t>
            </a:r>
            <a:r>
              <a:rPr lang="en-US" altLang="ja-JP" sz="2400" baseline="30000" dirty="0"/>
              <a:t>4</a:t>
            </a:r>
            <a:r>
              <a:rPr lang="en-US" altLang="ja-JP" sz="2400" dirty="0"/>
              <a:t>He)</a:t>
            </a:r>
          </a:p>
          <a:p>
            <a:r>
              <a:rPr lang="en-US" altLang="ja-JP" sz="2400" b="1" dirty="0">
                <a:solidFill>
                  <a:srgbClr val="00B050"/>
                </a:solidFill>
              </a:rPr>
              <a:t>Spin</a:t>
            </a:r>
            <a:r>
              <a:rPr lang="ja-JP" altLang="en-US" sz="2400" b="1" dirty="0">
                <a:solidFill>
                  <a:srgbClr val="00B050"/>
                </a:solidFill>
              </a:rPr>
              <a:t> </a:t>
            </a:r>
            <a:r>
              <a:rPr lang="en-US" altLang="ja-JP" sz="2400" b="1" dirty="0">
                <a:solidFill>
                  <a:srgbClr val="00B050"/>
                </a:solidFill>
              </a:rPr>
              <a:t>S = 0</a:t>
            </a:r>
            <a:r>
              <a:rPr lang="en-US" altLang="ja-JP" sz="2400" dirty="0"/>
              <a:t>, </a:t>
            </a:r>
            <a:r>
              <a:rPr lang="en-US" altLang="ja-JP" sz="2400" b="1" dirty="0">
                <a:solidFill>
                  <a:srgbClr val="FFC000"/>
                </a:solidFill>
              </a:rPr>
              <a:t>Isospin</a:t>
            </a:r>
            <a:r>
              <a:rPr lang="ja-JP" altLang="en-US" sz="2400" b="1" dirty="0">
                <a:solidFill>
                  <a:srgbClr val="FFC000"/>
                </a:solidFill>
              </a:rPr>
              <a:t> </a:t>
            </a:r>
            <a:r>
              <a:rPr lang="en-US" altLang="ja-JP" sz="2400" b="1" dirty="0">
                <a:solidFill>
                  <a:srgbClr val="FFC000"/>
                </a:solidFill>
              </a:rPr>
              <a:t>T = 0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3257FCF-B0DF-4126-949C-8B18FD4B3AD3}"/>
              </a:ext>
            </a:extLst>
          </p:cNvPr>
          <p:cNvSpPr txBox="1"/>
          <p:nvPr/>
        </p:nvSpPr>
        <p:spPr>
          <a:xfrm>
            <a:off x="4211960" y="5325015"/>
            <a:ext cx="482453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Selectivity</a:t>
            </a:r>
            <a:r>
              <a:rPr lang="ja-JP" altLang="en-US" sz="2400" dirty="0"/>
              <a:t> </a:t>
            </a:r>
            <a:r>
              <a:rPr lang="en-US" altLang="ja-JP" sz="2400" dirty="0"/>
              <a:t>to</a:t>
            </a:r>
            <a:r>
              <a:rPr lang="ja-JP" altLang="en-US" sz="2400" dirty="0"/>
              <a:t> </a:t>
            </a:r>
            <a:r>
              <a:rPr lang="en-US" altLang="ja-JP" sz="2400" dirty="0"/>
              <a:t>the</a:t>
            </a:r>
          </a:p>
          <a:p>
            <a:r>
              <a:rPr lang="en-US" altLang="ja-JP" sz="2400" b="1" dirty="0">
                <a:solidFill>
                  <a:srgbClr val="00B050"/>
                </a:solidFill>
              </a:rPr>
              <a:t>ΔS = 0</a:t>
            </a:r>
            <a:r>
              <a:rPr lang="en-US" altLang="ja-JP" sz="2400" dirty="0"/>
              <a:t>, </a:t>
            </a:r>
            <a:r>
              <a:rPr lang="en-US" altLang="ja-JP" sz="2400" b="1" dirty="0">
                <a:solidFill>
                  <a:srgbClr val="FFC000"/>
                </a:solidFill>
              </a:rPr>
              <a:t>ΔT = 0</a:t>
            </a:r>
          </a:p>
          <a:p>
            <a:r>
              <a:rPr lang="en-US" altLang="ja-JP" sz="2400" dirty="0"/>
              <a:t>transition from the ground state</a:t>
            </a:r>
            <a:endParaRPr kumimoji="1" lang="ja-JP" altLang="en-US" sz="2400" dirty="0"/>
          </a:p>
        </p:txBody>
      </p:sp>
      <p:sp>
        <p:nvSpPr>
          <p:cNvPr id="14" name="右矢印 16">
            <a:extLst>
              <a:ext uri="{FF2B5EF4-FFF2-40B4-BE49-F238E27FC236}">
                <a16:creationId xmlns:a16="http://schemas.microsoft.com/office/drawing/2014/main" id="{CF86F404-4BCC-42D3-8EFE-B518AB4488BF}"/>
              </a:ext>
            </a:extLst>
          </p:cNvPr>
          <p:cNvSpPr/>
          <p:nvPr/>
        </p:nvSpPr>
        <p:spPr>
          <a:xfrm>
            <a:off x="3347864" y="5589240"/>
            <a:ext cx="648072" cy="4320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08FF3F00-2D62-43D6-B916-6693041ED1C9}"/>
              </a:ext>
            </a:extLst>
          </p:cNvPr>
          <p:cNvSpPr/>
          <p:nvPr/>
        </p:nvSpPr>
        <p:spPr>
          <a:xfrm>
            <a:off x="1161471" y="2364956"/>
            <a:ext cx="1679830" cy="38853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Are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432E62B-E3C5-48BF-9D02-805F119673EC}"/>
              </a:ext>
            </a:extLst>
          </p:cNvPr>
          <p:cNvSpPr/>
          <p:nvPr/>
        </p:nvSpPr>
        <p:spPr>
          <a:xfrm>
            <a:off x="1161471" y="2792891"/>
            <a:ext cx="1679830" cy="38853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Compared with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3EB0D442-DAD6-4AB7-B33A-D23A4C4B1E9E}"/>
              </a:ext>
            </a:extLst>
          </p:cNvPr>
          <p:cNvSpPr/>
          <p:nvPr/>
        </p:nvSpPr>
        <p:spPr>
          <a:xfrm>
            <a:off x="1161471" y="3209063"/>
            <a:ext cx="1679830" cy="38853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Therefore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06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295" y="1090869"/>
            <a:ext cx="4878705" cy="573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Recent theoretical work 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0"/>
            <a:ext cx="4186808" cy="452596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“Missing monopole problem”</a:t>
            </a:r>
          </a:p>
          <a:p>
            <a:r>
              <a:rPr kumimoji="1" lang="en-US" altLang="ja-JP" sz="2400" dirty="0"/>
              <a:t>Minomo-san </a:t>
            </a:r>
            <a:r>
              <a:rPr kumimoji="1" lang="en-US" altLang="ja-JP" sz="2400" i="1" dirty="0"/>
              <a:t>et al.</a:t>
            </a:r>
            <a:r>
              <a:rPr kumimoji="1" lang="en-US" altLang="ja-JP" sz="2400" dirty="0"/>
              <a:t> recently studied this problem.</a:t>
            </a:r>
          </a:p>
          <a:p>
            <a:pPr lvl="1"/>
            <a:r>
              <a:rPr lang="en-US" altLang="ja-JP" sz="2000" dirty="0"/>
              <a:t>Interaction based on Melbourne </a:t>
            </a:r>
            <a:r>
              <a:rPr lang="en-US" altLang="ja-JP" sz="2000" i="1" dirty="0"/>
              <a:t>G</a:t>
            </a:r>
            <a:r>
              <a:rPr lang="en-US" altLang="ja-JP" sz="2000" dirty="0"/>
              <a:t> matrix</a:t>
            </a:r>
          </a:p>
          <a:p>
            <a:pPr lvl="1"/>
            <a:r>
              <a:rPr kumimoji="1" lang="en-US" altLang="ja-JP" sz="2000" dirty="0"/>
              <a:t>without 3NF</a:t>
            </a:r>
            <a:endParaRPr lang="en-US" altLang="ja-JP" sz="2000" dirty="0"/>
          </a:p>
          <a:p>
            <a:pPr lvl="1"/>
            <a:r>
              <a:rPr lang="en-US" altLang="ja-JP" sz="2000" dirty="0"/>
              <a:t>Transition densities from        </a:t>
            </a:r>
            <a:r>
              <a:rPr kumimoji="1" lang="en-US" altLang="ja-JP" sz="2000" dirty="0"/>
              <a:t>3</a:t>
            </a:r>
            <a:r>
              <a:rPr kumimoji="1" lang="en-US" altLang="ja-JP" sz="2000" dirty="0">
                <a:latin typeface="Symbol" panose="05050102010706020507" pitchFamily="18" charset="2"/>
              </a:rPr>
              <a:t>a</a:t>
            </a:r>
            <a:r>
              <a:rPr kumimoji="1" lang="en-US" altLang="ja-JP" sz="2000" dirty="0"/>
              <a:t> RGM w.f.</a:t>
            </a:r>
          </a:p>
          <a:p>
            <a:r>
              <a:rPr lang="en-US" altLang="ja-JP" sz="2400" dirty="0"/>
              <a:t>The authors concluded that there is no room for the missing monopole problem.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6309320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K. Minomo </a:t>
            </a:r>
            <a:r>
              <a:rPr kumimoji="1" lang="en-US" altLang="ja-JP" sz="1600" i="1" dirty="0"/>
              <a:t>et al.</a:t>
            </a:r>
            <a:r>
              <a:rPr kumimoji="1" lang="en-US" altLang="ja-JP" sz="1600" dirty="0"/>
              <a:t>, PRC 93 051601 (2016)</a:t>
            </a:r>
            <a:endParaRPr kumimoji="1" lang="ja-JP" altLang="en-US" sz="16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F8A6-1DE6-4EFA-92BC-75CD269F87B2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2018/1/18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5594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achi\Desktop\defence_20180118\figure\mass_dep_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4" y="2348871"/>
            <a:ext cx="8892480" cy="165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2018/1/18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E5CE-6AEC-405C-B209-5FD86592573B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Dependency on the target size</a:t>
            </a:r>
            <a:endParaRPr kumimoji="1" lang="ja-JP" altLang="en-US" sz="3600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09B6161E-4839-440B-B464-6A203315C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000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4FBB809-D7CA-4DFC-A8C0-A31588804EE3}"/>
              </a:ext>
            </a:extLst>
          </p:cNvPr>
          <p:cNvSpPr/>
          <p:nvPr/>
        </p:nvSpPr>
        <p:spPr>
          <a:xfrm>
            <a:off x="2011092" y="3070371"/>
            <a:ext cx="2628020" cy="893517"/>
          </a:xfrm>
          <a:prstGeom prst="rect">
            <a:avLst/>
          </a:prstGeom>
          <a:solidFill>
            <a:srgbClr val="A0FF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418DD328-02F9-4E4A-941C-A79337980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Following characteristics are recognized widely</a:t>
            </a:r>
          </a:p>
          <a:p>
            <a:pPr lvl="1"/>
            <a:r>
              <a:rPr lang="en-US" altLang="ja-JP" dirty="0"/>
              <a:t>Reactions mechanism                  </a:t>
            </a:r>
            <a:r>
              <a:rPr lang="en-US" altLang="ja-JP" dirty="0">
                <a:solidFill>
                  <a:srgbClr val="FF0000"/>
                </a:solidFill>
              </a:rPr>
              <a:t>simple</a:t>
            </a:r>
          </a:p>
          <a:p>
            <a:pPr lvl="1"/>
            <a:r>
              <a:rPr kumimoji="1" lang="en-US" altLang="ja-JP" dirty="0">
                <a:solidFill>
                  <a:srgbClr val="FF0000"/>
                </a:solidFill>
              </a:rPr>
              <a:t>Good linearity at around E</a:t>
            </a:r>
            <a:r>
              <a:rPr kumimoji="1" lang="en-US" altLang="ja-JP" baseline="-25000" dirty="0">
                <a:solidFill>
                  <a:srgbClr val="FF0000"/>
                </a:solidFill>
              </a:rPr>
              <a:t>α</a:t>
            </a:r>
            <a:r>
              <a:rPr kumimoji="1" lang="en-US" altLang="ja-JP" dirty="0">
                <a:solidFill>
                  <a:srgbClr val="FF0000"/>
                </a:solidFill>
              </a:rPr>
              <a:t> &gt; 100 MeV</a:t>
            </a:r>
          </a:p>
          <a:p>
            <a:pPr lvl="2"/>
            <a:r>
              <a:rPr lang="en-US" altLang="ja-JP" dirty="0"/>
              <a:t>C</a:t>
            </a:r>
            <a:r>
              <a:rPr kumimoji="1" lang="en-US" altLang="ja-JP" dirty="0"/>
              <a:t>ross section </a:t>
            </a:r>
            <a:r>
              <a:rPr lang="en-US" altLang="ja-JP" dirty="0"/>
              <a:t>                     T</a:t>
            </a:r>
            <a:r>
              <a:rPr kumimoji="1" lang="en-US" altLang="ja-JP" dirty="0"/>
              <a:t>ransition strength</a:t>
            </a:r>
          </a:p>
          <a:p>
            <a:pPr lvl="2"/>
            <a:endParaRPr kumimoji="1"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Theoretical calc. with folding model</a:t>
            </a:r>
          </a:p>
          <a:p>
            <a:pPr marL="393192" lvl="1" indent="0">
              <a:buNone/>
            </a:pPr>
            <a:r>
              <a:rPr lang="en-US" altLang="ja-JP" dirty="0"/>
              <a:t>                      </a:t>
            </a:r>
            <a:r>
              <a:rPr lang="en-US" altLang="ja-JP" u="sng" dirty="0">
                <a:uFill>
                  <a:solidFill>
                    <a:srgbClr val="FF0000"/>
                  </a:solidFill>
                </a:uFill>
              </a:rPr>
              <a:t>Reasonable description</a:t>
            </a:r>
            <a:r>
              <a:rPr lang="en-US" altLang="ja-JP" dirty="0"/>
              <a:t> of the cross section</a:t>
            </a:r>
          </a:p>
          <a:p>
            <a:pPr lvl="2"/>
            <a:r>
              <a:rPr lang="en-US" altLang="ja-JP" dirty="0"/>
              <a:t>Single folding  (α – N in the target nucleus)</a:t>
            </a:r>
          </a:p>
          <a:p>
            <a:pPr lvl="2"/>
            <a:r>
              <a:rPr lang="en-US" altLang="ja-JP" dirty="0"/>
              <a:t>Double folding (N in alpha – N in the target nucleus)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8822237-7000-45CA-944F-25F7A9D24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93048C4-2B9D-4951-BF29-27F4CF6D4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74A2216-2479-4D08-9827-47F7FD61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209DA5E9-A06A-4376-AA95-D9EDD63D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/>
              <a:t>Characteristic of inelastic alpha scattering</a:t>
            </a:r>
            <a:endParaRPr kumimoji="1" lang="ja-JP" altLang="en-US" sz="3600" dirty="0"/>
          </a:p>
        </p:txBody>
      </p:sp>
      <p:sp>
        <p:nvSpPr>
          <p:cNvPr id="8" name="矢印: 左右 7">
            <a:extLst>
              <a:ext uri="{FF2B5EF4-FFF2-40B4-BE49-F238E27FC236}">
                <a16:creationId xmlns:a16="http://schemas.microsoft.com/office/drawing/2014/main" id="{64E86FC3-F17A-4644-AC44-5AF09D3A98DE}"/>
              </a:ext>
            </a:extLst>
          </p:cNvPr>
          <p:cNvSpPr/>
          <p:nvPr/>
        </p:nvSpPr>
        <p:spPr>
          <a:xfrm>
            <a:off x="2965104" y="2803917"/>
            <a:ext cx="1040234" cy="274843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29A95DAE-F41C-4E09-8210-C0D474C7E14D}"/>
              </a:ext>
            </a:extLst>
          </p:cNvPr>
          <p:cNvSpPr/>
          <p:nvPr/>
        </p:nvSpPr>
        <p:spPr>
          <a:xfrm>
            <a:off x="3927066" y="2035560"/>
            <a:ext cx="906011" cy="27484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2" descr="C:\Users\adachi\Desktop\defence_20180118\figure\proportional_dsdW.png">
            <a:extLst>
              <a:ext uri="{FF2B5EF4-FFF2-40B4-BE49-F238E27FC236}">
                <a16:creationId xmlns:a16="http://schemas.microsoft.com/office/drawing/2014/main" id="{0024FDD7-FA7E-4885-8B9E-0EF14BD07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49" y="3178284"/>
            <a:ext cx="2272688" cy="68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B800E70-FE78-4310-93DA-5F8ECD5DA379}"/>
              </a:ext>
            </a:extLst>
          </p:cNvPr>
          <p:cNvSpPr txBox="1"/>
          <p:nvPr/>
        </p:nvSpPr>
        <p:spPr>
          <a:xfrm>
            <a:off x="4705208" y="3300358"/>
            <a:ext cx="4019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M(</a:t>
            </a:r>
            <a:r>
              <a:rPr kumimoji="1" lang="en-US" altLang="ja-JP" sz="2000" dirty="0" err="1"/>
              <a:t>Eλ</a:t>
            </a:r>
            <a:r>
              <a:rPr kumimoji="1" lang="en-US" altLang="ja-JP" sz="2000" dirty="0"/>
              <a:t>) : transition matrix element</a:t>
            </a:r>
            <a:endParaRPr kumimoji="1" lang="ja-JP" altLang="en-US" sz="2000" dirty="0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C41CE477-E925-4D34-A0F8-BF80F7E21514}"/>
              </a:ext>
            </a:extLst>
          </p:cNvPr>
          <p:cNvSpPr/>
          <p:nvPr/>
        </p:nvSpPr>
        <p:spPr>
          <a:xfrm>
            <a:off x="1321438" y="4710746"/>
            <a:ext cx="906011" cy="27484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92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2BCCAE59-FC81-4C7F-96FA-935628AA1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Transition strength </a:t>
            </a:r>
            <a:r>
              <a:rPr kumimoji="1" lang="en-US" altLang="ja-JP" dirty="0"/>
              <a:t>to the target excited state</a:t>
            </a:r>
          </a:p>
          <a:p>
            <a:pPr lvl="1"/>
            <a:r>
              <a:rPr lang="en-US" altLang="ja-JP" dirty="0"/>
              <a:t>                          needed to be deduced from </a:t>
            </a:r>
            <a:r>
              <a:rPr lang="en-US" altLang="ja-JP" dirty="0">
                <a:solidFill>
                  <a:srgbClr val="FF0000"/>
                </a:solidFill>
              </a:rPr>
              <a:t>the exp. data</a:t>
            </a:r>
          </a:p>
          <a:p>
            <a:pPr lvl="1"/>
            <a:r>
              <a:rPr kumimoji="1" lang="en-US" altLang="ja-JP" dirty="0"/>
              <a:t>                          MDA is one of the widely used methods</a:t>
            </a:r>
            <a:endParaRPr lang="en-US" altLang="ja-JP" dirty="0"/>
          </a:p>
          <a:p>
            <a:r>
              <a:rPr lang="en-US" altLang="ja-JP" dirty="0"/>
              <a:t>MDA is …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altLang="ja-JP" dirty="0"/>
              <a:t>assuming the characteristics of inelastic alpha scattering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altLang="ja-JP" dirty="0"/>
              <a:t>able </a:t>
            </a:r>
            <a:r>
              <a:rPr lang="en-US" altLang="ja-JP" dirty="0">
                <a:solidFill>
                  <a:srgbClr val="FF0000"/>
                </a:solidFill>
              </a:rPr>
              <a:t>to separate the each component of the transferred angular momentum </a:t>
            </a:r>
            <a:r>
              <a:rPr lang="en-US" altLang="ja-JP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(ΔL)</a:t>
            </a:r>
            <a:endParaRPr lang="en-US" altLang="ja-JP" dirty="0">
              <a:solidFill>
                <a:srgbClr val="FF0000"/>
              </a:solidFill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en-US" altLang="ja-JP" dirty="0"/>
              <a:t>able to </a:t>
            </a:r>
            <a:r>
              <a:rPr lang="en-US" altLang="ja-JP" dirty="0">
                <a:solidFill>
                  <a:srgbClr val="FF0000"/>
                </a:solidFill>
              </a:rPr>
              <a:t>extract the transition strength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altLang="ja-JP" dirty="0"/>
              <a:t>applicable to </a:t>
            </a:r>
            <a:r>
              <a:rPr lang="en-US" altLang="ja-JP" dirty="0">
                <a:solidFill>
                  <a:srgbClr val="FF0000"/>
                </a:solidFill>
              </a:rPr>
              <a:t>the continuous region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1FFAA61-EC08-4C0C-992B-B665AC1C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010DBD0-757A-4205-A2B5-65C15257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AEACAFC-5D3D-4610-943D-32581AB5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95A87FFF-99D4-4F8E-93EB-4065AB331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Multipole decomposition analysis (MDA)</a:t>
            </a:r>
            <a:endParaRPr kumimoji="1" lang="ja-JP" altLang="en-US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8EBC1626-E542-45E9-B29F-4311286E8AFA}"/>
              </a:ext>
            </a:extLst>
          </p:cNvPr>
          <p:cNvSpPr/>
          <p:nvPr/>
        </p:nvSpPr>
        <p:spPr>
          <a:xfrm>
            <a:off x="1161471" y="2361774"/>
            <a:ext cx="1679830" cy="38853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To extract,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0EBA48F-A2EA-4877-B28C-43140F05C8C9}"/>
              </a:ext>
            </a:extLst>
          </p:cNvPr>
          <p:cNvSpPr/>
          <p:nvPr/>
        </p:nvSpPr>
        <p:spPr>
          <a:xfrm>
            <a:off x="1161471" y="1909553"/>
            <a:ext cx="1679830" cy="38853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Are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1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51D2CC9-1761-4A15-8CCC-16AC93D93B1D}"/>
              </a:ext>
            </a:extLst>
          </p:cNvPr>
          <p:cNvSpPr/>
          <p:nvPr/>
        </p:nvSpPr>
        <p:spPr>
          <a:xfrm>
            <a:off x="2387687" y="3485745"/>
            <a:ext cx="4768122" cy="433420"/>
          </a:xfrm>
          <a:prstGeom prst="rect">
            <a:avLst/>
          </a:prstGeom>
          <a:solidFill>
            <a:srgbClr val="A0FF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C00BDD4-BB08-4AEE-88BB-DDAD94F44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Selectivity due to alpha particle (</a:t>
            </a:r>
            <a:r>
              <a:rPr lang="en-US" altLang="ja-JP" sz="2800" b="1" dirty="0">
                <a:solidFill>
                  <a:srgbClr val="00B050"/>
                </a:solidFill>
              </a:rPr>
              <a:t>ΔS = 0</a:t>
            </a:r>
            <a:r>
              <a:rPr lang="en-US" altLang="ja-JP" sz="2800" dirty="0"/>
              <a:t>, </a:t>
            </a:r>
            <a:r>
              <a:rPr lang="en-US" altLang="ja-JP" sz="2800" b="1" dirty="0">
                <a:solidFill>
                  <a:srgbClr val="FFC000"/>
                </a:solidFill>
              </a:rPr>
              <a:t>ΔT = 0</a:t>
            </a:r>
            <a:r>
              <a:rPr kumimoji="1" lang="en-US" altLang="ja-JP" dirty="0"/>
              <a:t>)</a:t>
            </a:r>
          </a:p>
          <a:p>
            <a:r>
              <a:rPr lang="en-US" altLang="ja-JP" sz="2800" dirty="0"/>
              <a:t>Separation of the </a:t>
            </a:r>
            <a:r>
              <a:rPr lang="en-US" altLang="ja-JP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ΔL</a:t>
            </a:r>
            <a:r>
              <a:rPr lang="en-US" altLang="ja-JP" sz="2800" dirty="0"/>
              <a:t> by MDA</a:t>
            </a:r>
          </a:p>
          <a:p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en-US" altLang="ja-JP" sz="2800" dirty="0"/>
              <a:t>Very useful to </a:t>
            </a:r>
            <a:r>
              <a:rPr kumimoji="1" lang="en-US" altLang="ja-JP" sz="2800" u="sng" dirty="0">
                <a:uFill>
                  <a:solidFill>
                    <a:srgbClr val="FF0000"/>
                  </a:solidFill>
                </a:uFill>
              </a:rPr>
              <a:t>extract and determine</a:t>
            </a:r>
            <a:r>
              <a:rPr kumimoji="1" lang="en-US" altLang="ja-JP" sz="2800" dirty="0"/>
              <a:t> the transition strength of </a:t>
            </a:r>
            <a:r>
              <a:rPr kumimoji="1" lang="en-US" altLang="ja-JP" sz="2800" dirty="0">
                <a:solidFill>
                  <a:srgbClr val="FF0000"/>
                </a:solidFill>
              </a:rPr>
              <a:t>isoscalar monopole transition (E0)</a:t>
            </a:r>
            <a:r>
              <a:rPr kumimoji="1" lang="en-US" altLang="ja-JP" sz="2800" dirty="0"/>
              <a:t>                          </a:t>
            </a:r>
            <a:r>
              <a:rPr lang="en-US" altLang="ja-JP" dirty="0"/>
              <a:t>(</a:t>
            </a:r>
            <a:r>
              <a:rPr lang="en-US" altLang="ja-JP" sz="2400" b="1" dirty="0">
                <a:solidFill>
                  <a:srgbClr val="00B050"/>
                </a:solidFill>
              </a:rPr>
              <a:t>ΔS = 0</a:t>
            </a:r>
            <a:r>
              <a:rPr lang="en-US" altLang="ja-JP" sz="2400" dirty="0"/>
              <a:t>, </a:t>
            </a:r>
            <a:r>
              <a:rPr lang="en-US" altLang="ja-JP" sz="2400" b="1" dirty="0">
                <a:solidFill>
                  <a:srgbClr val="FFC000"/>
                </a:solidFill>
              </a:rPr>
              <a:t>ΔT = 0</a:t>
            </a:r>
            <a:r>
              <a:rPr lang="en-US" altLang="ja-JP" sz="2800" dirty="0"/>
              <a:t>, and </a:t>
            </a:r>
            <a:r>
              <a:rPr lang="en-US" altLang="ja-JP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ΔL = 0</a:t>
            </a:r>
            <a:r>
              <a:rPr lang="en-US" altLang="ja-JP" dirty="0"/>
              <a:t>)</a:t>
            </a:r>
          </a:p>
          <a:p>
            <a:endParaRPr kumimoji="1" lang="en-US" altLang="ja-JP" dirty="0"/>
          </a:p>
          <a:p>
            <a:r>
              <a:rPr lang="en-US" altLang="ja-JP" dirty="0"/>
              <a:t>Examples</a:t>
            </a:r>
          </a:p>
          <a:p>
            <a:pPr lvl="1"/>
            <a:r>
              <a:rPr kumimoji="1" lang="en-US" altLang="ja-JP" dirty="0"/>
              <a:t>Measurement for the </a:t>
            </a:r>
            <a:r>
              <a:rPr lang="en-US" altLang="ja-JP" u="sng" dirty="0">
                <a:uFill>
                  <a:solidFill>
                    <a:srgbClr val="FF0000"/>
                  </a:solidFill>
                </a:uFill>
              </a:rPr>
              <a:t>nuclear incompressibility</a:t>
            </a:r>
          </a:p>
          <a:p>
            <a:pPr lvl="1"/>
            <a:r>
              <a:rPr kumimoji="1" lang="en-US" altLang="ja-JP" dirty="0"/>
              <a:t>Search for the </a:t>
            </a:r>
            <a:r>
              <a:rPr kumimoji="1" lang="en-US" altLang="ja-JP" dirty="0">
                <a:solidFill>
                  <a:srgbClr val="FF0000"/>
                </a:solidFill>
              </a:rPr>
              <a:t>nuclear cluster states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AF86553-E625-4C8D-9508-863FF01D7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E048BB-62E2-4501-8C22-F5500C595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A45D686-021C-4C9B-9DC2-AC7C4A19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7A853BFC-0AF8-4A9B-882F-6705D06C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Isoscalar monopole (IS E0) transition</a:t>
            </a:r>
            <a:endParaRPr kumimoji="1" lang="ja-JP" altLang="en-US" sz="3600" dirty="0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D5DAD015-CA67-406E-BC2C-6BD4E5A5E2B3}"/>
              </a:ext>
            </a:extLst>
          </p:cNvPr>
          <p:cNvSpPr/>
          <p:nvPr/>
        </p:nvSpPr>
        <p:spPr>
          <a:xfrm>
            <a:off x="2387687" y="2315401"/>
            <a:ext cx="984687" cy="76969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87E7FE76-5E56-4ED2-B847-D04E85886D0E}"/>
              </a:ext>
            </a:extLst>
          </p:cNvPr>
          <p:cNvGrpSpPr/>
          <p:nvPr/>
        </p:nvGrpSpPr>
        <p:grpSpPr>
          <a:xfrm>
            <a:off x="2172749" y="4563099"/>
            <a:ext cx="2207323" cy="523220"/>
            <a:chOff x="2172749" y="4563099"/>
            <a:chExt cx="2207323" cy="523220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43CF8916-6A57-4C4C-9B0E-31164EE2CBB3}"/>
                </a:ext>
              </a:extLst>
            </p:cNvPr>
            <p:cNvSpPr/>
            <p:nvPr/>
          </p:nvSpPr>
          <p:spPr>
            <a:xfrm>
              <a:off x="2172749" y="4607999"/>
              <a:ext cx="2207323" cy="433420"/>
            </a:xfrm>
            <a:prstGeom prst="rect">
              <a:avLst/>
            </a:prstGeom>
            <a:solidFill>
              <a:srgbClr val="A0FF9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A3F1485-6EBD-473A-9685-5BA1849D88F3}"/>
                </a:ext>
              </a:extLst>
            </p:cNvPr>
            <p:cNvSpPr txBox="1"/>
            <p:nvPr/>
          </p:nvSpPr>
          <p:spPr>
            <a:xfrm>
              <a:off x="2172749" y="4563099"/>
              <a:ext cx="22073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>
                  <a:solidFill>
                    <a:srgbClr val="FF0000"/>
                  </a:solidFill>
                </a:rPr>
                <a:t>IS E0 strength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524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5C684F4-3A56-4A0C-A3B9-BD706B27A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81329"/>
            <a:ext cx="3394720" cy="2209088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400" dirty="0"/>
              <a:t>Inelastic alpha scattering &amp; MDA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IS E0 transition is effectively extracted</a:t>
            </a:r>
          </a:p>
          <a:p>
            <a:r>
              <a:rPr lang="en-US" altLang="ja-JP" sz="2400" dirty="0"/>
              <a:t>Compared with theoretical calc.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B5122AF-7788-4903-9EFF-65C892AFD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90CEC00-D9CA-48A6-967B-2811985F9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294EB17-1D66-4C8E-8E1A-D47ACEF2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3F0F78A7-6532-4649-BA75-9EB2C383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400" dirty="0"/>
              <a:t>Search for the nuclear cluster states</a:t>
            </a:r>
            <a:endParaRPr kumimoji="1" lang="ja-JP" altLang="en-US" dirty="0"/>
          </a:p>
        </p:txBody>
      </p:sp>
      <p:pic>
        <p:nvPicPr>
          <p:cNvPr id="7" name="Picture 2" descr="C:\Users\adachi\Desktop\defence_20180118\figure\Chiba_24mg_L0EWSR.png">
            <a:extLst>
              <a:ext uri="{FF2B5EF4-FFF2-40B4-BE49-F238E27FC236}">
                <a16:creationId xmlns:a16="http://schemas.microsoft.com/office/drawing/2014/main" id="{1D9F682D-3342-4886-A74B-C7084E2F0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67693"/>
            <a:ext cx="7968615" cy="24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43489D-7DA7-4D81-95B3-76A61DA1A5C0}"/>
              </a:ext>
            </a:extLst>
          </p:cNvPr>
          <p:cNvSpPr txBox="1"/>
          <p:nvPr/>
        </p:nvSpPr>
        <p:spPr>
          <a:xfrm>
            <a:off x="1331639" y="3717032"/>
            <a:ext cx="338437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Calc. on </a:t>
            </a:r>
            <a:r>
              <a:rPr kumimoji="1" lang="en-US" altLang="ja-JP" baseline="30000" dirty="0"/>
              <a:t>24</a:t>
            </a:r>
            <a:r>
              <a:rPr kumimoji="1" lang="en-US" altLang="ja-JP" dirty="0"/>
              <a:t>Mg with AMD w.f. </a:t>
            </a:r>
            <a:endParaRPr kumimoji="1" lang="ja-JP" altLang="en-US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20E3F04C-E801-462E-93F6-2CF3FD31BDF9}"/>
              </a:ext>
            </a:extLst>
          </p:cNvPr>
          <p:cNvCxnSpPr/>
          <p:nvPr/>
        </p:nvCxnSpPr>
        <p:spPr>
          <a:xfrm flipV="1">
            <a:off x="6084168" y="3429000"/>
            <a:ext cx="0" cy="72008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E9543CF8-81A1-4799-A715-4A62D4259D7F}"/>
              </a:ext>
            </a:extLst>
          </p:cNvPr>
          <p:cNvCxnSpPr/>
          <p:nvPr/>
        </p:nvCxnSpPr>
        <p:spPr>
          <a:xfrm flipV="1">
            <a:off x="5292080" y="3429000"/>
            <a:ext cx="0" cy="72008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7275DDA0-E2D9-41F2-BD8A-2F219ACDC2DA}"/>
              </a:ext>
            </a:extLst>
          </p:cNvPr>
          <p:cNvCxnSpPr/>
          <p:nvPr/>
        </p:nvCxnSpPr>
        <p:spPr>
          <a:xfrm flipV="1">
            <a:off x="7380312" y="3429000"/>
            <a:ext cx="0" cy="72008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C:\Users\adachi\Desktop\defence_20180118\figure\mg24mda_2.png">
            <a:extLst>
              <a:ext uri="{FF2B5EF4-FFF2-40B4-BE49-F238E27FC236}">
                <a16:creationId xmlns:a16="http://schemas.microsoft.com/office/drawing/2014/main" id="{1025A47D-8614-4638-B8F2-5385902F6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5112568" cy="204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EAC75FC-6114-4E38-81A6-1D1010FC8AC7}"/>
              </a:ext>
            </a:extLst>
          </p:cNvPr>
          <p:cNvSpPr txBox="1"/>
          <p:nvPr/>
        </p:nvSpPr>
        <p:spPr>
          <a:xfrm>
            <a:off x="4271267" y="1340768"/>
            <a:ext cx="46805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baseline="30000" dirty="0"/>
              <a:t>24</a:t>
            </a:r>
            <a:r>
              <a:rPr kumimoji="1" lang="en-US" altLang="ja-JP" dirty="0"/>
              <a:t>Mg(</a:t>
            </a:r>
            <a:r>
              <a:rPr lang="en-US" altLang="ja-JP" dirty="0"/>
              <a:t>α</a:t>
            </a:r>
            <a:r>
              <a:rPr kumimoji="1" lang="en-US" altLang="ja-JP" dirty="0"/>
              <a:t>,α</a:t>
            </a:r>
            <a:r>
              <a:rPr kumimoji="1" lang="en-US" altLang="ja-JP" baseline="30000" dirty="0"/>
              <a:t>’</a:t>
            </a:r>
            <a:r>
              <a:rPr kumimoji="1" lang="en-US" altLang="ja-JP" dirty="0"/>
              <a:t>) E</a:t>
            </a:r>
            <a:r>
              <a:rPr lang="en-US" altLang="ja-JP" baseline="-25000" dirty="0"/>
              <a:t>α</a:t>
            </a:r>
            <a:r>
              <a:rPr kumimoji="1" lang="en-US" altLang="ja-JP" dirty="0"/>
              <a:t> = 386 MeV &amp; MDA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829B796-EEF6-43E6-8D8E-4839364A2960}"/>
              </a:ext>
            </a:extLst>
          </p:cNvPr>
          <p:cNvSpPr txBox="1"/>
          <p:nvPr/>
        </p:nvSpPr>
        <p:spPr>
          <a:xfrm>
            <a:off x="5148064" y="1032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T. Kawabata, J. Phys. Conf. Ser. </a:t>
            </a:r>
            <a:r>
              <a:rPr lang="en-US" altLang="ja-JP" sz="1400" dirty="0"/>
              <a:t>321, 012012 (2011).</a:t>
            </a:r>
            <a:endParaRPr kumimoji="1" lang="ja-JP" altLang="en-US" sz="1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5D76FCA-DD5B-4116-85AF-90D01F7C49EC}"/>
              </a:ext>
            </a:extLst>
          </p:cNvPr>
          <p:cNvSpPr txBox="1"/>
          <p:nvPr/>
        </p:nvSpPr>
        <p:spPr>
          <a:xfrm>
            <a:off x="5436096" y="6309320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Y. Chiba and M. Kimura, PRC </a:t>
            </a:r>
            <a:r>
              <a:rPr kumimoji="1" lang="en-US" altLang="ja-JP" sz="1400" b="1" dirty="0"/>
              <a:t>91</a:t>
            </a:r>
            <a:r>
              <a:rPr kumimoji="1" lang="en-US" altLang="ja-JP" sz="1400" dirty="0"/>
              <a:t>, 061302 (2015).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5172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288C2C7-A989-4EBE-8CA1-58C4A44001E8}"/>
              </a:ext>
            </a:extLst>
          </p:cNvPr>
          <p:cNvSpPr/>
          <p:nvPr/>
        </p:nvSpPr>
        <p:spPr>
          <a:xfrm>
            <a:off x="4380072" y="2351539"/>
            <a:ext cx="2557623" cy="852129"/>
          </a:xfrm>
          <a:prstGeom prst="rect">
            <a:avLst/>
          </a:prstGeom>
          <a:solidFill>
            <a:srgbClr val="A0FF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4897E325-1717-425D-95DA-C6CAEE6E8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Inelastic alpha scattering &amp; MDA are widely used to study the nuclear structure.</a:t>
            </a:r>
          </a:p>
          <a:p>
            <a:pPr lvl="1"/>
            <a:r>
              <a:rPr lang="en-US" altLang="ja-JP" dirty="0"/>
              <a:t>Assumption: good linearity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              </a:t>
            </a:r>
            <a:r>
              <a:rPr kumimoji="1" lang="en-US" altLang="ja-JP" dirty="0"/>
              <a:t>there are </a:t>
            </a:r>
            <a:r>
              <a:rPr kumimoji="1" lang="en-US" altLang="ja-JP" dirty="0">
                <a:solidFill>
                  <a:srgbClr val="FF0000"/>
                </a:solidFill>
              </a:rPr>
              <a:t>the contradictory</a:t>
            </a:r>
            <a:r>
              <a:rPr lang="en-US" altLang="ja-JP" dirty="0">
                <a:solidFill>
                  <a:srgbClr val="FF0000"/>
                </a:solidFill>
              </a:rPr>
              <a:t> results for Hoyle state </a:t>
            </a:r>
            <a:r>
              <a:rPr lang="en-US" altLang="ja-JP" dirty="0"/>
              <a:t>: (</a:t>
            </a:r>
            <a:r>
              <a:rPr lang="en-US" altLang="ja-JP" dirty="0" err="1"/>
              <a:t>e,e</a:t>
            </a:r>
            <a:r>
              <a:rPr lang="en-US" altLang="ja-JP" dirty="0"/>
              <a:t>’) and (α,α’).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D0A0F1E-C394-4E49-A217-86D10C6D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17th,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6C5D509-156C-4683-8C9A-D98DD23C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SOTANCP4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C1DD0E3-D3A3-4A33-B505-5ED42563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020C-82B5-4F26-99F2-AE158163C0A7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46D7BF19-FF96-4523-B6F1-A66FEB622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Problem: “Missing monopole strength”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C7A27A-5D10-4559-90AC-498453B097E5}"/>
              </a:ext>
            </a:extLst>
          </p:cNvPr>
          <p:cNvSpPr txBox="1"/>
          <p:nvPr/>
        </p:nvSpPr>
        <p:spPr>
          <a:xfrm>
            <a:off x="1691680" y="4021323"/>
            <a:ext cx="702217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1"/>
            <a:r>
              <a:rPr lang="en-US" altLang="ja-JP" sz="2000" baseline="30000" dirty="0"/>
              <a:t>12</a:t>
            </a:r>
            <a:r>
              <a:rPr lang="en-US" altLang="ja-JP" sz="2000" dirty="0"/>
              <a:t>C(</a:t>
            </a:r>
            <a:r>
              <a:rPr lang="en-US" altLang="ja-JP" sz="2000" dirty="0" err="1"/>
              <a:t>e,e</a:t>
            </a:r>
            <a:r>
              <a:rPr lang="en-US" altLang="ja-JP" sz="2000" baseline="30000" dirty="0"/>
              <a:t>’</a:t>
            </a:r>
            <a:r>
              <a:rPr lang="en-US" altLang="ja-JP" sz="2000" dirty="0"/>
              <a:t>)</a:t>
            </a:r>
            <a:r>
              <a:rPr lang="ja-JP" altLang="en-US" sz="2000" dirty="0"/>
              <a:t>   </a:t>
            </a:r>
            <a:r>
              <a:rPr lang="en-US" altLang="ja-JP" sz="2000" dirty="0">
                <a:sym typeface="Wingdings" panose="05000000000000000000" pitchFamily="2" charset="2"/>
              </a:rPr>
              <a:t>  </a:t>
            </a:r>
            <a:r>
              <a:rPr lang="en-US" altLang="ja-JP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14%</a:t>
            </a:r>
            <a:r>
              <a:rPr lang="en-US" altLang="ja-JP" sz="2000" dirty="0">
                <a:sym typeface="Wingdings" panose="05000000000000000000" pitchFamily="2" charset="2"/>
              </a:rPr>
              <a:t> of the EWSR strength</a:t>
            </a:r>
          </a:p>
          <a:p>
            <a:pPr marL="0" lvl="1"/>
            <a:r>
              <a:rPr lang="en-US" altLang="ja-JP" sz="2000" dirty="0">
                <a:sym typeface="Wingdings" panose="05000000000000000000" pitchFamily="2" charset="2"/>
              </a:rPr>
              <a:t>M. </a:t>
            </a:r>
            <a:r>
              <a:rPr lang="en-US" altLang="ja-JP" sz="2000" dirty="0" err="1">
                <a:sym typeface="Wingdings" panose="05000000000000000000" pitchFamily="2" charset="2"/>
              </a:rPr>
              <a:t>Chernykh</a:t>
            </a:r>
            <a:r>
              <a:rPr lang="en-US" altLang="ja-JP" sz="2000" dirty="0">
                <a:sym typeface="Wingdings" panose="05000000000000000000" pitchFamily="2" charset="2"/>
              </a:rPr>
              <a:t> et al., PRL </a:t>
            </a:r>
            <a:r>
              <a:rPr lang="en-US" altLang="ja-JP" sz="2000" b="1" dirty="0">
                <a:sym typeface="Wingdings" panose="05000000000000000000" pitchFamily="2" charset="2"/>
              </a:rPr>
              <a:t>105</a:t>
            </a:r>
            <a:r>
              <a:rPr lang="en-US" altLang="ja-JP" sz="2000" dirty="0">
                <a:sym typeface="Wingdings" panose="05000000000000000000" pitchFamily="2" charset="2"/>
              </a:rPr>
              <a:t>, 022501 (2010). Exp. @ TU Darmstadt</a:t>
            </a:r>
            <a:endParaRPr lang="en-US" altLang="ja-JP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48704A-94BC-4D36-A8F1-F2E2848B9A5C}"/>
              </a:ext>
            </a:extLst>
          </p:cNvPr>
          <p:cNvSpPr txBox="1"/>
          <p:nvPr/>
        </p:nvSpPr>
        <p:spPr>
          <a:xfrm>
            <a:off x="1957470" y="5529426"/>
            <a:ext cx="606057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1"/>
            <a:r>
              <a:rPr lang="en-US" altLang="ja-JP" sz="2000" baseline="30000" dirty="0"/>
              <a:t>12</a:t>
            </a:r>
            <a:r>
              <a:rPr lang="en-US" altLang="ja-JP" sz="2000" dirty="0"/>
              <a:t>C(α,α</a:t>
            </a:r>
            <a:r>
              <a:rPr lang="en-US" altLang="ja-JP" sz="2000" baseline="30000" dirty="0"/>
              <a:t>’</a:t>
            </a:r>
            <a:r>
              <a:rPr lang="en-US" altLang="ja-JP" sz="2000" dirty="0"/>
              <a:t>)  </a:t>
            </a:r>
            <a:r>
              <a:rPr lang="en-US" altLang="ja-JP" sz="2000" dirty="0">
                <a:sym typeface="Wingdings" panose="05000000000000000000" pitchFamily="2" charset="2"/>
              </a:rPr>
              <a:t> </a:t>
            </a:r>
            <a:r>
              <a:rPr lang="en-US" altLang="ja-JP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7.6%</a:t>
            </a:r>
            <a:r>
              <a:rPr lang="en-US" altLang="ja-JP" sz="2000" dirty="0">
                <a:sym typeface="Wingdings" panose="05000000000000000000" pitchFamily="2" charset="2"/>
              </a:rPr>
              <a:t> of the EWSR strength</a:t>
            </a:r>
          </a:p>
          <a:p>
            <a:pPr marL="0" lvl="2"/>
            <a:r>
              <a:rPr lang="en-US" altLang="ja-JP" sz="2000" dirty="0">
                <a:sym typeface="Wingdings" panose="05000000000000000000" pitchFamily="2" charset="2"/>
              </a:rPr>
              <a:t>B. John et al., PRC </a:t>
            </a:r>
            <a:r>
              <a:rPr lang="en-US" altLang="ja-JP" sz="2000" b="1" dirty="0">
                <a:sym typeface="Wingdings" panose="05000000000000000000" pitchFamily="2" charset="2"/>
              </a:rPr>
              <a:t>68</a:t>
            </a:r>
            <a:r>
              <a:rPr lang="en-US" altLang="ja-JP" sz="2000" dirty="0">
                <a:sym typeface="Wingdings" panose="05000000000000000000" pitchFamily="2" charset="2"/>
              </a:rPr>
              <a:t>, 014305 (2003). Exp. @ Texas A&amp;M</a:t>
            </a:r>
            <a:endParaRPr lang="ja-JP" altLang="en-US" sz="2000" dirty="0"/>
          </a:p>
        </p:txBody>
      </p:sp>
      <p:sp>
        <p:nvSpPr>
          <p:cNvPr id="9" name="上下矢印 9">
            <a:extLst>
              <a:ext uri="{FF2B5EF4-FFF2-40B4-BE49-F238E27FC236}">
                <a16:creationId xmlns:a16="http://schemas.microsoft.com/office/drawing/2014/main" id="{2BF3204B-912D-448B-BED9-3BDF4A4D57F4}"/>
              </a:ext>
            </a:extLst>
          </p:cNvPr>
          <p:cNvSpPr/>
          <p:nvPr/>
        </p:nvSpPr>
        <p:spPr>
          <a:xfrm>
            <a:off x="4807735" y="4738159"/>
            <a:ext cx="360040" cy="716015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2" descr="C:\Users\adachi\Desktop\defence_20180118\figure\proportional_dsdW.png">
            <a:extLst>
              <a:ext uri="{FF2B5EF4-FFF2-40B4-BE49-F238E27FC236}">
                <a16:creationId xmlns:a16="http://schemas.microsoft.com/office/drawing/2014/main" id="{9F44BD37-44C9-4293-9D6E-86106E8F5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15229"/>
            <a:ext cx="2245918" cy="67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7D93A7B-52D4-4C72-84EE-EB0D85220AFD}"/>
              </a:ext>
            </a:extLst>
          </p:cNvPr>
          <p:cNvSpPr/>
          <p:nvPr/>
        </p:nvSpPr>
        <p:spPr>
          <a:xfrm>
            <a:off x="737154" y="3203668"/>
            <a:ext cx="1220316" cy="38853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However,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E41332C-3893-40AD-AF6B-348D0206B478}"/>
              </a:ext>
            </a:extLst>
          </p:cNvPr>
          <p:cNvSpPr txBox="1"/>
          <p:nvPr/>
        </p:nvSpPr>
        <p:spPr>
          <a:xfrm>
            <a:off x="2703772" y="4717041"/>
            <a:ext cx="771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</a:rPr>
              <a:t>?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1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_theme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_theme" id="{57CCB6E3-C3A9-4640-8D86-24932C3C98F1}" vid="{D0C2195A-E3DE-4652-AF13-6419BCA818D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a_theme</Template>
  <TotalTime>6786</TotalTime>
  <Words>2313</Words>
  <Application>Microsoft Office PowerPoint</Application>
  <PresentationFormat>画面に合わせる (4:3)</PresentationFormat>
  <Paragraphs>413</Paragraphs>
  <Slides>41</Slides>
  <Notes>1</Notes>
  <HiddenSlides>12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52" baseType="lpstr">
      <vt:lpstr>ＭＳ Ｐゴシック</vt:lpstr>
      <vt:lpstr>游ゴシック</vt:lpstr>
      <vt:lpstr>Arial</vt:lpstr>
      <vt:lpstr>Calibri</vt:lpstr>
      <vt:lpstr>Cambria Math</vt:lpstr>
      <vt:lpstr>Symbol</vt:lpstr>
      <vt:lpstr>Verdana</vt:lpstr>
      <vt:lpstr>Wingdings</vt:lpstr>
      <vt:lpstr>Wingdings 2</vt:lpstr>
      <vt:lpstr>Wingdings 3</vt:lpstr>
      <vt:lpstr>a_theme</vt:lpstr>
      <vt:lpstr>Systematic analysis of inelastic alpha scattering off self-conjugate A = 4n nuclei</vt:lpstr>
      <vt:lpstr>Contents</vt:lpstr>
      <vt:lpstr>Introduction</vt:lpstr>
      <vt:lpstr>Inelastic alpha scattering</vt:lpstr>
      <vt:lpstr>Characteristic of inelastic alpha scattering</vt:lpstr>
      <vt:lpstr>Multipole decomposition analysis (MDA)</vt:lpstr>
      <vt:lpstr>Isoscalar monopole (IS E0) transition</vt:lpstr>
      <vt:lpstr>Search for the nuclear cluster states</vt:lpstr>
      <vt:lpstr>Problem: “Missing monopole strength”</vt:lpstr>
      <vt:lpstr>Microscopic calc. of the (α,α’) cross section</vt:lpstr>
      <vt:lpstr>Situation of inelastic alpha scattering</vt:lpstr>
      <vt:lpstr>Systematic measurement of inelastic alpha scatterirng</vt:lpstr>
      <vt:lpstr>Results of the measurements</vt:lpstr>
      <vt:lpstr>DWBA calc.</vt:lpstr>
      <vt:lpstr>Optical potential &amp; effective αN int.</vt:lpstr>
      <vt:lpstr>Interaction parameters</vt:lpstr>
      <vt:lpstr>Transition density and its strength</vt:lpstr>
      <vt:lpstr>Exp. data &amp; DWBA calc.</vt:lpstr>
      <vt:lpstr>ΔL = 0 (E0) @ Eα = 386 MeV</vt:lpstr>
      <vt:lpstr>ΔL = 0 (E0) @ Eα = 130 MeV</vt:lpstr>
      <vt:lpstr>ΔL = 2 (E2) @ Eα = 386 MeV</vt:lpstr>
      <vt:lpstr>Comparison with the exp. data &amp; present DWBA calc.</vt:lpstr>
      <vt:lpstr>Discussion</vt:lpstr>
      <vt:lpstr>Characteristic of macroscopic transition density &amp; our int. 1/2</vt:lpstr>
      <vt:lpstr>Characteristic of macroscopic transition density &amp; our int. 2/2</vt:lpstr>
      <vt:lpstr>Uncertainty of the present DWBA</vt:lpstr>
      <vt:lpstr>Transition density &amp; Distorting pot.</vt:lpstr>
      <vt:lpstr>Effect of the coupled channel</vt:lpstr>
      <vt:lpstr>Summary</vt:lpstr>
      <vt:lpstr>Backup</vt:lpstr>
      <vt:lpstr>Search for the nuclear cluster states</vt:lpstr>
      <vt:lpstr>Multipole decomposition analysis (MDA)</vt:lpstr>
      <vt:lpstr>ΔL = 0 (E0) @ Eα = 386 MeV</vt:lpstr>
      <vt:lpstr>ΔL = 0 (E0) @ Eα = 130 MeV</vt:lpstr>
      <vt:lpstr>ΔL = 2 (E2) @ Eα = 386 MeV</vt:lpstr>
      <vt:lpstr>ΔL = 2 (E2) @ Eα = 130 MeV</vt:lpstr>
      <vt:lpstr>ΔL = 3 (E3) @ Eα = 386 MeV</vt:lpstr>
      <vt:lpstr>ΔL = 3 (E3) @ Eα = 130 MeV</vt:lpstr>
      <vt:lpstr>Recent theoretical work 1</vt:lpstr>
      <vt:lpstr>Recent theoretical work 2</vt:lpstr>
      <vt:lpstr>Dependency on the target size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Adachi Satoshi</dc:creator>
  <cp:lastModifiedBy>Adachi Satoshi</cp:lastModifiedBy>
  <cp:revision>219</cp:revision>
  <dcterms:created xsi:type="dcterms:W3CDTF">2018-05-12T23:22:56Z</dcterms:created>
  <dcterms:modified xsi:type="dcterms:W3CDTF">2018-05-17T16:29:49Z</dcterms:modified>
</cp:coreProperties>
</file>