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6" r:id="rId4"/>
    <p:sldId id="278" r:id="rId5"/>
    <p:sldId id="279" r:id="rId6"/>
    <p:sldId id="268" r:id="rId7"/>
    <p:sldId id="281" r:id="rId8"/>
    <p:sldId id="280" r:id="rId9"/>
    <p:sldId id="259" r:id="rId10"/>
    <p:sldId id="275" r:id="rId11"/>
    <p:sldId id="260" r:id="rId12"/>
    <p:sldId id="291" r:id="rId13"/>
    <p:sldId id="272" r:id="rId14"/>
    <p:sldId id="290" r:id="rId15"/>
    <p:sldId id="287" r:id="rId16"/>
    <p:sldId id="288" r:id="rId17"/>
    <p:sldId id="269" r:id="rId18"/>
    <p:sldId id="270" r:id="rId1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43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B9D9-7517-44CE-A67D-5B495AC1C4A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0668-6884-4442-8A5D-BCA4853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9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B9D9-7517-44CE-A67D-5B495AC1C4A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0668-6884-4442-8A5D-BCA4853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1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B9D9-7517-44CE-A67D-5B495AC1C4A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0668-6884-4442-8A5D-BCA4853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2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B9D9-7517-44CE-A67D-5B495AC1C4A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0668-6884-4442-8A5D-BCA4853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0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B9D9-7517-44CE-A67D-5B495AC1C4A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0668-6884-4442-8A5D-BCA4853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1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B9D9-7517-44CE-A67D-5B495AC1C4A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0668-6884-4442-8A5D-BCA4853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8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B9D9-7517-44CE-A67D-5B495AC1C4A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0668-6884-4442-8A5D-BCA4853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3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B9D9-7517-44CE-A67D-5B495AC1C4A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0668-6884-4442-8A5D-BCA4853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9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B9D9-7517-44CE-A67D-5B495AC1C4A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0668-6884-4442-8A5D-BCA4853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8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B9D9-7517-44CE-A67D-5B495AC1C4A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0668-6884-4442-8A5D-BCA4853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8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B9D9-7517-44CE-A67D-5B495AC1C4A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0668-6884-4442-8A5D-BCA4853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6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1B9D9-7517-44CE-A67D-5B495AC1C4A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0668-6884-4442-8A5D-BCA4853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8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13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Alpha Decaying Heavy Elements Produced in Multi-Nucleon Transfer Reactions of Heavy Nuclei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K. Hagel</a:t>
            </a:r>
          </a:p>
          <a:p>
            <a:r>
              <a:rPr lang="en-US" b="1" dirty="0"/>
              <a:t>State of the Art in Nuclear Cluster </a:t>
            </a:r>
            <a:r>
              <a:rPr lang="en-US" b="1" dirty="0" smtClean="0"/>
              <a:t>Physics</a:t>
            </a:r>
          </a:p>
          <a:p>
            <a:r>
              <a:rPr lang="en-US" i="1" dirty="0" smtClean="0"/>
              <a:t>14-May-2018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Fitting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6200" y="609600"/>
            <a:ext cx="8915400" cy="182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Fit decay curves in order to learn about lifetimes</a:t>
            </a:r>
          </a:p>
          <a:p>
            <a:r>
              <a:rPr lang="en-US" dirty="0" smtClean="0"/>
              <a:t>There can be a span of times over orders of magnitude (ns to s) leading to numeric problems in fitting.</a:t>
            </a:r>
          </a:p>
          <a:p>
            <a:r>
              <a:rPr lang="en-US" dirty="0" smtClean="0"/>
              <a:t>Introduce </a:t>
            </a:r>
            <a:r>
              <a:rPr lang="el-GR" dirty="0" smtClean="0"/>
              <a:t>θ</a:t>
            </a:r>
            <a:r>
              <a:rPr lang="en-US" dirty="0" smtClean="0"/>
              <a:t>=log(t) and transform equation. (</a:t>
            </a:r>
            <a:r>
              <a:rPr lang="en-US" dirty="0"/>
              <a:t>Z. Phys. A </a:t>
            </a:r>
            <a:r>
              <a:rPr lang="en-US" b="1" dirty="0" smtClean="0"/>
              <a:t>316</a:t>
            </a:r>
            <a:r>
              <a:rPr lang="en-US" dirty="0"/>
              <a:t>, </a:t>
            </a:r>
            <a:r>
              <a:rPr lang="en-US" dirty="0" smtClean="0"/>
              <a:t>19 (1984))</a:t>
            </a:r>
          </a:p>
          <a:p>
            <a:r>
              <a:rPr lang="en-US" dirty="0" smtClean="0"/>
              <a:t>Peaks of </a:t>
            </a:r>
            <a:r>
              <a:rPr lang="en-US" dirty="0" err="1" smtClean="0"/>
              <a:t>dN</a:t>
            </a:r>
            <a:r>
              <a:rPr lang="en-US" dirty="0" smtClean="0"/>
              <a:t>/d</a:t>
            </a:r>
            <a:r>
              <a:rPr lang="el-GR" dirty="0" smtClean="0"/>
              <a:t>θ</a:t>
            </a:r>
            <a:r>
              <a:rPr lang="en-US" dirty="0" smtClean="0"/>
              <a:t> give mean time directly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2194453"/>
            <a:ext cx="5648325" cy="46635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2194453"/>
            <a:ext cx="5648325" cy="46635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2194453"/>
            <a:ext cx="5648325" cy="46635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2194453"/>
            <a:ext cx="5648325" cy="4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581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Lifetime Fitting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"/>
          <a:stretch/>
        </p:blipFill>
        <p:spPr>
          <a:xfrm>
            <a:off x="344287" y="628650"/>
            <a:ext cx="8455426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" y="0"/>
            <a:ext cx="913845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" y="0"/>
            <a:ext cx="913845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" y="0"/>
            <a:ext cx="913845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" y="0"/>
            <a:ext cx="913845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253484"/>
            <a:ext cx="231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PRC </a:t>
            </a:r>
            <a:r>
              <a:rPr lang="en-US" b="1" dirty="0"/>
              <a:t>92</a:t>
            </a:r>
            <a:r>
              <a:rPr lang="en-US" dirty="0"/>
              <a:t>, 054310 (2015)</a:t>
            </a:r>
          </a:p>
        </p:txBody>
      </p:sp>
    </p:spTree>
    <p:extLst>
      <p:ext uri="{BB962C8B-B14F-4D97-AF65-F5344CB8AC3E}">
        <p14:creationId xmlns:p14="http://schemas.microsoft.com/office/powerpoint/2010/main" val="60859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" y="0"/>
            <a:ext cx="9138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13084" y="1460922"/>
            <a:ext cx="1963916" cy="2272878"/>
            <a:chOff x="4513084" y="1460922"/>
            <a:chExt cx="1963916" cy="2272878"/>
          </a:xfrm>
        </p:grpSpPr>
        <p:sp>
          <p:nvSpPr>
            <p:cNvPr id="5" name="Rectangle 4"/>
            <p:cNvSpPr/>
            <p:nvPr/>
          </p:nvSpPr>
          <p:spPr>
            <a:xfrm>
              <a:off x="4513084" y="1460922"/>
              <a:ext cx="63817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0" y="33528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/>
          <a:stretch/>
        </p:blipFill>
        <p:spPr>
          <a:xfrm>
            <a:off x="4608311" y="409575"/>
            <a:ext cx="4535690" cy="3400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r="7683"/>
          <a:stretch/>
        </p:blipFill>
        <p:spPr>
          <a:xfrm>
            <a:off x="4849399" y="3819525"/>
            <a:ext cx="4053514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84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we observe chains?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4" y="895351"/>
            <a:ext cx="4676776" cy="58102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Observing decay chains would prove that we are not observing </a:t>
            </a:r>
            <a:r>
              <a:rPr lang="en-US" dirty="0"/>
              <a:t>new isomeric states </a:t>
            </a:r>
            <a:r>
              <a:rPr lang="en-US" dirty="0" smtClean="0"/>
              <a:t>that have </a:t>
            </a:r>
            <a:r>
              <a:rPr lang="en-US" dirty="0"/>
              <a:t>decay energies different from those of their ground state counterparts and thus exhibit a different T</a:t>
            </a:r>
            <a:r>
              <a:rPr lang="en-US" baseline="-25000" dirty="0"/>
              <a:t>1/2 </a:t>
            </a:r>
            <a:r>
              <a:rPr lang="en-US" dirty="0"/>
              <a:t>–energy correlation</a:t>
            </a:r>
            <a:endParaRPr lang="en-US" dirty="0" smtClean="0"/>
          </a:p>
          <a:p>
            <a:r>
              <a:rPr lang="en-US" dirty="0" smtClean="0"/>
              <a:t>Parent-daughter relationships</a:t>
            </a:r>
          </a:p>
          <a:p>
            <a:r>
              <a:rPr lang="en-US" dirty="0" smtClean="0"/>
              <a:t>Difficult because of large number of products and detector resolution.</a:t>
            </a:r>
          </a:p>
          <a:p>
            <a:r>
              <a:rPr lang="en-US" dirty="0" smtClean="0"/>
              <a:t>We employed </a:t>
            </a:r>
            <a:r>
              <a:rPr lang="en-US" dirty="0"/>
              <a:t>correlation methods analogous to those used in </a:t>
            </a:r>
            <a:r>
              <a:rPr lang="en-US" dirty="0" smtClean="0"/>
              <a:t>gamma-decay </a:t>
            </a:r>
            <a:r>
              <a:rPr lang="en-US" dirty="0"/>
              <a:t>spectroscopy together </a:t>
            </a:r>
            <a:r>
              <a:rPr lang="en-US" dirty="0" smtClean="0"/>
              <a:t>with a </a:t>
            </a:r>
            <a:r>
              <a:rPr lang="en-US" dirty="0" smtClean="0"/>
              <a:t>peak </a:t>
            </a:r>
            <a:r>
              <a:rPr lang="en-US" dirty="0"/>
              <a:t>searching software </a:t>
            </a:r>
            <a:r>
              <a:rPr lang="en-US" dirty="0" smtClean="0"/>
              <a:t>package in ROOT</a:t>
            </a:r>
          </a:p>
          <a:p>
            <a:r>
              <a:rPr lang="en-US" dirty="0" smtClean="0"/>
              <a:t>Suggests daughters in the range of Z=106-114.  (Parent would be 2 higher)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 sections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343400"/>
            <a:ext cx="9067800" cy="2514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Average cross sections derived assuming that entire energy range from incident energy to Coulomb barrier is contributing.</a:t>
            </a:r>
          </a:p>
          <a:p>
            <a:r>
              <a:rPr lang="en-US" dirty="0" smtClean="0"/>
              <a:t>More than one isotope in general contributes to energy windows.</a:t>
            </a:r>
          </a:p>
          <a:p>
            <a:r>
              <a:rPr lang="en-US" dirty="0" smtClean="0"/>
              <a:t>Decrease in cross section with increasing alpha energy is consistent with increase of alpha energy with increasing Z.</a:t>
            </a:r>
          </a:p>
          <a:p>
            <a:r>
              <a:rPr lang="en-US" dirty="0" smtClean="0"/>
              <a:t>Qualitatively consistent with trends predicted by multi-nucleon transfer models.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5158"/>
            <a:ext cx="3962400" cy="3867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45158"/>
            <a:ext cx="3962400" cy="38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17196"/>
            <a:ext cx="3810001" cy="291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4"/>
            <a:ext cx="8229600" cy="6714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not observed 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3916"/>
            <a:ext cx="5791200" cy="617408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Experiments </a:t>
            </a:r>
            <a:r>
              <a:rPr lang="en-US" baseline="30000" dirty="0" smtClean="0"/>
              <a:t>238</a:t>
            </a:r>
            <a:r>
              <a:rPr lang="en-US" dirty="0" smtClean="0"/>
              <a:t>U with</a:t>
            </a:r>
            <a:r>
              <a:rPr lang="en-US" baseline="30000" dirty="0" smtClean="0"/>
              <a:t>238</a:t>
            </a:r>
            <a:r>
              <a:rPr lang="en-US" dirty="0" smtClean="0"/>
              <a:t>U in the late 1970s</a:t>
            </a:r>
          </a:p>
          <a:p>
            <a:pPr lvl="1"/>
            <a:r>
              <a:rPr lang="en-US" dirty="0" smtClean="0"/>
              <a:t>In beam detection and radiochemical studies</a:t>
            </a:r>
          </a:p>
          <a:p>
            <a:pPr lvl="1"/>
            <a:r>
              <a:rPr lang="en-US" dirty="0" smtClean="0"/>
              <a:t>Time delay inherent in radiochemical and gas jet techniques</a:t>
            </a:r>
          </a:p>
          <a:p>
            <a:r>
              <a:rPr lang="en-US" dirty="0" smtClean="0"/>
              <a:t>Rotating wheel collection experiment</a:t>
            </a:r>
          </a:p>
          <a:p>
            <a:pPr lvl="1"/>
            <a:r>
              <a:rPr lang="en-US" dirty="0" smtClean="0"/>
              <a:t>Only spontaneous fission activities were searched for</a:t>
            </a:r>
          </a:p>
          <a:p>
            <a:pPr lvl="1"/>
            <a:r>
              <a:rPr lang="en-US" dirty="0" err="1" smtClean="0"/>
              <a:t>Implanation</a:t>
            </a:r>
            <a:r>
              <a:rPr lang="en-US" dirty="0" smtClean="0"/>
              <a:t> depths of products</a:t>
            </a:r>
          </a:p>
          <a:p>
            <a:r>
              <a:rPr lang="en-US" dirty="0" err="1" smtClean="0"/>
              <a:t>Freiseleben</a:t>
            </a:r>
            <a:r>
              <a:rPr lang="en-US" dirty="0" smtClean="0"/>
              <a:t> et al. (</a:t>
            </a:r>
            <a:r>
              <a:rPr lang="en-GB" dirty="0" smtClean="0"/>
              <a:t>Z. Phys. A 292,171 (1979) )</a:t>
            </a:r>
          </a:p>
          <a:p>
            <a:pPr lvl="1"/>
            <a:r>
              <a:rPr lang="en-GB" dirty="0" smtClean="0"/>
              <a:t>In beam experiment</a:t>
            </a:r>
            <a:endParaRPr lang="en-US" dirty="0" smtClean="0"/>
          </a:p>
          <a:p>
            <a:pPr lvl="1"/>
            <a:r>
              <a:rPr lang="en-US" dirty="0" smtClean="0"/>
              <a:t>Thin target, so reaction energy was a very narrow window near 7.42 MeV/u</a:t>
            </a:r>
          </a:p>
          <a:p>
            <a:pPr lvl="1"/>
            <a:r>
              <a:rPr lang="en-US" dirty="0" smtClean="0"/>
              <a:t>A few high energy signals were observed, but discounted because of inadequate discrimination against pile up events.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Present experiment measures from 7.5 MeV/u to around 6 MeV/u because of thicker target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Present experiment employed Flash ADCs which allowed for about 16ns time resolution reducing the possibility of pileup.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Recording of individual detector signal traces allowed inspection of individual detector signals</a:t>
            </a:r>
          </a:p>
        </p:txBody>
      </p:sp>
    </p:spTree>
    <p:extLst>
      <p:ext uri="{BB962C8B-B14F-4D97-AF65-F5344CB8AC3E}">
        <p14:creationId xmlns:p14="http://schemas.microsoft.com/office/powerpoint/2010/main" val="16449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Multinucleon</a:t>
            </a:r>
            <a:r>
              <a:rPr lang="en-US" dirty="0" smtClean="0"/>
              <a:t> transfer reactions product heavy elements</a:t>
            </a:r>
          </a:p>
          <a:p>
            <a:pPr lvl="1"/>
            <a:r>
              <a:rPr lang="en-US" dirty="0" smtClean="0"/>
              <a:t>High energy alpha particles detected</a:t>
            </a:r>
          </a:p>
          <a:p>
            <a:r>
              <a:rPr lang="en-US" dirty="0" smtClean="0"/>
              <a:t>Products with a variety of lifetimes were measured.</a:t>
            </a:r>
          </a:p>
          <a:p>
            <a:r>
              <a:rPr lang="en-US" dirty="0" smtClean="0"/>
              <a:t>Using lifetime and energies and comparing to model calculations, products with atomic numbers beyond Z=120 are indicated.</a:t>
            </a:r>
          </a:p>
          <a:p>
            <a:r>
              <a:rPr lang="en-US" dirty="0" smtClean="0"/>
              <a:t>Comparing to calculations where fission competition is taken into account would imply even higher atomic numbers detected</a:t>
            </a:r>
            <a:r>
              <a:rPr lang="en-US" dirty="0"/>
              <a:t> </a:t>
            </a:r>
            <a:r>
              <a:rPr lang="en-US" dirty="0" smtClean="0"/>
              <a:t>for shorter lived isotopes</a:t>
            </a:r>
          </a:p>
          <a:p>
            <a:r>
              <a:rPr lang="en-US" dirty="0" smtClean="0"/>
              <a:t>Effort to observe decay chains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904999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S. Wuenschel, J. B. Natowitz, M. </a:t>
            </a:r>
            <a:r>
              <a:rPr lang="en-US" sz="3200" dirty="0" err="1" smtClean="0"/>
              <a:t>Barbui</a:t>
            </a:r>
            <a:r>
              <a:rPr lang="en-US" sz="3200" dirty="0" smtClean="0"/>
              <a:t>, J. Gauthier, K. Hagel, X. G. Cao, R. Wada, E. J. Kim, Z. </a:t>
            </a:r>
            <a:r>
              <a:rPr lang="en-US" sz="3200" dirty="0" err="1" smtClean="0"/>
              <a:t>Majka</a:t>
            </a:r>
            <a:r>
              <a:rPr lang="en-US" sz="3200" dirty="0" smtClean="0"/>
              <a:t>, </a:t>
            </a:r>
          </a:p>
          <a:p>
            <a:r>
              <a:rPr lang="en-US" sz="3200" dirty="0" smtClean="0"/>
              <a:t>Z. </a:t>
            </a:r>
            <a:r>
              <a:rPr lang="en-US" sz="3200" dirty="0" err="1" smtClean="0"/>
              <a:t>Sosin</a:t>
            </a:r>
            <a:r>
              <a:rPr lang="en-US" sz="3200" dirty="0" smtClean="0"/>
              <a:t>, A. </a:t>
            </a:r>
            <a:r>
              <a:rPr lang="en-US" sz="3200" dirty="0" err="1" smtClean="0"/>
              <a:t>Weiloch</a:t>
            </a:r>
            <a:r>
              <a:rPr lang="en-US" sz="3200" dirty="0" smtClean="0"/>
              <a:t>, S. Kowalski, K. Schmidt, </a:t>
            </a:r>
          </a:p>
          <a:p>
            <a:r>
              <a:rPr lang="en-US" sz="3200" dirty="0" smtClean="0"/>
              <a:t>K. </a:t>
            </a:r>
            <a:r>
              <a:rPr lang="en-US" sz="3200" dirty="0" err="1" smtClean="0"/>
              <a:t>Zelga</a:t>
            </a:r>
            <a:r>
              <a:rPr lang="en-US" sz="3200" dirty="0" smtClean="0"/>
              <a:t>, C. Ma, G. Zhang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37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Search for Heavy Nuclei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3789" r="11053" b="3789"/>
          <a:stretch/>
        </p:blipFill>
        <p:spPr bwMode="auto">
          <a:xfrm>
            <a:off x="5435930" y="1828800"/>
            <a:ext cx="36117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908725" cy="268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838200"/>
            <a:ext cx="5272028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Predictions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stabilizing shell structures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xotic </a:t>
            </a:r>
            <a:r>
              <a:rPr lang="en-US" dirty="0"/>
              <a:t>shapes such as </a:t>
            </a:r>
            <a:r>
              <a:rPr lang="en-US" dirty="0" err="1"/>
              <a:t>toroids</a:t>
            </a:r>
            <a:r>
              <a:rPr lang="en-US" dirty="0"/>
              <a:t> and </a:t>
            </a:r>
            <a:r>
              <a:rPr lang="en-US" dirty="0" smtClean="0"/>
              <a:t>bubbles</a:t>
            </a:r>
          </a:p>
          <a:p>
            <a:r>
              <a:rPr lang="en-US" dirty="0" smtClean="0"/>
              <a:t>Provide </a:t>
            </a:r>
            <a:r>
              <a:rPr lang="en-US" dirty="0"/>
              <a:t>stringent new tests of our understanding of relativistic effects in electron </a:t>
            </a:r>
            <a:r>
              <a:rPr lang="en-US" dirty="0" smtClean="0"/>
              <a:t>structure</a:t>
            </a:r>
          </a:p>
          <a:p>
            <a:r>
              <a:rPr lang="en-US" dirty="0" smtClean="0"/>
              <a:t>Island of stability</a:t>
            </a:r>
          </a:p>
          <a:p>
            <a:pPr lvl="1"/>
            <a:r>
              <a:rPr lang="en-US" dirty="0" smtClean="0"/>
              <a:t>Fission </a:t>
            </a:r>
            <a:r>
              <a:rPr lang="en-US" dirty="0"/>
              <a:t>barriers </a:t>
            </a:r>
            <a:r>
              <a:rPr lang="en-US" dirty="0" smtClean="0"/>
              <a:t>mitigate </a:t>
            </a:r>
            <a:r>
              <a:rPr lang="en-US" dirty="0"/>
              <a:t>against spontaneous fission decay of those isotopes. Thus the main modes of decay in </a:t>
            </a:r>
            <a:r>
              <a:rPr lang="en-US" dirty="0" smtClean="0"/>
              <a:t>and near these </a:t>
            </a:r>
            <a:r>
              <a:rPr lang="en-US" dirty="0"/>
              <a:t>islands are predicted to be alpha and beta decay</a:t>
            </a:r>
          </a:p>
        </p:txBody>
      </p:sp>
    </p:spTree>
    <p:extLst>
      <p:ext uri="{BB962C8B-B14F-4D97-AF65-F5344CB8AC3E}">
        <p14:creationId xmlns:p14="http://schemas.microsoft.com/office/powerpoint/2010/main" val="4269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05450" y="57912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12379" y="762000"/>
            <a:ext cx="337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Rep. </a:t>
            </a:r>
            <a:r>
              <a:rPr lang="en-US" dirty="0" err="1" smtClean="0"/>
              <a:t>Prog</a:t>
            </a:r>
            <a:r>
              <a:rPr lang="en-US" dirty="0" smtClean="0"/>
              <a:t>. Phys. 78 (2015) 036301</a:t>
            </a:r>
            <a:endParaRPr lang="en-US" dirty="0"/>
          </a:p>
        </p:txBody>
      </p:sp>
      <p:sp>
        <p:nvSpPr>
          <p:cNvPr id="14" name="TextBox 5"/>
          <p:cNvSpPr txBox="1"/>
          <p:nvPr/>
        </p:nvSpPr>
        <p:spPr>
          <a:xfrm>
            <a:off x="5583526" y="4038600"/>
            <a:ext cx="3379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Strong increase in survivability is already evident in the experimental fusion cross section data</a:t>
            </a:r>
          </a:p>
        </p:txBody>
      </p:sp>
      <p:pic>
        <p:nvPicPr>
          <p:cNvPr id="15" name="Picture 2" descr="C:\Users\hwang\hamilton\ARNPS-2013\sep-5-2013\Fig.3_SHE_cross_section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18578" r="7278" b="44798"/>
          <a:stretch/>
        </p:blipFill>
        <p:spPr bwMode="auto">
          <a:xfrm>
            <a:off x="4970383" y="1131332"/>
            <a:ext cx="4173617" cy="26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900"/>
            <a:ext cx="5410200" cy="61341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Fusion techniques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usion </a:t>
            </a:r>
            <a:r>
              <a:rPr lang="en-US" dirty="0"/>
              <a:t>of a heavy target nucleus with a light to medium projectile nucleus. </a:t>
            </a:r>
            <a:endParaRPr lang="en-US" dirty="0" smtClean="0"/>
          </a:p>
          <a:p>
            <a:pPr lvl="1"/>
            <a:r>
              <a:rPr lang="en-US" dirty="0" smtClean="0"/>
              <a:t>Discovery of </a:t>
            </a:r>
            <a:r>
              <a:rPr lang="en-US" dirty="0" err="1" smtClean="0"/>
              <a:t>Og</a:t>
            </a:r>
            <a:r>
              <a:rPr lang="en-US" dirty="0" smtClean="0"/>
              <a:t> (Z=118)</a:t>
            </a:r>
          </a:p>
          <a:p>
            <a:pPr lvl="2"/>
            <a:r>
              <a:rPr lang="en-US" dirty="0" smtClean="0"/>
              <a:t>Fusion of </a:t>
            </a:r>
            <a:r>
              <a:rPr lang="en-US" baseline="30000" dirty="0" smtClean="0"/>
              <a:t>48</a:t>
            </a:r>
            <a:r>
              <a:rPr lang="en-US" dirty="0" smtClean="0"/>
              <a:t>Ca </a:t>
            </a:r>
            <a:r>
              <a:rPr lang="en-US" dirty="0"/>
              <a:t>projectiles </a:t>
            </a:r>
            <a:r>
              <a:rPr lang="en-US" dirty="0" smtClean="0"/>
              <a:t>on </a:t>
            </a:r>
            <a:r>
              <a:rPr lang="en-US" dirty="0"/>
              <a:t>trans-uranium target nuclei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xcitation </a:t>
            </a:r>
            <a:r>
              <a:rPr lang="en-US" dirty="0"/>
              <a:t>energies which favor </a:t>
            </a:r>
            <a:r>
              <a:rPr lang="en-US" dirty="0" smtClean="0"/>
              <a:t>fission.</a:t>
            </a:r>
          </a:p>
          <a:p>
            <a:pPr lvl="2"/>
            <a:r>
              <a:rPr lang="en-US" dirty="0" smtClean="0"/>
              <a:t>Production </a:t>
            </a:r>
            <a:r>
              <a:rPr lang="en-US" dirty="0"/>
              <a:t>probability for heavy nuclei </a:t>
            </a:r>
            <a:r>
              <a:rPr lang="en-US" dirty="0" smtClean="0"/>
              <a:t>decreases </a:t>
            </a:r>
            <a:r>
              <a:rPr lang="en-US" dirty="0"/>
              <a:t>rapidly with increasing atomic number of the fused system. </a:t>
            </a:r>
            <a:endParaRPr lang="en-US" dirty="0" smtClean="0"/>
          </a:p>
          <a:p>
            <a:pPr lvl="2"/>
            <a:r>
              <a:rPr lang="el-GR" dirty="0" smtClean="0"/>
              <a:t>σ</a:t>
            </a:r>
            <a:r>
              <a:rPr lang="en-US" baseline="-25000" dirty="0" err="1" smtClean="0"/>
              <a:t>Og</a:t>
            </a:r>
            <a:r>
              <a:rPr lang="en-US" dirty="0" smtClean="0"/>
              <a:t> ~ 0.5 </a:t>
            </a:r>
            <a:r>
              <a:rPr lang="en-US" dirty="0" err="1" smtClean="0"/>
              <a:t>pb</a:t>
            </a:r>
            <a:endParaRPr lang="en-US" dirty="0" smtClean="0"/>
          </a:p>
          <a:p>
            <a:pPr lvl="1"/>
            <a:r>
              <a:rPr lang="en-US" dirty="0" smtClean="0"/>
              <a:t>Light projectiles are symmetric, so heavy nuclei produced tend towards neutron </a:t>
            </a:r>
            <a:r>
              <a:rPr lang="en-US" dirty="0"/>
              <a:t>deficient side of the valley of </a:t>
            </a:r>
            <a:r>
              <a:rPr lang="en-US" dirty="0" smtClean="0"/>
              <a:t>stability.  Products are neutron deficient even though </a:t>
            </a:r>
            <a:r>
              <a:rPr lang="en-US" baseline="30000" dirty="0" smtClean="0"/>
              <a:t>48</a:t>
            </a:r>
            <a:r>
              <a:rPr lang="en-US" dirty="0" smtClean="0"/>
              <a:t>Ca is not symmetric.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Alternative reaction mechanisms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4801333" cy="6019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roduction </a:t>
            </a:r>
            <a:r>
              <a:rPr lang="en-US" dirty="0"/>
              <a:t>of neutron rich heavy and super-heavy </a:t>
            </a:r>
            <a:r>
              <a:rPr lang="en-US" dirty="0" smtClean="0"/>
              <a:t>isotopes</a:t>
            </a:r>
          </a:p>
          <a:p>
            <a:r>
              <a:rPr lang="en-US" dirty="0" smtClean="0"/>
              <a:t>Multi-nucleon transfer reactions between pairs of heavy nuclei</a:t>
            </a:r>
          </a:p>
          <a:p>
            <a:pPr lvl="1"/>
            <a:r>
              <a:rPr lang="en-US" dirty="0" smtClean="0"/>
              <a:t>Allow nature to select the N/Z ratio needed to produce super heavy nuclei</a:t>
            </a:r>
          </a:p>
          <a:p>
            <a:r>
              <a:rPr lang="en-US" dirty="0" smtClean="0"/>
              <a:t>Theoretical </a:t>
            </a:r>
            <a:r>
              <a:rPr lang="en-US" dirty="0"/>
              <a:t>studies </a:t>
            </a:r>
            <a:r>
              <a:rPr lang="en-US" dirty="0" smtClean="0"/>
              <a:t>calculating fission rates indicate high survival probabilities in and near the island of stability </a:t>
            </a:r>
          </a:p>
          <a:p>
            <a:pPr lvl="1"/>
            <a:r>
              <a:rPr lang="en-US" dirty="0" smtClean="0"/>
              <a:t>statistical models</a:t>
            </a:r>
          </a:p>
          <a:p>
            <a:pPr lvl="1"/>
            <a:r>
              <a:rPr lang="en-US" dirty="0" smtClean="0"/>
              <a:t>microscopic </a:t>
            </a:r>
            <a:r>
              <a:rPr lang="en-US" dirty="0" smtClean="0"/>
              <a:t>model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15" y="5444770"/>
            <a:ext cx="2867226" cy="14132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2518" y="5024502"/>
            <a:ext cx="284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TDHF Calculation; A. </a:t>
            </a:r>
            <a:r>
              <a:rPr lang="en-US" dirty="0" err="1" smtClean="0"/>
              <a:t>Wakhle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" r="5879" b="5299"/>
          <a:stretch/>
        </p:blipFill>
        <p:spPr bwMode="auto">
          <a:xfrm>
            <a:off x="5697750" y="2703107"/>
            <a:ext cx="3054113" cy="23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9784" r="9584" b="11776"/>
          <a:stretch/>
        </p:blipFill>
        <p:spPr bwMode="auto">
          <a:xfrm>
            <a:off x="6019800" y="583028"/>
            <a:ext cx="2362200" cy="205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43800" y="1673844"/>
            <a:ext cx="1604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Zagrebaev</a:t>
            </a:r>
            <a:r>
              <a:rPr lang="en-US" sz="1200" dirty="0" smtClean="0"/>
              <a:t> and Greiner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2706134"/>
            <a:ext cx="1296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ImQMD</a:t>
            </a:r>
            <a:r>
              <a:rPr lang="en-US" sz="1200" dirty="0" smtClean="0"/>
              <a:t> + HIVAP</a:t>
            </a:r>
          </a:p>
          <a:p>
            <a:r>
              <a:rPr lang="en-US" sz="1200" dirty="0" smtClean="0"/>
              <a:t>Zhao et al., </a:t>
            </a:r>
            <a:r>
              <a:rPr lang="en-US" sz="1200" dirty="0" err="1" smtClean="0"/>
              <a:t>Bejing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89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96" y="2209800"/>
            <a:ext cx="368763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8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" y="609600"/>
            <a:ext cx="5762625" cy="6172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7.5 MeV/u </a:t>
            </a:r>
            <a:r>
              <a:rPr lang="en-US" baseline="30000" dirty="0" smtClean="0"/>
              <a:t>238</a:t>
            </a:r>
            <a:r>
              <a:rPr lang="en-US" dirty="0" smtClean="0"/>
              <a:t>U + </a:t>
            </a:r>
            <a:r>
              <a:rPr lang="en-US" baseline="30000" dirty="0" smtClean="0"/>
              <a:t>232</a:t>
            </a:r>
            <a:r>
              <a:rPr lang="en-US" dirty="0" smtClean="0"/>
              <a:t>Th</a:t>
            </a:r>
          </a:p>
          <a:p>
            <a:pPr lvl="1"/>
            <a:r>
              <a:rPr lang="en-US" dirty="0" smtClean="0"/>
              <a:t>Target 10 mg/cm</a:t>
            </a:r>
            <a:r>
              <a:rPr lang="en-US" baseline="30000" dirty="0" smtClean="0"/>
              <a:t>2</a:t>
            </a:r>
            <a:r>
              <a:rPr lang="en-US" dirty="0" smtClean="0"/>
              <a:t>, so sample beam energy from 7.5 to 6.1 MeV/u</a:t>
            </a:r>
          </a:p>
          <a:p>
            <a:r>
              <a:rPr lang="en-US" dirty="0" smtClean="0"/>
              <a:t>Detector Setup</a:t>
            </a:r>
          </a:p>
          <a:p>
            <a:pPr lvl="1"/>
            <a:r>
              <a:rPr lang="en-US" dirty="0" smtClean="0"/>
              <a:t>Active Catcher (coverage from </a:t>
            </a:r>
            <a:r>
              <a:rPr lang="en-US" dirty="0"/>
              <a:t>~</a:t>
            </a:r>
            <a:r>
              <a:rPr lang="en-US" dirty="0" smtClean="0"/>
              <a:t>16</a:t>
            </a:r>
            <a:r>
              <a:rPr lang="en-US" baseline="30000" dirty="0" smtClean="0"/>
              <a:t>o</a:t>
            </a:r>
            <a:r>
              <a:rPr lang="en-US" dirty="0" smtClean="0"/>
              <a:t> to ~65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YAP scintillators</a:t>
            </a:r>
          </a:p>
          <a:p>
            <a:pPr lvl="2"/>
            <a:r>
              <a:rPr lang="en-US" dirty="0" smtClean="0"/>
              <a:t>Radiation hard;</a:t>
            </a:r>
          </a:p>
          <a:p>
            <a:pPr lvl="2"/>
            <a:r>
              <a:rPr lang="en-US" dirty="0" smtClean="0"/>
              <a:t>pulse shape discrimination</a:t>
            </a:r>
          </a:p>
          <a:p>
            <a:pPr lvl="1"/>
            <a:r>
              <a:rPr lang="en-US" dirty="0" smtClean="0"/>
              <a:t>Ionization Chamber-Si telescopes</a:t>
            </a:r>
          </a:p>
          <a:p>
            <a:pPr lvl="2"/>
            <a:r>
              <a:rPr lang="en-US" dirty="0" smtClean="0"/>
              <a:t>Arranged to allow detection only of products from Active Catcher</a:t>
            </a:r>
          </a:p>
          <a:p>
            <a:pPr lvl="2"/>
            <a:r>
              <a:rPr lang="en-US" dirty="0" smtClean="0"/>
              <a:t>Target not in view</a:t>
            </a:r>
          </a:p>
          <a:p>
            <a:pPr lvl="2"/>
            <a:r>
              <a:rPr lang="en-US" dirty="0" smtClean="0"/>
              <a:t>One IC-Si telescope blinded to evaluate contribution due to neutrons</a:t>
            </a:r>
          </a:p>
          <a:p>
            <a:r>
              <a:rPr lang="en-US" dirty="0" smtClean="0"/>
              <a:t>Beam pulsing</a:t>
            </a:r>
          </a:p>
          <a:p>
            <a:pPr lvl="1"/>
            <a:r>
              <a:rPr lang="en-US" dirty="0" smtClean="0"/>
              <a:t>Turn beam off in order to observe decays</a:t>
            </a:r>
          </a:p>
          <a:p>
            <a:pPr lvl="1"/>
            <a:r>
              <a:rPr lang="en-US" dirty="0" smtClean="0"/>
              <a:t>We used beam on/off 30/30ms and 100/30ms</a:t>
            </a:r>
          </a:p>
          <a:p>
            <a:pPr lvl="2"/>
            <a:r>
              <a:rPr lang="en-US" dirty="0" smtClean="0"/>
              <a:t>Build alpha emitters during beam on</a:t>
            </a:r>
          </a:p>
          <a:p>
            <a:pPr lvl="2"/>
            <a:r>
              <a:rPr lang="en-US" dirty="0" smtClean="0"/>
              <a:t>Watch for decay during beam off</a:t>
            </a:r>
          </a:p>
          <a:p>
            <a:pPr lvl="2"/>
            <a:r>
              <a:rPr lang="en-US" dirty="0" smtClean="0"/>
              <a:t>Time between RF cycles</a:t>
            </a:r>
          </a:p>
          <a:p>
            <a:pPr lvl="1"/>
            <a:r>
              <a:rPr lang="en-US" dirty="0" smtClean="0"/>
              <a:t>High energy trigger from silicon detector</a:t>
            </a:r>
          </a:p>
          <a:p>
            <a:pPr lvl="2"/>
            <a:r>
              <a:rPr lang="en-US" dirty="0" smtClean="0"/>
              <a:t>Turn beam off for 20s if a signal in detector higher than 6 MeV is recorded.</a:t>
            </a:r>
          </a:p>
        </p:txBody>
      </p:sp>
    </p:spTree>
    <p:extLst>
      <p:ext uri="{BB962C8B-B14F-4D97-AF65-F5344CB8AC3E}">
        <p14:creationId xmlns:p14="http://schemas.microsoft.com/office/powerpoint/2010/main" val="33770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523998" y="1046100"/>
            <a:ext cx="6148290" cy="5718464"/>
            <a:chOff x="1523998" y="1046100"/>
            <a:chExt cx="6148290" cy="5718464"/>
          </a:xfrm>
        </p:grpSpPr>
        <p:pic>
          <p:nvPicPr>
            <p:cNvPr id="4" name="Content Placeholder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30" b="54041"/>
            <a:stretch/>
          </p:blipFill>
          <p:spPr>
            <a:xfrm>
              <a:off x="2451033" y="1046100"/>
              <a:ext cx="5221255" cy="5718464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1730351" y="4023301"/>
              <a:ext cx="859194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523998" y="3429000"/>
              <a:ext cx="1271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Beam</a:t>
              </a:r>
              <a:endParaRPr lang="en-US" sz="3200" dirty="0"/>
            </a:p>
          </p:txBody>
        </p:sp>
      </p:grp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" r="31834" b="14804"/>
          <a:stretch/>
        </p:blipFill>
        <p:spPr>
          <a:xfrm>
            <a:off x="1635263" y="1048522"/>
            <a:ext cx="5887955" cy="57343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7"/>
          <a:stretch/>
        </p:blipFill>
        <p:spPr>
          <a:xfrm>
            <a:off x="1730351" y="1015938"/>
            <a:ext cx="6567705" cy="580035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13" y="838200"/>
            <a:ext cx="6613071" cy="597809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3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Detector Performance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45"/>
          <a:stretch/>
        </p:blipFill>
        <p:spPr>
          <a:xfrm>
            <a:off x="76200" y="956018"/>
            <a:ext cx="5791200" cy="2255294"/>
          </a:xfrm>
          <a:prstGeom prst="rect">
            <a:avLst/>
          </a:prstGeom>
        </p:spPr>
      </p:pic>
      <p:pic>
        <p:nvPicPr>
          <p:cNvPr id="13" name="Picture 12" descr="Screen Shot 2015-09-15 at 2.58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6" t="50000"/>
          <a:stretch/>
        </p:blipFill>
        <p:spPr>
          <a:xfrm>
            <a:off x="5885955" y="1019529"/>
            <a:ext cx="3276598" cy="21911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52785" y="1447800"/>
            <a:ext cx="105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Cf</a:t>
            </a:r>
            <a:r>
              <a:rPr lang="en-US" dirty="0" smtClean="0"/>
              <a:t> source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24400" y="3340008"/>
            <a:ext cx="4266113" cy="3417233"/>
            <a:chOff x="4724400" y="3340008"/>
            <a:chExt cx="4266113" cy="34172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340008"/>
              <a:ext cx="4266113" cy="341723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162800" y="3733800"/>
              <a:ext cx="1219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8262"/>
          <a:stretch/>
        </p:blipFill>
        <p:spPr>
          <a:xfrm>
            <a:off x="76200" y="3482943"/>
            <a:ext cx="4800600" cy="32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0"/>
            <a:ext cx="8229600" cy="7368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Triggering and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6172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SIS 3316 Waveform Digitizers</a:t>
            </a:r>
          </a:p>
          <a:p>
            <a:pPr lvl="1"/>
            <a:r>
              <a:rPr lang="en-US" dirty="0" smtClean="0"/>
              <a:t>Generate triggers</a:t>
            </a:r>
          </a:p>
          <a:p>
            <a:pPr lvl="2"/>
            <a:r>
              <a:rPr lang="en-US" dirty="0" smtClean="0"/>
              <a:t>Trigger configuration can be changed event by event</a:t>
            </a:r>
          </a:p>
          <a:p>
            <a:pPr lvl="1"/>
            <a:r>
              <a:rPr lang="en-US" dirty="0" smtClean="0"/>
              <a:t>Provide timestamp</a:t>
            </a:r>
          </a:p>
          <a:p>
            <a:pPr lvl="1"/>
            <a:r>
              <a:rPr lang="en-US" dirty="0" smtClean="0"/>
              <a:t>Waveform read in for analysis</a:t>
            </a:r>
          </a:p>
          <a:p>
            <a:pPr lvl="2"/>
            <a:r>
              <a:rPr lang="en-US" dirty="0" smtClean="0"/>
              <a:t>Multiple peaks in a waveform</a:t>
            </a:r>
          </a:p>
          <a:p>
            <a:r>
              <a:rPr lang="en-US" dirty="0" smtClean="0"/>
              <a:t>Triggers</a:t>
            </a:r>
          </a:p>
          <a:p>
            <a:pPr lvl="1"/>
            <a:r>
              <a:rPr lang="en-US" dirty="0" smtClean="0"/>
              <a:t>Beam on</a:t>
            </a:r>
          </a:p>
          <a:p>
            <a:pPr lvl="2"/>
            <a:r>
              <a:rPr lang="en-US" dirty="0" smtClean="0"/>
              <a:t>Silicon</a:t>
            </a:r>
          </a:p>
          <a:p>
            <a:pPr lvl="1"/>
            <a:r>
              <a:rPr lang="en-US" dirty="0" smtClean="0"/>
              <a:t>Beam off</a:t>
            </a:r>
          </a:p>
          <a:p>
            <a:pPr lvl="2"/>
            <a:r>
              <a:rPr lang="en-US" dirty="0" smtClean="0"/>
              <a:t>AC</a:t>
            </a:r>
          </a:p>
          <a:p>
            <a:pPr lvl="1"/>
            <a:r>
              <a:rPr lang="en-US" dirty="0" smtClean="0"/>
              <a:t>High Energy Silicon Trigger</a:t>
            </a:r>
          </a:p>
          <a:p>
            <a:pPr lvl="2"/>
            <a:r>
              <a:rPr lang="en-US" dirty="0" smtClean="0"/>
              <a:t>Turn beam off for 20s</a:t>
            </a:r>
          </a:p>
          <a:p>
            <a:pPr lvl="2"/>
            <a:r>
              <a:rPr lang="en-US" dirty="0" smtClean="0"/>
              <a:t>Use AC triggers during that period</a:t>
            </a:r>
          </a:p>
          <a:p>
            <a:pPr lvl="2"/>
            <a:r>
              <a:rPr lang="en-US" dirty="0" smtClean="0"/>
              <a:t>Change waveform readout length to 160us (max that we could do with our software)</a:t>
            </a:r>
          </a:p>
          <a:p>
            <a:r>
              <a:rPr lang="en-US" dirty="0" smtClean="0"/>
              <a:t>Clocks</a:t>
            </a:r>
          </a:p>
          <a:p>
            <a:pPr lvl="1"/>
            <a:r>
              <a:rPr lang="en-US" dirty="0" smtClean="0"/>
              <a:t>Flash ADC timestamp</a:t>
            </a:r>
          </a:p>
          <a:p>
            <a:pPr lvl="1"/>
            <a:r>
              <a:rPr lang="en-US" dirty="0" smtClean="0"/>
              <a:t>RF Clock </a:t>
            </a:r>
          </a:p>
          <a:p>
            <a:pPr lvl="2"/>
            <a:r>
              <a:rPr lang="en-US" dirty="0" smtClean="0"/>
              <a:t>~50 ns resolution; runs continuously independent of computer dead time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8145" r="7553" b="-29"/>
          <a:stretch/>
        </p:blipFill>
        <p:spPr>
          <a:xfrm>
            <a:off x="1184743" y="558577"/>
            <a:ext cx="6369979" cy="630140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6504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Alpha particle Energy spectra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37861</TotalTime>
  <Words>980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Alpha Decaying Heavy Elements Produced in Multi-Nucleon Transfer Reactions of Heavy Nuclei</vt:lpstr>
      <vt:lpstr>Search for Heavy Nuclei</vt:lpstr>
      <vt:lpstr>Previous Work</vt:lpstr>
      <vt:lpstr>Alternative reaction mechanisms</vt:lpstr>
      <vt:lpstr>Experimental Technique</vt:lpstr>
      <vt:lpstr>Experimental Setup</vt:lpstr>
      <vt:lpstr>Detector Performance</vt:lpstr>
      <vt:lpstr>Triggering and timing</vt:lpstr>
      <vt:lpstr>Alpha particle Energy spectra</vt:lpstr>
      <vt:lpstr>Fitting</vt:lpstr>
      <vt:lpstr>Lifetime Fitting</vt:lpstr>
      <vt:lpstr>PowerPoint Presentation</vt:lpstr>
      <vt:lpstr>PowerPoint Presentation</vt:lpstr>
      <vt:lpstr>Can we observe chains?</vt:lpstr>
      <vt:lpstr>Cross sections</vt:lpstr>
      <vt:lpstr>Why not observed before?</vt:lpstr>
      <vt:lpstr>Summary</vt:lpstr>
      <vt:lpstr>Collaborators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Hagel</dc:creator>
  <cp:lastModifiedBy>Kris Hagel</cp:lastModifiedBy>
  <cp:revision>115</cp:revision>
  <cp:lastPrinted>2017-11-15T00:22:31Z</cp:lastPrinted>
  <dcterms:created xsi:type="dcterms:W3CDTF">2017-10-27T19:23:32Z</dcterms:created>
  <dcterms:modified xsi:type="dcterms:W3CDTF">2018-05-11T22:54:41Z</dcterms:modified>
</cp:coreProperties>
</file>