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89" r:id="rId4"/>
    <p:sldId id="277" r:id="rId5"/>
    <p:sldId id="260" r:id="rId6"/>
    <p:sldId id="279" r:id="rId7"/>
    <p:sldId id="263" r:id="rId8"/>
    <p:sldId id="291" r:id="rId9"/>
    <p:sldId id="281" r:id="rId10"/>
    <p:sldId id="285" r:id="rId11"/>
    <p:sldId id="287" r:id="rId12"/>
    <p:sldId id="286" r:id="rId13"/>
    <p:sldId id="282" r:id="rId14"/>
    <p:sldId id="283" r:id="rId15"/>
    <p:sldId id="284" r:id="rId16"/>
    <p:sldId id="293" r:id="rId17"/>
    <p:sldId id="292" r:id="rId18"/>
    <p:sldId id="29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13772-417B-4D94-A76A-C230767361FE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29835-51A4-43C8-A54C-F14C7D3C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80957-0456-4BC2-AB66-F35C85A2ED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7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503-1DF6-4FCF-B6E7-142E2AAAC00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DA97-865E-468C-85AE-9C051A2B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video" Target="../media/media2.avi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1"/>
            <a:ext cx="8839200" cy="2152650"/>
          </a:xfrm>
        </p:spPr>
        <p:txBody>
          <a:bodyPr>
            <a:normAutofit/>
          </a:bodyPr>
          <a:lstStyle/>
          <a:p>
            <a:r>
              <a:rPr lang="en-US" dirty="0" smtClean="0"/>
              <a:t>Evidence for Resonances in the 7</a:t>
            </a:r>
            <a:r>
              <a:rPr lang="el-GR" dirty="0" smtClean="0"/>
              <a:t>α</a:t>
            </a:r>
            <a:r>
              <a:rPr lang="en-US" dirty="0" smtClean="0"/>
              <a:t> Disassembly of </a:t>
            </a:r>
            <a:r>
              <a:rPr lang="en-US" baseline="30000" dirty="0" smtClean="0"/>
              <a:t>28</a:t>
            </a:r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K. Hagel (for </a:t>
            </a:r>
            <a:r>
              <a:rPr lang="en-US" dirty="0" err="1" smtClean="0"/>
              <a:t>Xiguang</a:t>
            </a:r>
            <a:r>
              <a:rPr lang="en-US" dirty="0" smtClean="0"/>
              <a:t> Cao)</a:t>
            </a:r>
          </a:p>
          <a:p>
            <a:r>
              <a:rPr lang="en-US" b="1" dirty="0"/>
              <a:t>State of the Art in Nuclear Cluster Physics </a:t>
            </a:r>
            <a:r>
              <a:rPr lang="en-US" dirty="0" smtClean="0"/>
              <a:t>16-May-2018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0"/>
            <a:ext cx="70269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0"/>
            <a:ext cx="702698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0"/>
            <a:ext cx="702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603034"/>
            <a:ext cx="6409093" cy="625496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76200"/>
            <a:ext cx="82296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Effect of detector acceptance on possible resonance peaks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374"/>
            <a:ext cx="6256867" cy="6106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374"/>
            <a:ext cx="6256867" cy="61060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7175" y="762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Data background subtraction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3716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Statistical Significance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anose="030F0702030302020204" pitchFamily="66" charset="0"/>
              </a:rPr>
              <a:t>114 MeV – 4.2</a:t>
            </a:r>
            <a:r>
              <a:rPr lang="el-GR" sz="2400" b="1" dirty="0" smtClean="0">
                <a:latin typeface="Comic Sans MS" panose="030F0702030302020204" pitchFamily="66" charset="0"/>
              </a:rPr>
              <a:t>σ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anose="030F0702030302020204" pitchFamily="66" charset="0"/>
              </a:rPr>
              <a:t>126 MeV – 6.0</a:t>
            </a:r>
            <a:r>
              <a:rPr lang="el-GR" sz="2400" b="1" dirty="0" smtClean="0">
                <a:latin typeface="Comic Sans MS" panose="030F0702030302020204" pitchFamily="66" charset="0"/>
              </a:rPr>
              <a:t>σ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anose="030F0702030302020204" pitchFamily="66" charset="0"/>
              </a:rPr>
              <a:t>138 MeV – 6.6</a:t>
            </a:r>
            <a:r>
              <a:rPr lang="el-GR" sz="2400" b="1" dirty="0" smtClean="0">
                <a:latin typeface="Comic Sans MS" panose="030F0702030302020204" pitchFamily="66" charset="0"/>
              </a:rPr>
              <a:t>σ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2209800"/>
            <a:ext cx="0" cy="76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2000250"/>
            <a:ext cx="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2095500"/>
            <a:ext cx="0" cy="4953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533400"/>
            <a:ext cx="9144000" cy="207957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1475" y="3048000"/>
            <a:ext cx="8610600" cy="37116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Experimental data</a:t>
            </a:r>
          </a:p>
          <a:p>
            <a:pPr lvl="1"/>
            <a:r>
              <a:rPr lang="en-US" dirty="0" smtClean="0"/>
              <a:t>Much of the region populated</a:t>
            </a:r>
          </a:p>
          <a:p>
            <a:r>
              <a:rPr lang="en-US" dirty="0" err="1" smtClean="0"/>
              <a:t>AMD+Gemini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deexcitation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Similar to experimental data</a:t>
            </a:r>
          </a:p>
          <a:p>
            <a:pPr lvl="1"/>
            <a:r>
              <a:rPr lang="en-US" dirty="0" smtClean="0"/>
              <a:t>Before </a:t>
            </a:r>
            <a:r>
              <a:rPr lang="en-US" dirty="0" err="1" smtClean="0"/>
              <a:t>deexcitation</a:t>
            </a:r>
            <a:r>
              <a:rPr lang="en-US" dirty="0" smtClean="0"/>
              <a:t> (300 </a:t>
            </a:r>
            <a:r>
              <a:rPr lang="en-US" dirty="0" err="1" smtClean="0"/>
              <a:t>fm</a:t>
            </a:r>
            <a:r>
              <a:rPr lang="en-US" dirty="0" smtClean="0"/>
              <a:t>/c) – More disk-rod like structures</a:t>
            </a:r>
          </a:p>
          <a:p>
            <a:r>
              <a:rPr lang="en-US" dirty="0" smtClean="0"/>
              <a:t>Population in data can be result of </a:t>
            </a:r>
            <a:r>
              <a:rPr lang="en-US" dirty="0" err="1" smtClean="0"/>
              <a:t>deexcitation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8150" y="7117"/>
            <a:ext cx="8229600" cy="678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Event shape analysis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r="6334"/>
          <a:stretch/>
        </p:blipFill>
        <p:spPr>
          <a:xfrm>
            <a:off x="5499401" y="2612972"/>
            <a:ext cx="3644599" cy="2162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7" t="9960" r="7510" b="77230"/>
          <a:stretch/>
        </p:blipFill>
        <p:spPr bwMode="auto">
          <a:xfrm>
            <a:off x="8407877" y="2514600"/>
            <a:ext cx="34354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9" t="77898" r="5114" b="8639"/>
          <a:stretch/>
        </p:blipFill>
        <p:spPr bwMode="auto">
          <a:xfrm>
            <a:off x="8789415" y="4454443"/>
            <a:ext cx="335535" cy="3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42512" r="92169" b="45759"/>
          <a:stretch/>
        </p:blipFill>
        <p:spPr bwMode="auto">
          <a:xfrm>
            <a:off x="5638800" y="4165559"/>
            <a:ext cx="11146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r="1411"/>
          <a:stretch/>
        </p:blipFill>
        <p:spPr>
          <a:xfrm>
            <a:off x="4876800" y="1752600"/>
            <a:ext cx="4227307" cy="40198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7248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831715"/>
                <a:ext cx="8283165" cy="800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𝑡𝑜𝑟𝑜𝑖𝑑𝑎𝑙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,7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𝑡𝑜𝑟𝑜𝑖𝑑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exp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{(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)/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⁡{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1715"/>
                <a:ext cx="8283165" cy="800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438150" y="152400"/>
            <a:ext cx="8229600" cy="678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Semi-empirical cross section model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1475" y="5029200"/>
            <a:ext cx="8610600" cy="13494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Lower energy peaks are narrow(</a:t>
            </a:r>
            <a:r>
              <a:rPr lang="en-US" sz="2000" dirty="0" err="1" smtClean="0"/>
              <a:t>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Higher energy peaks are wider</a:t>
            </a:r>
          </a:p>
          <a:p>
            <a:pPr lvl="1"/>
            <a:r>
              <a:rPr lang="en-US" sz="1800" dirty="0" smtClean="0"/>
              <a:t>Particle-hole excitations of high lying states may involve promoting particles to populate states with large intrinsic widths near particle drip line</a:t>
            </a:r>
          </a:p>
          <a:p>
            <a:pPr lvl="1"/>
            <a:r>
              <a:rPr lang="en-US" sz="1800" dirty="0" smtClean="0"/>
              <a:t>Caveat: Statistical and background </a:t>
            </a:r>
            <a:r>
              <a:rPr lang="en-US" sz="1800" dirty="0" err="1" smtClean="0"/>
              <a:t>uncertainities</a:t>
            </a:r>
            <a:r>
              <a:rPr lang="en-US" sz="1800" dirty="0" smtClean="0"/>
              <a:t>???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05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/>
        </p:blipFill>
        <p:spPr bwMode="auto">
          <a:xfrm>
            <a:off x="5105400" y="1143000"/>
            <a:ext cx="3988247" cy="399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84672" y="152400"/>
            <a:ext cx="4820728" cy="6477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Covariant Density Functional Theory (CDFT) calculations applied to </a:t>
            </a:r>
            <a:r>
              <a:rPr lang="en-US" sz="2800" dirty="0" err="1" smtClean="0"/>
              <a:t>toroidal</a:t>
            </a:r>
            <a:r>
              <a:rPr lang="en-US" sz="2800" dirty="0" smtClean="0"/>
              <a:t> nuclei.</a:t>
            </a:r>
          </a:p>
          <a:p>
            <a:pPr lvl="1"/>
            <a:r>
              <a:rPr lang="en-US" sz="2400" dirty="0" smtClean="0"/>
              <a:t>PC-PK1 and DD-ME2 density functional used.</a:t>
            </a:r>
          </a:p>
          <a:p>
            <a:pPr lvl="1"/>
            <a:r>
              <a:rPr lang="en-US" sz="2400" dirty="0" smtClean="0"/>
              <a:t>Several </a:t>
            </a:r>
            <a:r>
              <a:rPr lang="en-US" sz="2400" dirty="0" smtClean="0"/>
              <a:t>toroid configurations identified. </a:t>
            </a:r>
          </a:p>
          <a:p>
            <a:pPr lvl="1"/>
            <a:r>
              <a:rPr lang="en-US" sz="2400" dirty="0" smtClean="0"/>
              <a:t>E* and I similar to those experimentally identified</a:t>
            </a:r>
          </a:p>
          <a:p>
            <a:r>
              <a:rPr lang="en-US" sz="2800" dirty="0" smtClean="0"/>
              <a:t>Radial </a:t>
            </a:r>
            <a:r>
              <a:rPr lang="en-US" sz="2800" dirty="0" smtClean="0"/>
              <a:t>density distributions are localized</a:t>
            </a:r>
          </a:p>
          <a:p>
            <a:r>
              <a:rPr lang="en-US" sz="2800" dirty="0" smtClean="0"/>
              <a:t>Stability of toroidal isomer against particle emission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5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5252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575"/>
            <a:ext cx="8915400" cy="6688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examples of “toroidal” clusterization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10507" y="697468"/>
            <a:ext cx="692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Rotating Bose Einstein Condensate , S. </a:t>
            </a:r>
            <a:r>
              <a:rPr lang="en-US" dirty="0" err="1" smtClean="0"/>
              <a:t>Eckel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PRX </a:t>
            </a:r>
            <a:r>
              <a:rPr lang="en-US" b="1" dirty="0" smtClean="0"/>
              <a:t>8</a:t>
            </a:r>
            <a:r>
              <a:rPr lang="en-US" dirty="0" smtClean="0"/>
              <a:t>, 021021 (2018)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805065"/>
            <a:ext cx="321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Supernova 1984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81376"/>
            <a:ext cx="3386636" cy="28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Disassembly of excited </a:t>
            </a:r>
            <a:r>
              <a:rPr lang="en-US" baseline="30000" dirty="0"/>
              <a:t>28</a:t>
            </a:r>
            <a:r>
              <a:rPr lang="en-US" dirty="0"/>
              <a:t>Si into 7 alphas is not a simultaneous process- but stepwise through alpha conjugate intermediates</a:t>
            </a:r>
          </a:p>
          <a:p>
            <a:r>
              <a:rPr lang="en-US" dirty="0" smtClean="0"/>
              <a:t>Peaks observed in 7</a:t>
            </a:r>
            <a:r>
              <a:rPr lang="el-GR" dirty="0" smtClean="0"/>
              <a:t>α</a:t>
            </a:r>
            <a:r>
              <a:rPr lang="en-US" dirty="0" smtClean="0"/>
              <a:t> excitation energy distributions appear at excitation energies consistent with predicted  toroidal states.</a:t>
            </a:r>
          </a:p>
          <a:p>
            <a:r>
              <a:rPr lang="en-US" dirty="0" smtClean="0"/>
              <a:t>If confirmed, studies of toroidal nuclei can offer new insights into alpha matter at low densities</a:t>
            </a:r>
          </a:p>
        </p:txBody>
      </p:sp>
    </p:spTree>
    <p:extLst>
      <p:ext uri="{BB962C8B-B14F-4D97-AF65-F5344CB8AC3E}">
        <p14:creationId xmlns:p14="http://schemas.microsoft.com/office/powerpoint/2010/main" val="2789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experiment with position sensitivity.</a:t>
            </a:r>
          </a:p>
          <a:p>
            <a:pPr lvl="1"/>
            <a:r>
              <a:rPr lang="en-US" dirty="0" smtClean="0"/>
              <a:t>Finite size detectors degrade angular resolution</a:t>
            </a:r>
          </a:p>
          <a:p>
            <a:pPr lvl="1"/>
            <a:r>
              <a:rPr lang="en-US" dirty="0" smtClean="0"/>
              <a:t>FAUST at TAMU now equipped with DADL position sensitive silicon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1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Collaborators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98" y="2057400"/>
            <a:ext cx="8985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J. B. Natowitz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X. Cao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 Schmidt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J. Gauthier,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K</a:t>
            </a:r>
            <a:r>
              <a:rPr lang="en-US" sz="2800" dirty="0">
                <a:latin typeface="Comic Sans MS" panose="030F0702030302020204" pitchFamily="66" charset="0"/>
              </a:rPr>
              <a:t>. Hagel, </a:t>
            </a:r>
            <a:r>
              <a:rPr lang="en-US" sz="2800" dirty="0" smtClean="0">
                <a:latin typeface="Comic Sans MS" panose="030F0702030302020204" pitchFamily="66" charset="0"/>
              </a:rPr>
              <a:t>R</a:t>
            </a:r>
            <a:r>
              <a:rPr lang="en-US" sz="2800" dirty="0">
                <a:latin typeface="Comic Sans MS" panose="030F0702030302020204" pitchFamily="66" charset="0"/>
              </a:rPr>
              <a:t>. Wada, 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S. </a:t>
            </a:r>
            <a:r>
              <a:rPr lang="en-US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Wuenschel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 J. Kim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M. </a:t>
            </a:r>
            <a:r>
              <a:rPr lang="en-US" sz="2800" dirty="0" err="1" smtClean="0">
                <a:latin typeface="Comic Sans MS" panose="030F0702030302020204" pitchFamily="66" charset="0"/>
              </a:rPr>
              <a:t>Barbui</a:t>
            </a:r>
            <a:r>
              <a:rPr lang="en-US" sz="2800" dirty="0" smtClean="0">
                <a:latin typeface="Comic Sans MS" panose="030F0702030302020204" pitchFamily="66" charset="0"/>
              </a:rPr>
              <a:t>, G. Giuliani, L</a:t>
            </a:r>
            <a:r>
              <a:rPr lang="en-US" sz="2800" dirty="0">
                <a:latin typeface="Comic Sans MS" panose="030F0702030302020204" pitchFamily="66" charset="0"/>
              </a:rPr>
              <a:t>. Qin, </a:t>
            </a:r>
            <a:r>
              <a:rPr lang="en-US" sz="2800" dirty="0" smtClean="0">
                <a:latin typeface="Comic Sans MS" panose="030F0702030302020204" pitchFamily="66" charset="0"/>
              </a:rPr>
              <a:t>Z. </a:t>
            </a:r>
            <a:r>
              <a:rPr lang="en-US" sz="2800" dirty="0" err="1" smtClean="0">
                <a:latin typeface="Comic Sans MS" panose="030F0702030302020204" pitchFamily="66" charset="0"/>
              </a:rPr>
              <a:t>Kohley</a:t>
            </a:r>
            <a:r>
              <a:rPr lang="en-US" sz="2800" dirty="0" smtClean="0">
                <a:latin typeface="Comic Sans MS" panose="030F0702030302020204" pitchFamily="66" charset="0"/>
              </a:rPr>
              <a:t>, N. </a:t>
            </a:r>
            <a:r>
              <a:rPr lang="en-US" sz="2800" dirty="0" err="1" smtClean="0">
                <a:latin typeface="Comic Sans MS" panose="030F0702030302020204" pitchFamily="66" charset="0"/>
              </a:rPr>
              <a:t>Blando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Shlomo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A. </a:t>
            </a:r>
            <a:r>
              <a:rPr lang="en-US" sz="2800" dirty="0" err="1" smtClean="0">
                <a:latin typeface="Comic Sans MS" panose="030F0702030302020204" pitchFamily="66" charset="0"/>
              </a:rPr>
              <a:t>Bonasera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Röpke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Typel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Z</a:t>
            </a:r>
            <a:r>
              <a:rPr lang="en-US" sz="2800" dirty="0">
                <a:latin typeface="Comic Sans MS" panose="030F0702030302020204" pitchFamily="66" charset="0"/>
              </a:rPr>
              <a:t>. Chen, M. Huang,  </a:t>
            </a:r>
            <a:r>
              <a:rPr lang="en-US" sz="2800" dirty="0" smtClean="0">
                <a:latin typeface="Comic Sans MS" panose="030F0702030302020204" pitchFamily="66" charset="0"/>
              </a:rPr>
              <a:t>J. Wang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H</a:t>
            </a:r>
            <a:r>
              <a:rPr lang="en-US" sz="2800" dirty="0">
                <a:latin typeface="Comic Sans MS" panose="030F0702030302020204" pitchFamily="66" charset="0"/>
              </a:rPr>
              <a:t>. Zheng,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Kowalski,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R. D. Rodrigues, </a:t>
            </a:r>
            <a:r>
              <a:rPr lang="en-US" sz="2800" dirty="0" smtClean="0">
                <a:latin typeface="Comic Sans MS" panose="030F0702030302020204" pitchFamily="66" charset="0"/>
              </a:rPr>
              <a:t>D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Fabris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Lunardon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Moretto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Nebbia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Pesente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Rizzi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G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Viesti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M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Cinausero</a:t>
            </a:r>
            <a:r>
              <a:rPr lang="en-US" sz="2800" dirty="0">
                <a:latin typeface="Comic Sans MS" panose="030F0702030302020204" pitchFamily="66" charset="0"/>
              </a:rPr>
              <a:t>, G. </a:t>
            </a:r>
            <a:r>
              <a:rPr lang="en-US" sz="2800" dirty="0" err="1">
                <a:latin typeface="Comic Sans MS" panose="030F0702030302020204" pitchFamily="66" charset="0"/>
              </a:rPr>
              <a:t>Prete</a:t>
            </a:r>
            <a:r>
              <a:rPr lang="en-US" sz="2800" dirty="0">
                <a:latin typeface="Comic Sans MS" panose="030F0702030302020204" pitchFamily="66" charset="0"/>
              </a:rPr>
              <a:t>, T. </a:t>
            </a:r>
            <a:r>
              <a:rPr lang="en-US" sz="2800" dirty="0" err="1">
                <a:latin typeface="Comic Sans MS" panose="030F0702030302020204" pitchFamily="66" charset="0"/>
              </a:rPr>
              <a:t>Keutgen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smtClean="0">
                <a:latin typeface="Comic Sans MS" panose="030F0702030302020204" pitchFamily="66" charset="0"/>
              </a:rPr>
              <a:t>Y</a:t>
            </a:r>
            <a:r>
              <a:rPr lang="en-US" sz="2800" dirty="0">
                <a:latin typeface="Comic Sans MS" panose="030F0702030302020204" pitchFamily="66" charset="0"/>
              </a:rPr>
              <a:t>. El </a:t>
            </a:r>
            <a:r>
              <a:rPr lang="en-US" sz="2800" dirty="0" err="1">
                <a:latin typeface="Comic Sans MS" panose="030F0702030302020204" pitchFamily="66" charset="0"/>
              </a:rPr>
              <a:t>Masri</a:t>
            </a:r>
            <a:r>
              <a:rPr lang="en-US" sz="2800">
                <a:latin typeface="Comic Sans MS" panose="030F0702030302020204" pitchFamily="66" charset="0"/>
              </a:rPr>
              <a:t>, </a:t>
            </a:r>
            <a:endParaRPr lang="en-US" sz="2800" smtClean="0">
              <a:latin typeface="Comic Sans MS" panose="030F0702030302020204" pitchFamily="66" charset="0"/>
            </a:endParaRPr>
          </a:p>
          <a:p>
            <a:r>
              <a:rPr lang="en-US" sz="2800" smtClean="0">
                <a:latin typeface="Comic Sans MS" panose="030F0702030302020204" pitchFamily="66" charset="0"/>
              </a:rPr>
              <a:t>Z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Majka</a:t>
            </a:r>
            <a:r>
              <a:rPr lang="en-US" sz="2800" dirty="0">
                <a:latin typeface="Comic Sans MS" panose="030F0702030302020204" pitchFamily="66" charset="0"/>
              </a:rPr>
              <a:t>, and Y. G. </a:t>
            </a:r>
            <a:r>
              <a:rPr lang="en-US" sz="2800" dirty="0" smtClean="0">
                <a:latin typeface="Comic Sans MS" panose="030F0702030302020204" pitchFamily="66" charset="0"/>
              </a:rPr>
              <a:t>Ma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229600" cy="876300"/>
          </a:xfrm>
        </p:spPr>
        <p:txBody>
          <a:bodyPr/>
          <a:lstStyle/>
          <a:p>
            <a:r>
              <a:rPr lang="en-US" dirty="0" smtClean="0"/>
              <a:t>Predictions of Toroidal Nuclei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14518" y="762001"/>
            <a:ext cx="2824682" cy="2971800"/>
            <a:chOff x="2133600" y="38100"/>
            <a:chExt cx="4876800" cy="51308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511300"/>
              <a:ext cx="4876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200400" y="2677180"/>
              <a:ext cx="152400" cy="457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486400" y="3505200"/>
              <a:ext cx="457200" cy="152400"/>
            </a:xfrm>
            <a:prstGeom prst="line">
              <a:avLst/>
            </a:prstGeom>
            <a:ln w="381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58558" y="35052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d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9" name="Curved Right Arrow 8"/>
            <p:cNvSpPr/>
            <p:nvPr/>
          </p:nvSpPr>
          <p:spPr>
            <a:xfrm>
              <a:off x="3895407" y="773111"/>
              <a:ext cx="1286193" cy="509589"/>
            </a:xfrm>
            <a:prstGeom prst="curvedRightArrow">
              <a:avLst>
                <a:gd name="adj1" fmla="val 30062"/>
                <a:gd name="adj2" fmla="val 30062"/>
                <a:gd name="adj3" fmla="val 623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572000" y="38100"/>
              <a:ext cx="0" cy="990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572000" y="1282700"/>
              <a:ext cx="0" cy="17653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91558" y="267718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d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7858" y="30435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6351" r="3649" b="33583"/>
          <a:stretch/>
        </p:blipFill>
        <p:spPr bwMode="auto">
          <a:xfrm>
            <a:off x="5580222" y="4800600"/>
            <a:ext cx="333517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84199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Nuclei could assume toroidal shapes under certain conditions. (Wheeler, 1963)</a:t>
            </a:r>
          </a:p>
          <a:p>
            <a:pPr lvl="1"/>
            <a:r>
              <a:rPr lang="en-US" dirty="0"/>
              <a:t>J. A. Wheeler, “</a:t>
            </a:r>
            <a:r>
              <a:rPr lang="en-US" i="1" dirty="0"/>
              <a:t>We physicist should think about where such behavior might occur and look for it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Excited toroidal shapes for            40 &lt; A &lt; 70 (Wong, 1972, 1973)</a:t>
            </a:r>
          </a:p>
          <a:p>
            <a:r>
              <a:rPr lang="en-US" dirty="0" smtClean="0"/>
              <a:t>Toroidal configurations for high angular momenta nuclei (Wong, 1978)</a:t>
            </a:r>
          </a:p>
          <a:p>
            <a:r>
              <a:rPr lang="en-US" dirty="0" smtClean="0"/>
              <a:t>Microscopic techniques predict existence of toroidal isomers in light nuclei (Zhang, Ichikawa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dirty="0" err="1" smtClean="0"/>
              <a:t>Staszczak</a:t>
            </a:r>
            <a:r>
              <a:rPr lang="en-US" dirty="0" smtClean="0"/>
              <a:t> and Wong)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4519" y="3746779"/>
            <a:ext cx="312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 toroidal nucleus </a:t>
            </a:r>
            <a:r>
              <a:rPr lang="en-US" baseline="30000" dirty="0" smtClean="0"/>
              <a:t>A</a:t>
            </a:r>
            <a:r>
              <a:rPr lang="en-US" dirty="0" smtClean="0"/>
              <a:t>Z is characterized by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, 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z</a:t>
            </a:r>
            <a:r>
              <a:rPr lang="en-US" dirty="0" smtClean="0"/>
              <a:t>=I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light toroidal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Light toroidal nuclei have magic numbers arising from large energy gaps between single particle levels</a:t>
            </a:r>
          </a:p>
          <a:p>
            <a:r>
              <a:rPr lang="en-US" dirty="0" smtClean="0"/>
              <a:t>Stability associated with toroidal magic numbers leads to local energy minimum that stable against expansion and contraction of major radius.</a:t>
            </a:r>
          </a:p>
          <a:p>
            <a:r>
              <a:rPr lang="en-US" dirty="0" smtClean="0"/>
              <a:t>Spinning toroidal nucleus</a:t>
            </a:r>
          </a:p>
          <a:p>
            <a:pPr lvl="1"/>
            <a:r>
              <a:rPr lang="en-US" dirty="0" smtClean="0"/>
              <a:t>Rotational energy tends to expand toroid</a:t>
            </a:r>
          </a:p>
          <a:p>
            <a:pPr lvl="1"/>
            <a:r>
              <a:rPr lang="en-US" dirty="0" smtClean="0"/>
              <a:t>Energy associated with bulk properties tends to contract toroid.</a:t>
            </a:r>
          </a:p>
          <a:p>
            <a:pPr lvl="1"/>
            <a:r>
              <a:rPr lang="en-US" dirty="0" smtClean="0"/>
              <a:t>Balance gives rise to local toroidal energy minimum.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7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Toroids</a:t>
            </a:r>
            <a:r>
              <a:rPr lang="en-US" dirty="0" smtClean="0"/>
              <a:t>- Two Immiscible Liquids</a:t>
            </a:r>
            <a:endParaRPr lang="en-US" dirty="0"/>
          </a:p>
        </p:txBody>
      </p:sp>
      <p:pic>
        <p:nvPicPr>
          <p:cNvPr id="3" name="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083" y="1865146"/>
            <a:ext cx="2914346" cy="2914346"/>
          </a:xfrm>
          <a:prstGeom prst="rect">
            <a:avLst/>
          </a:prstGeom>
        </p:spPr>
      </p:pic>
      <p:pic>
        <p:nvPicPr>
          <p:cNvPr id="4" name="7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4371" y="1837715"/>
            <a:ext cx="2941777" cy="29417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2"/>
          <a:stretch/>
        </p:blipFill>
        <p:spPr bwMode="auto">
          <a:xfrm>
            <a:off x="1176265" y="5024191"/>
            <a:ext cx="6791469" cy="18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6" y="5178580"/>
            <a:ext cx="7524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588156"/>
            <a:ext cx="2114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3256" y="5588156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Alpha clustering in nuclei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Obraz 2" descr="Ikeda.gif"/>
          <p:cNvPicPr>
            <a:picLocks noChangeAspect="1"/>
          </p:cNvPicPr>
          <p:nvPr/>
        </p:nvPicPr>
        <p:blipFill rotWithShape="1">
          <a:blip r:embed="rId2" cstate="print"/>
          <a:srcRect l="2906" b="4386"/>
          <a:stretch/>
        </p:blipFill>
        <p:spPr>
          <a:xfrm>
            <a:off x="3276599" y="1066800"/>
            <a:ext cx="5822267" cy="48363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1295400"/>
            <a:ext cx="413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Ikeda diagram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524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72400" y="1143000"/>
            <a:ext cx="1025543" cy="4419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775" y="1757065"/>
            <a:ext cx="3089307" cy="14773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K</a:t>
            </a:r>
            <a:r>
              <a:rPr lang="en-US" dirty="0">
                <a:latin typeface="Comic Sans MS" panose="030F0702030302020204" pitchFamily="66" charset="0"/>
              </a:rPr>
              <a:t>. Ikeda, N. </a:t>
            </a:r>
            <a:r>
              <a:rPr lang="en-US" dirty="0" err="1">
                <a:latin typeface="Comic Sans MS" panose="030F0702030302020204" pitchFamily="66" charset="0"/>
              </a:rPr>
              <a:t>Takigawa</a:t>
            </a:r>
            <a:r>
              <a:rPr lang="en-US" dirty="0">
                <a:latin typeface="Comic Sans MS" panose="030F0702030302020204" pitchFamily="66" charset="0"/>
              </a:rPr>
              <a:t>, and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r>
              <a:rPr lang="en-US" dirty="0" err="1">
                <a:latin typeface="Comic Sans MS" panose="030F0702030302020204" pitchFamily="66" charset="0"/>
              </a:rPr>
              <a:t>Horiuchi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Prog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r>
              <a:rPr lang="en-US" dirty="0" err="1">
                <a:latin typeface="Comic Sans MS" panose="030F0702030302020204" pitchFamily="66" charset="0"/>
              </a:rPr>
              <a:t>Theor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Phys</a:t>
            </a:r>
            <a:r>
              <a:rPr lang="en-US" dirty="0">
                <a:latin typeface="Comic Sans MS" panose="030F0702030302020204" pitchFamily="66" charset="0"/>
              </a:rPr>
              <a:t>. Suppl. Extra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Number</a:t>
            </a:r>
            <a:r>
              <a:rPr lang="en-US" dirty="0">
                <a:latin typeface="Comic Sans MS" panose="030F0702030302020204" pitchFamily="66" charset="0"/>
              </a:rPr>
              <a:t>, 464, 1968.)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342" r="3166" b="1921"/>
          <a:stretch/>
        </p:blipFill>
        <p:spPr bwMode="auto">
          <a:xfrm>
            <a:off x="36590" y="2202418"/>
            <a:ext cx="3039986" cy="46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1676400"/>
            <a:ext cx="2791470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 Lett B. </a:t>
            </a:r>
            <a:r>
              <a:rPr lang="en-US" b="1" dirty="0" smtClean="0"/>
              <a:t>738</a:t>
            </a:r>
            <a:r>
              <a:rPr lang="en-US" dirty="0" smtClean="0"/>
              <a:t> 401 (2014).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2720"/>
          <a:stretch/>
        </p:blipFill>
        <p:spPr bwMode="auto">
          <a:xfrm>
            <a:off x="3574111" y="2202418"/>
            <a:ext cx="5437184" cy="450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1232" y="3200400"/>
            <a:ext cx="5264168" cy="304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5275" y="1219200"/>
            <a:ext cx="82296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Skyrme</a:t>
            </a:r>
            <a:r>
              <a:rPr lang="en-US" sz="2400" dirty="0" smtClean="0"/>
              <a:t>–</a:t>
            </a:r>
            <a:r>
              <a:rPr lang="en-US" sz="2400" dirty="0" err="1" smtClean="0"/>
              <a:t>Hartree</a:t>
            </a:r>
            <a:r>
              <a:rPr lang="en-US" sz="2400" dirty="0" smtClean="0"/>
              <a:t>–</a:t>
            </a:r>
            <a:r>
              <a:rPr lang="en-US" sz="2400" dirty="0" err="1" smtClean="0"/>
              <a:t>Fock</a:t>
            </a:r>
            <a:r>
              <a:rPr lang="en-US" sz="2400" dirty="0" smtClean="0"/>
              <a:t>–</a:t>
            </a:r>
            <a:r>
              <a:rPr lang="en-US" sz="2400" dirty="0" err="1" smtClean="0"/>
              <a:t>Bogoliubov</a:t>
            </a:r>
            <a:r>
              <a:rPr lang="en-US" sz="2400" dirty="0" smtClean="0"/>
              <a:t> (HFB) calculations</a:t>
            </a:r>
          </a:p>
          <a:p>
            <a:pPr lvl="1"/>
            <a:r>
              <a:rPr lang="en-US" sz="2000" dirty="0" smtClean="0"/>
              <a:t>Identify high spin toroidal isomeric states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Toroidal high-spin isomers may be possible in light mass A~40 region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88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F5F87-0FB8-459F-BFE0-BCAB0E3AF44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2798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" y="1447800"/>
            <a:ext cx="38100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14 Concentric Rings</a:t>
            </a:r>
          </a:p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3.6-167 degrees</a:t>
            </a:r>
          </a:p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Silicon Coverage</a:t>
            </a:r>
          </a:p>
          <a:p>
            <a:pPr eaLnBrk="1" hangingPunct="1"/>
            <a:r>
              <a:rPr lang="en-US" sz="2400" dirty="0" smtClean="0">
                <a:latin typeface="Comic Sans MS" panose="030F0702030302020204" pitchFamily="66" charset="0"/>
              </a:rPr>
              <a:t>Neutron Ball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6483350"/>
            <a:ext cx="6764993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600" i="0" dirty="0">
                <a:latin typeface="Comic Sans MS" panose="030F0702030302020204" pitchFamily="66" charset="0"/>
              </a:rPr>
              <a:t>S. </a:t>
            </a:r>
            <a:r>
              <a:rPr lang="en-US" sz="1600" i="0" dirty="0" err="1">
                <a:latin typeface="Comic Sans MS" panose="030F0702030302020204" pitchFamily="66" charset="0"/>
              </a:rPr>
              <a:t>Wuenschel</a:t>
            </a:r>
            <a:r>
              <a:rPr lang="en-US" sz="1600" i="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et al., </a:t>
            </a:r>
            <a:r>
              <a:rPr lang="en-US" sz="1600" i="0" dirty="0" err="1">
                <a:latin typeface="Comic Sans MS" panose="030F0702030302020204" pitchFamily="66" charset="0"/>
              </a:rPr>
              <a:t>Nucl</a:t>
            </a:r>
            <a:r>
              <a:rPr lang="en-US" sz="1600" i="0" dirty="0">
                <a:latin typeface="Comic Sans MS" panose="030F0702030302020204" pitchFamily="66" charset="0"/>
              </a:rPr>
              <a:t>. </a:t>
            </a:r>
            <a:r>
              <a:rPr lang="en-US" sz="1600" i="0" dirty="0" err="1">
                <a:latin typeface="Comic Sans MS" panose="030F0702030302020204" pitchFamily="66" charset="0"/>
              </a:rPr>
              <a:t>Instrum</a:t>
            </a:r>
            <a:r>
              <a:rPr lang="en-US" sz="1600" i="0" dirty="0">
                <a:latin typeface="Comic Sans MS" panose="030F0702030302020204" pitchFamily="66" charset="0"/>
              </a:rPr>
              <a:t>. Methods. A604, 578–583 (2009).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066800" y="122357"/>
            <a:ext cx="196079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200" i="0" dirty="0">
                <a:latin typeface="Comic Sans MS" panose="030F0702030302020204" pitchFamily="66" charset="0"/>
              </a:rPr>
              <a:t>Beam Energy</a:t>
            </a:r>
            <a:r>
              <a:rPr lang="en-US" sz="2200" i="0" dirty="0" smtClean="0">
                <a:latin typeface="Comic Sans MS" panose="030F0702030302020204" pitchFamily="66" charset="0"/>
              </a:rPr>
              <a:t>:</a:t>
            </a:r>
            <a:endParaRPr lang="en-US" sz="2200" i="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sz="2200" i="0" dirty="0" smtClean="0">
                <a:latin typeface="Comic Sans MS" panose="030F0702030302020204" pitchFamily="66" charset="0"/>
              </a:rPr>
              <a:t>Reactions:</a:t>
            </a:r>
            <a:endParaRPr lang="en-US" sz="2200" i="0" dirty="0">
              <a:latin typeface="Comic Sans MS" panose="030F0702030302020204" pitchFamily="66" charset="0"/>
            </a:endParaRP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914399" y="1002212"/>
            <a:ext cx="1225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NIMROD</a:t>
            </a:r>
            <a:endParaRPr lang="en-US" sz="20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152400" y="6019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76200" y="57150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/>
              <a:t>beam</a:t>
            </a:r>
          </a:p>
        </p:txBody>
      </p:sp>
      <p:pic>
        <p:nvPicPr>
          <p:cNvPr id="1843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2"/>
          <a:stretch/>
        </p:blipFill>
        <p:spPr bwMode="auto">
          <a:xfrm>
            <a:off x="4267199" y="990600"/>
            <a:ext cx="4264681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27593" y="122356"/>
            <a:ext cx="152958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200" i="0" dirty="0" smtClean="0">
                <a:latin typeface="Comic Sans MS" panose="030F0702030302020204" pitchFamily="66" charset="0"/>
              </a:rPr>
              <a:t>35 MeV/u</a:t>
            </a:r>
          </a:p>
          <a:p>
            <a:pPr eaLnBrk="1" hangingPunct="1"/>
            <a:r>
              <a:rPr lang="en-US" sz="2200" i="0" baseline="30000" dirty="0" smtClean="0">
                <a:latin typeface="Comic Sans MS" panose="030F0702030302020204" pitchFamily="66" charset="0"/>
              </a:rPr>
              <a:t>28</a:t>
            </a:r>
            <a:r>
              <a:rPr lang="en-US" sz="2200" i="0" dirty="0" smtClean="0">
                <a:latin typeface="Comic Sans MS" panose="030F0702030302020204" pitchFamily="66" charset="0"/>
              </a:rPr>
              <a:t>Si + </a:t>
            </a:r>
            <a:r>
              <a:rPr lang="en-US" sz="2200" i="0" baseline="30000" dirty="0" smtClean="0">
                <a:latin typeface="Comic Sans MS" panose="030F0702030302020204" pitchFamily="66" charset="0"/>
              </a:rPr>
              <a:t>12</a:t>
            </a:r>
            <a:r>
              <a:rPr lang="en-US" sz="2200" i="0" dirty="0" smtClean="0">
                <a:latin typeface="Comic Sans MS" panose="030F0702030302020204" pitchFamily="66" charset="0"/>
              </a:rPr>
              <a:t>C</a:t>
            </a:r>
            <a:endParaRPr lang="en-US" sz="2200" i="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6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events that had 7 </a:t>
            </a:r>
            <a:r>
              <a:rPr lang="el-GR" dirty="0" smtClean="0"/>
              <a:t>α</a:t>
            </a:r>
            <a:r>
              <a:rPr lang="en-US" dirty="0" smtClean="0"/>
              <a:t>-particles</a:t>
            </a:r>
          </a:p>
          <a:p>
            <a:r>
              <a:rPr lang="en-US" dirty="0" smtClean="0"/>
              <a:t>Construct an excitation energy distribution of the 7</a:t>
            </a:r>
            <a:r>
              <a:rPr lang="el-GR" dirty="0" smtClean="0"/>
              <a:t>α</a:t>
            </a:r>
            <a:r>
              <a:rPr lang="en-US" dirty="0" smtClean="0"/>
              <a:t> system in the frame of mass of that system.</a:t>
            </a:r>
          </a:p>
          <a:p>
            <a:r>
              <a:rPr lang="en-US" dirty="0" smtClean="0"/>
              <a:t>Construct </a:t>
            </a:r>
            <a:r>
              <a:rPr lang="en-US" dirty="0"/>
              <a:t>7</a:t>
            </a:r>
            <a:r>
              <a:rPr lang="el-GR" dirty="0"/>
              <a:t>α</a:t>
            </a:r>
            <a:r>
              <a:rPr lang="en-US" dirty="0" smtClean="0"/>
              <a:t> events by using </a:t>
            </a:r>
            <a:r>
              <a:rPr lang="el-GR" dirty="0"/>
              <a:t>α</a:t>
            </a:r>
            <a:r>
              <a:rPr lang="en-US" dirty="0"/>
              <a:t>-particles </a:t>
            </a:r>
            <a:r>
              <a:rPr lang="en-US" dirty="0" smtClean="0"/>
              <a:t>from different events (event mixing)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83"/>
            <a:ext cx="9144000" cy="47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21776</TotalTime>
  <Words>767</Words>
  <Application>Microsoft Office PowerPoint</Application>
  <PresentationFormat>On-screen Show (4:3)</PresentationFormat>
  <Paragraphs>94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Times</vt:lpstr>
      <vt:lpstr>Office Theme</vt:lpstr>
      <vt:lpstr>Evidence for Resonances in the 7α Disassembly of 28Si</vt:lpstr>
      <vt:lpstr>Predictions of Toroidal Nuclei</vt:lpstr>
      <vt:lpstr>Origin of light toroidal isomers</vt:lpstr>
      <vt:lpstr>Toroids- Two Immiscible Liquids</vt:lpstr>
      <vt:lpstr>Alpha clustering in nuclei</vt:lpstr>
      <vt:lpstr>Toroidal high-spin isomers may be possible in light mass A~40 region</vt:lpstr>
      <vt:lpstr>PowerPoint Presentation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examples of “toroidal” clusterization</vt:lpstr>
      <vt:lpstr>Conclusions</vt:lpstr>
      <vt:lpstr>Outlook</vt:lpstr>
      <vt:lpstr>Collaborators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Hagel</dc:creator>
  <cp:lastModifiedBy>GRGroupPC0</cp:lastModifiedBy>
  <cp:revision>100</cp:revision>
  <dcterms:created xsi:type="dcterms:W3CDTF">2017-09-27T19:15:22Z</dcterms:created>
  <dcterms:modified xsi:type="dcterms:W3CDTF">2018-05-15T21:09:24Z</dcterms:modified>
</cp:coreProperties>
</file>