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54"/>
  </p:notesMasterIdLst>
  <p:sldIdLst>
    <p:sldId id="256" r:id="rId2"/>
    <p:sldId id="257" r:id="rId3"/>
    <p:sldId id="260" r:id="rId4"/>
    <p:sldId id="259" r:id="rId5"/>
    <p:sldId id="258" r:id="rId6"/>
    <p:sldId id="263" r:id="rId7"/>
    <p:sldId id="262" r:id="rId8"/>
    <p:sldId id="261" r:id="rId9"/>
    <p:sldId id="266" r:id="rId10"/>
    <p:sldId id="265" r:id="rId11"/>
    <p:sldId id="268" r:id="rId12"/>
    <p:sldId id="264" r:id="rId13"/>
    <p:sldId id="267" r:id="rId14"/>
    <p:sldId id="273" r:id="rId15"/>
    <p:sldId id="289" r:id="rId16"/>
    <p:sldId id="274" r:id="rId17"/>
    <p:sldId id="269" r:id="rId18"/>
    <p:sldId id="275" r:id="rId19"/>
    <p:sldId id="279" r:id="rId20"/>
    <p:sldId id="277" r:id="rId21"/>
    <p:sldId id="270" r:id="rId22"/>
    <p:sldId id="285" r:id="rId23"/>
    <p:sldId id="291" r:id="rId24"/>
    <p:sldId id="292" r:id="rId25"/>
    <p:sldId id="294" r:id="rId26"/>
    <p:sldId id="276" r:id="rId27"/>
    <p:sldId id="290" r:id="rId28"/>
    <p:sldId id="296" r:id="rId29"/>
    <p:sldId id="298" r:id="rId30"/>
    <p:sldId id="297" r:id="rId31"/>
    <p:sldId id="299" r:id="rId32"/>
    <p:sldId id="284" r:id="rId33"/>
    <p:sldId id="295" r:id="rId34"/>
    <p:sldId id="328" r:id="rId35"/>
    <p:sldId id="288" r:id="rId36"/>
    <p:sldId id="287" r:id="rId37"/>
    <p:sldId id="300" r:id="rId38"/>
    <p:sldId id="293" r:id="rId39"/>
    <p:sldId id="307" r:id="rId40"/>
    <p:sldId id="301" r:id="rId41"/>
    <p:sldId id="306" r:id="rId42"/>
    <p:sldId id="305" r:id="rId43"/>
    <p:sldId id="304" r:id="rId44"/>
    <p:sldId id="281" r:id="rId45"/>
    <p:sldId id="278" r:id="rId46"/>
    <p:sldId id="315" r:id="rId47"/>
    <p:sldId id="309" r:id="rId48"/>
    <p:sldId id="310" r:id="rId49"/>
    <p:sldId id="331" r:id="rId50"/>
    <p:sldId id="332" r:id="rId51"/>
    <p:sldId id="333" r:id="rId52"/>
    <p:sldId id="31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9451"/>
    <a:srgbClr val="F16BDE"/>
    <a:srgbClr val="9DF363"/>
    <a:srgbClr val="75EE22"/>
    <a:srgbClr val="5C7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2" autoAdjust="0"/>
  </p:normalViewPr>
  <p:slideViewPr>
    <p:cSldViewPr>
      <p:cViewPr>
        <p:scale>
          <a:sx n="80" d="100"/>
          <a:sy n="80" d="100"/>
        </p:scale>
        <p:origin x="-642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image" Target="../media/image10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09A1-8231-42D3-A17C-09FA64BB8036}" type="datetimeFigureOut">
              <a:rPr lang="it-IT" smtClean="0"/>
              <a:t>14/05/2018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A160A-2A3A-483D-A8AE-FEDBA22EFE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2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decay properties of this state strongly affect the synthesis of carbon or heavier elements </a:t>
            </a:r>
          </a:p>
          <a:p>
            <a:r>
              <a:rPr lang="en-US" noProof="0" dirty="0" smtClean="0"/>
              <a:t>in the burning as well as the evolution of the stars. In nuclear structures,</a:t>
            </a:r>
            <a:r>
              <a:rPr lang="en-US" baseline="0" noProof="0" dirty="0" smtClean="0"/>
              <a:t> the H. state is crucial </a:t>
            </a:r>
          </a:p>
          <a:p>
            <a:r>
              <a:rPr lang="en-US" baseline="0" noProof="0" dirty="0" smtClean="0"/>
              <a:t>to understand clustering in nuclei. </a:t>
            </a:r>
          </a:p>
          <a:p>
            <a:r>
              <a:rPr lang="en-US" baseline="0" noProof="0" dirty="0" smtClean="0"/>
              <a:t>Theoretical calculations show different hypothesis regarding its spatial configurations.</a:t>
            </a:r>
          </a:p>
          <a:p>
            <a:r>
              <a:rPr lang="en-US" baseline="0" noProof="0" dirty="0" smtClean="0"/>
              <a:t>Some models are able to predict the sequential-to-direct decay BR of the H. state. </a:t>
            </a:r>
          </a:p>
          <a:p>
            <a:r>
              <a:rPr lang="en-US" baseline="0" noProof="0" dirty="0" smtClean="0"/>
              <a:t>Precise knowledge of the exp. BR has a capital importance to serve as a benchmark of theoretical models.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160A-2A3A-483D-A8AE-FEDBA22EFE7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598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</a:t>
            </a:r>
            <a:r>
              <a:rPr lang="en-US" noProof="0" dirty="0" smtClean="0"/>
              <a:t>potentially sensitive probe into the structure of the Hoyle state is to examine </a:t>
            </a:r>
          </a:p>
          <a:p>
            <a:r>
              <a:rPr lang="en-US" noProof="0" dirty="0" smtClean="0"/>
              <a:t>the ways</a:t>
            </a:r>
            <a:r>
              <a:rPr lang="en-US" baseline="0" noProof="0" dirty="0" smtClean="0"/>
              <a:t> that it decays in three alpha particles. </a:t>
            </a:r>
          </a:p>
          <a:p>
            <a:r>
              <a:rPr lang="en-US" baseline="0" noProof="0" dirty="0" smtClean="0"/>
              <a:t>It</a:t>
            </a:r>
            <a:r>
              <a:rPr lang="it-IT" baseline="0" dirty="0" smtClean="0"/>
              <a:t> </a:t>
            </a:r>
            <a:r>
              <a:rPr lang="en-US" baseline="0" noProof="0" dirty="0" smtClean="0"/>
              <a:t>may break </a:t>
            </a:r>
            <a:r>
              <a:rPr lang="it-IT" baseline="0" dirty="0" smtClean="0"/>
              <a:t>up </a:t>
            </a:r>
            <a:r>
              <a:rPr lang="en-US" baseline="0" noProof="0" dirty="0" smtClean="0"/>
              <a:t>through a sequential process</a:t>
            </a:r>
            <a:r>
              <a:rPr lang="it-IT" baseline="0" dirty="0" smtClean="0"/>
              <a:t>, </a:t>
            </a:r>
            <a:r>
              <a:rPr lang="en-US" baseline="0" noProof="0" dirty="0" smtClean="0"/>
              <a:t>where an alpha particle is emitted leaving</a:t>
            </a:r>
          </a:p>
          <a:p>
            <a:r>
              <a:rPr lang="it-IT" baseline="0" dirty="0" smtClean="0"/>
              <a:t>8Be in </a:t>
            </a:r>
            <a:r>
              <a:rPr lang="en-US" baseline="0" noProof="0" dirty="0" smtClean="0"/>
              <a:t>its ground state, or through a direct decay process where the three alpha particles </a:t>
            </a:r>
          </a:p>
          <a:p>
            <a:r>
              <a:rPr lang="en-US" baseline="0" noProof="0" dirty="0" smtClean="0"/>
              <a:t>share the decay energy in a more complicated way.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Quantifying the likelihood of the direct decay and the energy distribution of the three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emitted α particles may lead to an understanding of their initial configuration in the 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nucleus.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160A-2A3A-483D-A8AE-FEDBA22EFE7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868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triple alpha reaction is one of the most important reactions for nucleosynthesis in the universe </a:t>
            </a:r>
          </a:p>
          <a:p>
            <a:r>
              <a:rPr lang="en-US" noProof="0" dirty="0" smtClean="0"/>
              <a:t>because it is a doorway</a:t>
            </a:r>
            <a:r>
              <a:rPr lang="en-US" baseline="0" noProof="0" dirty="0" smtClean="0"/>
              <a:t> reaction to synthesize heavier elements.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An alpha particle is captured by 8Be, which is a two alpha resonant state, to form a triple alpha resonant state.</a:t>
            </a:r>
          </a:p>
          <a:p>
            <a:r>
              <a:rPr lang="en-US" baseline="0" noProof="0" dirty="0" smtClean="0"/>
              <a:t>Most of such triple alpha resonant states decay back to 3alpha particles, but a tiny fraction of those states </a:t>
            </a:r>
          </a:p>
          <a:p>
            <a:r>
              <a:rPr lang="en-US" baseline="0" noProof="0" dirty="0" smtClean="0"/>
              <a:t>decays to the ground state in 12C by emitting gamma rays.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The branching ratio between the gamma and the alpha decay of the triple resonant states is a key parameter</a:t>
            </a:r>
          </a:p>
          <a:p>
            <a:r>
              <a:rPr lang="en-US" baseline="0" noProof="0" dirty="0" smtClean="0"/>
              <a:t>to decide the triple alpha resonant reaction rates.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triple  alpha reaction proceeds via the Hoyle state at normal stellar temperature,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the high-energy triple alpha resonant states such as the 3− and 2+ states in 12C play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very important role at higher temperature T9 &gt; 1 like supernovae, first stars, and so on.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Nevertheless, the gamma decay probability of the 3− state is still unknown.</a:t>
            </a:r>
          </a:p>
          <a:p>
            <a:endParaRPr lang="en-US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160A-2A3A-483D-A8AE-FEDBA22EFE76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82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160A-2A3A-483D-A8AE-FEDBA22EFE76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13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160A-2A3A-483D-A8AE-FEDBA22EFE76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13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ClrTx/>
              <a:buSzTx/>
              <a:buFontTx/>
              <a:buChar char="•"/>
            </a:pPr>
            <a:r>
              <a:rPr lang="en-US" altLang="ru-RU" sz="1200" b="0" dirty="0" smtClean="0">
                <a:latin typeface="Times New Roman" pitchFamily="18" charset="0"/>
              </a:rPr>
              <a:t>The sharp change of the </a:t>
            </a:r>
            <a:r>
              <a:rPr lang="en-US" altLang="ru-RU" sz="1000" b="0" dirty="0" smtClean="0">
                <a:latin typeface="Times New Roman" pitchFamily="18" charset="0"/>
              </a:rPr>
              <a:t>MED</a:t>
            </a:r>
            <a:r>
              <a:rPr lang="en-US" altLang="ru-RU" sz="1200" b="0" dirty="0" smtClean="0">
                <a:latin typeface="Times New Roman" pitchFamily="18" charset="0"/>
              </a:rPr>
              <a:t> triangular shape for the reaction </a:t>
            </a:r>
            <a:r>
              <a:rPr lang="en-US" altLang="ru-RU" sz="1200" b="0" baseline="30000" dirty="0" smtClean="0">
                <a:latin typeface="Times New Roman" pitchFamily="18" charset="0"/>
              </a:rPr>
              <a:t>48</a:t>
            </a:r>
            <a:r>
              <a:rPr lang="en-US" altLang="ru-RU" sz="1200" b="0" dirty="0" smtClean="0">
                <a:latin typeface="Times New Roman" pitchFamily="18" charset="0"/>
              </a:rPr>
              <a:t>Ca + </a:t>
            </a:r>
            <a:r>
              <a:rPr lang="en-US" altLang="ru-RU" sz="1200" b="0" baseline="30000" dirty="0" smtClean="0">
                <a:latin typeface="Times New Roman" pitchFamily="18" charset="0"/>
              </a:rPr>
              <a:t>208</a:t>
            </a:r>
            <a:r>
              <a:rPr lang="en-US" altLang="ru-RU" sz="1200" b="0" dirty="0" smtClean="0">
                <a:latin typeface="Times New Roman" pitchFamily="18" charset="0"/>
              </a:rPr>
              <a:t>Pb, where Fusion-Fission process dominates, to the Quasifission shape of MED for the </a:t>
            </a:r>
            <a:r>
              <a:rPr lang="en-US" altLang="ru-RU" sz="1200" b="0" baseline="30000" dirty="0" smtClean="0">
                <a:latin typeface="Times New Roman" pitchFamily="18" charset="0"/>
              </a:rPr>
              <a:t>286</a:t>
            </a:r>
            <a:r>
              <a:rPr lang="en-US" altLang="ru-RU" sz="1200" b="0" dirty="0" smtClean="0">
                <a:latin typeface="Times New Roman" pitchFamily="18" charset="0"/>
              </a:rPr>
              <a:t>112-</a:t>
            </a:r>
            <a:r>
              <a:rPr lang="en-US" altLang="ru-RU" sz="1200" b="0" baseline="30000" dirty="0" smtClean="0">
                <a:latin typeface="Times New Roman" pitchFamily="18" charset="0"/>
              </a:rPr>
              <a:t>296</a:t>
            </a:r>
            <a:r>
              <a:rPr lang="en-US" altLang="ru-RU" sz="1200" b="0" dirty="0" smtClean="0">
                <a:latin typeface="Times New Roman" pitchFamily="18" charset="0"/>
              </a:rPr>
              <a:t>116 nuclei.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ru-RU" sz="200" b="0" dirty="0" smtClean="0">
              <a:latin typeface="Times New Roman" pitchFamily="18" charset="0"/>
            </a:endParaRPr>
          </a:p>
          <a:p>
            <a:pPr algn="just" eaLnBrk="1" hangingPunct="1">
              <a:buClrTx/>
              <a:buSzTx/>
              <a:buFontTx/>
              <a:buChar char="•"/>
            </a:pPr>
            <a:r>
              <a:rPr lang="en-US" altLang="ru-RU" sz="1200" b="0" dirty="0" smtClean="0">
                <a:latin typeface="Times New Roman" pitchFamily="18" charset="0"/>
              </a:rPr>
              <a:t>The wide two-humped mass distribution with high peak of heavy fragment near double magic lead (M</a:t>
            </a:r>
            <a:r>
              <a:rPr lang="en-US" altLang="ru-RU" sz="1200" b="0" baseline="-25000" dirty="0" smtClean="0">
                <a:latin typeface="Times New Roman" pitchFamily="18" charset="0"/>
              </a:rPr>
              <a:t>H</a:t>
            </a:r>
            <a:r>
              <a:rPr lang="en-US" altLang="ru-RU" sz="1200" b="0" dirty="0" smtClean="0">
                <a:latin typeface="Times New Roman" pitchFamily="18" charset="0"/>
                <a:sym typeface="Symbol" pitchFamily="18" charset="2"/>
              </a:rPr>
              <a:t></a:t>
            </a:r>
            <a:r>
              <a:rPr lang="en-US" altLang="ru-RU" sz="1200" b="0" dirty="0" smtClean="0">
                <a:latin typeface="Times New Roman" pitchFamily="18" charset="0"/>
              </a:rPr>
              <a:t>208) for the Quasifission process.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ru-RU" sz="200" b="0" dirty="0" smtClean="0">
              <a:latin typeface="Times New Roman" pitchFamily="18" charset="0"/>
            </a:endParaRPr>
          </a:p>
          <a:p>
            <a:pPr algn="just" eaLnBrk="1" hangingPunct="1">
              <a:buClrTx/>
              <a:buSzTx/>
              <a:buFontTx/>
              <a:buChar char="•"/>
            </a:pPr>
            <a:r>
              <a:rPr lang="en-US" altLang="ru-RU" sz="1200" b="0" dirty="0" smtClean="0">
                <a:latin typeface="Times New Roman" pitchFamily="18" charset="0"/>
              </a:rPr>
              <a:t>In spite of the dominating role of the Quasifission process for these reactions we assume that in the symmetric region of the fragment masses (A/2</a:t>
            </a:r>
            <a:r>
              <a:rPr lang="en-US" altLang="ru-RU" sz="1200" b="0" dirty="0" smtClean="0">
                <a:latin typeface="Times New Roman" pitchFamily="18" charset="0"/>
                <a:sym typeface="Symbol" pitchFamily="18" charset="2"/>
              </a:rPr>
              <a:t></a:t>
            </a:r>
            <a:r>
              <a:rPr lang="en-US" altLang="ru-RU" sz="1200" b="0" dirty="0" smtClean="0">
                <a:latin typeface="Times New Roman" pitchFamily="18" charset="0"/>
              </a:rPr>
              <a:t>20) FF process coexists with QF. 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ru-RU" sz="200" b="0" dirty="0" smtClean="0">
              <a:latin typeface="Times New Roman" pitchFamily="18" charset="0"/>
            </a:endParaRPr>
          </a:p>
          <a:p>
            <a:pPr algn="just" eaLnBrk="1" hangingPunct="1">
              <a:buClrTx/>
              <a:buSzTx/>
              <a:buFontTx/>
              <a:buChar char="•"/>
            </a:pPr>
            <a:r>
              <a:rPr lang="en-US" altLang="ru-RU" sz="1200" b="0" dirty="0" smtClean="0">
                <a:latin typeface="Times New Roman" pitchFamily="18" charset="0"/>
              </a:rPr>
              <a:t>The Fusion-Fission mass distribution is asymmetric in shape with  mass of the light fragment M</a:t>
            </a:r>
            <a:r>
              <a:rPr lang="en-US" altLang="ru-RU" sz="1200" b="0" baseline="-25000" dirty="0" smtClean="0">
                <a:latin typeface="Times New Roman" pitchFamily="18" charset="0"/>
              </a:rPr>
              <a:t>L</a:t>
            </a:r>
            <a:r>
              <a:rPr lang="en-US" altLang="ru-RU" sz="1200" b="0" dirty="0" smtClean="0">
                <a:latin typeface="Times New Roman" pitchFamily="18" charset="0"/>
                <a:sym typeface="Symbol" pitchFamily="18" charset="2"/>
              </a:rPr>
              <a:t></a:t>
            </a:r>
            <a:r>
              <a:rPr lang="en-US" altLang="ru-RU" sz="1200" b="0" dirty="0" smtClean="0">
                <a:latin typeface="Times New Roman" pitchFamily="18" charset="0"/>
              </a:rPr>
              <a:t>132-134 </a:t>
            </a:r>
            <a:r>
              <a:rPr lang="en-US" altLang="ru-RU" sz="1200" b="0" dirty="0" err="1" smtClean="0">
                <a:latin typeface="Times New Roman" pitchFamily="18" charset="0"/>
              </a:rPr>
              <a:t>amu</a:t>
            </a:r>
            <a:r>
              <a:rPr lang="ru-RU" altLang="ru-RU" sz="1200" b="0" dirty="0" smtClean="0">
                <a:latin typeface="Times New Roman" pitchFamily="18" charset="0"/>
              </a:rPr>
              <a:t> </a:t>
            </a:r>
            <a:r>
              <a:rPr lang="en-US" altLang="ru-RU" sz="1200" b="0" dirty="0" smtClean="0">
                <a:latin typeface="Times New Roman" pitchFamily="18" charset="0"/>
              </a:rPr>
              <a:t>(see on the framings) </a:t>
            </a:r>
            <a:endParaRPr lang="ru-RU" altLang="ru-RU" sz="1200" b="0" dirty="0" smtClean="0">
              <a:latin typeface="Times New Roman" pitchFamily="18" charset="0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160A-2A3A-483D-A8AE-FEDBA22EFE76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905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SOTANCP4,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SOTANCP4,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8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2.bin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9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1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microsoft.com/office/2007/relationships/hdphoto" Target="../media/hdphoto2.wdp"/><Relationship Id="rId5" Type="http://schemas.openxmlformats.org/officeDocument/2006/relationships/image" Target="../media/image115.jpeg"/><Relationship Id="rId4" Type="http://schemas.openxmlformats.org/officeDocument/2006/relationships/image" Target="../media/image11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519112"/>
            <a:ext cx="8754502" cy="1385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anchor="ctr"/>
          <a:lstStyle>
            <a:lvl1pPr>
              <a:defRPr u="sng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u="none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FrankRuehl" panose="020E0503060101010101" pitchFamily="34" charset="-79"/>
              </a:rPr>
              <a:t>An overview of some recent experimental results in nuclear cluster physics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01700" y="1962090"/>
            <a:ext cx="74041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 u="none" dirty="0">
                <a:solidFill>
                  <a:srgbClr val="00B050"/>
                </a:solidFill>
                <a:latin typeface="Comic Sans MS" pitchFamily="66" charset="0"/>
              </a:rPr>
              <a:t>………</a:t>
            </a:r>
            <a:r>
              <a:rPr lang="en-US" altLang="en-US" sz="2000" i="1" u="none" dirty="0" smtClean="0">
                <a:solidFill>
                  <a:srgbClr val="00B050"/>
                </a:solidFill>
                <a:latin typeface="Comic Sans MS" pitchFamily="66" charset="0"/>
              </a:rPr>
              <a:t>A personal ultra-short journey</a:t>
            </a:r>
            <a:endParaRPr lang="en-US" altLang="en-US" sz="2000" dirty="0">
              <a:solidFill>
                <a:srgbClr val="00B050"/>
              </a:solidFill>
            </a:endParaRPr>
          </a:p>
        </p:txBody>
      </p:sp>
      <p:pic>
        <p:nvPicPr>
          <p:cNvPr id="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2" y="4810761"/>
            <a:ext cx="907725" cy="9042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8" name="Picture 2" descr="http://upload.wikimedia.org/wikipedia/it/archive/5/58/20140103114318!INF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707" y="4808931"/>
            <a:ext cx="922693" cy="90423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700" y="2673006"/>
            <a:ext cx="3225800" cy="26368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557720" y="2920266"/>
            <a:ext cx="5433880" cy="165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en-US" sz="2800" i="1" u="none" dirty="0">
                <a:solidFill>
                  <a:srgbClr val="0070C0"/>
                </a:solidFill>
                <a:latin typeface="Cambria" panose="02040503050406030204" pitchFamily="18" charset="0"/>
              </a:rPr>
              <a:t>Emanuele Vardaci</a:t>
            </a:r>
          </a:p>
          <a:p>
            <a:pPr algn="ctr" eaLnBrk="1" hangingPunct="1"/>
            <a:r>
              <a:rPr lang="it-IT" altLang="en-US" sz="2000" i="1" u="none" dirty="0">
                <a:solidFill>
                  <a:srgbClr val="5C7137"/>
                </a:solidFill>
                <a:latin typeface="Cambria" panose="02040503050406030204" pitchFamily="18" charset="0"/>
              </a:rPr>
              <a:t>Dipartimento di </a:t>
            </a:r>
            <a:r>
              <a:rPr lang="it-IT" altLang="en-US" sz="2000" i="1" u="none" dirty="0" smtClean="0">
                <a:solidFill>
                  <a:srgbClr val="5C7137"/>
                </a:solidFill>
                <a:latin typeface="Cambria" panose="02040503050406030204" pitchFamily="18" charset="0"/>
              </a:rPr>
              <a:t>Fisica</a:t>
            </a:r>
          </a:p>
          <a:p>
            <a:pPr algn="ctr" eaLnBrk="1" hangingPunct="1"/>
            <a:r>
              <a:rPr lang="it-IT" altLang="en-US" sz="2000" i="1" u="none" dirty="0" smtClean="0">
                <a:solidFill>
                  <a:srgbClr val="5C7137"/>
                </a:solidFill>
                <a:latin typeface="Cambria" panose="02040503050406030204" pitchFamily="18" charset="0"/>
              </a:rPr>
              <a:t>Università </a:t>
            </a:r>
            <a:r>
              <a:rPr lang="it-IT" altLang="en-US" sz="2000" i="1" u="none" dirty="0">
                <a:solidFill>
                  <a:srgbClr val="5C7137"/>
                </a:solidFill>
                <a:latin typeface="Cambria" panose="02040503050406030204" pitchFamily="18" charset="0"/>
              </a:rPr>
              <a:t>di Napoli “Federico II” </a:t>
            </a:r>
            <a:endParaRPr lang="it-IT" altLang="en-US" sz="2000" i="1" dirty="0">
              <a:solidFill>
                <a:srgbClr val="5C7137"/>
              </a:solidFill>
              <a:latin typeface="Cambria" panose="02040503050406030204" pitchFamily="18" charset="0"/>
            </a:endParaRPr>
          </a:p>
          <a:p>
            <a:pPr algn="ctr" eaLnBrk="1" hangingPunct="1"/>
            <a:r>
              <a:rPr lang="it-IT" altLang="en-US" sz="2000" i="1" u="none" dirty="0" smtClean="0">
                <a:solidFill>
                  <a:srgbClr val="5C7137"/>
                </a:solidFill>
                <a:latin typeface="Cambria" panose="02040503050406030204" pitchFamily="18" charset="0"/>
              </a:rPr>
              <a:t>INFN – Sezione di Napoli</a:t>
            </a:r>
            <a:endParaRPr lang="en-GB" altLang="en-US" sz="2000" i="1" u="none" dirty="0">
              <a:solidFill>
                <a:srgbClr val="5C7137"/>
              </a:solidFill>
              <a:latin typeface="Cambria" panose="02040503050406030204" pitchFamily="18" charset="0"/>
            </a:endParaRPr>
          </a:p>
          <a:p>
            <a:pPr algn="ctr" eaLnBrk="1" hangingPunct="1"/>
            <a:endParaRPr lang="en-US" altLang="en-US" sz="2000" i="1" u="none" baseline="-14000" dirty="0">
              <a:solidFill>
                <a:srgbClr val="66CC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6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32945" y="914400"/>
            <a:ext cx="78532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Two “simultaneous” experiments provide the </a:t>
            </a:r>
            <a:r>
              <a:rPr kumimoji="0" lang="en-US" altLang="en-US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most precise upper limit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to date of the </a:t>
            </a:r>
            <a:r>
              <a:rPr lang="en-US" altLang="en-US" dirty="0" smtClean="0">
                <a:latin typeface="Arial Unicode MS" pitchFamily="34" charset="-128"/>
                <a:cs typeface="Arial" pitchFamily="34" charset="0"/>
              </a:rPr>
              <a:t>Hoyle state direct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decay into 3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457200" y="894153"/>
            <a:ext cx="8153400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58562" y="329625"/>
            <a:ext cx="792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3200" u="none" baseline="30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12</a:t>
            </a:r>
            <a:r>
              <a:rPr lang="en-US" sz="3200" u="none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 Hoyle State case</a:t>
            </a:r>
            <a:endParaRPr lang="en-US" sz="3200" u="none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vardaci\Documents\Conferences\SOTANCP4\MyTalk\DellAqui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0" y="1638300"/>
            <a:ext cx="7907338" cy="19431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vardaci\Documents\Conferences\SOTANCP4\MyTalk\Smi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69" y="3848100"/>
            <a:ext cx="7907338" cy="1714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638800" y="1598831"/>
                <a:ext cx="1575880" cy="489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it-IT" b="1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1">
                                <a:latin typeface="Cambria Math"/>
                              </a:rPr>
                              <m:t>𝚪</m:t>
                            </m:r>
                          </m:e>
                          <m:sub>
                            <m:r>
                              <a:rPr lang="it-IT" b="1">
                                <a:latin typeface="Cambria Math"/>
                              </a:rPr>
                              <m:t>𝟑</m:t>
                            </m:r>
                            <m:r>
                              <a:rPr lang="it-IT" b="1" i="1">
                                <a:latin typeface="Cambria Math"/>
                              </a:rPr>
                              <m:t>𝜶</m:t>
                            </m:r>
                          </m:sub>
                        </m:sSub>
                      </m:num>
                      <m:den>
                        <m:r>
                          <a:rPr lang="it-IT" b="1">
                            <a:latin typeface="Cambria Math"/>
                          </a:rPr>
                          <m:t>𝚪</m:t>
                        </m:r>
                      </m:den>
                    </m:f>
                    <m:r>
                      <a:rPr lang="it-IT" b="1" i="1" smtClean="0">
                        <a:latin typeface="Cambria Math"/>
                      </a:rPr>
                      <m:t>=</m:t>
                    </m:r>
                    <m:r>
                      <a:rPr lang="it-IT" b="1" i="1" smtClean="0">
                        <a:latin typeface="Cambria Math"/>
                      </a:rPr>
                      <m:t>𝟎</m:t>
                    </m:r>
                    <m:r>
                      <a:rPr lang="it-IT" b="1" i="1" smtClean="0">
                        <a:latin typeface="Cambria Math"/>
                      </a:rPr>
                      <m:t>.</m:t>
                    </m:r>
                    <m:r>
                      <a:rPr lang="it-IT" b="1" i="1" smtClean="0">
                        <a:latin typeface="Cambria Math"/>
                      </a:rPr>
                      <m:t>𝟎𝟒𝟑</m:t>
                    </m:r>
                  </m:oMath>
                </a14:m>
                <a:r>
                  <a:rPr lang="it-IT" dirty="0" smtClean="0"/>
                  <a:t>%</a:t>
                </a:r>
                <a:endParaRPr lang="it-IT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1598831"/>
                <a:ext cx="1575880" cy="489814"/>
              </a:xfrm>
              <a:prstGeom prst="rect">
                <a:avLst/>
              </a:prstGeom>
              <a:blipFill rotWithShape="1">
                <a:blip r:embed="rId4"/>
                <a:stretch>
                  <a:fillRect r="-2703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943600" y="3798735"/>
                <a:ext cx="1575880" cy="489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it-IT" b="1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1">
                                <a:latin typeface="Cambria Math"/>
                              </a:rPr>
                              <m:t>𝚪</m:t>
                            </m:r>
                          </m:e>
                          <m:sub>
                            <m:r>
                              <a:rPr lang="it-IT" b="1">
                                <a:latin typeface="Cambria Math"/>
                              </a:rPr>
                              <m:t>𝟑</m:t>
                            </m:r>
                            <m:r>
                              <a:rPr lang="it-IT" b="1" i="1">
                                <a:latin typeface="Cambria Math"/>
                              </a:rPr>
                              <m:t>𝜶</m:t>
                            </m:r>
                          </m:sub>
                        </m:sSub>
                      </m:num>
                      <m:den>
                        <m:r>
                          <a:rPr lang="it-IT" b="1">
                            <a:latin typeface="Cambria Math"/>
                          </a:rPr>
                          <m:t>𝚪</m:t>
                        </m:r>
                      </m:den>
                    </m:f>
                    <m:r>
                      <a:rPr lang="it-IT" b="1" i="1" smtClean="0">
                        <a:latin typeface="Cambria Math"/>
                      </a:rPr>
                      <m:t>=</m:t>
                    </m:r>
                    <m:r>
                      <a:rPr lang="it-IT" b="1" i="1" smtClean="0">
                        <a:latin typeface="Cambria Math"/>
                      </a:rPr>
                      <m:t>𝟎</m:t>
                    </m:r>
                    <m:r>
                      <a:rPr lang="it-IT" b="1" i="1" smtClean="0">
                        <a:latin typeface="Cambria Math"/>
                      </a:rPr>
                      <m:t>.</m:t>
                    </m:r>
                    <m:r>
                      <a:rPr lang="it-IT" b="1" i="1" smtClean="0">
                        <a:latin typeface="Cambria Math"/>
                      </a:rPr>
                      <m:t>𝟎𝟒𝟕</m:t>
                    </m:r>
                  </m:oMath>
                </a14:m>
                <a:r>
                  <a:rPr lang="it-IT" dirty="0" smtClean="0"/>
                  <a:t>%</a:t>
                </a:r>
                <a:endParaRPr lang="it-IT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3798735"/>
                <a:ext cx="1575880" cy="489814"/>
              </a:xfrm>
              <a:prstGeom prst="rect">
                <a:avLst/>
              </a:prstGeom>
              <a:blipFill rotWithShape="1">
                <a:blip r:embed="rId5"/>
                <a:stretch>
                  <a:fillRect r="-2703" b="-61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87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96752"/>
            <a:ext cx="4608512" cy="5589247"/>
          </a:xfrm>
          <a:prstGeom prst="rect">
            <a:avLst/>
          </a:prstGeom>
        </p:spPr>
      </p:pic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Arc 4"/>
          <p:cNvSpPr>
            <a:spLocks/>
          </p:cNvSpPr>
          <p:nvPr/>
        </p:nvSpPr>
        <p:spPr bwMode="auto">
          <a:xfrm rot="16200000" flipV="1">
            <a:off x="4392000" y="2106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195736" y="8092"/>
            <a:ext cx="6933387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anchor="t" anchorCtr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</a:rPr>
              <a:t>A very special case: </a:t>
            </a: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he Hoyle state in 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12</a:t>
            </a:r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457" y="6565612"/>
            <a:ext cx="2970685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FFFFFF"/>
                </a:solidFill>
              </a:rPr>
              <a:t>Courtesy of  Daniele </a:t>
            </a:r>
            <a:r>
              <a:rPr lang="en-US" sz="1600" b="1" i="1" dirty="0" err="1" smtClean="0">
                <a:solidFill>
                  <a:srgbClr val="FFFFFF"/>
                </a:solidFill>
              </a:rPr>
              <a:t>Dell’Aquila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9" name="CasellaDiTesto 5"/>
          <p:cNvSpPr txBox="1"/>
          <p:nvPr/>
        </p:nvSpPr>
        <p:spPr>
          <a:xfrm>
            <a:off x="515920" y="354142"/>
            <a:ext cx="1890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u="sng" dirty="0" smtClean="0">
                <a:solidFill>
                  <a:srgbClr val="008000"/>
                </a:solidFill>
              </a:rPr>
              <a:t>The </a:t>
            </a:r>
            <a:r>
              <a:rPr lang="it-IT" sz="1600" b="1" i="1" u="sng" dirty="0" err="1" smtClean="0">
                <a:solidFill>
                  <a:srgbClr val="008000"/>
                </a:solidFill>
              </a:rPr>
              <a:t>structure</a:t>
            </a:r>
            <a:r>
              <a:rPr lang="it-IT" sz="1600" b="1" i="1" u="sng" dirty="0" smtClean="0">
                <a:solidFill>
                  <a:srgbClr val="008000"/>
                </a:solidFill>
              </a:rPr>
              <a:t> of </a:t>
            </a:r>
            <a:r>
              <a:rPr lang="it-IT" sz="1600" b="1" i="1" u="sng" baseline="30000" dirty="0" smtClean="0">
                <a:solidFill>
                  <a:srgbClr val="008000"/>
                </a:solidFill>
              </a:rPr>
              <a:t>12</a:t>
            </a:r>
            <a:r>
              <a:rPr lang="it-IT" sz="1600" b="1" i="1" u="sng" dirty="0" smtClean="0">
                <a:solidFill>
                  <a:srgbClr val="008000"/>
                </a:solidFill>
              </a:rPr>
              <a:t>C</a:t>
            </a:r>
            <a:endParaRPr lang="en-US" sz="1600" b="1" i="1" u="sng" dirty="0">
              <a:solidFill>
                <a:srgbClr val="008000"/>
              </a:solidFill>
            </a:endParaRPr>
          </a:p>
        </p:txBody>
      </p:sp>
      <p:sp>
        <p:nvSpPr>
          <p:cNvPr id="10" name="CasellaDiTesto 8"/>
          <p:cNvSpPr txBox="1"/>
          <p:nvPr/>
        </p:nvSpPr>
        <p:spPr>
          <a:xfrm>
            <a:off x="467544" y="620688"/>
            <a:ext cx="86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solidFill>
                  <a:srgbClr val="FF0000"/>
                </a:solidFill>
              </a:rPr>
              <a:t>Cluster state</a:t>
            </a:r>
            <a:r>
              <a:rPr lang="it-IT" sz="1600" dirty="0" smtClean="0"/>
              <a:t> of </a:t>
            </a:r>
            <a:r>
              <a:rPr lang="it-IT" sz="1600" baseline="30000" dirty="0" smtClean="0"/>
              <a:t>12</a:t>
            </a:r>
            <a:r>
              <a:rPr lang="it-IT" sz="1600" dirty="0" smtClean="0"/>
              <a:t>C </a:t>
            </a:r>
            <a:r>
              <a:rPr lang="it-IT" sz="1600" dirty="0" err="1" smtClean="0"/>
              <a:t>located</a:t>
            </a:r>
            <a:r>
              <a:rPr lang="it-IT" sz="1600" dirty="0" smtClean="0"/>
              <a:t> </a:t>
            </a:r>
            <a:r>
              <a:rPr lang="it-IT" sz="1600" dirty="0" err="1" smtClean="0"/>
              <a:t>at</a:t>
            </a:r>
            <a:r>
              <a:rPr lang="it-IT" sz="1600" dirty="0" smtClean="0"/>
              <a:t> 7.654 </a:t>
            </a:r>
            <a:r>
              <a:rPr lang="it-IT" sz="1600" dirty="0" err="1" smtClean="0"/>
              <a:t>MeV</a:t>
            </a:r>
            <a:r>
              <a:rPr lang="it-IT" sz="1600" dirty="0" smtClean="0"/>
              <a:t> (0</a:t>
            </a:r>
            <a:r>
              <a:rPr lang="it-IT" sz="1600" baseline="30000" dirty="0" smtClean="0"/>
              <a:t>+</a:t>
            </a:r>
            <a:r>
              <a:rPr lang="it-IT" sz="1600" dirty="0" smtClean="0"/>
              <a:t>) </a:t>
            </a:r>
            <a:r>
              <a:rPr lang="it-IT" sz="1600" dirty="0" smtClean="0">
                <a:sym typeface="Wingdings" pitchFamily="2" charset="2"/>
              </a:rPr>
              <a:t> </a:t>
            </a:r>
            <a:r>
              <a:rPr lang="it-IT" sz="1600" dirty="0" err="1" smtClean="0">
                <a:sym typeface="Wingdings" pitchFamily="2" charset="2"/>
              </a:rPr>
              <a:t>characterized</a:t>
            </a:r>
            <a:r>
              <a:rPr lang="it-IT" sz="1600" dirty="0" smtClean="0">
                <a:sym typeface="Wingdings" pitchFamily="2" charset="2"/>
              </a:rPr>
              <a:t> by a </a:t>
            </a:r>
            <a:r>
              <a:rPr lang="it-IT" sz="1600" dirty="0" err="1" smtClean="0">
                <a:sym typeface="Wingdings" pitchFamily="2" charset="2"/>
              </a:rPr>
              <a:t>pronounced</a:t>
            </a:r>
            <a:r>
              <a:rPr lang="it-IT" sz="1600" dirty="0" smtClean="0">
                <a:sym typeface="Wingdings" pitchFamily="2" charset="2"/>
              </a:rPr>
              <a:t> cluster nature  </a:t>
            </a:r>
            <a:r>
              <a:rPr lang="it-IT" sz="1600" dirty="0" err="1" smtClean="0">
                <a:sym typeface="Wingdings" pitchFamily="2" charset="2"/>
              </a:rPr>
              <a:t>quite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unusual</a:t>
            </a:r>
            <a:r>
              <a:rPr lang="it-IT" sz="1600" dirty="0" smtClean="0">
                <a:sym typeface="Wingdings" pitchFamily="2" charset="2"/>
              </a:rPr>
              <a:t> and </a:t>
            </a:r>
            <a:r>
              <a:rPr lang="it-IT" sz="1600" dirty="0" err="1" smtClean="0">
                <a:sym typeface="Wingdings" pitchFamily="2" charset="2"/>
              </a:rPr>
              <a:t>not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well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understood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properties</a:t>
            </a:r>
            <a:r>
              <a:rPr lang="it-IT" sz="1600" dirty="0" smtClean="0">
                <a:sym typeface="Wingdings" pitchFamily="2" charset="2"/>
              </a:rPr>
              <a:t>  </a:t>
            </a:r>
            <a:r>
              <a:rPr lang="it-IT" sz="1600" dirty="0" err="1" smtClean="0">
                <a:solidFill>
                  <a:srgbClr val="0070C0"/>
                </a:solidFill>
                <a:sym typeface="Wingdings" pitchFamily="2" charset="2"/>
              </a:rPr>
              <a:t>challenging</a:t>
            </a:r>
            <a:r>
              <a:rPr lang="it-IT" sz="1600" dirty="0" smtClean="0">
                <a:solidFill>
                  <a:srgbClr val="0070C0"/>
                </a:solidFill>
                <a:sym typeface="Wingdings" pitchFamily="2" charset="2"/>
              </a:rPr>
              <a:t> open </a:t>
            </a:r>
            <a:r>
              <a:rPr lang="it-IT" sz="1600" dirty="0" err="1" smtClean="0">
                <a:solidFill>
                  <a:srgbClr val="0070C0"/>
                </a:solidFill>
                <a:sym typeface="Wingdings" pitchFamily="2" charset="2"/>
              </a:rPr>
              <a:t>question</a:t>
            </a:r>
            <a:r>
              <a:rPr lang="it-IT" sz="1600" dirty="0" smtClean="0">
                <a:sym typeface="Wingdings" pitchFamily="2" charset="2"/>
              </a:rPr>
              <a:t> in </a:t>
            </a:r>
            <a:r>
              <a:rPr lang="it-IT" sz="1600" dirty="0" err="1" smtClean="0">
                <a:sym typeface="Wingdings" pitchFamily="2" charset="2"/>
              </a:rPr>
              <a:t>nuclear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physics</a:t>
            </a:r>
            <a:r>
              <a:rPr lang="it-IT" sz="1600" dirty="0" smtClean="0">
                <a:sym typeface="Wingdings" pitchFamily="2" charset="2"/>
              </a:rPr>
              <a:t>.</a:t>
            </a:r>
            <a:endParaRPr lang="en-US" sz="1600" dirty="0"/>
          </a:p>
        </p:txBody>
      </p:sp>
      <p:grpSp>
        <p:nvGrpSpPr>
          <p:cNvPr id="11" name="Gruppo 43"/>
          <p:cNvGrpSpPr/>
          <p:nvPr/>
        </p:nvGrpSpPr>
        <p:grpSpPr>
          <a:xfrm>
            <a:off x="4644008" y="5068092"/>
            <a:ext cx="3381170" cy="307777"/>
            <a:chOff x="4644008" y="5068092"/>
            <a:chExt cx="3381170" cy="307777"/>
          </a:xfrm>
        </p:grpSpPr>
        <p:cxnSp>
          <p:nvCxnSpPr>
            <p:cNvPr id="12" name="Connettore 1 41"/>
            <p:cNvCxnSpPr/>
            <p:nvPr/>
          </p:nvCxnSpPr>
          <p:spPr>
            <a:xfrm>
              <a:off x="4716016" y="5301208"/>
              <a:ext cx="324036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42"/>
            <p:cNvSpPr txBox="1"/>
            <p:nvPr/>
          </p:nvSpPr>
          <p:spPr>
            <a:xfrm>
              <a:off x="7308315" y="5068092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baseline="30000" dirty="0" smtClean="0">
                  <a:solidFill>
                    <a:srgbClr val="FF0000"/>
                  </a:solidFill>
                </a:rPr>
                <a:t>8</a:t>
              </a:r>
              <a:r>
                <a:rPr lang="it-IT" sz="1400" b="1" dirty="0" smtClean="0">
                  <a:solidFill>
                    <a:srgbClr val="FF0000"/>
                  </a:solidFill>
                </a:rPr>
                <a:t>Be + </a:t>
              </a:r>
              <a:r>
                <a:rPr lang="it-IT" sz="1400" b="1" dirty="0" smtClean="0">
                  <a:solidFill>
                    <a:srgbClr val="FF0000"/>
                  </a:solidFill>
                  <a:latin typeface="Symbol" pitchFamily="18" charset="2"/>
                </a:rPr>
                <a:t>a</a:t>
              </a:r>
              <a:endParaRPr lang="it-IT" sz="1400" b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4" name="CasellaDiTesto 49"/>
            <p:cNvSpPr txBox="1"/>
            <p:nvPr/>
          </p:nvSpPr>
          <p:spPr>
            <a:xfrm>
              <a:off x="4644008" y="5085184"/>
              <a:ext cx="5116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rgbClr val="FF0000"/>
                  </a:solidFill>
                </a:rPr>
                <a:t>7.367</a:t>
              </a:r>
              <a:endParaRPr lang="it-IT" sz="1100" b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grpSp>
        <p:nvGrpSpPr>
          <p:cNvPr id="15" name="Gruppo 50"/>
          <p:cNvGrpSpPr/>
          <p:nvPr/>
        </p:nvGrpSpPr>
        <p:grpSpPr>
          <a:xfrm>
            <a:off x="4644008" y="3895232"/>
            <a:ext cx="3355522" cy="307777"/>
            <a:chOff x="4644008" y="5081268"/>
            <a:chExt cx="3355522" cy="307777"/>
          </a:xfrm>
        </p:grpSpPr>
        <p:cxnSp>
          <p:nvCxnSpPr>
            <p:cNvPr id="16" name="Connettore 1 51"/>
            <p:cNvCxnSpPr/>
            <p:nvPr/>
          </p:nvCxnSpPr>
          <p:spPr>
            <a:xfrm>
              <a:off x="4716016" y="5301208"/>
              <a:ext cx="3240360" cy="0"/>
            </a:xfrm>
            <a:prstGeom prst="line">
              <a:avLst/>
            </a:prstGeom>
            <a:ln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52"/>
            <p:cNvSpPr txBox="1"/>
            <p:nvPr/>
          </p:nvSpPr>
          <p:spPr>
            <a:xfrm>
              <a:off x="7308315" y="5081268"/>
              <a:ext cx="69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baseline="30000" dirty="0" smtClean="0">
                  <a:solidFill>
                    <a:srgbClr val="7030A0"/>
                  </a:solidFill>
                </a:rPr>
                <a:t>11</a:t>
              </a:r>
              <a:r>
                <a:rPr lang="it-IT" sz="1400" b="1" dirty="0" smtClean="0">
                  <a:solidFill>
                    <a:srgbClr val="7030A0"/>
                  </a:solidFill>
                </a:rPr>
                <a:t>B + p</a:t>
              </a:r>
              <a:endParaRPr lang="it-IT" sz="1400" b="1" dirty="0">
                <a:solidFill>
                  <a:srgbClr val="7030A0"/>
                </a:solidFill>
              </a:endParaRPr>
            </a:p>
          </p:txBody>
        </p:sp>
        <p:sp>
          <p:nvSpPr>
            <p:cNvPr id="18" name="CasellaDiTesto 53"/>
            <p:cNvSpPr txBox="1"/>
            <p:nvPr/>
          </p:nvSpPr>
          <p:spPr>
            <a:xfrm>
              <a:off x="4644008" y="5085184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rgbClr val="7030A0"/>
                  </a:solidFill>
                </a:rPr>
                <a:t>15.957</a:t>
              </a:r>
              <a:endParaRPr lang="it-IT" sz="1100" b="1" dirty="0">
                <a:solidFill>
                  <a:srgbClr val="7030A0"/>
                </a:solidFill>
                <a:latin typeface="Symbol" pitchFamily="18" charset="2"/>
              </a:endParaRPr>
            </a:p>
          </p:txBody>
        </p:sp>
      </p:grpSp>
      <p:grpSp>
        <p:nvGrpSpPr>
          <p:cNvPr id="19" name="Gruppo 54"/>
          <p:cNvGrpSpPr/>
          <p:nvPr/>
        </p:nvGrpSpPr>
        <p:grpSpPr>
          <a:xfrm>
            <a:off x="4644008" y="3424094"/>
            <a:ext cx="3349110" cy="307777"/>
            <a:chOff x="4644008" y="5080278"/>
            <a:chExt cx="3349110" cy="307777"/>
          </a:xfrm>
        </p:grpSpPr>
        <p:cxnSp>
          <p:nvCxnSpPr>
            <p:cNvPr id="20" name="Connettore 1 55"/>
            <p:cNvCxnSpPr/>
            <p:nvPr/>
          </p:nvCxnSpPr>
          <p:spPr>
            <a:xfrm>
              <a:off x="4716016" y="5301208"/>
              <a:ext cx="3240360" cy="0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56"/>
            <p:cNvSpPr txBox="1"/>
            <p:nvPr/>
          </p:nvSpPr>
          <p:spPr>
            <a:xfrm>
              <a:off x="7308315" y="5080278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baseline="30000" dirty="0" smtClean="0">
                  <a:solidFill>
                    <a:srgbClr val="008000"/>
                  </a:solidFill>
                </a:rPr>
                <a:t>11</a:t>
              </a:r>
              <a:r>
                <a:rPr lang="it-IT" sz="1400" b="1" dirty="0" smtClean="0">
                  <a:solidFill>
                    <a:srgbClr val="008000"/>
                  </a:solidFill>
                </a:rPr>
                <a:t>C + n</a:t>
              </a:r>
              <a:endParaRPr lang="it-IT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22" name="CasellaDiTesto 58"/>
            <p:cNvSpPr txBox="1"/>
            <p:nvPr/>
          </p:nvSpPr>
          <p:spPr>
            <a:xfrm>
              <a:off x="4644008" y="5085184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rgbClr val="008000"/>
                  </a:solidFill>
                </a:rPr>
                <a:t>18.722</a:t>
              </a:r>
              <a:endParaRPr lang="it-IT" sz="1100" b="1" dirty="0">
                <a:solidFill>
                  <a:srgbClr val="008000"/>
                </a:solidFill>
                <a:latin typeface="Symbol" pitchFamily="18" charset="2"/>
              </a:endParaRPr>
            </a:p>
          </p:txBody>
        </p:sp>
      </p:grpSp>
      <p:grpSp>
        <p:nvGrpSpPr>
          <p:cNvPr id="23" name="Gruppo 1032"/>
          <p:cNvGrpSpPr/>
          <p:nvPr/>
        </p:nvGrpSpPr>
        <p:grpSpPr>
          <a:xfrm>
            <a:off x="4067944" y="3899148"/>
            <a:ext cx="2696046" cy="1374502"/>
            <a:chOff x="4067944" y="3899148"/>
            <a:chExt cx="2696046" cy="1374502"/>
          </a:xfrm>
        </p:grpSpPr>
        <p:cxnSp>
          <p:nvCxnSpPr>
            <p:cNvPr id="24" name="Connettore 1 46"/>
            <p:cNvCxnSpPr/>
            <p:nvPr/>
          </p:nvCxnSpPr>
          <p:spPr>
            <a:xfrm flipH="1">
              <a:off x="5899894" y="5273650"/>
              <a:ext cx="864096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1029"/>
            <p:cNvCxnSpPr/>
            <p:nvPr/>
          </p:nvCxnSpPr>
          <p:spPr>
            <a:xfrm flipH="1" flipV="1">
              <a:off x="4067944" y="3899148"/>
              <a:ext cx="1831950" cy="137450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asellaDiTesto 1034"/>
          <p:cNvSpPr txBox="1"/>
          <p:nvPr/>
        </p:nvSpPr>
        <p:spPr>
          <a:xfrm rot="16200000">
            <a:off x="4846661" y="1931059"/>
            <a:ext cx="1631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smtClean="0">
                <a:solidFill>
                  <a:srgbClr val="FFC000"/>
                </a:solidFill>
              </a:rPr>
              <a:t>from </a:t>
            </a:r>
            <a:r>
              <a:rPr lang="it-IT" sz="1200" b="1" i="1" dirty="0" err="1" smtClean="0">
                <a:solidFill>
                  <a:srgbClr val="FFC000"/>
                </a:solidFill>
              </a:rPr>
              <a:t>Ajzenberg-Selove</a:t>
            </a:r>
            <a:endParaRPr lang="it-IT" sz="1200" b="1" i="1" dirty="0">
              <a:solidFill>
                <a:srgbClr val="FFC000"/>
              </a:solidFill>
            </a:endParaRPr>
          </a:p>
        </p:txBody>
      </p:sp>
      <p:grpSp>
        <p:nvGrpSpPr>
          <p:cNvPr id="26" name="Gruppo 1031"/>
          <p:cNvGrpSpPr/>
          <p:nvPr/>
        </p:nvGrpSpPr>
        <p:grpSpPr>
          <a:xfrm>
            <a:off x="467544" y="1412776"/>
            <a:ext cx="3600400" cy="4961949"/>
            <a:chOff x="467544" y="1412776"/>
            <a:chExt cx="3600400" cy="4961949"/>
          </a:xfrm>
        </p:grpSpPr>
        <p:grpSp>
          <p:nvGrpSpPr>
            <p:cNvPr id="27" name="Gruppo 44"/>
            <p:cNvGrpSpPr/>
            <p:nvPr/>
          </p:nvGrpSpPr>
          <p:grpSpPr>
            <a:xfrm>
              <a:off x="627767" y="1905000"/>
              <a:ext cx="3224153" cy="2442865"/>
              <a:chOff x="627767" y="2019399"/>
              <a:chExt cx="3224153" cy="2442865"/>
            </a:xfrm>
          </p:grpSpPr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026" y="2019399"/>
                <a:ext cx="3213894" cy="1990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CasellaDiTesto 7"/>
              <p:cNvSpPr txBox="1"/>
              <p:nvPr/>
            </p:nvSpPr>
            <p:spPr>
              <a:xfrm>
                <a:off x="627767" y="4000599"/>
                <a:ext cx="31521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i="1" dirty="0" smtClean="0">
                    <a:solidFill>
                      <a:srgbClr val="FF0000"/>
                    </a:solidFill>
                  </a:rPr>
                  <a:t>D. Jenkins and O. </a:t>
                </a:r>
                <a:r>
                  <a:rPr lang="it-IT" sz="1200" b="1" i="1" dirty="0" err="1" smtClean="0">
                    <a:solidFill>
                      <a:srgbClr val="FF0000"/>
                    </a:solidFill>
                  </a:rPr>
                  <a:t>Kirsebom</a:t>
                </a:r>
                <a:r>
                  <a:rPr lang="it-IT" sz="1200" b="1" i="1" dirty="0" smtClean="0">
                    <a:solidFill>
                      <a:srgbClr val="FF0000"/>
                    </a:solidFill>
                  </a:rPr>
                  <a:t>, The Secret of Life, </a:t>
                </a:r>
              </a:p>
              <a:p>
                <a:r>
                  <a:rPr lang="it-IT" sz="1200" b="1" i="1" dirty="0" err="1" smtClean="0">
                    <a:solidFill>
                      <a:srgbClr val="FF0000"/>
                    </a:solidFill>
                  </a:rPr>
                  <a:t>Physics</a:t>
                </a:r>
                <a:r>
                  <a:rPr lang="it-IT" sz="1200" b="1" i="1" dirty="0" smtClean="0">
                    <a:solidFill>
                      <a:srgbClr val="FF0000"/>
                    </a:solidFill>
                  </a:rPr>
                  <a:t> World </a:t>
                </a:r>
                <a:r>
                  <a:rPr lang="it-IT" sz="1200" b="1" i="1" dirty="0" err="1" smtClean="0">
                    <a:solidFill>
                      <a:srgbClr val="FF0000"/>
                    </a:solidFill>
                  </a:rPr>
                  <a:t>Feb</a:t>
                </a:r>
                <a:r>
                  <a:rPr lang="it-IT" sz="1200" b="1" i="1" dirty="0" smtClean="0">
                    <a:solidFill>
                      <a:srgbClr val="FF0000"/>
                    </a:solidFill>
                  </a:rPr>
                  <a:t>. 2013</a:t>
                </a:r>
                <a:endParaRPr lang="en-US" sz="1200" b="1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8" name="Rettangolo 1026"/>
            <p:cNvSpPr/>
            <p:nvPr/>
          </p:nvSpPr>
          <p:spPr>
            <a:xfrm>
              <a:off x="467544" y="1412776"/>
              <a:ext cx="3600400" cy="489654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1027"/>
            <p:cNvSpPr txBox="1"/>
            <p:nvPr/>
          </p:nvSpPr>
          <p:spPr>
            <a:xfrm>
              <a:off x="627766" y="1484784"/>
              <a:ext cx="24998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rgbClr val="C00000"/>
                  </a:solidFill>
                </a:rPr>
                <a:t>E</a:t>
              </a:r>
              <a:r>
                <a:rPr lang="it-IT" sz="1600" baseline="-25000" dirty="0" smtClean="0">
                  <a:solidFill>
                    <a:srgbClr val="C00000"/>
                  </a:solidFill>
                </a:rPr>
                <a:t>x </a:t>
              </a:r>
              <a:r>
                <a:rPr lang="it-IT" sz="1600" dirty="0" smtClean="0">
                  <a:solidFill>
                    <a:srgbClr val="C00000"/>
                  </a:solidFill>
                </a:rPr>
                <a:t>= 7.654 </a:t>
              </a:r>
              <a:r>
                <a:rPr lang="it-IT" sz="1600" dirty="0" err="1" smtClean="0">
                  <a:solidFill>
                    <a:srgbClr val="C00000"/>
                  </a:solidFill>
                </a:rPr>
                <a:t>MeV</a:t>
              </a:r>
              <a:r>
                <a:rPr lang="it-IT" sz="1600" dirty="0" smtClean="0">
                  <a:solidFill>
                    <a:srgbClr val="C00000"/>
                  </a:solidFill>
                </a:rPr>
                <a:t>     </a:t>
              </a:r>
              <a:r>
                <a:rPr lang="it-IT" sz="1600" dirty="0" err="1" smtClean="0">
                  <a:solidFill>
                    <a:srgbClr val="C00000"/>
                  </a:solidFill>
                </a:rPr>
                <a:t>J</a:t>
              </a:r>
              <a:r>
                <a:rPr lang="it-IT" sz="1600" baseline="30000" dirty="0" err="1" smtClean="0">
                  <a:solidFill>
                    <a:srgbClr val="C00000"/>
                  </a:solidFill>
                  <a:latin typeface="Symbol" pitchFamily="18" charset="2"/>
                </a:rPr>
                <a:t>p</a:t>
              </a:r>
              <a:r>
                <a:rPr lang="it-IT" sz="1600" dirty="0" smtClean="0">
                  <a:solidFill>
                    <a:srgbClr val="C00000"/>
                  </a:solidFill>
                </a:rPr>
                <a:t> = 0</a:t>
              </a:r>
              <a:r>
                <a:rPr lang="it-IT" sz="1600" baseline="30000" dirty="0" smtClean="0">
                  <a:solidFill>
                    <a:srgbClr val="C00000"/>
                  </a:solidFill>
                </a:rPr>
                <a:t>+</a:t>
              </a:r>
              <a:endParaRPr lang="it-IT" sz="16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30" name="CasellaDiTesto 1030"/>
            <p:cNvSpPr txBox="1"/>
            <p:nvPr/>
          </p:nvSpPr>
          <p:spPr>
            <a:xfrm>
              <a:off x="566018" y="4343400"/>
              <a:ext cx="350192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solidFill>
                    <a:srgbClr val="149451"/>
                  </a:solidFill>
                </a:rPr>
                <a:t>(a) linear </a:t>
              </a:r>
              <a:r>
                <a:rPr lang="it-IT" sz="1400" dirty="0" err="1" smtClean="0">
                  <a:solidFill>
                    <a:srgbClr val="149451"/>
                  </a:solidFill>
                </a:rPr>
                <a:t>chain</a:t>
              </a:r>
              <a:r>
                <a:rPr lang="it-IT" sz="1400" dirty="0" smtClean="0">
                  <a:solidFill>
                    <a:srgbClr val="149451"/>
                  </a:solidFill>
                </a:rPr>
                <a:t>: </a:t>
              </a:r>
              <a:r>
                <a:rPr lang="it-IT" sz="1400" dirty="0" smtClean="0">
                  <a:solidFill>
                    <a:srgbClr val="149451"/>
                  </a:solidFill>
                  <a:latin typeface="Symbol" pitchFamily="18" charset="2"/>
                </a:rPr>
                <a:t>a</a:t>
              </a:r>
              <a:r>
                <a:rPr lang="it-IT" sz="1400" dirty="0" smtClean="0">
                  <a:solidFill>
                    <a:srgbClr val="149451"/>
                  </a:solidFill>
                </a:rPr>
                <a:t>-cluster model</a:t>
              </a:r>
            </a:p>
            <a:p>
              <a:r>
                <a:rPr lang="it-IT" sz="1400" dirty="0" smtClean="0">
                  <a:solidFill>
                    <a:srgbClr val="149451"/>
                  </a:solidFill>
                </a:rPr>
                <a:t>(b) Bose-Einstein condensate: </a:t>
              </a:r>
              <a:r>
                <a:rPr lang="it-IT" sz="1400" dirty="0" err="1" smtClean="0">
                  <a:solidFill>
                    <a:srgbClr val="149451"/>
                  </a:solidFill>
                </a:rPr>
                <a:t>microscopic</a:t>
              </a:r>
              <a:r>
                <a:rPr lang="it-IT" sz="1400" dirty="0" smtClean="0">
                  <a:solidFill>
                    <a:srgbClr val="149451"/>
                  </a:solidFill>
                </a:rPr>
                <a:t> </a:t>
              </a:r>
              <a:r>
                <a:rPr lang="it-IT" sz="1400" dirty="0" err="1" smtClean="0">
                  <a:solidFill>
                    <a:srgbClr val="149451"/>
                  </a:solidFill>
                </a:rPr>
                <a:t>models</a:t>
              </a:r>
              <a:r>
                <a:rPr lang="it-IT" sz="1400" dirty="0" smtClean="0">
                  <a:solidFill>
                    <a:srgbClr val="149451"/>
                  </a:solidFill>
                </a:rPr>
                <a:t> (GCM, RGM)</a:t>
              </a:r>
            </a:p>
            <a:p>
              <a:r>
                <a:rPr lang="it-IT" sz="1400" dirty="0" smtClean="0">
                  <a:solidFill>
                    <a:srgbClr val="149451"/>
                  </a:solidFill>
                </a:rPr>
                <a:t>(c) compact </a:t>
              </a:r>
              <a:r>
                <a:rPr lang="it-IT" sz="1400" dirty="0" err="1" smtClean="0">
                  <a:solidFill>
                    <a:srgbClr val="149451"/>
                  </a:solidFill>
                </a:rPr>
                <a:t>triangle</a:t>
              </a:r>
              <a:r>
                <a:rPr lang="it-IT" sz="1400" dirty="0" smtClean="0">
                  <a:solidFill>
                    <a:srgbClr val="149451"/>
                  </a:solidFill>
                </a:rPr>
                <a:t>: ACM</a:t>
              </a:r>
            </a:p>
            <a:p>
              <a:r>
                <a:rPr lang="it-IT" sz="1400" dirty="0" smtClean="0">
                  <a:solidFill>
                    <a:srgbClr val="149451"/>
                  </a:solidFill>
                </a:rPr>
                <a:t>(d) </a:t>
              </a:r>
              <a:r>
                <a:rPr lang="it-IT" sz="1400" dirty="0" err="1" smtClean="0">
                  <a:solidFill>
                    <a:srgbClr val="149451"/>
                  </a:solidFill>
                </a:rPr>
                <a:t>bent-arm</a:t>
              </a:r>
              <a:r>
                <a:rPr lang="it-IT" sz="1400" dirty="0" smtClean="0">
                  <a:solidFill>
                    <a:srgbClr val="149451"/>
                  </a:solidFill>
                </a:rPr>
                <a:t>: </a:t>
              </a:r>
              <a:r>
                <a:rPr lang="it-IT" sz="1400" dirty="0" err="1" smtClean="0">
                  <a:solidFill>
                    <a:srgbClr val="149451"/>
                  </a:solidFill>
                </a:rPr>
                <a:t>microscopic</a:t>
              </a:r>
              <a:r>
                <a:rPr lang="it-IT" sz="1400" dirty="0" smtClean="0">
                  <a:solidFill>
                    <a:srgbClr val="149451"/>
                  </a:solidFill>
                </a:rPr>
                <a:t> </a:t>
              </a:r>
              <a:r>
                <a:rPr lang="it-IT" sz="1400" dirty="0" err="1" smtClean="0">
                  <a:solidFill>
                    <a:srgbClr val="149451"/>
                  </a:solidFill>
                </a:rPr>
                <a:t>models</a:t>
              </a:r>
              <a:r>
                <a:rPr lang="it-IT" sz="1400" dirty="0" smtClean="0">
                  <a:solidFill>
                    <a:srgbClr val="149451"/>
                  </a:solidFill>
                </a:rPr>
                <a:t> (</a:t>
              </a:r>
              <a:r>
                <a:rPr lang="it-IT" sz="1400" dirty="0" err="1" smtClean="0">
                  <a:solidFill>
                    <a:srgbClr val="149451"/>
                  </a:solidFill>
                </a:rPr>
                <a:t>Faddev</a:t>
              </a:r>
              <a:r>
                <a:rPr lang="it-IT" sz="1400" dirty="0">
                  <a:solidFill>
                    <a:srgbClr val="149451"/>
                  </a:solidFill>
                </a:rPr>
                <a:t> </a:t>
              </a:r>
              <a:r>
                <a:rPr lang="it-IT" sz="1400" dirty="0" err="1" smtClean="0">
                  <a:solidFill>
                    <a:srgbClr val="149451"/>
                  </a:solidFill>
                </a:rPr>
                <a:t>three</a:t>
              </a:r>
              <a:r>
                <a:rPr lang="it-IT" sz="1400" dirty="0" smtClean="0">
                  <a:solidFill>
                    <a:srgbClr val="149451"/>
                  </a:solidFill>
                </a:rPr>
                <a:t>-body </a:t>
              </a:r>
              <a:r>
                <a:rPr lang="it-IT" sz="1400" dirty="0" err="1" smtClean="0">
                  <a:solidFill>
                    <a:srgbClr val="149451"/>
                  </a:solidFill>
                </a:rPr>
                <a:t>formalism</a:t>
              </a:r>
              <a:r>
                <a:rPr lang="it-IT" sz="1400" dirty="0" smtClean="0">
                  <a:solidFill>
                    <a:srgbClr val="149451"/>
                  </a:solidFill>
                </a:rPr>
                <a:t>)</a:t>
              </a:r>
            </a:p>
            <a:p>
              <a:r>
                <a:rPr lang="en-US" sz="1400" dirty="0" smtClean="0">
                  <a:solidFill>
                    <a:srgbClr val="149451"/>
                  </a:solidFill>
                </a:rPr>
                <a:t>(e) (THSR</a:t>
              </a:r>
              <a:r>
                <a:rPr lang="en-US" sz="1400" dirty="0">
                  <a:solidFill>
                    <a:srgbClr val="149451"/>
                  </a:solidFill>
                </a:rPr>
                <a:t>) </a:t>
              </a:r>
              <a:r>
                <a:rPr lang="en-US" sz="1400" dirty="0" smtClean="0">
                  <a:solidFill>
                    <a:srgbClr val="149451"/>
                  </a:solidFill>
                  <a:sym typeface="Wingdings" pitchFamily="2" charset="2"/>
                </a:rPr>
                <a:t> </a:t>
              </a:r>
              <a:r>
                <a:rPr lang="en-US" sz="1400" dirty="0">
                  <a:solidFill>
                    <a:srgbClr val="149451"/>
                  </a:solidFill>
                  <a:sym typeface="Wingdings" pitchFamily="2" charset="2"/>
                </a:rPr>
                <a:t> Hoyle state radius  </a:t>
              </a:r>
              <a:r>
                <a:rPr lang="en-US" sz="1400" b="1" dirty="0">
                  <a:solidFill>
                    <a:srgbClr val="FF0000"/>
                  </a:solidFill>
                  <a:sym typeface="Wingdings" pitchFamily="2" charset="2"/>
                </a:rPr>
                <a:t>1.35 – </a:t>
              </a:r>
              <a:r>
                <a:rPr lang="en-US" sz="1400" b="1" dirty="0" smtClean="0">
                  <a:solidFill>
                    <a:srgbClr val="FF0000"/>
                  </a:solidFill>
                  <a:sym typeface="Wingdings" pitchFamily="2" charset="2"/>
                </a:rPr>
                <a:t>1.60 </a:t>
              </a:r>
              <a:r>
                <a:rPr lang="en-US" sz="1400" dirty="0">
                  <a:solidFill>
                    <a:srgbClr val="149451"/>
                  </a:solidFill>
                  <a:sym typeface="Wingdings" pitchFamily="2" charset="2"/>
                </a:rPr>
                <a:t>times the ground state one.</a:t>
              </a:r>
              <a:endParaRPr lang="it-IT" sz="1400" dirty="0" smtClean="0">
                <a:solidFill>
                  <a:srgbClr val="149451"/>
                </a:solidFill>
              </a:endParaRPr>
            </a:p>
            <a:p>
              <a:endParaRPr lang="it-IT" sz="1400" dirty="0">
                <a:solidFill>
                  <a:srgbClr val="149451"/>
                </a:solidFill>
              </a:endParaRPr>
            </a:p>
          </p:txBody>
        </p:sp>
      </p:grpSp>
      <p:cxnSp>
        <p:nvCxnSpPr>
          <p:cNvPr id="34" name="Connettore 1 75"/>
          <p:cNvCxnSpPr/>
          <p:nvPr/>
        </p:nvCxnSpPr>
        <p:spPr>
          <a:xfrm flipH="1">
            <a:off x="5897422" y="4966806"/>
            <a:ext cx="864096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1035"/>
          <p:cNvSpPr txBox="1"/>
          <p:nvPr/>
        </p:nvSpPr>
        <p:spPr>
          <a:xfrm>
            <a:off x="6740786" y="4828917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C00000"/>
                </a:solidFill>
              </a:rPr>
              <a:t>2</a:t>
            </a:r>
            <a:r>
              <a:rPr lang="it-IT" sz="1200" b="1" baseline="30000" dirty="0" smtClean="0">
                <a:solidFill>
                  <a:srgbClr val="C00000"/>
                </a:solidFill>
              </a:rPr>
              <a:t>+</a:t>
            </a:r>
            <a:r>
              <a:rPr lang="it-IT" sz="1200" b="1" dirty="0" smtClean="0">
                <a:solidFill>
                  <a:srgbClr val="C00000"/>
                </a:solidFill>
              </a:rPr>
              <a:t> 9.75 </a:t>
            </a:r>
            <a:r>
              <a:rPr lang="it-IT" sz="1200" b="1" dirty="0" err="1" smtClean="0">
                <a:solidFill>
                  <a:srgbClr val="C00000"/>
                </a:solidFill>
              </a:rPr>
              <a:t>MeV</a:t>
            </a:r>
            <a:endParaRPr lang="it-IT" sz="1200" b="1" dirty="0">
              <a:solidFill>
                <a:srgbClr val="C00000"/>
              </a:solidFill>
            </a:endParaRPr>
          </a:p>
        </p:txBody>
      </p:sp>
      <p:sp>
        <p:nvSpPr>
          <p:cNvPr id="36" name="Rettangolo 1036"/>
          <p:cNvSpPr/>
          <p:nvPr/>
        </p:nvSpPr>
        <p:spPr>
          <a:xfrm>
            <a:off x="6732240" y="6012577"/>
            <a:ext cx="4433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>
                <a:solidFill>
                  <a:srgbClr val="C00000"/>
                </a:solidFill>
              </a:rPr>
              <a:t>M. </a:t>
            </a:r>
            <a:r>
              <a:rPr lang="it-IT" sz="800" dirty="0" err="1">
                <a:solidFill>
                  <a:srgbClr val="C00000"/>
                </a:solidFill>
              </a:rPr>
              <a:t>Itoh</a:t>
            </a:r>
            <a:r>
              <a:rPr lang="it-IT" sz="800" dirty="0">
                <a:solidFill>
                  <a:srgbClr val="C00000"/>
                </a:solidFill>
              </a:rPr>
              <a:t> et al., </a:t>
            </a:r>
            <a:r>
              <a:rPr lang="it-IT" sz="800" dirty="0" err="1">
                <a:solidFill>
                  <a:srgbClr val="C00000"/>
                </a:solidFill>
              </a:rPr>
              <a:t>Phys</a:t>
            </a:r>
            <a:r>
              <a:rPr lang="it-IT" sz="800" dirty="0">
                <a:solidFill>
                  <a:srgbClr val="C00000"/>
                </a:solidFill>
              </a:rPr>
              <a:t>. Rev. C </a:t>
            </a:r>
            <a:r>
              <a:rPr lang="it-IT" sz="800" b="1" dirty="0">
                <a:solidFill>
                  <a:srgbClr val="C00000"/>
                </a:solidFill>
              </a:rPr>
              <a:t>84</a:t>
            </a:r>
            <a:r>
              <a:rPr lang="it-IT" sz="800" dirty="0">
                <a:solidFill>
                  <a:srgbClr val="C00000"/>
                </a:solidFill>
              </a:rPr>
              <a:t>, 054308 (2011).</a:t>
            </a:r>
          </a:p>
          <a:p>
            <a:r>
              <a:rPr lang="it-IT" sz="800" dirty="0" smtClean="0">
                <a:solidFill>
                  <a:srgbClr val="C00000"/>
                </a:solidFill>
              </a:rPr>
              <a:t>M</a:t>
            </a:r>
            <a:r>
              <a:rPr lang="it-IT" sz="800" dirty="0">
                <a:solidFill>
                  <a:srgbClr val="C00000"/>
                </a:solidFill>
              </a:rPr>
              <a:t>. </a:t>
            </a:r>
            <a:r>
              <a:rPr lang="it-IT" sz="800" dirty="0" err="1">
                <a:solidFill>
                  <a:srgbClr val="C00000"/>
                </a:solidFill>
              </a:rPr>
              <a:t>Freer</a:t>
            </a:r>
            <a:r>
              <a:rPr lang="it-IT" sz="800" dirty="0">
                <a:solidFill>
                  <a:srgbClr val="C00000"/>
                </a:solidFill>
              </a:rPr>
              <a:t> et al., </a:t>
            </a:r>
            <a:r>
              <a:rPr lang="it-IT" sz="800" dirty="0" err="1">
                <a:solidFill>
                  <a:srgbClr val="C00000"/>
                </a:solidFill>
              </a:rPr>
              <a:t>Phys</a:t>
            </a:r>
            <a:r>
              <a:rPr lang="it-IT" sz="800" dirty="0">
                <a:solidFill>
                  <a:srgbClr val="C00000"/>
                </a:solidFill>
              </a:rPr>
              <a:t>. Rev. C </a:t>
            </a:r>
            <a:r>
              <a:rPr lang="it-IT" sz="800" b="1" dirty="0">
                <a:solidFill>
                  <a:srgbClr val="C00000"/>
                </a:solidFill>
              </a:rPr>
              <a:t>80</a:t>
            </a:r>
            <a:r>
              <a:rPr lang="it-IT" sz="800" dirty="0">
                <a:solidFill>
                  <a:srgbClr val="C00000"/>
                </a:solidFill>
              </a:rPr>
              <a:t>, 041303 (2009).</a:t>
            </a:r>
          </a:p>
          <a:p>
            <a:r>
              <a:rPr lang="it-IT" sz="800" dirty="0" smtClean="0">
                <a:solidFill>
                  <a:srgbClr val="C00000"/>
                </a:solidFill>
              </a:rPr>
              <a:t>W</a:t>
            </a:r>
            <a:r>
              <a:rPr lang="it-IT" sz="800" dirty="0">
                <a:solidFill>
                  <a:srgbClr val="C00000"/>
                </a:solidFill>
              </a:rPr>
              <a:t>. R. Zimmerman, N. E. </a:t>
            </a:r>
            <a:r>
              <a:rPr lang="it-IT" sz="800" dirty="0" err="1">
                <a:solidFill>
                  <a:srgbClr val="C00000"/>
                </a:solidFill>
              </a:rPr>
              <a:t>Destefano</a:t>
            </a:r>
            <a:r>
              <a:rPr lang="it-IT" sz="800" dirty="0">
                <a:solidFill>
                  <a:srgbClr val="C00000"/>
                </a:solidFill>
              </a:rPr>
              <a:t>, M. </a:t>
            </a:r>
            <a:r>
              <a:rPr lang="it-IT" sz="800" dirty="0" err="1">
                <a:solidFill>
                  <a:srgbClr val="C00000"/>
                </a:solidFill>
              </a:rPr>
              <a:t>Freer</a:t>
            </a:r>
            <a:r>
              <a:rPr lang="it-IT" sz="800" dirty="0">
                <a:solidFill>
                  <a:srgbClr val="C00000"/>
                </a:solidFill>
              </a:rPr>
              <a:t>, </a:t>
            </a:r>
            <a:endParaRPr lang="it-IT" sz="800" dirty="0" smtClean="0">
              <a:solidFill>
                <a:srgbClr val="C00000"/>
              </a:solidFill>
            </a:endParaRPr>
          </a:p>
          <a:p>
            <a:r>
              <a:rPr lang="it-IT" sz="800" dirty="0" smtClean="0">
                <a:solidFill>
                  <a:srgbClr val="C00000"/>
                </a:solidFill>
              </a:rPr>
              <a:t>M</a:t>
            </a:r>
            <a:r>
              <a:rPr lang="it-IT" sz="800" dirty="0">
                <a:solidFill>
                  <a:srgbClr val="C00000"/>
                </a:solidFill>
              </a:rPr>
              <a:t>. Gai, </a:t>
            </a:r>
            <a:r>
              <a:rPr lang="it-IT" sz="800" dirty="0" smtClean="0">
                <a:solidFill>
                  <a:srgbClr val="C00000"/>
                </a:solidFill>
              </a:rPr>
              <a:t>and F</a:t>
            </a:r>
            <a:r>
              <a:rPr lang="it-IT" sz="800" dirty="0">
                <a:solidFill>
                  <a:srgbClr val="C00000"/>
                </a:solidFill>
              </a:rPr>
              <a:t>. D. Smith, </a:t>
            </a:r>
            <a:r>
              <a:rPr lang="it-IT" sz="800" dirty="0" err="1" smtClean="0">
                <a:solidFill>
                  <a:srgbClr val="C00000"/>
                </a:solidFill>
              </a:rPr>
              <a:t>Phys</a:t>
            </a:r>
            <a:r>
              <a:rPr lang="it-IT" sz="800" dirty="0">
                <a:solidFill>
                  <a:srgbClr val="C00000"/>
                </a:solidFill>
              </a:rPr>
              <a:t>. Rev. C </a:t>
            </a:r>
            <a:r>
              <a:rPr lang="it-IT" sz="800" b="1" dirty="0">
                <a:solidFill>
                  <a:srgbClr val="C00000"/>
                </a:solidFill>
              </a:rPr>
              <a:t>84</a:t>
            </a:r>
            <a:r>
              <a:rPr lang="it-IT" sz="800" dirty="0">
                <a:solidFill>
                  <a:srgbClr val="C00000"/>
                </a:solidFill>
              </a:rPr>
              <a:t>, 027304 (2011).</a:t>
            </a:r>
          </a:p>
        </p:txBody>
      </p:sp>
      <p:sp>
        <p:nvSpPr>
          <p:cNvPr id="37" name="Rettangolo 1037"/>
          <p:cNvSpPr/>
          <p:nvPr/>
        </p:nvSpPr>
        <p:spPr>
          <a:xfrm>
            <a:off x="6735641" y="4145305"/>
            <a:ext cx="12895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dirty="0">
                <a:solidFill>
                  <a:srgbClr val="C00000"/>
                </a:solidFill>
              </a:rPr>
              <a:t>M. Freer et al., Phys. Rev. C 83, 034314 (2011</a:t>
            </a:r>
            <a:r>
              <a:rPr lang="da-DK" sz="900" dirty="0" smtClean="0">
                <a:solidFill>
                  <a:srgbClr val="C00000"/>
                </a:solidFill>
              </a:rPr>
              <a:t>)</a:t>
            </a:r>
            <a:endParaRPr lang="da-DK" sz="900" dirty="0">
              <a:solidFill>
                <a:srgbClr val="C00000"/>
              </a:solidFill>
            </a:endParaRPr>
          </a:p>
        </p:txBody>
      </p:sp>
      <p:cxnSp>
        <p:nvCxnSpPr>
          <p:cNvPr id="38" name="Connettore 1 79"/>
          <p:cNvCxnSpPr/>
          <p:nvPr/>
        </p:nvCxnSpPr>
        <p:spPr>
          <a:xfrm flipH="1">
            <a:off x="5897422" y="4284550"/>
            <a:ext cx="864096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80"/>
              <p:cNvSpPr txBox="1"/>
              <p:nvPr/>
            </p:nvSpPr>
            <p:spPr>
              <a:xfrm>
                <a:off x="4949175" y="4149080"/>
                <a:ext cx="9589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 smtClean="0">
                    <a:solidFill>
                      <a:srgbClr val="C00000"/>
                    </a:solidFill>
                  </a:rPr>
                  <a:t>4</a:t>
                </a:r>
                <a:r>
                  <a:rPr lang="it-IT" sz="1200" b="1" baseline="30000" dirty="0" smtClean="0">
                    <a:solidFill>
                      <a:srgbClr val="C00000"/>
                    </a:solidFill>
                  </a:rPr>
                  <a:t>+</a:t>
                </a:r>
                <a:r>
                  <a:rPr lang="it-IT" sz="1200" b="1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solidFill>
                          <a:srgbClr val="C00000"/>
                        </a:solidFill>
                        <a:latin typeface="Cambria Math"/>
                      </a:rPr>
                      <m:t>≈</m:t>
                    </m:r>
                  </m:oMath>
                </a14:m>
                <a:r>
                  <a:rPr lang="it-IT" sz="1200" b="1" dirty="0" smtClean="0">
                    <a:solidFill>
                      <a:srgbClr val="C00000"/>
                    </a:solidFill>
                  </a:rPr>
                  <a:t>14 </a:t>
                </a:r>
                <a:r>
                  <a:rPr lang="it-IT" sz="1200" b="1" dirty="0" err="1" smtClean="0">
                    <a:solidFill>
                      <a:srgbClr val="C00000"/>
                    </a:solidFill>
                  </a:rPr>
                  <a:t>MeV</a:t>
                </a:r>
                <a:endParaRPr lang="it-IT" sz="1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CasellaDiTesto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175" y="4149080"/>
                <a:ext cx="958917" cy="276999"/>
              </a:xfrm>
              <a:prstGeom prst="rect">
                <a:avLst/>
              </a:prstGeom>
              <a:blipFill rotWithShape="1">
                <a:blip r:embed="rId5"/>
                <a:stretch>
                  <a:fillRect l="-637" r="-1911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uppo 1"/>
          <p:cNvGrpSpPr/>
          <p:nvPr/>
        </p:nvGrpSpPr>
        <p:grpSpPr>
          <a:xfrm>
            <a:off x="7679845" y="4005064"/>
            <a:ext cx="1500667" cy="1896823"/>
            <a:chOff x="7679845" y="4005064"/>
            <a:chExt cx="1500667" cy="1896823"/>
          </a:xfrm>
        </p:grpSpPr>
        <p:sp>
          <p:nvSpPr>
            <p:cNvPr id="41" name="Freccia in su 1039"/>
            <p:cNvSpPr/>
            <p:nvPr/>
          </p:nvSpPr>
          <p:spPr>
            <a:xfrm>
              <a:off x="8210104" y="4005064"/>
              <a:ext cx="178320" cy="1402060"/>
            </a:xfrm>
            <a:prstGeom prst="up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CasellaDiTesto 1040"/>
            <p:cNvSpPr txBox="1"/>
            <p:nvPr/>
          </p:nvSpPr>
          <p:spPr>
            <a:xfrm rot="16200000">
              <a:off x="7620954" y="4704379"/>
              <a:ext cx="1029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i="1" dirty="0" err="1" smtClean="0">
                  <a:solidFill>
                    <a:srgbClr val="C00000"/>
                  </a:solidFill>
                </a:rPr>
                <a:t>Hoyle</a:t>
              </a:r>
              <a:r>
                <a:rPr lang="it-IT" sz="1400" b="1" i="1" dirty="0" smtClean="0">
                  <a:solidFill>
                    <a:srgbClr val="C00000"/>
                  </a:solidFill>
                </a:rPr>
                <a:t> band</a:t>
              </a:r>
              <a:endParaRPr lang="it-IT" sz="1400" b="1" i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CasellaDiTesto 1041"/>
                <p:cNvSpPr txBox="1"/>
                <p:nvPr/>
              </p:nvSpPr>
              <p:spPr>
                <a:xfrm>
                  <a:off x="7679845" y="5373216"/>
                  <a:ext cx="1500667" cy="528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𝒙</m:t>
                            </m:r>
                          </m:sub>
                        </m:sSub>
                        <m:r>
                          <a:rPr lang="it-IT" sz="1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sz="1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it-IT" sz="1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it-IT" sz="1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it-IT" sz="1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𝟐</m:t>
                            </m:r>
                            <m:r>
                              <a:rPr lang="it-IT" sz="1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𝑰</m:t>
                            </m:r>
                          </m:den>
                        </m:f>
                        <m:r>
                          <a:rPr lang="it-IT" sz="1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𝑱</m:t>
                        </m:r>
                        <m:r>
                          <a:rPr lang="it-IT" sz="1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it-IT" sz="1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𝑱</m:t>
                        </m:r>
                        <m:r>
                          <a:rPr lang="it-IT" sz="1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it-IT" sz="1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it-IT" sz="1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it-IT" sz="14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42" name="CasellaDiTesto 10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9845" y="5373216"/>
                  <a:ext cx="1500667" cy="52867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CasellaDiTesto 1042"/>
            <p:cNvSpPr txBox="1"/>
            <p:nvPr/>
          </p:nvSpPr>
          <p:spPr>
            <a:xfrm>
              <a:off x="8316416" y="5085184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C00000"/>
                  </a:solidFill>
                </a:rPr>
                <a:t>0</a:t>
              </a:r>
              <a:r>
                <a:rPr lang="it-IT" sz="1600" b="1" baseline="30000" dirty="0" smtClean="0">
                  <a:solidFill>
                    <a:srgbClr val="C00000"/>
                  </a:solidFill>
                </a:rPr>
                <a:t>+</a:t>
              </a:r>
              <a:endParaRPr lang="it-IT" sz="16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45" name="CasellaDiTesto 86"/>
            <p:cNvSpPr txBox="1"/>
            <p:nvPr/>
          </p:nvSpPr>
          <p:spPr>
            <a:xfrm>
              <a:off x="8316416" y="4818638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C00000"/>
                  </a:solidFill>
                </a:rPr>
                <a:t>2</a:t>
              </a:r>
              <a:r>
                <a:rPr lang="it-IT" sz="1600" b="1" baseline="30000" dirty="0" smtClean="0">
                  <a:solidFill>
                    <a:srgbClr val="C00000"/>
                  </a:solidFill>
                </a:rPr>
                <a:t>+</a:t>
              </a:r>
              <a:endParaRPr lang="it-IT" sz="16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46" name="CasellaDiTesto 87"/>
            <p:cNvSpPr txBox="1"/>
            <p:nvPr/>
          </p:nvSpPr>
          <p:spPr>
            <a:xfrm>
              <a:off x="8316416" y="4149080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C00000"/>
                  </a:solidFill>
                </a:rPr>
                <a:t>4</a:t>
              </a:r>
              <a:r>
                <a:rPr lang="it-IT" sz="1600" b="1" baseline="30000" dirty="0" smtClean="0">
                  <a:solidFill>
                    <a:srgbClr val="C00000"/>
                  </a:solidFill>
                </a:rPr>
                <a:t>+</a:t>
              </a:r>
              <a:endParaRPr lang="it-IT" sz="1600" b="1" baseline="300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47" name="Connettore 2 91"/>
          <p:cNvCxnSpPr/>
          <p:nvPr/>
        </p:nvCxnSpPr>
        <p:spPr>
          <a:xfrm>
            <a:off x="6749332" y="4966806"/>
            <a:ext cx="648169" cy="104577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18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4" name="Arc 4"/>
          <p:cNvSpPr>
            <a:spLocks/>
          </p:cNvSpPr>
          <p:nvPr/>
        </p:nvSpPr>
        <p:spPr bwMode="auto">
          <a:xfrm rot="16200000" flipV="1">
            <a:off x="4392000" y="2106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dirty="0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195736" y="8092"/>
            <a:ext cx="6933387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anchor="t" anchorCtr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</a:rPr>
              <a:t>The Hoyle state in 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12</a:t>
            </a:r>
            <a:r>
              <a:rPr lang="en-US" sz="2000" b="1" dirty="0" smtClean="0">
                <a:solidFill>
                  <a:schemeClr val="bg1"/>
                </a:solidFill>
              </a:rPr>
              <a:t>C: the non-resonant decay branch</a:t>
            </a:r>
            <a:endParaRPr lang="en-US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a 4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7081044"/>
                  </p:ext>
                </p:extLst>
              </p:nvPr>
            </p:nvGraphicFramePr>
            <p:xfrm>
              <a:off x="683568" y="2513816"/>
              <a:ext cx="4032448" cy="2499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224"/>
                    <a:gridCol w="2016224"/>
                  </a:tblGrid>
                  <a:tr h="3053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smtClean="0"/>
                            <a:t>Experiment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1" i="0" smtClean="0">
                                        <a:latin typeface="Cambria Math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it-IT" b="1" i="0" smtClean="0">
                                        <a:latin typeface="Cambria Math"/>
                                      </a:rPr>
                                      <m:t>𝟑</m:t>
                                    </m:r>
                                    <m:r>
                                      <a:rPr lang="it-IT" b="1" i="1" smtClean="0">
                                        <a:latin typeface="Cambria Math"/>
                                      </a:rPr>
                                      <m:t>𝜶</m:t>
                                    </m:r>
                                  </m:sub>
                                </m:sSub>
                                <m:r>
                                  <a:rPr lang="it-IT" b="1" i="0" smtClean="0"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it-IT" b="1" i="0" smtClean="0">
                                    <a:latin typeface="Cambria Math"/>
                                  </a:rPr>
                                  <m:t>𝚪</m:t>
                                </m:r>
                                <m:r>
                                  <a:rPr lang="it-IT" b="1" i="0" smtClean="0"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it-IT" b="0" i="1" smtClean="0">
                                    <a:latin typeface="Cambria Math"/>
                                  </a:rPr>
                                  <m:t>%</m:t>
                                </m:r>
                                <m:r>
                                  <a:rPr lang="it-IT" b="1" i="0" smtClean="0"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</a:tr>
                  <a:tr h="2544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[1] M.</a:t>
                          </a:r>
                          <a:r>
                            <a:rPr lang="it-IT" sz="1400" baseline="0" dirty="0" smtClean="0"/>
                            <a:t> </a:t>
                          </a:r>
                          <a:r>
                            <a:rPr lang="it-IT" sz="1400" baseline="0" dirty="0" err="1" smtClean="0"/>
                            <a:t>Freer</a:t>
                          </a:r>
                          <a:r>
                            <a:rPr lang="it-IT" sz="1400" baseline="0" dirty="0" smtClean="0"/>
                            <a:t> </a:t>
                          </a:r>
                          <a:r>
                            <a:rPr lang="it-IT" sz="1400" i="1" baseline="0" dirty="0" smtClean="0"/>
                            <a:t>et al.</a:t>
                          </a:r>
                          <a:endParaRPr lang="it-IT" sz="1400" i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0" i="1" smtClean="0">
                                    <a:latin typeface="Cambria Math"/>
                                  </a:rPr>
                                  <m:t>&lt;4</m:t>
                                </m:r>
                              </m:oMath>
                            </m:oMathPara>
                          </a14:m>
                          <a:endParaRPr lang="it-IT" sz="1400" dirty="0"/>
                        </a:p>
                      </a:txBody>
                      <a:tcPr/>
                    </a:tc>
                  </a:tr>
                  <a:tr h="2544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>
                              <a:solidFill>
                                <a:schemeClr val="bg1"/>
                              </a:solidFill>
                            </a:rPr>
                            <a:t>[2] </a:t>
                          </a:r>
                          <a:r>
                            <a:rPr lang="it-IT" sz="1400" dirty="0" err="1" smtClean="0">
                              <a:solidFill>
                                <a:schemeClr val="bg1"/>
                              </a:solidFill>
                            </a:rPr>
                            <a:t>Ad.R</a:t>
                          </a:r>
                          <a:r>
                            <a:rPr lang="it-IT" sz="1400" dirty="0" smtClean="0">
                              <a:solidFill>
                                <a:schemeClr val="bg1"/>
                              </a:solidFill>
                            </a:rPr>
                            <a:t>.</a:t>
                          </a:r>
                          <a:r>
                            <a:rPr lang="it-IT" sz="1400" baseline="0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it-IT" sz="1400" baseline="0" dirty="0" err="1" smtClean="0">
                              <a:solidFill>
                                <a:schemeClr val="bg1"/>
                              </a:solidFill>
                            </a:rPr>
                            <a:t>Raduta</a:t>
                          </a:r>
                          <a:r>
                            <a:rPr lang="it-IT" sz="1400" baseline="0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it-IT" sz="1400" i="1" baseline="0" dirty="0" smtClean="0">
                              <a:solidFill>
                                <a:schemeClr val="bg1"/>
                              </a:solidFill>
                            </a:rPr>
                            <a:t>et al.</a:t>
                          </a:r>
                          <a:endParaRPr lang="it-IT" sz="1400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17.0±5.0</m:t>
                                </m:r>
                              </m:oMath>
                            </m:oMathPara>
                          </a14:m>
                          <a:endParaRPr lang="it-IT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</a:tr>
                  <a:tr h="2544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[3] J. Manfredi </a:t>
                          </a:r>
                          <a:r>
                            <a:rPr lang="it-IT" sz="1400" i="1" dirty="0" smtClean="0"/>
                            <a:t>et al.</a:t>
                          </a:r>
                          <a:endParaRPr lang="it-IT" sz="14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0" i="1" smtClean="0">
                                    <a:latin typeface="Cambria Math"/>
                                  </a:rPr>
                                  <m:t>0.45</m:t>
                                </m:r>
                              </m:oMath>
                            </m:oMathPara>
                          </a14:m>
                          <a:endParaRPr lang="it-IT" sz="1400" dirty="0"/>
                        </a:p>
                      </a:txBody>
                      <a:tcPr/>
                    </a:tc>
                  </a:tr>
                  <a:tr h="2544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[4] O.S.</a:t>
                          </a:r>
                          <a:r>
                            <a:rPr lang="it-IT" sz="1400" baseline="0" dirty="0" smtClean="0"/>
                            <a:t> </a:t>
                          </a:r>
                          <a:r>
                            <a:rPr lang="it-IT" sz="1400" baseline="0" dirty="0" err="1" smtClean="0"/>
                            <a:t>Kirsebom</a:t>
                          </a:r>
                          <a:r>
                            <a:rPr lang="it-IT" sz="1400" baseline="0" dirty="0" smtClean="0"/>
                            <a:t> </a:t>
                          </a:r>
                          <a:r>
                            <a:rPr lang="it-IT" sz="1400" i="1" baseline="0" dirty="0" smtClean="0"/>
                            <a:t>et al.</a:t>
                          </a:r>
                          <a:endParaRPr lang="it-IT" sz="14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0" i="1" smtClean="0">
                                    <a:latin typeface="Cambria Math"/>
                                  </a:rPr>
                                  <m:t>&lt;0.5</m:t>
                                </m:r>
                              </m:oMath>
                            </m:oMathPara>
                          </a14:m>
                          <a:endParaRPr lang="it-IT" sz="1400" dirty="0"/>
                        </a:p>
                      </a:txBody>
                      <a:tcPr/>
                    </a:tc>
                  </a:tr>
                  <a:tr h="2544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[5] T.K.</a:t>
                          </a:r>
                          <a:r>
                            <a:rPr lang="it-IT" sz="1400" baseline="0" dirty="0" smtClean="0"/>
                            <a:t> Rana </a:t>
                          </a:r>
                          <a:r>
                            <a:rPr lang="it-IT" sz="1400" i="1" baseline="0" dirty="0" smtClean="0"/>
                            <a:t>et al.</a:t>
                          </a:r>
                          <a:endParaRPr lang="it-IT" sz="14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0" i="1" smtClean="0">
                                    <a:latin typeface="Cambria Math"/>
                                  </a:rPr>
                                  <m:t>0.91±0.14</m:t>
                                </m:r>
                              </m:oMath>
                            </m:oMathPara>
                          </a14:m>
                          <a:endParaRPr lang="it-IT" sz="1400" dirty="0"/>
                        </a:p>
                      </a:txBody>
                      <a:tcPr/>
                    </a:tc>
                  </a:tr>
                  <a:tr h="2544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[6] M. </a:t>
                          </a:r>
                          <a:r>
                            <a:rPr lang="it-IT" sz="1400" dirty="0" err="1" smtClean="0"/>
                            <a:t>Itoh</a:t>
                          </a:r>
                          <a:r>
                            <a:rPr lang="it-IT" sz="1400" baseline="0" dirty="0" smtClean="0"/>
                            <a:t> </a:t>
                          </a:r>
                          <a:r>
                            <a:rPr lang="it-IT" sz="1400" i="1" baseline="0" dirty="0" smtClean="0"/>
                            <a:t>et al.</a:t>
                          </a:r>
                          <a:endParaRPr lang="it-IT" sz="14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0" i="1" smtClean="0">
                                    <a:latin typeface="Cambria Math"/>
                                  </a:rPr>
                                  <m:t>&lt;0.2</m:t>
                                </m:r>
                              </m:oMath>
                            </m:oMathPara>
                          </a14:m>
                          <a:endParaRPr lang="it-IT" sz="1400" dirty="0"/>
                        </a:p>
                      </a:txBody>
                      <a:tcPr/>
                    </a:tc>
                  </a:tr>
                  <a:tr h="2544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[7] L.</a:t>
                          </a:r>
                          <a:r>
                            <a:rPr lang="it-IT" sz="1400" baseline="0" dirty="0" smtClean="0"/>
                            <a:t> Morelli </a:t>
                          </a:r>
                          <a:r>
                            <a:rPr lang="it-IT" sz="1400" i="1" baseline="0" dirty="0" smtClean="0"/>
                            <a:t>et al.</a:t>
                          </a:r>
                          <a:endParaRPr lang="it-IT" sz="14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0" i="1" smtClean="0">
                                    <a:latin typeface="Cambria Math"/>
                                  </a:rPr>
                                  <m:t>1.1±0.8</m:t>
                                </m:r>
                              </m:oMath>
                            </m:oMathPara>
                          </a14:m>
                          <a:endParaRPr lang="it-IT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a 4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7081044"/>
                  </p:ext>
                </p:extLst>
              </p:nvPr>
            </p:nvGraphicFramePr>
            <p:xfrm>
              <a:off x="683568" y="2513816"/>
              <a:ext cx="4032448" cy="2499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224"/>
                    <a:gridCol w="2016224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smtClean="0"/>
                            <a:t>Experiment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000" t="-8333" b="-600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[1] M.</a:t>
                          </a:r>
                          <a:r>
                            <a:rPr lang="it-IT" sz="1400" baseline="0" dirty="0" smtClean="0"/>
                            <a:t> </a:t>
                          </a:r>
                          <a:r>
                            <a:rPr lang="it-IT" sz="1400" baseline="0" dirty="0" err="1" smtClean="0"/>
                            <a:t>Freer</a:t>
                          </a:r>
                          <a:r>
                            <a:rPr lang="it-IT" sz="1400" baseline="0" dirty="0" smtClean="0"/>
                            <a:t> </a:t>
                          </a:r>
                          <a:r>
                            <a:rPr lang="it-IT" sz="1400" i="1" baseline="0" dirty="0" smtClean="0"/>
                            <a:t>et al.</a:t>
                          </a:r>
                          <a:endParaRPr lang="it-IT" sz="1400" i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000" t="-130000" b="-620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>
                              <a:solidFill>
                                <a:schemeClr val="bg1"/>
                              </a:solidFill>
                            </a:rPr>
                            <a:t>[2] </a:t>
                          </a:r>
                          <a:r>
                            <a:rPr lang="it-IT" sz="1400" dirty="0" err="1" smtClean="0">
                              <a:solidFill>
                                <a:schemeClr val="bg1"/>
                              </a:solidFill>
                            </a:rPr>
                            <a:t>Ad.R</a:t>
                          </a:r>
                          <a:r>
                            <a:rPr lang="it-IT" sz="1400" dirty="0" smtClean="0">
                              <a:solidFill>
                                <a:schemeClr val="bg1"/>
                              </a:solidFill>
                            </a:rPr>
                            <a:t>.</a:t>
                          </a:r>
                          <a:r>
                            <a:rPr lang="it-IT" sz="1400" baseline="0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it-IT" sz="1400" baseline="0" dirty="0" err="1" smtClean="0">
                              <a:solidFill>
                                <a:schemeClr val="bg1"/>
                              </a:solidFill>
                            </a:rPr>
                            <a:t>Raduta</a:t>
                          </a:r>
                          <a:r>
                            <a:rPr lang="it-IT" sz="1400" baseline="0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it-IT" sz="1400" i="1" baseline="0" dirty="0" smtClean="0">
                              <a:solidFill>
                                <a:schemeClr val="bg1"/>
                              </a:solidFill>
                            </a:rPr>
                            <a:t>et al.</a:t>
                          </a:r>
                          <a:endParaRPr lang="it-IT" sz="1400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000" t="-230000" b="-520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[3] J. Manfredi </a:t>
                          </a:r>
                          <a:r>
                            <a:rPr lang="it-IT" sz="1400" i="1" dirty="0" smtClean="0"/>
                            <a:t>et al.</a:t>
                          </a:r>
                          <a:endParaRPr lang="it-IT" sz="14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000" t="-330000" b="-420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[4] O.S.</a:t>
                          </a:r>
                          <a:r>
                            <a:rPr lang="it-IT" sz="1400" baseline="0" dirty="0" smtClean="0"/>
                            <a:t> </a:t>
                          </a:r>
                          <a:r>
                            <a:rPr lang="it-IT" sz="1400" baseline="0" dirty="0" err="1" smtClean="0"/>
                            <a:t>Kirsebom</a:t>
                          </a:r>
                          <a:r>
                            <a:rPr lang="it-IT" sz="1400" baseline="0" dirty="0" smtClean="0"/>
                            <a:t> </a:t>
                          </a:r>
                          <a:r>
                            <a:rPr lang="it-IT" sz="1400" i="1" baseline="0" dirty="0" smtClean="0"/>
                            <a:t>et al.</a:t>
                          </a:r>
                          <a:endParaRPr lang="it-IT" sz="14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000" t="-430000" b="-320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[5] T.K.</a:t>
                          </a:r>
                          <a:r>
                            <a:rPr lang="it-IT" sz="1400" baseline="0" dirty="0" smtClean="0"/>
                            <a:t> Rana </a:t>
                          </a:r>
                          <a:r>
                            <a:rPr lang="it-IT" sz="1400" i="1" baseline="0" dirty="0" smtClean="0"/>
                            <a:t>et al.</a:t>
                          </a:r>
                          <a:endParaRPr lang="it-IT" sz="14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000" t="-530000" b="-220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[6] M. </a:t>
                          </a:r>
                          <a:r>
                            <a:rPr lang="it-IT" sz="1400" dirty="0" err="1" smtClean="0"/>
                            <a:t>Itoh</a:t>
                          </a:r>
                          <a:r>
                            <a:rPr lang="it-IT" sz="1400" baseline="0" dirty="0" smtClean="0"/>
                            <a:t> </a:t>
                          </a:r>
                          <a:r>
                            <a:rPr lang="it-IT" sz="1400" i="1" baseline="0" dirty="0" smtClean="0"/>
                            <a:t>et al.</a:t>
                          </a:r>
                          <a:endParaRPr lang="it-IT" sz="14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000" t="-630000" b="-120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400" dirty="0" smtClean="0"/>
                            <a:t>[7] L.</a:t>
                          </a:r>
                          <a:r>
                            <a:rPr lang="it-IT" sz="1400" baseline="0" dirty="0" smtClean="0"/>
                            <a:t> Morelli </a:t>
                          </a:r>
                          <a:r>
                            <a:rPr lang="it-IT" sz="1400" i="1" baseline="0" dirty="0" smtClean="0"/>
                            <a:t>et al.</a:t>
                          </a:r>
                          <a:endParaRPr lang="it-IT" sz="14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000" t="-730000" b="-20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CasellaDiTesto 42"/>
          <p:cNvSpPr txBox="1"/>
          <p:nvPr/>
        </p:nvSpPr>
        <p:spPr>
          <a:xfrm>
            <a:off x="438758" y="5180999"/>
            <a:ext cx="4709306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[1] </a:t>
            </a:r>
            <a:r>
              <a:rPr lang="da-DK" sz="1200" dirty="0"/>
              <a:t>M. Freer et al., Phys. Rev. C 49, R1751 (1994</a:t>
            </a:r>
            <a:r>
              <a:rPr lang="da-DK" sz="1200" dirty="0" smtClean="0"/>
              <a:t>). </a:t>
            </a:r>
            <a:r>
              <a:rPr lang="da-DK" sz="1200" dirty="0" smtClean="0">
                <a:solidFill>
                  <a:srgbClr val="FF0000"/>
                </a:solidFill>
              </a:rPr>
              <a:t>[2] </a:t>
            </a:r>
            <a:r>
              <a:rPr lang="it-IT" sz="1200" dirty="0">
                <a:solidFill>
                  <a:srgbClr val="FF0000"/>
                </a:solidFill>
              </a:rPr>
              <a:t>Ad. R. </a:t>
            </a:r>
            <a:r>
              <a:rPr lang="it-IT" sz="1200" dirty="0" err="1">
                <a:solidFill>
                  <a:srgbClr val="FF0000"/>
                </a:solidFill>
              </a:rPr>
              <a:t>Raduta</a:t>
            </a:r>
            <a:r>
              <a:rPr lang="it-IT" sz="1200" dirty="0">
                <a:solidFill>
                  <a:srgbClr val="FF0000"/>
                </a:solidFill>
              </a:rPr>
              <a:t> et al., </a:t>
            </a:r>
            <a:r>
              <a:rPr lang="it-IT" sz="1200" dirty="0" err="1">
                <a:solidFill>
                  <a:srgbClr val="FF0000"/>
                </a:solidFill>
              </a:rPr>
              <a:t>Phys</a:t>
            </a:r>
            <a:r>
              <a:rPr lang="it-IT" sz="1200" dirty="0">
                <a:solidFill>
                  <a:srgbClr val="FF0000"/>
                </a:solidFill>
              </a:rPr>
              <a:t>. </a:t>
            </a:r>
            <a:r>
              <a:rPr lang="it-IT" sz="1200" dirty="0" err="1">
                <a:solidFill>
                  <a:srgbClr val="FF0000"/>
                </a:solidFill>
              </a:rPr>
              <a:t>Lett</a:t>
            </a:r>
            <a:r>
              <a:rPr lang="it-IT" sz="1200" dirty="0">
                <a:solidFill>
                  <a:srgbClr val="FF0000"/>
                </a:solidFill>
              </a:rPr>
              <a:t>. B 705, 65 (2011</a:t>
            </a:r>
            <a:r>
              <a:rPr lang="it-IT" sz="1200" dirty="0" smtClean="0">
                <a:solidFill>
                  <a:srgbClr val="FF0000"/>
                </a:solidFill>
              </a:rPr>
              <a:t>). </a:t>
            </a:r>
            <a:r>
              <a:rPr lang="da-DK" sz="1200" dirty="0" smtClean="0"/>
              <a:t> </a:t>
            </a:r>
            <a:r>
              <a:rPr lang="da-DK" sz="1200" dirty="0"/>
              <a:t>[3] J. </a:t>
            </a:r>
            <a:r>
              <a:rPr lang="da-DK" sz="1200" dirty="0" smtClean="0"/>
              <a:t>Manfredi et al., </a:t>
            </a:r>
            <a:r>
              <a:rPr lang="da-DK" sz="1200" dirty="0"/>
              <a:t>Phys. Rev. C 85, 037603 (2012</a:t>
            </a:r>
            <a:r>
              <a:rPr lang="da-DK" sz="1200" dirty="0" smtClean="0"/>
              <a:t>). [4] </a:t>
            </a:r>
            <a:r>
              <a:rPr lang="nb-NO" sz="1200" dirty="0"/>
              <a:t>O. S. Kirsebom et al., Phys. Rev. Lett. 108, </a:t>
            </a:r>
            <a:r>
              <a:rPr lang="nb-NO" sz="1200" dirty="0" smtClean="0"/>
              <a:t>202501 (2012). [5]</a:t>
            </a:r>
            <a:r>
              <a:rPr lang="fr-FR" sz="1200" dirty="0"/>
              <a:t> T. K. </a:t>
            </a:r>
            <a:r>
              <a:rPr lang="fr-FR" sz="1200" dirty="0" err="1"/>
              <a:t>Rana</a:t>
            </a:r>
            <a:r>
              <a:rPr lang="fr-FR" sz="1200" dirty="0"/>
              <a:t> et al., Phys. </a:t>
            </a:r>
            <a:r>
              <a:rPr lang="fr-FR" sz="1200" dirty="0" err="1"/>
              <a:t>Rev</a:t>
            </a:r>
            <a:r>
              <a:rPr lang="fr-FR" sz="1200" dirty="0"/>
              <a:t>. C 88, 021601(R) (2013</a:t>
            </a:r>
            <a:r>
              <a:rPr lang="fr-FR" sz="1200" dirty="0" smtClean="0"/>
              <a:t>). [6] M. </a:t>
            </a:r>
            <a:r>
              <a:rPr lang="fr-FR" sz="1200" dirty="0" err="1" smtClean="0"/>
              <a:t>Itoh</a:t>
            </a:r>
            <a:r>
              <a:rPr lang="fr-FR" sz="1200" dirty="0" smtClean="0"/>
              <a:t> et al., Phys. </a:t>
            </a:r>
            <a:r>
              <a:rPr lang="fr-FR" sz="1200" dirty="0" err="1" smtClean="0"/>
              <a:t>Rev</a:t>
            </a:r>
            <a:r>
              <a:rPr lang="fr-FR" sz="1200" dirty="0" smtClean="0"/>
              <a:t>. </a:t>
            </a:r>
            <a:r>
              <a:rPr lang="fr-FR" sz="1200" dirty="0" err="1" smtClean="0"/>
              <a:t>Lett</a:t>
            </a:r>
            <a:r>
              <a:rPr lang="fr-FR" sz="1200" dirty="0" smtClean="0"/>
              <a:t> 113, 102501 (2014). [7] L. </a:t>
            </a:r>
            <a:r>
              <a:rPr lang="fr-FR" sz="1200" dirty="0" err="1" smtClean="0"/>
              <a:t>Morelli</a:t>
            </a:r>
            <a:r>
              <a:rPr lang="fr-FR" sz="1200" dirty="0" smtClean="0"/>
              <a:t> et al., J. Phys. G: </a:t>
            </a:r>
            <a:r>
              <a:rPr lang="fr-FR" sz="1200" dirty="0" err="1" smtClean="0"/>
              <a:t>Nucl</a:t>
            </a:r>
            <a:r>
              <a:rPr lang="fr-FR" sz="1200" dirty="0" smtClean="0"/>
              <a:t>. Part. Phys. 43, 045110 (2016). </a:t>
            </a:r>
            <a:endParaRPr lang="it-IT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23" y="2717860"/>
            <a:ext cx="1876420" cy="190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78838"/>
            <a:ext cx="2232170" cy="166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85" y="4695298"/>
            <a:ext cx="2054295" cy="144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"/>
              <p:cNvSpPr txBox="1"/>
              <p:nvPr/>
            </p:nvSpPr>
            <p:spPr>
              <a:xfrm>
                <a:off x="7258248" y="856598"/>
                <a:ext cx="1885751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008000"/>
                    </a:solidFill>
                  </a:rPr>
                  <a:t>O.S. </a:t>
                </a:r>
                <a:r>
                  <a:rPr lang="it-IT" sz="1400" b="1" i="1" dirty="0" err="1" smtClean="0">
                    <a:solidFill>
                      <a:srgbClr val="008000"/>
                    </a:solidFill>
                  </a:rPr>
                  <a:t>Kirsebom</a:t>
                </a:r>
                <a:r>
                  <a:rPr lang="it-IT" sz="1400" b="1" i="1" dirty="0" smtClean="0">
                    <a:solidFill>
                      <a:srgbClr val="008000"/>
                    </a:solidFill>
                  </a:rPr>
                  <a:t> et al.</a:t>
                </a:r>
              </a:p>
              <a:p>
                <a:endParaRPr lang="it-IT" sz="1400" dirty="0"/>
              </a:p>
              <a:p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/>
                      </a:rPr>
                      <m:t>≈5000</m:t>
                    </m:r>
                  </m:oMath>
                </a14:m>
                <a:r>
                  <a:rPr lang="en-US" sz="1400" dirty="0" smtClean="0"/>
                  <a:t> events </a:t>
                </a:r>
                <a:r>
                  <a:rPr lang="en-US" sz="1400" dirty="0" smtClean="0">
                    <a:sym typeface="Wingdings" pitchFamily="2" charset="2"/>
                  </a:rPr>
                  <a:t> no evidence of direct decays  upper limit of 0.5% to direct branching ratios. </a:t>
                </a:r>
                <a:endParaRPr lang="en-US" sz="1400" dirty="0"/>
              </a:p>
            </p:txBody>
          </p:sp>
        </mc:Choice>
        <mc:Fallback xmlns="">
          <p:sp>
            <p:nvSpPr>
              <p:cNvPr id="13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48" y="856598"/>
                <a:ext cx="1885751" cy="1600438"/>
              </a:xfrm>
              <a:prstGeom prst="rect">
                <a:avLst/>
              </a:prstGeom>
              <a:blipFill rotWithShape="1">
                <a:blip r:embed="rId7"/>
                <a:stretch>
                  <a:fillRect l="-971" t="-382" b="-3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43"/>
              <p:cNvSpPr txBox="1"/>
              <p:nvPr/>
            </p:nvSpPr>
            <p:spPr>
              <a:xfrm>
                <a:off x="7236218" y="2748404"/>
                <a:ext cx="1885751" cy="1571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008000"/>
                    </a:solidFill>
                  </a:rPr>
                  <a:t>T.K. Rana et al.</a:t>
                </a:r>
              </a:p>
              <a:p>
                <a:endParaRPr lang="it-IT" sz="1400" dirty="0"/>
              </a:p>
              <a:p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/>
                      </a:rPr>
                      <m:t>≈20000</m:t>
                    </m:r>
                  </m:oMath>
                </a14:m>
                <a:r>
                  <a:rPr lang="en-US" sz="1400" dirty="0" smtClean="0"/>
                  <a:t> events </a:t>
                </a:r>
                <a:r>
                  <a:rPr lang="en-US" sz="1400" dirty="0" smtClean="0">
                    <a:sym typeface="Wingdings" pitchFamily="2" charset="2"/>
                  </a:rPr>
                  <a:t> non-vanishing direct decay branching ratio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it-IT" sz="1400" b="0" i="1" smtClean="0">
                                  <a:latin typeface="Cambria Math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/>
                            </a:rPr>
                            <m:t>Γ</m:t>
                          </m:r>
                        </m:den>
                      </m:f>
                      <m:r>
                        <a:rPr lang="it-IT" sz="1400" b="0" i="1" smtClean="0">
                          <a:latin typeface="Cambria Math"/>
                        </a:rPr>
                        <m:t>=0.91±0.14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CasellaDiTes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18" y="2748404"/>
                <a:ext cx="1885751" cy="1571905"/>
              </a:xfrm>
              <a:prstGeom prst="rect">
                <a:avLst/>
              </a:prstGeom>
              <a:blipFill rotWithShape="1">
                <a:blip r:embed="rId8"/>
                <a:stretch>
                  <a:fillRect l="-647" t="-3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44"/>
              <p:cNvSpPr txBox="1"/>
              <p:nvPr/>
            </p:nvSpPr>
            <p:spPr>
              <a:xfrm>
                <a:off x="7245261" y="4564866"/>
                <a:ext cx="1885751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008000"/>
                    </a:solidFill>
                  </a:rPr>
                  <a:t>M. </a:t>
                </a:r>
                <a:r>
                  <a:rPr lang="it-IT" sz="1400" b="1" i="1" dirty="0" err="1" smtClean="0">
                    <a:solidFill>
                      <a:srgbClr val="008000"/>
                    </a:solidFill>
                  </a:rPr>
                  <a:t>Itoh</a:t>
                </a:r>
                <a:r>
                  <a:rPr lang="it-IT" sz="1400" b="1" i="1" dirty="0" smtClean="0">
                    <a:solidFill>
                      <a:srgbClr val="008000"/>
                    </a:solidFill>
                  </a:rPr>
                  <a:t> et al.</a:t>
                </a:r>
              </a:p>
              <a:p>
                <a:endParaRPr lang="it-IT" sz="1400" dirty="0"/>
              </a:p>
              <a:p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/>
                      </a:rPr>
                      <m:t>≈20000</m:t>
                    </m:r>
                  </m:oMath>
                </a14:m>
                <a:r>
                  <a:rPr lang="en-US" sz="1400" dirty="0" smtClean="0"/>
                  <a:t> events </a:t>
                </a:r>
                <a:r>
                  <a:rPr lang="en-US" sz="1400" dirty="0" smtClean="0">
                    <a:sym typeface="Wingdings" pitchFamily="2" charset="2"/>
                  </a:rPr>
                  <a:t> </a:t>
                </a:r>
                <a:r>
                  <a:rPr lang="it-IT" sz="1400" dirty="0" err="1" smtClean="0">
                    <a:sym typeface="Wingdings" pitchFamily="2" charset="2"/>
                  </a:rPr>
                  <a:t>direct</a:t>
                </a:r>
                <a:r>
                  <a:rPr lang="it-IT" sz="1400" dirty="0" smtClean="0">
                    <a:sym typeface="Wingdings" pitchFamily="2" charset="2"/>
                  </a:rPr>
                  <a:t> </a:t>
                </a:r>
                <a:r>
                  <a:rPr lang="it-IT" sz="1400" dirty="0" err="1" smtClean="0">
                    <a:sym typeface="Wingdings" pitchFamily="2" charset="2"/>
                  </a:rPr>
                  <a:t>decay</a:t>
                </a:r>
                <a:r>
                  <a:rPr lang="it-IT" sz="1400" dirty="0" smtClean="0">
                    <a:sym typeface="Wingdings" pitchFamily="2" charset="2"/>
                  </a:rPr>
                  <a:t> under the </a:t>
                </a:r>
                <a:r>
                  <a:rPr lang="it-IT" sz="1400" dirty="0" err="1" smtClean="0">
                    <a:sym typeface="Wingdings" pitchFamily="2" charset="2"/>
                  </a:rPr>
                  <a:t>sensitivity</a:t>
                </a:r>
                <a:r>
                  <a:rPr lang="it-IT" sz="1400" dirty="0" smtClean="0">
                    <a:sym typeface="Wingdings" pitchFamily="2" charset="2"/>
                  </a:rPr>
                  <a:t> of the </a:t>
                </a:r>
                <a:r>
                  <a:rPr lang="it-IT" sz="1400" dirty="0" err="1" smtClean="0">
                    <a:sym typeface="Wingdings" pitchFamily="2" charset="2"/>
                  </a:rPr>
                  <a:t>experimental</a:t>
                </a:r>
                <a:r>
                  <a:rPr lang="it-IT" sz="1400" dirty="0" smtClean="0">
                    <a:sym typeface="Wingdings" pitchFamily="2" charset="2"/>
                  </a:rPr>
                  <a:t> </a:t>
                </a:r>
                <a:r>
                  <a:rPr lang="it-IT" sz="1400" dirty="0" err="1" smtClean="0">
                    <a:sym typeface="Wingdings" pitchFamily="2" charset="2"/>
                  </a:rPr>
                  <a:t>sensitivity</a:t>
                </a:r>
                <a:r>
                  <a:rPr lang="it-IT" sz="1400" dirty="0" smtClean="0">
                    <a:sym typeface="Wingdings" pitchFamily="2" charset="2"/>
                  </a:rPr>
                  <a:t>  &lt;0.2%</a:t>
                </a:r>
                <a:endParaRPr lang="en-US" sz="1400" dirty="0"/>
              </a:p>
            </p:txBody>
          </p:sp>
        </mc:Choice>
        <mc:Fallback xmlns="">
          <p:sp>
            <p:nvSpPr>
              <p:cNvPr id="15" name="CasellaDiTes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261" y="4564866"/>
                <a:ext cx="1885751" cy="1600438"/>
              </a:xfrm>
              <a:prstGeom prst="rect">
                <a:avLst/>
              </a:prstGeom>
              <a:blipFill rotWithShape="1">
                <a:blip r:embed="rId9"/>
                <a:stretch>
                  <a:fillRect l="-971" t="-382" b="-3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e 28"/>
          <p:cNvSpPr/>
          <p:nvPr/>
        </p:nvSpPr>
        <p:spPr>
          <a:xfrm>
            <a:off x="3095720" y="508063"/>
            <a:ext cx="360000" cy="360040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Symbol" pitchFamily="18" charset="2"/>
              </a:rPr>
              <a:t>a</a:t>
            </a:r>
            <a:endParaRPr lang="it-IT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17" name="Ovale 29"/>
          <p:cNvSpPr/>
          <p:nvPr/>
        </p:nvSpPr>
        <p:spPr>
          <a:xfrm>
            <a:off x="3167688" y="868103"/>
            <a:ext cx="360000" cy="360040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Symbol" pitchFamily="18" charset="2"/>
              </a:rPr>
              <a:t>a</a:t>
            </a:r>
            <a:endParaRPr lang="it-IT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18" name="Ovale 30"/>
          <p:cNvSpPr/>
          <p:nvPr/>
        </p:nvSpPr>
        <p:spPr>
          <a:xfrm rot="20691076">
            <a:off x="3035705" y="508063"/>
            <a:ext cx="575984" cy="72008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31"/>
          <p:cNvSpPr txBox="1"/>
          <p:nvPr/>
        </p:nvSpPr>
        <p:spPr>
          <a:xfrm>
            <a:off x="2699792" y="260648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 smtClean="0">
                <a:solidFill>
                  <a:srgbClr val="0070C0"/>
                </a:solidFill>
              </a:rPr>
              <a:t>8</a:t>
            </a:r>
            <a:r>
              <a:rPr lang="it-IT" dirty="0" smtClean="0">
                <a:solidFill>
                  <a:srgbClr val="0070C0"/>
                </a:solidFill>
              </a:rPr>
              <a:t>Be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0" name="Ovale 32"/>
          <p:cNvSpPr/>
          <p:nvPr/>
        </p:nvSpPr>
        <p:spPr>
          <a:xfrm>
            <a:off x="4031784" y="354788"/>
            <a:ext cx="360000" cy="360040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Symbol" pitchFamily="18" charset="2"/>
              </a:rPr>
              <a:t>a</a:t>
            </a:r>
            <a:endParaRPr lang="it-IT" dirty="0">
              <a:solidFill>
                <a:schemeClr val="tx1"/>
              </a:solidFill>
              <a:latin typeface="Symbol" pitchFamily="18" charset="2"/>
            </a:endParaRPr>
          </a:p>
        </p:txBody>
      </p:sp>
      <p:cxnSp>
        <p:nvCxnSpPr>
          <p:cNvPr id="21" name="Connettore 2 33"/>
          <p:cNvCxnSpPr/>
          <p:nvPr/>
        </p:nvCxnSpPr>
        <p:spPr>
          <a:xfrm flipV="1">
            <a:off x="3695730" y="629981"/>
            <a:ext cx="264006" cy="84847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45"/>
          <p:cNvSpPr/>
          <p:nvPr/>
        </p:nvSpPr>
        <p:spPr>
          <a:xfrm>
            <a:off x="1187624" y="928503"/>
            <a:ext cx="360000" cy="360040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Symbol" pitchFamily="18" charset="2"/>
              </a:rPr>
              <a:t>a</a:t>
            </a:r>
            <a:endParaRPr lang="it-IT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23" name="Ovale 47"/>
          <p:cNvSpPr/>
          <p:nvPr/>
        </p:nvSpPr>
        <p:spPr>
          <a:xfrm>
            <a:off x="899592" y="1210115"/>
            <a:ext cx="360000" cy="360040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Symbol" pitchFamily="18" charset="2"/>
              </a:rPr>
              <a:t>a</a:t>
            </a:r>
            <a:endParaRPr lang="it-IT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24" name="Ovale 49"/>
          <p:cNvSpPr/>
          <p:nvPr/>
        </p:nvSpPr>
        <p:spPr>
          <a:xfrm>
            <a:off x="1337082" y="1340768"/>
            <a:ext cx="360000" cy="360040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Symbol" pitchFamily="18" charset="2"/>
              </a:rPr>
              <a:t>a</a:t>
            </a:r>
            <a:endParaRPr lang="it-IT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25" name="Freccia a destra 50"/>
          <p:cNvSpPr/>
          <p:nvPr/>
        </p:nvSpPr>
        <p:spPr>
          <a:xfrm rot="20024897">
            <a:off x="2051721" y="1008483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51"/>
          <p:cNvSpPr/>
          <p:nvPr/>
        </p:nvSpPr>
        <p:spPr>
          <a:xfrm rot="20691076">
            <a:off x="852043" y="906067"/>
            <a:ext cx="960958" cy="86606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52"/>
          <p:cNvSpPr txBox="1"/>
          <p:nvPr/>
        </p:nvSpPr>
        <p:spPr>
          <a:xfrm>
            <a:off x="536611" y="764704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 smtClean="0">
                <a:solidFill>
                  <a:srgbClr val="FF0000"/>
                </a:solidFill>
              </a:rPr>
              <a:t>12</a:t>
            </a:r>
            <a:r>
              <a:rPr lang="it-IT" dirty="0" smtClean="0">
                <a:solidFill>
                  <a:srgbClr val="FF0000"/>
                </a:solidFill>
              </a:rPr>
              <a:t>C*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Freccia a destra 54"/>
          <p:cNvSpPr/>
          <p:nvPr/>
        </p:nvSpPr>
        <p:spPr>
          <a:xfrm rot="1235883">
            <a:off x="2050202" y="1422152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55"/>
          <p:cNvSpPr/>
          <p:nvPr/>
        </p:nvSpPr>
        <p:spPr>
          <a:xfrm>
            <a:off x="2857680" y="1464474"/>
            <a:ext cx="360000" cy="360040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Symbol" pitchFamily="18" charset="2"/>
              </a:rPr>
              <a:t>a</a:t>
            </a:r>
            <a:endParaRPr lang="it-IT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30" name="Ovale 56"/>
          <p:cNvSpPr/>
          <p:nvPr/>
        </p:nvSpPr>
        <p:spPr>
          <a:xfrm>
            <a:off x="2963697" y="2004729"/>
            <a:ext cx="360000" cy="360040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Symbol" pitchFamily="18" charset="2"/>
              </a:rPr>
              <a:t>a</a:t>
            </a:r>
            <a:endParaRPr lang="it-IT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31" name="Ovale 58"/>
          <p:cNvSpPr/>
          <p:nvPr/>
        </p:nvSpPr>
        <p:spPr>
          <a:xfrm>
            <a:off x="3815770" y="1644689"/>
            <a:ext cx="360000" cy="360040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Symbol" pitchFamily="18" charset="2"/>
              </a:rPr>
              <a:t>a</a:t>
            </a:r>
            <a:endParaRPr lang="it-IT" dirty="0">
              <a:solidFill>
                <a:schemeClr val="tx1"/>
              </a:solidFill>
              <a:latin typeface="Symbol" pitchFamily="18" charset="2"/>
            </a:endParaRPr>
          </a:p>
        </p:txBody>
      </p:sp>
      <p:cxnSp>
        <p:nvCxnSpPr>
          <p:cNvPr id="32" name="Connettore 2 59"/>
          <p:cNvCxnSpPr/>
          <p:nvPr/>
        </p:nvCxnSpPr>
        <p:spPr>
          <a:xfrm>
            <a:off x="3333632" y="1803225"/>
            <a:ext cx="332047" cy="21289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13"/>
          <p:cNvSpPr txBox="1"/>
          <p:nvPr/>
        </p:nvSpPr>
        <p:spPr>
          <a:xfrm rot="20085185">
            <a:off x="1783456" y="770869"/>
            <a:ext cx="960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err="1" smtClean="0">
                <a:solidFill>
                  <a:srgbClr val="FF0000"/>
                </a:solidFill>
              </a:rPr>
              <a:t>sequential</a:t>
            </a:r>
            <a:endParaRPr lang="it-IT" sz="1400" b="1" i="1" dirty="0">
              <a:solidFill>
                <a:srgbClr val="FF0000"/>
              </a:solidFill>
            </a:endParaRPr>
          </a:p>
        </p:txBody>
      </p:sp>
      <p:sp>
        <p:nvSpPr>
          <p:cNvPr id="34" name="CasellaDiTesto 60"/>
          <p:cNvSpPr txBox="1"/>
          <p:nvPr/>
        </p:nvSpPr>
        <p:spPr>
          <a:xfrm rot="1255098">
            <a:off x="1909904" y="151172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err="1" smtClean="0">
                <a:solidFill>
                  <a:srgbClr val="FF0000"/>
                </a:solidFill>
              </a:rPr>
              <a:t>direct</a:t>
            </a:r>
            <a:endParaRPr lang="it-IT" sz="1400" b="1" i="1" dirty="0">
              <a:solidFill>
                <a:srgbClr val="FF0000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477000"/>
            <a:ext cx="2970685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FFFFFF"/>
                </a:solidFill>
              </a:rPr>
              <a:t>Courtesy of  Daniele </a:t>
            </a:r>
            <a:r>
              <a:rPr lang="en-US" sz="1600" b="1" i="1" dirty="0" err="1" smtClean="0">
                <a:solidFill>
                  <a:srgbClr val="FFFFFF"/>
                </a:solidFill>
              </a:rPr>
              <a:t>Dell’Aquila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0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4" name="Arc 4"/>
          <p:cNvSpPr>
            <a:spLocks/>
          </p:cNvSpPr>
          <p:nvPr/>
        </p:nvSpPr>
        <p:spPr bwMode="auto">
          <a:xfrm rot="16200000" flipV="1">
            <a:off x="4392000" y="2106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195736" y="8092"/>
            <a:ext cx="6933387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anchor="t" anchorCtr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High-precision probe of the Hoyle state direct decay width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457" y="6565612"/>
            <a:ext cx="2919389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FFFFFF"/>
                </a:solidFill>
              </a:rPr>
              <a:t>Courtesy of Daniele </a:t>
            </a:r>
            <a:r>
              <a:rPr lang="en-US" sz="1600" b="1" i="1" dirty="0" err="1" smtClean="0">
                <a:solidFill>
                  <a:srgbClr val="FFFFFF"/>
                </a:solidFill>
              </a:rPr>
              <a:t>Dell’Aquila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8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2862066"/>
            <a:ext cx="7253024" cy="3233934"/>
          </a:xfrm>
          <a:prstGeom prst="rect">
            <a:avLst/>
          </a:prstGeom>
        </p:spPr>
      </p:pic>
      <p:sp>
        <p:nvSpPr>
          <p:cNvPr id="9" name="CasellaDiTesto 10"/>
          <p:cNvSpPr txBox="1"/>
          <p:nvPr/>
        </p:nvSpPr>
        <p:spPr>
          <a:xfrm>
            <a:off x="5724128" y="205848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it-IT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sellaDiTesto 11"/>
          <p:cNvSpPr txBox="1"/>
          <p:nvPr/>
        </p:nvSpPr>
        <p:spPr>
          <a:xfrm>
            <a:off x="3175112" y="1306369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3</a:t>
            </a:r>
            <a:r>
              <a:rPr lang="el-GR" sz="2400" b="1" dirty="0" smtClean="0">
                <a:solidFill>
                  <a:srgbClr val="0070C0"/>
                </a:solidFill>
              </a:rPr>
              <a:t>α</a:t>
            </a:r>
            <a:endParaRPr lang="it-IT" sz="2400" b="1" dirty="0">
              <a:solidFill>
                <a:srgbClr val="0070C0"/>
              </a:solidFill>
            </a:endParaRPr>
          </a:p>
        </p:txBody>
      </p:sp>
      <p:sp>
        <p:nvSpPr>
          <p:cNvPr id="11" name="CasellaDiTesto 13"/>
          <p:cNvSpPr txBox="1"/>
          <p:nvPr/>
        </p:nvSpPr>
        <p:spPr>
          <a:xfrm>
            <a:off x="5780046" y="1359825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α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" name="CasellaDiTesto 15"/>
          <p:cNvSpPr txBox="1"/>
          <p:nvPr/>
        </p:nvSpPr>
        <p:spPr>
          <a:xfrm>
            <a:off x="847056" y="95113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SuperOSCAR</a:t>
            </a:r>
            <a:endParaRPr lang="it-IT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6"/>
          <p:cNvSpPr txBox="1"/>
          <p:nvPr/>
        </p:nvSpPr>
        <p:spPr>
          <a:xfrm>
            <a:off x="3455875" y="397132"/>
            <a:ext cx="195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it-IT" sz="2400" b="1" baseline="-25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it-IT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=10.5 MeV</a:t>
            </a:r>
            <a:endParaRPr lang="it-IT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ttangolo 17"/>
          <p:cNvSpPr/>
          <p:nvPr/>
        </p:nvSpPr>
        <p:spPr>
          <a:xfrm>
            <a:off x="6241438" y="1411419"/>
            <a:ext cx="720080" cy="792088"/>
          </a:xfrm>
          <a:prstGeom prst="rect">
            <a:avLst/>
          </a:prstGeom>
          <a:solidFill>
            <a:srgbClr val="002060"/>
          </a:solidFill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8"/>
          <p:cNvSpPr/>
          <p:nvPr/>
        </p:nvSpPr>
        <p:spPr>
          <a:xfrm>
            <a:off x="6012160" y="1464479"/>
            <a:ext cx="720080" cy="792088"/>
          </a:xfrm>
          <a:prstGeom prst="rect">
            <a:avLst/>
          </a:prstGeom>
          <a:solidFill>
            <a:srgbClr val="002060"/>
          </a:solidFill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9"/>
          <p:cNvSpPr/>
          <p:nvPr/>
        </p:nvSpPr>
        <p:spPr>
          <a:xfrm>
            <a:off x="2123728" y="1320463"/>
            <a:ext cx="864096" cy="936104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isometricOffAxis1Right">
              <a:rot lat="975842" lon="18472856" rev="2143086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20"/>
          <p:cNvCxnSpPr/>
          <p:nvPr/>
        </p:nvCxnSpPr>
        <p:spPr>
          <a:xfrm flipH="1" flipV="1">
            <a:off x="2699792" y="1575976"/>
            <a:ext cx="2220018" cy="66026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21"/>
          <p:cNvCxnSpPr/>
          <p:nvPr/>
        </p:nvCxnSpPr>
        <p:spPr>
          <a:xfrm flipH="1" flipV="1">
            <a:off x="2555776" y="1957502"/>
            <a:ext cx="2376265" cy="27874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22"/>
          <p:cNvCxnSpPr/>
          <p:nvPr/>
        </p:nvCxnSpPr>
        <p:spPr>
          <a:xfrm flipH="1" flipV="1">
            <a:off x="2411760" y="1617787"/>
            <a:ext cx="2508050" cy="61845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23"/>
          <p:cNvSpPr/>
          <p:nvPr/>
        </p:nvSpPr>
        <p:spPr>
          <a:xfrm rot="4083369">
            <a:off x="4780106" y="1873496"/>
            <a:ext cx="751288" cy="655837"/>
          </a:xfrm>
          <a:prstGeom prst="rect">
            <a:avLst/>
          </a:prstGeom>
          <a:solidFill>
            <a:srgbClr val="008080"/>
          </a:solidFill>
          <a:scene3d>
            <a:camera prst="isometricLeftDown">
              <a:rot lat="2363387" lon="1958055" rev="2147617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4"/>
          <p:cNvCxnSpPr/>
          <p:nvPr/>
        </p:nvCxnSpPr>
        <p:spPr>
          <a:xfrm flipH="1" flipV="1">
            <a:off x="5155750" y="2236243"/>
            <a:ext cx="1576490" cy="402571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5"/>
          <p:cNvCxnSpPr/>
          <p:nvPr/>
        </p:nvCxnSpPr>
        <p:spPr>
          <a:xfrm flipV="1">
            <a:off x="5472100" y="1906109"/>
            <a:ext cx="900100" cy="1861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6"/>
          <p:cNvSpPr txBox="1"/>
          <p:nvPr/>
        </p:nvSpPr>
        <p:spPr>
          <a:xfrm>
            <a:off x="4511336" y="135356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8000"/>
                </a:solidFill>
              </a:rPr>
              <a:t>C</a:t>
            </a:r>
            <a:r>
              <a:rPr lang="it-IT" sz="2400" b="1" baseline="-25000" dirty="0" smtClean="0">
                <a:solidFill>
                  <a:srgbClr val="008000"/>
                </a:solidFill>
              </a:rPr>
              <a:t>3</a:t>
            </a:r>
            <a:r>
              <a:rPr lang="it-IT" sz="2400" b="1" dirty="0" smtClean="0">
                <a:solidFill>
                  <a:srgbClr val="008000"/>
                </a:solidFill>
              </a:rPr>
              <a:t>N</a:t>
            </a:r>
            <a:r>
              <a:rPr lang="it-IT" sz="2400" b="1" baseline="-25000" dirty="0" smtClean="0">
                <a:solidFill>
                  <a:srgbClr val="008000"/>
                </a:solidFill>
              </a:rPr>
              <a:t>6</a:t>
            </a:r>
            <a:r>
              <a:rPr lang="it-IT" sz="2400" b="1" dirty="0" smtClean="0">
                <a:solidFill>
                  <a:srgbClr val="008000"/>
                </a:solidFill>
              </a:rPr>
              <a:t>H</a:t>
            </a:r>
            <a:r>
              <a:rPr lang="it-IT" sz="2400" b="1" baseline="-25000" dirty="0" smtClean="0">
                <a:solidFill>
                  <a:srgbClr val="008000"/>
                </a:solidFill>
              </a:rPr>
              <a:t>6</a:t>
            </a:r>
            <a:endParaRPr lang="en-US" sz="2400" b="1" baseline="-25000" dirty="0">
              <a:solidFill>
                <a:srgbClr val="008000"/>
              </a:solidFill>
            </a:endParaRPr>
          </a:p>
        </p:txBody>
      </p:sp>
      <p:sp>
        <p:nvSpPr>
          <p:cNvPr id="24" name="CasellaDiTesto 26"/>
          <p:cNvSpPr txBox="1"/>
          <p:nvPr/>
        </p:nvSpPr>
        <p:spPr>
          <a:xfrm>
            <a:off x="6857123" y="1005882"/>
            <a:ext cx="1556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err="1" smtClean="0">
                <a:solidFill>
                  <a:srgbClr val="FF0000"/>
                </a:solidFill>
              </a:rPr>
              <a:t>anticoincidence</a:t>
            </a:r>
            <a:r>
              <a:rPr lang="it-IT" sz="16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1600" b="1" i="1" dirty="0" err="1" smtClean="0">
                <a:solidFill>
                  <a:srgbClr val="FF0000"/>
                </a:solidFill>
              </a:rPr>
              <a:t>telescope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26" name="CasellaDiTesto 30"/>
          <p:cNvSpPr txBox="1"/>
          <p:nvPr/>
        </p:nvSpPr>
        <p:spPr>
          <a:xfrm>
            <a:off x="5868144" y="4327522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it-IT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Connettore 2 31"/>
          <p:cNvCxnSpPr/>
          <p:nvPr/>
        </p:nvCxnSpPr>
        <p:spPr>
          <a:xfrm flipH="1" flipV="1">
            <a:off x="5011734" y="4696273"/>
            <a:ext cx="1576490" cy="402571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32"/>
          <p:cNvSpPr txBox="1"/>
          <p:nvPr/>
        </p:nvSpPr>
        <p:spPr>
          <a:xfrm>
            <a:off x="4788024" y="397619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</a:rPr>
              <a:t>α</a:t>
            </a:r>
            <a:endParaRPr lang="it-IT" sz="3200" b="1" dirty="0">
              <a:solidFill>
                <a:srgbClr val="FF0000"/>
              </a:solidFill>
            </a:endParaRPr>
          </a:p>
        </p:txBody>
      </p:sp>
      <p:cxnSp>
        <p:nvCxnSpPr>
          <p:cNvPr id="29" name="Connettore 2 33"/>
          <p:cNvCxnSpPr/>
          <p:nvPr/>
        </p:nvCxnSpPr>
        <p:spPr>
          <a:xfrm flipV="1">
            <a:off x="4788024" y="4574106"/>
            <a:ext cx="450050" cy="3627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37"/>
          <p:cNvCxnSpPr/>
          <p:nvPr/>
        </p:nvCxnSpPr>
        <p:spPr>
          <a:xfrm flipH="1" flipV="1">
            <a:off x="4139952" y="4552254"/>
            <a:ext cx="648074" cy="42535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8"/>
          <p:cNvSpPr txBox="1"/>
          <p:nvPr/>
        </p:nvSpPr>
        <p:spPr>
          <a:xfrm>
            <a:off x="3901243" y="3976193"/>
            <a:ext cx="88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baseline="30000" dirty="0" smtClean="0">
                <a:solidFill>
                  <a:srgbClr val="0070C0"/>
                </a:solidFill>
              </a:rPr>
              <a:t>12</a:t>
            </a:r>
            <a:r>
              <a:rPr lang="it-IT" sz="3200" b="1" dirty="0" smtClean="0">
                <a:solidFill>
                  <a:srgbClr val="0070C0"/>
                </a:solidFill>
              </a:rPr>
              <a:t>C*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2" name="CasellaDiTesto 40"/>
          <p:cNvSpPr txBox="1"/>
          <p:nvPr/>
        </p:nvSpPr>
        <p:spPr>
          <a:xfrm>
            <a:off x="3131840" y="394657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3</a:t>
            </a:r>
            <a:r>
              <a:rPr lang="el-GR" sz="2400" b="1" dirty="0" smtClean="0">
                <a:solidFill>
                  <a:srgbClr val="0070C0"/>
                </a:solidFill>
              </a:rPr>
              <a:t>α</a:t>
            </a:r>
            <a:endParaRPr lang="it-IT" sz="2400" b="1" dirty="0">
              <a:solidFill>
                <a:srgbClr val="0070C0"/>
              </a:solidFill>
            </a:endParaRPr>
          </a:p>
        </p:txBody>
      </p:sp>
      <p:cxnSp>
        <p:nvCxnSpPr>
          <p:cNvPr id="33" name="Connettore 2 41"/>
          <p:cNvCxnSpPr/>
          <p:nvPr/>
        </p:nvCxnSpPr>
        <p:spPr>
          <a:xfrm flipH="1" flipV="1">
            <a:off x="2915816" y="4268580"/>
            <a:ext cx="1283912" cy="283677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42"/>
          <p:cNvCxnSpPr/>
          <p:nvPr/>
        </p:nvCxnSpPr>
        <p:spPr>
          <a:xfrm flipH="1">
            <a:off x="2699790" y="4552254"/>
            <a:ext cx="1512170" cy="144019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43"/>
          <p:cNvCxnSpPr/>
          <p:nvPr/>
        </p:nvCxnSpPr>
        <p:spPr>
          <a:xfrm flipH="1" flipV="1">
            <a:off x="2627784" y="4501515"/>
            <a:ext cx="1571944" cy="5074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64"/>
          <p:cNvSpPr txBox="1"/>
          <p:nvPr/>
        </p:nvSpPr>
        <p:spPr>
          <a:xfrm>
            <a:off x="4341560" y="4624265"/>
            <a:ext cx="734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baseline="30000" dirty="0" smtClean="0">
                <a:solidFill>
                  <a:srgbClr val="00B050"/>
                </a:solidFill>
              </a:rPr>
              <a:t>14</a:t>
            </a:r>
            <a:r>
              <a:rPr lang="it-IT" sz="3200" b="1" dirty="0" smtClean="0">
                <a:solidFill>
                  <a:srgbClr val="00B050"/>
                </a:solidFill>
              </a:rPr>
              <a:t>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7" name="CasellaDiTesto 10"/>
          <p:cNvSpPr txBox="1"/>
          <p:nvPr/>
        </p:nvSpPr>
        <p:spPr>
          <a:xfrm>
            <a:off x="584312" y="304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it-IT" sz="3600" b="1" baseline="30000" dirty="0" smtClean="0">
                <a:solidFill>
                  <a:srgbClr val="00B0F0"/>
                </a:solidFill>
                <a:sym typeface="Wingdings" pitchFamily="2" charset="2"/>
              </a:rPr>
              <a:t>14</a:t>
            </a:r>
            <a:r>
              <a:rPr lang="it-IT" sz="3600" b="1" dirty="0" smtClean="0">
                <a:solidFill>
                  <a:srgbClr val="00B0F0"/>
                </a:solidFill>
                <a:sym typeface="Wingdings" pitchFamily="2" charset="2"/>
              </a:rPr>
              <a:t>N(</a:t>
            </a:r>
            <a:r>
              <a:rPr lang="it-IT" sz="3600" b="1" dirty="0" err="1" smtClean="0">
                <a:solidFill>
                  <a:srgbClr val="00B0F0"/>
                </a:solidFill>
                <a:sym typeface="Wingdings" pitchFamily="2" charset="2"/>
              </a:rPr>
              <a:t>d,</a:t>
            </a:r>
            <a:r>
              <a:rPr lang="it-IT" sz="3600" b="1" dirty="0" err="1" smtClean="0">
                <a:solidFill>
                  <a:srgbClr val="00B0F0"/>
                </a:solidFill>
                <a:latin typeface="Symbol" panose="05050102010706020507" pitchFamily="18" charset="2"/>
                <a:sym typeface="Wingdings" pitchFamily="2" charset="2"/>
              </a:rPr>
              <a:t>a</a:t>
            </a:r>
            <a:r>
              <a:rPr lang="it-IT" sz="3600" b="1" dirty="0" smtClean="0">
                <a:solidFill>
                  <a:srgbClr val="00B0F0"/>
                </a:solidFill>
                <a:sym typeface="Wingdings" pitchFamily="2" charset="2"/>
              </a:rPr>
              <a:t>)</a:t>
            </a:r>
            <a:r>
              <a:rPr lang="it-IT" sz="3600" b="1" baseline="30000" dirty="0" smtClean="0">
                <a:solidFill>
                  <a:srgbClr val="00B0F0"/>
                </a:solidFill>
                <a:sym typeface="Wingdings" pitchFamily="2" charset="2"/>
              </a:rPr>
              <a:t>12</a:t>
            </a:r>
            <a:r>
              <a:rPr lang="it-IT" sz="3600" b="1" dirty="0" smtClean="0">
                <a:solidFill>
                  <a:srgbClr val="00B0F0"/>
                </a:solidFill>
                <a:sym typeface="Wingdings" pitchFamily="2" charset="2"/>
              </a:rPr>
              <a:t>C</a:t>
            </a:r>
            <a:endParaRPr lang="it-IT" sz="3600" b="1" dirty="0">
              <a:solidFill>
                <a:srgbClr val="00B0F0"/>
              </a:solidFill>
            </a:endParaRPr>
          </a:p>
        </p:txBody>
      </p:sp>
      <p:grpSp>
        <p:nvGrpSpPr>
          <p:cNvPr id="38" name="Gruppo 7"/>
          <p:cNvGrpSpPr/>
          <p:nvPr/>
        </p:nvGrpSpPr>
        <p:grpSpPr>
          <a:xfrm>
            <a:off x="6658833" y="1447800"/>
            <a:ext cx="3312000" cy="1093877"/>
            <a:chOff x="6702624" y="1196260"/>
            <a:chExt cx="3312000" cy="1093877"/>
          </a:xfrm>
        </p:grpSpPr>
        <p:grpSp>
          <p:nvGrpSpPr>
            <p:cNvPr id="39" name="Gruppo 2"/>
            <p:cNvGrpSpPr/>
            <p:nvPr/>
          </p:nvGrpSpPr>
          <p:grpSpPr>
            <a:xfrm>
              <a:off x="6702624" y="1196260"/>
              <a:ext cx="3312000" cy="1093877"/>
              <a:chOff x="6702624" y="1196260"/>
              <a:chExt cx="3312000" cy="1093877"/>
            </a:xfrm>
          </p:grpSpPr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199"/>
              <a:stretch/>
            </p:blipFill>
            <p:spPr bwMode="auto">
              <a:xfrm>
                <a:off x="6702624" y="1196260"/>
                <a:ext cx="3312000" cy="1093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Rettangolo 1"/>
              <p:cNvSpPr/>
              <p:nvPr/>
            </p:nvSpPr>
            <p:spPr>
              <a:xfrm>
                <a:off x="7498928" y="1965613"/>
                <a:ext cx="360040" cy="231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CasellaDiTesto 5"/>
            <p:cNvSpPr txBox="1"/>
            <p:nvPr/>
          </p:nvSpPr>
          <p:spPr>
            <a:xfrm>
              <a:off x="7504132" y="196344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100</a:t>
              </a:r>
              <a:endPara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3" name="CasellaDiTesto 16"/>
          <p:cNvSpPr txBox="1"/>
          <p:nvPr/>
        </p:nvSpPr>
        <p:spPr>
          <a:xfrm>
            <a:off x="660718" y="2458598"/>
            <a:ext cx="3479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~28000 H.S. </a:t>
            </a:r>
            <a:r>
              <a:rPr lang="it-IT" sz="20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decays</a:t>
            </a:r>
            <a:r>
              <a:rPr lang="it-IT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endParaRPr lang="it-IT" sz="2000" b="1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CasellaDiTesto 42"/>
          <p:cNvSpPr txBox="1"/>
          <p:nvPr/>
        </p:nvSpPr>
        <p:spPr>
          <a:xfrm>
            <a:off x="3901243" y="6172200"/>
            <a:ext cx="5162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/>
              <a:t>D</a:t>
            </a:r>
            <a:r>
              <a:rPr lang="da-DK" sz="1600" i="1" dirty="0" smtClean="0"/>
              <a:t>. Dell’Aquila et </a:t>
            </a:r>
            <a:r>
              <a:rPr lang="da-DK" sz="1600" i="1" dirty="0"/>
              <a:t>al., Phys. Rev. </a:t>
            </a:r>
            <a:r>
              <a:rPr lang="da-DK" sz="1600" i="1" dirty="0" smtClean="0"/>
              <a:t>Lett. 119, 132501 (2017)</a:t>
            </a:r>
            <a:endParaRPr lang="it-IT" sz="1600" i="1" dirty="0"/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0" y="6097889"/>
            <a:ext cx="33810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i="1" dirty="0" err="1" smtClean="0">
                <a:solidFill>
                  <a:schemeClr val="bg2">
                    <a:lumMod val="50000"/>
                  </a:schemeClr>
                </a:solidFill>
                <a:latin typeface="Arial Unicode MS" pitchFamily="34" charset="-128"/>
                <a:cs typeface="Arial" pitchFamily="34" charset="0"/>
              </a:rPr>
              <a:t>Dell’Aquila’s</a:t>
            </a:r>
            <a:r>
              <a:rPr lang="en-US" altLang="en-US" sz="2000" i="1" dirty="0" smtClean="0">
                <a:solidFill>
                  <a:schemeClr val="bg2">
                    <a:lumMod val="50000"/>
                  </a:schemeClr>
                </a:solidFill>
                <a:latin typeface="Arial Unicode MS" pitchFamily="34" charset="-128"/>
                <a:cs typeface="Arial" pitchFamily="34" charset="0"/>
              </a:rPr>
              <a:t> talk on </a:t>
            </a:r>
            <a:r>
              <a:rPr lang="en-US" altLang="en-US" sz="2000" i="1" dirty="0" err="1" smtClean="0">
                <a:solidFill>
                  <a:schemeClr val="bg2">
                    <a:lumMod val="50000"/>
                  </a:schemeClr>
                </a:solidFill>
                <a:latin typeface="Arial Unicode MS" pitchFamily="34" charset="-128"/>
                <a:cs typeface="Arial" pitchFamily="34" charset="0"/>
              </a:rPr>
              <a:t>tuesday</a:t>
            </a:r>
            <a:endParaRPr kumimoji="0" lang="en-US" altLang="en-US" sz="2000" b="0" i="1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75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rdaci\Documents\Conferences\SOTANCP4\MyTalk\Smith_set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3810000" cy="537709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6"/>
          <p:cNvSpPr txBox="1"/>
          <p:nvPr/>
        </p:nvSpPr>
        <p:spPr>
          <a:xfrm>
            <a:off x="5105400" y="1251988"/>
            <a:ext cx="195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it-IT" sz="2400" b="1" baseline="-25000" dirty="0" smtClean="0">
                <a:solidFill>
                  <a:srgbClr val="00B050"/>
                </a:solidFill>
                <a:latin typeface="Symbol" panose="05050102010706020507" pitchFamily="18" charset="2"/>
                <a:cs typeface="Times New Roman" pitchFamily="18" charset="0"/>
              </a:rPr>
              <a:t>a</a:t>
            </a:r>
            <a:r>
              <a:rPr lang="it-IT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=40 MeV</a:t>
            </a:r>
            <a:endParaRPr lang="it-IT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sellaDiTesto 10"/>
          <p:cNvSpPr txBox="1"/>
          <p:nvPr/>
        </p:nvSpPr>
        <p:spPr>
          <a:xfrm>
            <a:off x="4800600" y="605657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it-IT" sz="3600" b="1" baseline="30000" dirty="0" smtClean="0">
                <a:solidFill>
                  <a:srgbClr val="00B0F0"/>
                </a:solidFill>
                <a:sym typeface="Wingdings" pitchFamily="2" charset="2"/>
              </a:rPr>
              <a:t>12</a:t>
            </a:r>
            <a:r>
              <a:rPr lang="it-IT" sz="3600" b="1" dirty="0" smtClean="0">
                <a:solidFill>
                  <a:srgbClr val="00B0F0"/>
                </a:solidFill>
                <a:sym typeface="Wingdings" pitchFamily="2" charset="2"/>
              </a:rPr>
              <a:t>C(</a:t>
            </a:r>
            <a:r>
              <a:rPr lang="it-IT" sz="3600" b="1" dirty="0" err="1" smtClean="0">
                <a:solidFill>
                  <a:srgbClr val="00B0F0"/>
                </a:solidFill>
                <a:latin typeface="Symbol" panose="05050102010706020507" pitchFamily="18" charset="2"/>
                <a:sym typeface="Wingdings" pitchFamily="2" charset="2"/>
              </a:rPr>
              <a:t>a,a</a:t>
            </a:r>
            <a:r>
              <a:rPr lang="it-IT" sz="3600" b="1" dirty="0" smtClean="0">
                <a:solidFill>
                  <a:srgbClr val="00B0F0"/>
                </a:solidFill>
                <a:sym typeface="Wingdings" pitchFamily="2" charset="2"/>
              </a:rPr>
              <a:t>’)</a:t>
            </a:r>
            <a:r>
              <a:rPr lang="it-IT" sz="3600" b="1" baseline="30000" dirty="0" smtClean="0">
                <a:solidFill>
                  <a:srgbClr val="00B0F0"/>
                </a:solidFill>
                <a:sym typeface="Wingdings" pitchFamily="2" charset="2"/>
              </a:rPr>
              <a:t>12</a:t>
            </a:r>
            <a:r>
              <a:rPr lang="it-IT" sz="3600" b="1" dirty="0" smtClean="0">
                <a:solidFill>
                  <a:srgbClr val="00B0F0"/>
                </a:solidFill>
                <a:sym typeface="Wingdings" pitchFamily="2" charset="2"/>
              </a:rPr>
              <a:t>C*</a:t>
            </a:r>
            <a:endParaRPr lang="it-IT" sz="3600" b="1" dirty="0">
              <a:solidFill>
                <a:srgbClr val="00B0F0"/>
              </a:solidFill>
            </a:endParaRPr>
          </a:p>
        </p:txBody>
      </p:sp>
      <p:sp>
        <p:nvSpPr>
          <p:cNvPr id="5" name="CasellaDiTesto 42"/>
          <p:cNvSpPr txBox="1"/>
          <p:nvPr/>
        </p:nvSpPr>
        <p:spPr>
          <a:xfrm>
            <a:off x="812799" y="6324600"/>
            <a:ext cx="526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smtClean="0"/>
              <a:t>R. Smith </a:t>
            </a:r>
            <a:r>
              <a:rPr lang="da-DK" i="1" dirty="0"/>
              <a:t>et al., Phys. Rev. </a:t>
            </a:r>
            <a:r>
              <a:rPr lang="da-DK" i="1" dirty="0" smtClean="0"/>
              <a:t>Lett.  119, 132502 (2017)</a:t>
            </a:r>
            <a:endParaRPr lang="it-IT" i="1" dirty="0"/>
          </a:p>
        </p:txBody>
      </p:sp>
      <p:sp>
        <p:nvSpPr>
          <p:cNvPr id="7" name="CasellaDiTesto 16"/>
          <p:cNvSpPr txBox="1"/>
          <p:nvPr/>
        </p:nvSpPr>
        <p:spPr>
          <a:xfrm>
            <a:off x="4876800" y="1715654"/>
            <a:ext cx="3479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~24000 H.S. </a:t>
            </a:r>
            <a:r>
              <a:rPr lang="it-IT" sz="20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decays</a:t>
            </a:r>
            <a:r>
              <a:rPr lang="it-IT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endParaRPr lang="it-IT" sz="2000" b="1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62516" y="5029200"/>
            <a:ext cx="35637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Bishops</a:t>
            </a:r>
            <a:r>
              <a:rPr lang="en-US" altLang="en-US" sz="2000" dirty="0" err="1" smtClean="0">
                <a:latin typeface="Arial Unicode MS" pitchFamily="34" charset="-128"/>
                <a:cs typeface="Arial" pitchFamily="34" charset="0"/>
              </a:rPr>
              <a:t>’s</a:t>
            </a:r>
            <a:r>
              <a:rPr lang="en-US" altLang="en-US" sz="2000" dirty="0" smtClean="0">
                <a:latin typeface="Arial Unicode MS" pitchFamily="34" charset="-128"/>
                <a:cs typeface="Arial" pitchFamily="34" charset="0"/>
              </a:rPr>
              <a:t> talk on </a:t>
            </a:r>
            <a:r>
              <a:rPr lang="en-US" altLang="en-US" sz="2000" dirty="0" err="1" smtClean="0">
                <a:latin typeface="Arial Unicode MS" pitchFamily="34" charset="-128"/>
                <a:cs typeface="Arial" pitchFamily="34" charset="0"/>
              </a:rPr>
              <a:t>wednesday</a:t>
            </a:r>
            <a:endParaRPr kumimoji="0" lang="en-US" altLang="en-US" sz="20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2758" y="2780928"/>
            <a:ext cx="4443042" cy="3696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uppo 11"/>
          <p:cNvGrpSpPr/>
          <p:nvPr/>
        </p:nvGrpSpPr>
        <p:grpSpPr>
          <a:xfrm>
            <a:off x="128958" y="3015163"/>
            <a:ext cx="4250202" cy="3257371"/>
            <a:chOff x="244926" y="3051948"/>
            <a:chExt cx="4250202" cy="3257371"/>
          </a:xfrm>
        </p:grpSpPr>
        <p:grpSp>
          <p:nvGrpSpPr>
            <p:cNvPr id="17" name="Gruppo 10"/>
            <p:cNvGrpSpPr/>
            <p:nvPr/>
          </p:nvGrpSpPr>
          <p:grpSpPr>
            <a:xfrm>
              <a:off x="244926" y="3284984"/>
              <a:ext cx="4250202" cy="2664296"/>
              <a:chOff x="244926" y="3284984"/>
              <a:chExt cx="4250202" cy="2664296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26" y="3662885"/>
                <a:ext cx="2454866" cy="2286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0" name="Gruppo 23"/>
              <p:cNvGrpSpPr/>
              <p:nvPr/>
            </p:nvGrpSpPr>
            <p:grpSpPr>
              <a:xfrm>
                <a:off x="1763688" y="3284984"/>
                <a:ext cx="2731440" cy="2537745"/>
                <a:chOff x="3847056" y="909782"/>
                <a:chExt cx="2731440" cy="2537745"/>
              </a:xfrm>
            </p:grpSpPr>
            <p:pic>
              <p:nvPicPr>
                <p:cNvPr id="22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23120" y="980728"/>
                  <a:ext cx="2155376" cy="24667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CasellaDiTesto 28"/>
                <p:cNvSpPr txBox="1"/>
                <p:nvPr/>
              </p:nvSpPr>
              <p:spPr>
                <a:xfrm>
                  <a:off x="3847056" y="909782"/>
                  <a:ext cx="114473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b="1" i="1" dirty="0" smtClean="0">
                      <a:solidFill>
                        <a:srgbClr val="FF0000"/>
                      </a:solidFill>
                    </a:rPr>
                    <a:t>M. </a:t>
                  </a:r>
                  <a:r>
                    <a:rPr lang="it-IT" sz="1400" b="1" i="1" dirty="0" err="1" smtClean="0">
                      <a:solidFill>
                        <a:srgbClr val="FF0000"/>
                      </a:solidFill>
                    </a:rPr>
                    <a:t>Itoh</a:t>
                  </a:r>
                  <a:r>
                    <a:rPr lang="it-IT" sz="1400" b="1" i="1" dirty="0" smtClean="0">
                      <a:solidFill>
                        <a:srgbClr val="FF0000"/>
                      </a:solidFill>
                    </a:rPr>
                    <a:t> et al.</a:t>
                  </a:r>
                  <a:endParaRPr lang="en-US" sz="1400" b="1" i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1" name="CasellaDiTesto 25"/>
              <p:cNvSpPr txBox="1"/>
              <p:nvPr/>
            </p:nvSpPr>
            <p:spPr>
              <a:xfrm rot="19816339">
                <a:off x="2816898" y="5138030"/>
                <a:ext cx="14526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i="1" dirty="0" err="1" smtClean="0">
                    <a:solidFill>
                      <a:srgbClr val="FF0000"/>
                    </a:solidFill>
                  </a:rPr>
                  <a:t>simulation</a:t>
                </a:r>
                <a:r>
                  <a:rPr lang="it-IT" sz="1200" b="1" i="1" dirty="0" smtClean="0">
                    <a:solidFill>
                      <a:srgbClr val="FF0000"/>
                    </a:solidFill>
                  </a:rPr>
                  <a:t> 100% SD</a:t>
                </a:r>
                <a:endParaRPr lang="en-US" sz="1200" b="1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Rettangolo 7"/>
            <p:cNvSpPr/>
            <p:nvPr/>
          </p:nvSpPr>
          <p:spPr>
            <a:xfrm>
              <a:off x="444939" y="3051948"/>
              <a:ext cx="3983046" cy="325737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"/>
          <a:stretch/>
        </p:blipFill>
        <p:spPr bwMode="auto">
          <a:xfrm>
            <a:off x="4749526" y="855836"/>
            <a:ext cx="4379598" cy="45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CasellaDiTesto 31"/>
          <p:cNvSpPr txBox="1"/>
          <p:nvPr/>
        </p:nvSpPr>
        <p:spPr>
          <a:xfrm>
            <a:off x="296475" y="431086"/>
            <a:ext cx="3378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00B0F0"/>
                </a:solidFill>
                <a:latin typeface="Cambria" panose="02040503050406030204" pitchFamily="18" charset="0"/>
              </a:rPr>
              <a:t>S</a:t>
            </a:r>
            <a:r>
              <a:rPr lang="en-US" sz="2800" u="sng" dirty="0" smtClean="0">
                <a:solidFill>
                  <a:srgbClr val="00B0F0"/>
                </a:solidFill>
                <a:latin typeface="Cambria" panose="02040503050406030204" pitchFamily="18" charset="0"/>
              </a:rPr>
              <a:t>equential vs. </a:t>
            </a:r>
            <a:r>
              <a:rPr lang="en-US" sz="2800" u="sng" dirty="0">
                <a:solidFill>
                  <a:srgbClr val="00B0F0"/>
                </a:solidFill>
                <a:latin typeface="Cambria" panose="02040503050406030204" pitchFamily="18" charset="0"/>
              </a:rPr>
              <a:t>D</a:t>
            </a:r>
            <a:r>
              <a:rPr lang="en-US" sz="2800" u="sng" dirty="0" smtClean="0">
                <a:solidFill>
                  <a:srgbClr val="00B0F0"/>
                </a:solidFill>
                <a:latin typeface="Cambria" panose="02040503050406030204" pitchFamily="18" charset="0"/>
              </a:rPr>
              <a:t>irect </a:t>
            </a:r>
            <a:endParaRPr lang="en-US" sz="2800" u="sng" dirty="0" smtClean="0">
              <a:solidFill>
                <a:srgbClr val="00B0F0"/>
              </a:solidFill>
              <a:latin typeface="Cambria" panose="02040503050406030204" pitchFamily="18" charset="0"/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2"/>
              <p:cNvSpPr txBox="1"/>
              <p:nvPr/>
            </p:nvSpPr>
            <p:spPr>
              <a:xfrm>
                <a:off x="627203" y="1891545"/>
                <a:ext cx="1816010" cy="430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𝑥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e>
                      </m:rad>
                      <m:r>
                        <a:rPr lang="it-IT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CasellaDiTes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03" y="1891545"/>
                <a:ext cx="1816010" cy="430631"/>
              </a:xfrm>
              <a:prstGeom prst="rect">
                <a:avLst/>
              </a:prstGeom>
              <a:blipFill rotWithShape="1">
                <a:blip r:embed="rId5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3"/>
              <p:cNvSpPr txBox="1"/>
              <p:nvPr/>
            </p:nvSpPr>
            <p:spPr>
              <a:xfrm>
                <a:off x="432635" y="1087687"/>
                <a:ext cx="2969787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/(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CasellaDiTes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5" y="1087687"/>
                <a:ext cx="2969787" cy="391646"/>
              </a:xfrm>
              <a:prstGeom prst="rect">
                <a:avLst/>
              </a:prstGeom>
              <a:blipFill rotWithShape="1"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4"/>
              <p:cNvSpPr txBox="1"/>
              <p:nvPr/>
            </p:nvSpPr>
            <p:spPr>
              <a:xfrm>
                <a:off x="628652" y="2218569"/>
                <a:ext cx="197887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𝑦</m:t>
                      </m:r>
                      <m:r>
                        <a:rPr lang="it-IT" b="0" i="1" smtClean="0">
                          <a:latin typeface="Cambria Math"/>
                        </a:rPr>
                        <m:t>=2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 −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CasellaDiTes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2" y="2218569"/>
                <a:ext cx="1978875" cy="391646"/>
              </a:xfrm>
              <a:prstGeom prst="rect">
                <a:avLst/>
              </a:prstGeom>
              <a:blipFill rotWithShape="1">
                <a:blip r:embed="rId7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5"/>
              <p:cNvSpPr txBox="1"/>
              <p:nvPr/>
            </p:nvSpPr>
            <p:spPr>
              <a:xfrm>
                <a:off x="917179" y="1412776"/>
                <a:ext cx="141545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CasellaDiTes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79" y="1412776"/>
                <a:ext cx="1415452" cy="391646"/>
              </a:xfrm>
              <a:prstGeom prst="rect">
                <a:avLst/>
              </a:prstGeom>
              <a:blipFill rotWithShape="1">
                <a:blip r:embed="rId8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ttangolo 5"/>
          <p:cNvSpPr/>
          <p:nvPr/>
        </p:nvSpPr>
        <p:spPr>
          <a:xfrm>
            <a:off x="4749526" y="692696"/>
            <a:ext cx="4286970" cy="48245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sellaDiTesto 6"/>
          <p:cNvSpPr txBox="1"/>
          <p:nvPr/>
        </p:nvSpPr>
        <p:spPr>
          <a:xfrm rot="18843929">
            <a:off x="7250003" y="4389275"/>
            <a:ext cx="1975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Dell’Aquila et al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572000" y="5511225"/>
            <a:ext cx="424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 smtClean="0">
                <a:solidFill>
                  <a:srgbClr val="008000"/>
                </a:solidFill>
              </a:rPr>
              <a:t>28000 </a:t>
            </a:r>
            <a:r>
              <a:rPr lang="it-IT" sz="1600" b="1" i="1" dirty="0" err="1" smtClean="0">
                <a:solidFill>
                  <a:srgbClr val="008000"/>
                </a:solidFill>
              </a:rPr>
              <a:t>counts</a:t>
            </a:r>
            <a:r>
              <a:rPr lang="it-IT" sz="1600" dirty="0" smtClean="0"/>
              <a:t> under the </a:t>
            </a:r>
            <a:r>
              <a:rPr lang="it-IT" sz="1600" dirty="0" err="1" smtClean="0"/>
              <a:t>sequential</a:t>
            </a:r>
            <a:r>
              <a:rPr lang="it-IT" sz="1600" dirty="0" smtClean="0"/>
              <a:t> </a:t>
            </a:r>
            <a:r>
              <a:rPr lang="it-IT" sz="1600" dirty="0" err="1" smtClean="0"/>
              <a:t>decay</a:t>
            </a:r>
            <a:r>
              <a:rPr lang="it-IT" sz="1600" dirty="0" smtClean="0"/>
              <a:t> </a:t>
            </a:r>
            <a:r>
              <a:rPr lang="it-IT" sz="1600" dirty="0" err="1" smtClean="0"/>
              <a:t>peak</a:t>
            </a:r>
            <a:r>
              <a:rPr lang="it-IT" sz="1600" dirty="0"/>
              <a:t> </a:t>
            </a:r>
            <a:r>
              <a:rPr lang="it-IT" sz="1600" dirty="0" smtClean="0">
                <a:sym typeface="Wingdings" pitchFamily="2" charset="2"/>
              </a:rPr>
              <a:t> </a:t>
            </a:r>
            <a:r>
              <a:rPr lang="it-IT" sz="1600" dirty="0" err="1" smtClean="0">
                <a:sym typeface="Wingdings" pitchFamily="2" charset="2"/>
              </a:rPr>
              <a:t>compatible</a:t>
            </a:r>
            <a:r>
              <a:rPr lang="it-IT" sz="1600" dirty="0" smtClean="0">
                <a:sym typeface="Wingdings" pitchFamily="2" charset="2"/>
              </a:rPr>
              <a:t> with </a:t>
            </a:r>
            <a:r>
              <a:rPr lang="it-IT" sz="1600" b="1" i="1" dirty="0" err="1" smtClean="0">
                <a:solidFill>
                  <a:srgbClr val="0070C0"/>
                </a:solidFill>
                <a:sym typeface="Wingdings" pitchFamily="2" charset="2"/>
              </a:rPr>
              <a:t>fully</a:t>
            </a:r>
            <a:r>
              <a:rPr lang="it-IT" sz="1600" b="1" i="1" dirty="0" smtClean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sym typeface="Wingdings" pitchFamily="2" charset="2"/>
              </a:rPr>
              <a:t>sequential</a:t>
            </a:r>
            <a:r>
              <a:rPr lang="it-IT" sz="1600" b="1" i="1" dirty="0" smtClean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sym typeface="Wingdings" pitchFamily="2" charset="2"/>
              </a:rPr>
              <a:t>process</a:t>
            </a:r>
            <a:r>
              <a:rPr lang="it-IT" sz="1600" b="1" i="1" dirty="0" smtClean="0">
                <a:solidFill>
                  <a:srgbClr val="0070C0"/>
                </a:solidFill>
                <a:sym typeface="Wingdings" pitchFamily="2" charset="2"/>
              </a:rPr>
              <a:t>!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sp>
        <p:nvSpPr>
          <p:cNvPr id="39" name="CasellaDiTesto 26"/>
          <p:cNvSpPr txBox="1"/>
          <p:nvPr/>
        </p:nvSpPr>
        <p:spPr>
          <a:xfrm rot="19722815">
            <a:off x="7394740" y="2417899"/>
            <a:ext cx="14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err="1" smtClean="0">
                <a:solidFill>
                  <a:srgbClr val="FF0000"/>
                </a:solidFill>
              </a:rPr>
              <a:t>simulation</a:t>
            </a:r>
            <a:r>
              <a:rPr lang="it-IT" sz="1200" b="1" i="1" dirty="0" smtClean="0">
                <a:solidFill>
                  <a:srgbClr val="FF0000"/>
                </a:solidFill>
              </a:rPr>
              <a:t> 100% SD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40" name="Rettangolo 41"/>
          <p:cNvSpPr/>
          <p:nvPr/>
        </p:nvSpPr>
        <p:spPr>
          <a:xfrm rot="19793936">
            <a:off x="615491" y="5214419"/>
            <a:ext cx="1960619" cy="472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asellaDiTesto 39"/>
          <p:cNvSpPr txBox="1"/>
          <p:nvPr/>
        </p:nvSpPr>
        <p:spPr>
          <a:xfrm rot="19700349">
            <a:off x="5099839" y="4807599"/>
            <a:ext cx="1478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err="1" smtClean="0">
                <a:solidFill>
                  <a:srgbClr val="FF0000"/>
                </a:solidFill>
              </a:rPr>
              <a:t>simulation</a:t>
            </a:r>
            <a:r>
              <a:rPr lang="it-IT" sz="1200" b="1" i="1" dirty="0" smtClean="0">
                <a:solidFill>
                  <a:srgbClr val="FF0000"/>
                </a:solidFill>
              </a:rPr>
              <a:t> 100% DD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42" name="Rettangolo 40"/>
          <p:cNvSpPr/>
          <p:nvPr/>
        </p:nvSpPr>
        <p:spPr>
          <a:xfrm>
            <a:off x="584337" y="1828800"/>
            <a:ext cx="1899431" cy="85483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ttangolo 13"/>
          <p:cNvSpPr/>
          <p:nvPr/>
        </p:nvSpPr>
        <p:spPr>
          <a:xfrm>
            <a:off x="3127581" y="3284984"/>
            <a:ext cx="724339" cy="37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sellaDiTesto 42"/>
          <p:cNvSpPr txBox="1"/>
          <p:nvPr/>
        </p:nvSpPr>
        <p:spPr>
          <a:xfrm rot="19816339">
            <a:off x="878614" y="5188747"/>
            <a:ext cx="1362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err="1" smtClean="0">
                <a:solidFill>
                  <a:srgbClr val="FF0000"/>
                </a:solidFill>
              </a:rPr>
              <a:t>Experimental</a:t>
            </a:r>
            <a:r>
              <a:rPr lang="it-IT" sz="1200" b="1" i="1" dirty="0" smtClean="0">
                <a:solidFill>
                  <a:srgbClr val="FF0000"/>
                </a:solidFill>
              </a:rPr>
              <a:t> data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42" y="380998"/>
            <a:ext cx="8653546" cy="2972460"/>
            <a:chOff x="-742" y="380998"/>
            <a:chExt cx="8653546" cy="297246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23" y="473458"/>
              <a:ext cx="3981177" cy="28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1" y="457200"/>
              <a:ext cx="3928403" cy="28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sellaDiTesto 42"/>
            <p:cNvSpPr txBox="1"/>
            <p:nvPr/>
          </p:nvSpPr>
          <p:spPr>
            <a:xfrm rot="16200000">
              <a:off x="-1255810" y="1636066"/>
              <a:ext cx="2971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i="1" dirty="0"/>
                <a:t>D</a:t>
              </a:r>
              <a:r>
                <a:rPr lang="da-DK" sz="2400" i="1" dirty="0" smtClean="0"/>
                <a:t>. Dell’Aquila et al.</a:t>
              </a:r>
              <a:endParaRPr lang="it-IT" sz="2400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742" y="3548783"/>
            <a:ext cx="8393682" cy="2880000"/>
            <a:chOff x="-742" y="3548783"/>
            <a:chExt cx="8393682" cy="2880000"/>
          </a:xfrm>
        </p:grpSpPr>
        <p:pic>
          <p:nvPicPr>
            <p:cNvPr id="1026" name="Picture 2" descr="C:\Users\vardaci\Documents\Conferences\SOTANCP4\MyTalk\Smith_Ex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12" y="3548783"/>
              <a:ext cx="3751749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sellaDiTesto 42"/>
            <p:cNvSpPr txBox="1"/>
            <p:nvPr/>
          </p:nvSpPr>
          <p:spPr>
            <a:xfrm rot="16200000">
              <a:off x="-874810" y="4684066"/>
              <a:ext cx="2209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i="1" dirty="0" smtClean="0"/>
                <a:t>R. Smith </a:t>
              </a:r>
              <a:r>
                <a:rPr lang="da-DK" sz="2400" i="1" dirty="0"/>
                <a:t>et al</a:t>
              </a:r>
              <a:r>
                <a:rPr lang="da-DK" sz="2400" i="1" dirty="0" smtClean="0"/>
                <a:t>.</a:t>
              </a:r>
              <a:endParaRPr lang="it-IT" sz="2400" i="1" dirty="0"/>
            </a:p>
          </p:txBody>
        </p:sp>
        <p:pic>
          <p:nvPicPr>
            <p:cNvPr id="1027" name="Picture 3" descr="C:\Users\vardaci\Documents\Conferences\SOTANCP4\MyTalk\Smith_Ei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548783"/>
              <a:ext cx="359234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tangolo 38"/>
          <p:cNvSpPr/>
          <p:nvPr/>
        </p:nvSpPr>
        <p:spPr>
          <a:xfrm>
            <a:off x="5306704" y="1462585"/>
            <a:ext cx="3168352" cy="620727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New </a:t>
            </a:r>
            <a:r>
              <a:rPr lang="it-IT" b="1" dirty="0" err="1" smtClean="0"/>
              <a:t>upper</a:t>
            </a:r>
            <a:r>
              <a:rPr lang="it-IT" b="1" dirty="0" smtClean="0"/>
              <a:t> </a:t>
            </a:r>
            <a:r>
              <a:rPr lang="it-IT" b="1" dirty="0" err="1" smtClean="0"/>
              <a:t>limit</a:t>
            </a:r>
            <a:r>
              <a:rPr lang="it-IT" b="1" dirty="0" smtClean="0"/>
              <a:t> DD &lt; 0.043 % with a C.L. of 2</a:t>
            </a:r>
            <a:r>
              <a:rPr lang="it-IT" b="1" dirty="0" smtClean="0">
                <a:latin typeface="Symbol" pitchFamily="18" charset="2"/>
              </a:rPr>
              <a:t>s.</a:t>
            </a:r>
            <a:endParaRPr lang="en-US" b="1" dirty="0">
              <a:latin typeface="Symbol" pitchFamily="18" charset="2"/>
            </a:endParaRPr>
          </a:p>
        </p:txBody>
      </p:sp>
      <p:sp>
        <p:nvSpPr>
          <p:cNvPr id="9" name="Rettangolo 38"/>
          <p:cNvSpPr/>
          <p:nvPr/>
        </p:nvSpPr>
        <p:spPr>
          <a:xfrm>
            <a:off x="5217764" y="4368056"/>
            <a:ext cx="3168352" cy="620727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New </a:t>
            </a:r>
            <a:r>
              <a:rPr lang="it-IT" b="1" dirty="0" err="1" smtClean="0"/>
              <a:t>upper</a:t>
            </a:r>
            <a:r>
              <a:rPr lang="it-IT" b="1" dirty="0" smtClean="0"/>
              <a:t> </a:t>
            </a:r>
            <a:r>
              <a:rPr lang="it-IT" b="1" dirty="0" err="1" smtClean="0"/>
              <a:t>limit</a:t>
            </a:r>
            <a:r>
              <a:rPr lang="it-IT" b="1" dirty="0" smtClean="0"/>
              <a:t> DD &lt; 0.047 % with a C.L. of 2</a:t>
            </a:r>
            <a:r>
              <a:rPr lang="it-IT" b="1" dirty="0" smtClean="0">
                <a:latin typeface="Symbol" pitchFamily="18" charset="2"/>
              </a:rPr>
              <a:t>s.</a:t>
            </a:r>
            <a:endParaRPr lang="en-US" b="1" dirty="0">
              <a:latin typeface="Symbol" pitchFamily="18" charset="2"/>
            </a:endParaRPr>
          </a:p>
        </p:txBody>
      </p:sp>
      <p:sp>
        <p:nvSpPr>
          <p:cNvPr id="10" name="Rettangolo 38"/>
          <p:cNvSpPr/>
          <p:nvPr/>
        </p:nvSpPr>
        <p:spPr>
          <a:xfrm>
            <a:off x="1905000" y="2789747"/>
            <a:ext cx="5517853" cy="944053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1 out of 2500 triple decays</a:t>
            </a:r>
            <a:endParaRPr lang="en-US" sz="3600" b="1" dirty="0">
              <a:solidFill>
                <a:srgbClr val="FFFF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0225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901700" y="533400"/>
            <a:ext cx="74041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smtClean="0">
                <a:solidFill>
                  <a:srgbClr val="00B0F0"/>
                </a:solidFill>
                <a:latin typeface="Comic Sans MS" pitchFamily="66" charset="0"/>
              </a:rPr>
              <a:t>What are the consequences of such striking results on our understanding of the </a:t>
            </a:r>
            <a:r>
              <a:rPr lang="en-US" altLang="en-US" sz="3600" dirty="0">
                <a:solidFill>
                  <a:srgbClr val="00B0F0"/>
                </a:solidFill>
                <a:latin typeface="Comic Sans MS" pitchFamily="66" charset="0"/>
              </a:rPr>
              <a:t>Hoyle state structure </a:t>
            </a:r>
            <a:r>
              <a:rPr lang="en-US" altLang="en-US" sz="3600" dirty="0" smtClean="0">
                <a:solidFill>
                  <a:srgbClr val="00B0F0"/>
                </a:solidFill>
                <a:latin typeface="Comic Sans MS" pitchFamily="66" charset="0"/>
              </a:rPr>
              <a:t>?</a:t>
            </a:r>
            <a:endParaRPr lang="en-US" altLang="en-US" sz="3600" dirty="0">
              <a:solidFill>
                <a:srgbClr val="00B0F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32180" y="2811244"/>
            <a:ext cx="74041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SzTx/>
            </a:pPr>
            <a:r>
              <a:rPr lang="en-US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More stringent test for theoretical models</a:t>
            </a:r>
          </a:p>
          <a:p>
            <a:pPr marL="571500" indent="-571500">
              <a:spcBef>
                <a:spcPct val="0"/>
              </a:spcBef>
              <a:buClrTx/>
              <a:buSzTx/>
            </a:pPr>
            <a:r>
              <a:rPr lang="en-US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How to connect the internal structure with decay properties?</a:t>
            </a: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6037" y="4343400"/>
            <a:ext cx="775542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Unicode MS" pitchFamily="34" charset="-128"/>
                <a:cs typeface="Arial" pitchFamily="34" charset="0"/>
              </a:rPr>
              <a:t>These two experiments seem to rule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Unicode MS" pitchFamily="34" charset="-128"/>
                <a:cs typeface="Arial" pitchFamily="34" charset="0"/>
              </a:rPr>
              <a:t> out the hypothesis of the Hoyle state </a:t>
            </a:r>
            <a:r>
              <a:rPr lang="en-US" alt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itchFamily="34" charset="-128"/>
                <a:cs typeface="Arial" pitchFamily="34" charset="0"/>
              </a:rPr>
              <a:t>as a B.E.C.</a:t>
            </a:r>
            <a:endParaRPr lang="en-US" altLang="en-US" sz="2400" baseline="0" dirty="0">
              <a:solidFill>
                <a:schemeClr val="accent6">
                  <a:lumMod val="60000"/>
                  <a:lumOff val="40000"/>
                </a:schemeClr>
              </a:solidFill>
              <a:latin typeface="Arial Unicode MS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 Unicode MS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aseline="0" dirty="0" smtClean="0">
                <a:solidFill>
                  <a:srgbClr val="00B050"/>
                </a:solidFill>
                <a:latin typeface="Arial Unicode MS" pitchFamily="34" charset="-128"/>
                <a:cs typeface="Arial" pitchFamily="34" charset="0"/>
              </a:rPr>
              <a:t>…but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45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2"/>
          <p:cNvSpPr txBox="1"/>
          <p:nvPr/>
        </p:nvSpPr>
        <p:spPr>
          <a:xfrm>
            <a:off x="4119161" y="2073868"/>
            <a:ext cx="3795310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Phys</a:t>
            </a:r>
            <a:r>
              <a:rPr lang="da-DK" sz="2400" dirty="0"/>
              <a:t>. </a:t>
            </a:r>
            <a:r>
              <a:rPr lang="da-DK" sz="2400" dirty="0" smtClean="0"/>
              <a:t>Lett. B779, 460 (2018)</a:t>
            </a:r>
            <a:endParaRPr lang="it-IT" sz="2400" dirty="0"/>
          </a:p>
        </p:txBody>
      </p:sp>
      <p:sp>
        <p:nvSpPr>
          <p:cNvPr id="6" name="CasellaDiTesto 42"/>
          <p:cNvSpPr txBox="1"/>
          <p:nvPr/>
        </p:nvSpPr>
        <p:spPr>
          <a:xfrm>
            <a:off x="4434290" y="4139272"/>
            <a:ext cx="3795310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Phys</a:t>
            </a:r>
            <a:r>
              <a:rPr lang="da-DK" sz="2400" dirty="0"/>
              <a:t>. </a:t>
            </a:r>
            <a:r>
              <a:rPr lang="da-DK" sz="2400" dirty="0" smtClean="0"/>
              <a:t>Lett. B779, 414 (2018)</a:t>
            </a:r>
            <a:endParaRPr lang="it-IT" sz="2400" dirty="0"/>
          </a:p>
        </p:txBody>
      </p:sp>
      <p:pic>
        <p:nvPicPr>
          <p:cNvPr id="1026" name="Picture 2" descr="C:\Users\vardaci\Documents\Conferences\SOTANCP4\MyTalk\12C\Zhen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6644887" cy="161666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ardaci\Documents\Conferences\SOTANCP4\MyTalk\12C\Refsgaar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5" y="2819400"/>
            <a:ext cx="6248401" cy="133894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53660" y="4800600"/>
            <a:ext cx="7780739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0070C0"/>
                </a:solidFill>
                <a:latin typeface="Corbel" panose="020B0503020204020204" pitchFamily="34" charset="0"/>
              </a:rPr>
              <a:t>Both approaches focus on </a:t>
            </a:r>
            <a:r>
              <a:rPr lang="en-US" altLang="en-US" sz="2800" u="sng" dirty="0" smtClean="0">
                <a:solidFill>
                  <a:srgbClr val="F16BDE"/>
                </a:solidFill>
                <a:latin typeface="Corbel" panose="020B0503020204020204" pitchFamily="34" charset="0"/>
              </a:rPr>
              <a:t>Coulomb effects</a:t>
            </a:r>
            <a:r>
              <a:rPr lang="en-US" altLang="en-US" sz="2800" dirty="0">
                <a:solidFill>
                  <a:srgbClr val="0070C0"/>
                </a:solidFill>
                <a:latin typeface="Corbel" panose="020B0503020204020204" pitchFamily="34" charset="0"/>
              </a:rPr>
              <a:t>:</a:t>
            </a:r>
            <a:endParaRPr lang="en-US" altLang="en-US" sz="2800" dirty="0" smtClean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0070C0"/>
                </a:solidFill>
                <a:latin typeface="Corbel" panose="020B0503020204020204" pitchFamily="34" charset="0"/>
              </a:rPr>
              <a:t>Decay through tunneling (1) and final state Coulomb interactions (2) can hide the true structure of Hoyle state.</a:t>
            </a:r>
            <a:endParaRPr lang="en-US" altLang="en-US" sz="2800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306580" y="711537"/>
            <a:ext cx="8511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Unicode MS" pitchFamily="34" charset="-128"/>
                <a:cs typeface="Arial" pitchFamily="34" charset="0"/>
              </a:rPr>
              <a:t>(1)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301669" y="3103603"/>
            <a:ext cx="8560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Unicode MS" pitchFamily="34" charset="-128"/>
                <a:cs typeface="Arial" pitchFamily="34" charset="0"/>
              </a:rPr>
              <a:t>(2)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42"/>
          <p:cNvSpPr txBox="1"/>
          <p:nvPr/>
        </p:nvSpPr>
        <p:spPr>
          <a:xfrm>
            <a:off x="4119161" y="2073868"/>
            <a:ext cx="3795310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Phys</a:t>
            </a:r>
            <a:r>
              <a:rPr lang="da-DK" sz="2400" dirty="0"/>
              <a:t>. </a:t>
            </a:r>
            <a:r>
              <a:rPr lang="da-DK" sz="2400" dirty="0" smtClean="0"/>
              <a:t>Lett. B779, 460 (2018)</a:t>
            </a:r>
            <a:endParaRPr lang="it-IT" sz="2400" dirty="0"/>
          </a:p>
        </p:txBody>
      </p:sp>
      <p:pic>
        <p:nvPicPr>
          <p:cNvPr id="8" name="Picture 2" descr="C:\Users\vardaci\Documents\Conferences\SOTANCP4\MyTalk\12C\Zhen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6644887" cy="161666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289560" y="3342144"/>
                <a:ext cx="8686799" cy="2677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Tunneling model: it favors seq. decay (two steps process)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srgbClr val="0070C0"/>
                            </a:solidFill>
                            <a:latin typeface="Cambria Math"/>
                          </a:rPr>
                          <m:t>𝚪</m:t>
                        </m:r>
                      </m:e>
                      <m:sub>
                        <m:r>
                          <a:rPr lang="en-US" sz="2400" b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𝜶</m:t>
                        </m:r>
                      </m:sub>
                    </m:sSub>
                    <m:r>
                      <a:rPr lang="en-US" sz="2400" b="1">
                        <a:solidFill>
                          <a:srgbClr val="0070C0"/>
                        </a:solidFill>
                        <a:latin typeface="Cambria Math"/>
                      </a:rPr>
                      <m:t>/</m:t>
                    </m:r>
                    <m:r>
                      <a:rPr lang="en-US" sz="2400" b="1">
                        <a:solidFill>
                          <a:srgbClr val="0070C0"/>
                        </a:solidFill>
                        <a:latin typeface="Cambria Math"/>
                      </a:rPr>
                      <m:t>𝚪</m:t>
                    </m:r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one order of magnitude smaller than exp. </a:t>
                </a:r>
                <a:r>
                  <a:rPr lang="en-US" sz="2400" dirty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u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pper limit</a:t>
                </a:r>
                <a:endParaRPr lang="en-US" sz="2400" dirty="0">
                  <a:solidFill>
                    <a:srgbClr val="0070C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alt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DD </a:t>
                </a:r>
                <a:r>
                  <a:rPr lang="en-US" altLang="en-US" sz="2400" dirty="0" smtClean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more probable with increasing E* (10% at ~10MeV)</a:t>
                </a:r>
                <a:endPara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 Unicode MS" pitchFamily="34" charset="-128"/>
                  <a:cs typeface="Arial" pitchFamily="34" charset="0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alt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An </a:t>
                </a:r>
                <a:r>
                  <a:rPr kumimoji="0" lang="en-US" altLang="en-US" sz="2400" b="0" i="1" u="none" strike="noStrike" cap="none" normalizeH="0" baseline="0" dirty="0" err="1" smtClean="0">
                    <a:ln>
                      <a:noFill/>
                    </a:ln>
                    <a:solidFill>
                      <a:srgbClr val="F16BDE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Efimov</a:t>
                </a:r>
                <a:r>
                  <a:rPr kumimoji="0" lang="en-US" altLang="en-US" sz="2400" b="0" i="1" u="none" strike="noStrike" cap="none" normalizeH="0" baseline="0" dirty="0" smtClean="0">
                    <a:ln>
                      <a:noFill/>
                    </a:ln>
                    <a:solidFill>
                      <a:srgbClr val="F16BDE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 State </a:t>
                </a:r>
                <a:r>
                  <a:rPr kumimoji="0" lang="en-US" altLang="en-US" sz="2400" b="0" u="none" strike="noStrike" cap="none" normalizeH="0" baseline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(ES) </a:t>
                </a:r>
                <a:r>
                  <a:rPr kumimoji="0" lang="en-US" alt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at E*=7.458</a:t>
                </a:r>
                <a:r>
                  <a:rPr kumimoji="0" lang="en-US" altLang="en-US" sz="2400" b="0" i="0" u="none" strike="noStrike" cap="none" normalizeH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 MeV might exist (3</a:t>
                </a:r>
                <a:r>
                  <a:rPr kumimoji="0" lang="en-US" altLang="en-US" sz="2400" b="0" i="0" u="none" strike="noStrike" cap="none" normalizeH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Symbol" panose="05050102010706020507" pitchFamily="18" charset="2"/>
                    <a:cs typeface="Arial" pitchFamily="34" charset="0"/>
                  </a:rPr>
                  <a:t>a</a:t>
                </a:r>
                <a:r>
                  <a:rPr kumimoji="0" lang="en-US" altLang="en-US" sz="2400" b="0" i="0" u="none" strike="noStrike" cap="none" normalizeH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 with equal energy)</a:t>
                </a:r>
              </a:p>
              <a:p>
                <a:pPr marL="342900" lvl="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en-US" sz="2400" dirty="0" smtClean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SD of </a:t>
                </a:r>
                <a:r>
                  <a:rPr lang="en-US" altLang="en-US" sz="2400" i="1" dirty="0" err="1" smtClean="0">
                    <a:solidFill>
                      <a:srgbClr val="F16BDE"/>
                    </a:solidFill>
                    <a:latin typeface="Arial Unicode MS" pitchFamily="34" charset="-128"/>
                    <a:cs typeface="Arial" pitchFamily="34" charset="0"/>
                  </a:rPr>
                  <a:t>Efimov</a:t>
                </a:r>
                <a:r>
                  <a:rPr lang="en-US" altLang="en-US" sz="2400" i="1" dirty="0" smtClean="0">
                    <a:solidFill>
                      <a:srgbClr val="F16BDE"/>
                    </a:solidFill>
                    <a:latin typeface="Arial Unicode MS" pitchFamily="34" charset="-128"/>
                    <a:cs typeface="Arial" pitchFamily="34" charset="0"/>
                  </a:rPr>
                  <a:t> State</a:t>
                </a:r>
                <a:r>
                  <a:rPr lang="en-US" altLang="en-US" sz="2400" dirty="0" smtClean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 still dominant but emitted </a:t>
                </a:r>
                <a:r>
                  <a:rPr lang="en-US" altLang="en-US" sz="2400" dirty="0" smtClean="0">
                    <a:solidFill>
                      <a:srgbClr val="0070C0"/>
                    </a:solidFill>
                    <a:latin typeface="Symbol" panose="05050102010706020507" pitchFamily="18" charset="2"/>
                    <a:cs typeface="Arial" pitchFamily="34" charset="0"/>
                  </a:rPr>
                  <a:t>a</a:t>
                </a:r>
                <a:r>
                  <a:rPr kumimoji="0" lang="en-US" altLang="en-US" sz="2400" b="0" i="0" u="none" strike="noStrike" cap="none" normalizeH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’s </a:t>
                </a:r>
                <a:r>
                  <a:rPr lang="en-US" altLang="en-US" sz="2400" dirty="0" smtClean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have </a:t>
                </a:r>
                <a:r>
                  <a:rPr kumimoji="0" lang="en-US" altLang="en-US" sz="2400" b="0" i="1" u="sng" strike="noStrike" cap="none" normalizeH="0" dirty="0" smtClean="0">
                    <a:ln>
                      <a:noFill/>
                    </a:ln>
                    <a:solidFill>
                      <a:srgbClr val="149451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equal</a:t>
                </a:r>
                <a:r>
                  <a:rPr kumimoji="0" lang="en-US" altLang="en-US" sz="2400" b="0" i="0" u="sng" strike="noStrike" cap="none" normalizeH="0" dirty="0" smtClean="0">
                    <a:ln>
                      <a:noFill/>
                    </a:ln>
                    <a:solidFill>
                      <a:srgbClr val="149451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 </a:t>
                </a:r>
                <a:r>
                  <a:rPr kumimoji="0" lang="en-US" altLang="en-US" sz="2400" b="0" i="1" u="sng" strike="noStrike" cap="none" normalizeH="0" dirty="0" smtClean="0">
                    <a:ln>
                      <a:noFill/>
                    </a:ln>
                    <a:solidFill>
                      <a:srgbClr val="149451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energies</a:t>
                </a:r>
                <a:r>
                  <a:rPr kumimoji="0" lang="en-US" altLang="en-US" sz="2400" b="0" i="0" u="none" strike="noStrike" cap="none" normalizeH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 both in DD and SD!</a:t>
                </a:r>
                <a:endPara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" y="3342144"/>
                <a:ext cx="8686799" cy="2677656"/>
              </a:xfrm>
              <a:prstGeom prst="rect">
                <a:avLst/>
              </a:prstGeom>
              <a:blipFill rotWithShape="1">
                <a:blip r:embed="rId3"/>
                <a:stretch>
                  <a:fillRect l="-983" t="-1136" r="-492" b="-47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84394" y="2971800"/>
            <a:ext cx="1754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Simplifying….</a:t>
            </a:r>
            <a:endParaRPr kumimoji="0" lang="en-US" altLang="en-US" sz="20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ardaci\Downloads\disassembl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65" y="279790"/>
            <a:ext cx="5064514" cy="61311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2"/>
          <p:cNvSpPr txBox="1"/>
          <p:nvPr/>
        </p:nvSpPr>
        <p:spPr>
          <a:xfrm>
            <a:off x="4434290" y="1777072"/>
            <a:ext cx="3795310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Phys</a:t>
            </a:r>
            <a:r>
              <a:rPr lang="da-DK" sz="2400" dirty="0"/>
              <a:t>. </a:t>
            </a:r>
            <a:r>
              <a:rPr lang="da-DK" sz="2400" dirty="0" smtClean="0"/>
              <a:t>Lett. B779, 414 (2018)</a:t>
            </a:r>
            <a:endParaRPr lang="it-IT" sz="2400" dirty="0"/>
          </a:p>
        </p:txBody>
      </p:sp>
      <p:pic>
        <p:nvPicPr>
          <p:cNvPr id="3" name="Picture 4" descr="C:\Users\vardaci\Documents\Conferences\SOTANCP4\MyTalk\12C\Refsgaar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5" y="457200"/>
            <a:ext cx="6248401" cy="133894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289560" y="2990910"/>
                <a:ext cx="8686799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it-IT" sz="2400" dirty="0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R-</a:t>
                </a:r>
                <a:r>
                  <a:rPr lang="it-IT" sz="2400" dirty="0" err="1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matrix</a:t>
                </a:r>
                <a:r>
                  <a:rPr lang="it-IT" sz="2400" dirty="0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it-IT" sz="2400" dirty="0" err="1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toy</a:t>
                </a:r>
                <a:r>
                  <a:rPr lang="it-IT" sz="2400" dirty="0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model for SD</a:t>
                </a:r>
                <a:endParaRPr lang="it-IT" sz="2400" dirty="0">
                  <a:solidFill>
                    <a:srgbClr val="0070C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2400" b="1">
                            <a:solidFill>
                              <a:srgbClr val="0070C0"/>
                            </a:solidFill>
                            <a:latin typeface="Cambria Math"/>
                          </a:rPr>
                          <m:t>𝚪</m:t>
                        </m:r>
                      </m:e>
                      <m:sub>
                        <m:r>
                          <a:rPr lang="it-IT" sz="2400" b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it-IT" sz="2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𝜶</m:t>
                        </m:r>
                      </m:sub>
                    </m:sSub>
                    <m:r>
                      <a:rPr lang="it-IT" sz="2400" b="1">
                        <a:solidFill>
                          <a:srgbClr val="0070C0"/>
                        </a:solidFill>
                        <a:latin typeface="Cambria Math"/>
                      </a:rPr>
                      <m:t>/</m:t>
                    </m:r>
                    <m:r>
                      <a:rPr lang="it-IT" sz="2400" b="1">
                        <a:solidFill>
                          <a:srgbClr val="0070C0"/>
                        </a:solidFill>
                        <a:latin typeface="Cambria Math"/>
                      </a:rPr>
                      <m:t>𝚪</m:t>
                    </m:r>
                  </m:oMath>
                </a14:m>
                <a:r>
                  <a:rPr lang="it-IT" sz="2400" dirty="0">
                    <a:solidFill>
                      <a:srgbClr val="0070C0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agrees</a:t>
                </a:r>
                <a:r>
                  <a:rPr lang="it-IT" sz="2400" dirty="0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with exp. upper limit</a:t>
                </a:r>
              </a:p>
              <a:p>
                <a:pPr marL="342900" lvl="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en-US" sz="2400" dirty="0" smtClean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Coulomb </a:t>
                </a:r>
                <a:r>
                  <a:rPr lang="en-US" altLang="en-US" sz="2400" dirty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effects </a:t>
                </a:r>
                <a:r>
                  <a:rPr lang="en-US" altLang="en-US" sz="2400" dirty="0" smtClean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(final state interaction) heavily </a:t>
                </a:r>
                <a:r>
                  <a:rPr lang="en-US" altLang="en-US" sz="2400" dirty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influence the phase space distribution in DD</a:t>
                </a:r>
              </a:p>
              <a:p>
                <a:pPr marL="342900" lvl="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en-US" sz="2400" dirty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Interference between SD and DD </a:t>
                </a:r>
                <a:r>
                  <a:rPr lang="en-US" altLang="en-US" sz="2400" dirty="0" smtClean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channels (</a:t>
                </a:r>
                <a:r>
                  <a:rPr lang="en-US" altLang="en-US" sz="2400" i="1" dirty="0" smtClean="0">
                    <a:solidFill>
                      <a:srgbClr val="FF0000"/>
                    </a:solidFill>
                    <a:latin typeface="Arial Unicode MS" pitchFamily="34" charset="-128"/>
                    <a:cs typeface="Arial" pitchFamily="34" charset="0"/>
                  </a:rPr>
                  <a:t>no pure SD or DD </a:t>
                </a:r>
                <a:r>
                  <a:rPr lang="en-US" altLang="en-US" sz="2400" dirty="0" smtClean="0">
                    <a:solidFill>
                      <a:srgbClr val="0070C0"/>
                    </a:solidFill>
                    <a:latin typeface="Arial Unicode MS" pitchFamily="34" charset="-128"/>
                    <a:cs typeface="Arial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" y="2990910"/>
                <a:ext cx="8686799" cy="2308324"/>
              </a:xfrm>
              <a:prstGeom prst="rect">
                <a:avLst/>
              </a:prstGeom>
              <a:blipFill rotWithShape="1">
                <a:blip r:embed="rId3"/>
                <a:stretch>
                  <a:fillRect l="-983" t="-1587" r="-1826" b="-58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7705" y="2667000"/>
            <a:ext cx="78357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Simplifying….</a:t>
            </a:r>
            <a:r>
              <a:rPr kumimoji="0" lang="en-US" altLang="en-US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Refsgaard</a:t>
            </a:r>
            <a:r>
              <a:rPr kumimoji="0" lang="en-US" altLang="en-US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altLang="en-US" sz="2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et al. </a:t>
            </a:r>
            <a:r>
              <a:rPr kumimoji="0" lang="en-US" altLang="en-US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(2) (</a:t>
            </a:r>
            <a:r>
              <a:rPr kumimoji="0" lang="en-US" altLang="en-US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Refsgaard</a:t>
            </a:r>
            <a:r>
              <a:rPr lang="en-US" altLang="en-US" sz="2000" u="sng" dirty="0" err="1" smtClean="0">
                <a:latin typeface="Arial Unicode MS" pitchFamily="34" charset="-128"/>
                <a:cs typeface="Arial" pitchFamily="34" charset="0"/>
              </a:rPr>
              <a:t>’s</a:t>
            </a:r>
            <a:r>
              <a:rPr lang="en-US" altLang="en-US" sz="2000" u="sng" dirty="0" smtClean="0">
                <a:latin typeface="Arial Unicode MS" pitchFamily="34" charset="-128"/>
                <a:cs typeface="Arial" pitchFamily="34" charset="0"/>
              </a:rPr>
              <a:t> talk on </a:t>
            </a:r>
            <a:r>
              <a:rPr lang="en-US" altLang="en-US" sz="2000" u="sng" dirty="0" err="1" smtClean="0">
                <a:latin typeface="Arial Unicode MS" pitchFamily="34" charset="-128"/>
                <a:cs typeface="Arial" pitchFamily="34" charset="0"/>
              </a:rPr>
              <a:t>wednesday</a:t>
            </a:r>
            <a:r>
              <a:rPr lang="en-US" altLang="en-US" sz="2000" u="sng" dirty="0" smtClean="0">
                <a:latin typeface="Arial Unicode MS" pitchFamily="34" charset="-128"/>
                <a:cs typeface="Arial" pitchFamily="34" charset="0"/>
              </a:rPr>
              <a:t>)</a:t>
            </a:r>
            <a:endParaRPr kumimoji="0" lang="en-US" altLang="en-US" sz="20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tangle 351"/>
          <p:cNvSpPr/>
          <p:nvPr/>
        </p:nvSpPr>
        <p:spPr>
          <a:xfrm>
            <a:off x="0" y="823934"/>
            <a:ext cx="9144000" cy="60340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457200" y="564528"/>
            <a:ext cx="8153400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53762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Search for rare 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-decay mode in </a:t>
            </a:r>
            <a:r>
              <a:rPr lang="en-US" sz="3200" u="none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12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351" name="Group 350"/>
          <p:cNvGrpSpPr/>
          <p:nvPr/>
        </p:nvGrpSpPr>
        <p:grpSpPr>
          <a:xfrm>
            <a:off x="685800" y="670046"/>
            <a:ext cx="6729152" cy="322051"/>
            <a:chOff x="685800" y="670046"/>
            <a:chExt cx="6729152" cy="322051"/>
          </a:xfrm>
        </p:grpSpPr>
        <p:sp>
          <p:nvSpPr>
            <p:cNvPr id="9" name="object 5"/>
            <p:cNvSpPr/>
            <p:nvPr/>
          </p:nvSpPr>
          <p:spPr>
            <a:xfrm>
              <a:off x="685800" y="670046"/>
              <a:ext cx="6705600" cy="3220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/>
            <p:cNvSpPr txBox="1"/>
            <p:nvPr/>
          </p:nvSpPr>
          <p:spPr>
            <a:xfrm>
              <a:off x="685800" y="670046"/>
              <a:ext cx="6729152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2000" spc="-5" dirty="0">
                  <a:latin typeface="Times New Roman"/>
                  <a:cs typeface="Times New Roman"/>
                </a:rPr>
                <a:t>A</a:t>
              </a:r>
              <a:r>
                <a:rPr sz="2000" dirty="0">
                  <a:latin typeface="Times New Roman"/>
                  <a:cs typeface="Times New Roman"/>
                </a:rPr>
                <a:t>t</a:t>
              </a:r>
              <a:r>
                <a:rPr sz="2000" spc="-35" dirty="0">
                  <a:latin typeface="Times New Roman"/>
                  <a:cs typeface="Times New Roman"/>
                </a:rPr>
                <a:t> </a:t>
              </a:r>
              <a:r>
                <a:rPr sz="2000" spc="-15" dirty="0">
                  <a:solidFill>
                    <a:srgbClr val="C32D2E"/>
                  </a:solidFill>
                  <a:latin typeface="Times New Roman"/>
                  <a:cs typeface="Times New Roman"/>
                </a:rPr>
                <a:t>T</a:t>
              </a:r>
              <a:r>
                <a:rPr sz="2000" spc="-35" dirty="0">
                  <a:solidFill>
                    <a:srgbClr val="C32D2E"/>
                  </a:solidFill>
                  <a:latin typeface="Times New Roman"/>
                  <a:cs typeface="Times New Roman"/>
                </a:rPr>
                <a:t> </a:t>
              </a:r>
              <a:r>
                <a:rPr sz="2000" spc="-15" dirty="0">
                  <a:solidFill>
                    <a:srgbClr val="C32D2E"/>
                  </a:solidFill>
                  <a:latin typeface="Times New Roman"/>
                  <a:cs typeface="Times New Roman"/>
                </a:rPr>
                <a:t>&gt;</a:t>
              </a:r>
              <a:r>
                <a:rPr sz="2000" dirty="0">
                  <a:solidFill>
                    <a:srgbClr val="C32D2E"/>
                  </a:solidFill>
                  <a:latin typeface="Times New Roman"/>
                  <a:cs typeface="Times New Roman"/>
                </a:rPr>
                <a:t> 1</a:t>
              </a:r>
              <a:r>
                <a:rPr sz="2000" spc="-5" dirty="0">
                  <a:solidFill>
                    <a:srgbClr val="C32D2E"/>
                  </a:solidFill>
                  <a:latin typeface="Times New Roman"/>
                  <a:cs typeface="Times New Roman"/>
                </a:rPr>
                <a:t>0</a:t>
              </a:r>
              <a:r>
                <a:rPr sz="1950" spc="15" baseline="25641" dirty="0">
                  <a:solidFill>
                    <a:srgbClr val="D0423C"/>
                  </a:solidFill>
                  <a:latin typeface="Times New Roman"/>
                  <a:cs typeface="Times New Roman"/>
                </a:rPr>
                <a:t>9</a:t>
              </a:r>
              <a:r>
                <a:rPr sz="1950" baseline="25641" dirty="0">
                  <a:solidFill>
                    <a:srgbClr val="D0423C"/>
                  </a:solidFill>
                  <a:latin typeface="Times New Roman"/>
                  <a:cs typeface="Times New Roman"/>
                </a:rPr>
                <a:t> </a:t>
              </a:r>
              <a:r>
                <a:rPr sz="1950" spc="-225" baseline="25641" dirty="0">
                  <a:solidFill>
                    <a:srgbClr val="D0423C"/>
                  </a:solidFill>
                  <a:latin typeface="Times New Roman"/>
                  <a:cs typeface="Times New Roman"/>
                </a:rPr>
                <a:t> </a:t>
              </a:r>
              <a:r>
                <a:rPr sz="2000" dirty="0">
                  <a:solidFill>
                    <a:srgbClr val="C32D2E"/>
                  </a:solidFill>
                  <a:latin typeface="Times New Roman"/>
                  <a:cs typeface="Times New Roman"/>
                </a:rPr>
                <a:t>K</a:t>
              </a:r>
              <a:r>
                <a:rPr sz="2000" dirty="0">
                  <a:latin typeface="Times New Roman"/>
                  <a:cs typeface="Times New Roman"/>
                </a:rPr>
                <a:t>, </a:t>
              </a:r>
              <a:r>
                <a:rPr sz="2000" spc="-10" dirty="0">
                  <a:latin typeface="Times New Roman"/>
                  <a:cs typeface="Times New Roman"/>
                </a:rPr>
                <a:t>the</a:t>
              </a:r>
              <a:r>
                <a:rPr sz="2000" dirty="0">
                  <a:latin typeface="Times New Roman"/>
                  <a:cs typeface="Times New Roman"/>
                </a:rPr>
                <a:t> s</a:t>
              </a:r>
              <a:r>
                <a:rPr sz="2000" spc="-10" dirty="0">
                  <a:latin typeface="Times New Roman"/>
                  <a:cs typeface="Times New Roman"/>
                </a:rPr>
                <a:t>tate</a:t>
              </a:r>
              <a:r>
                <a:rPr sz="2000" dirty="0">
                  <a:latin typeface="Times New Roman"/>
                  <a:cs typeface="Times New Roman"/>
                </a:rPr>
                <a:t>s </a:t>
              </a:r>
              <a:r>
                <a:rPr sz="2000" spc="-10" dirty="0">
                  <a:solidFill>
                    <a:srgbClr val="C32D2E"/>
                  </a:solidFill>
                  <a:latin typeface="Times New Roman"/>
                  <a:cs typeface="Times New Roman"/>
                </a:rPr>
                <a:t>above</a:t>
              </a:r>
              <a:r>
                <a:rPr sz="2000" dirty="0">
                  <a:solidFill>
                    <a:srgbClr val="C32D2E"/>
                  </a:solidFill>
                  <a:latin typeface="Times New Roman"/>
                  <a:cs typeface="Times New Roman"/>
                </a:rPr>
                <a:t> </a:t>
              </a:r>
              <a:r>
                <a:rPr sz="2000" spc="-10" dirty="0">
                  <a:solidFill>
                    <a:srgbClr val="C32D2E"/>
                  </a:solidFill>
                  <a:latin typeface="Times New Roman"/>
                  <a:cs typeface="Times New Roman"/>
                </a:rPr>
                <a:t>the</a:t>
              </a:r>
              <a:r>
                <a:rPr sz="2000" dirty="0">
                  <a:solidFill>
                    <a:srgbClr val="C32D2E"/>
                  </a:solidFill>
                  <a:latin typeface="Times New Roman"/>
                  <a:cs typeface="Times New Roman"/>
                </a:rPr>
                <a:t> H</a:t>
              </a:r>
              <a:r>
                <a:rPr sz="2000" spc="-10" dirty="0">
                  <a:solidFill>
                    <a:srgbClr val="C32D2E"/>
                  </a:solidFill>
                  <a:latin typeface="Times New Roman"/>
                  <a:cs typeface="Times New Roman"/>
                </a:rPr>
                <a:t>oyle</a:t>
              </a:r>
              <a:r>
                <a:rPr sz="2000" dirty="0">
                  <a:solidFill>
                    <a:srgbClr val="C32D2E"/>
                  </a:solidFill>
                  <a:latin typeface="Times New Roman"/>
                  <a:cs typeface="Times New Roman"/>
                </a:rPr>
                <a:t> s</a:t>
              </a:r>
              <a:r>
                <a:rPr sz="2000" spc="-10" dirty="0">
                  <a:solidFill>
                    <a:srgbClr val="C32D2E"/>
                  </a:solidFill>
                  <a:latin typeface="Times New Roman"/>
                  <a:cs typeface="Times New Roman"/>
                </a:rPr>
                <a:t>tate</a:t>
              </a:r>
              <a:r>
                <a:rPr sz="2000" spc="-5" dirty="0">
                  <a:solidFill>
                    <a:srgbClr val="C32D2E"/>
                  </a:solidFill>
                  <a:latin typeface="Times New Roman"/>
                  <a:cs typeface="Times New Roman"/>
                </a:rPr>
                <a:t> </a:t>
              </a:r>
              <a:r>
                <a:rPr sz="2000" spc="-15" dirty="0">
                  <a:latin typeface="Times New Roman"/>
                  <a:cs typeface="Times New Roman"/>
                </a:rPr>
                <a:t>become</a:t>
              </a:r>
              <a:r>
                <a:rPr sz="2000" dirty="0">
                  <a:latin typeface="Times New Roman"/>
                  <a:cs typeface="Times New Roman"/>
                </a:rPr>
                <a:t> </a:t>
              </a:r>
              <a:r>
                <a:rPr sz="2000" spc="-10" dirty="0">
                  <a:latin typeface="Times New Roman"/>
                  <a:cs typeface="Times New Roman"/>
                </a:rPr>
                <a:t>important</a:t>
              </a:r>
              <a:r>
                <a:rPr sz="2000" dirty="0">
                  <a:latin typeface="Times New Roman"/>
                  <a:cs typeface="Times New Roman"/>
                </a:rPr>
                <a:t>.</a:t>
              </a:r>
            </a:p>
          </p:txBody>
        </p:sp>
      </p:grpSp>
      <p:sp>
        <p:nvSpPr>
          <p:cNvPr id="275" name="object 173"/>
          <p:cNvSpPr txBox="1"/>
          <p:nvPr/>
        </p:nvSpPr>
        <p:spPr>
          <a:xfrm>
            <a:off x="244881" y="4277462"/>
            <a:ext cx="952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4.44 M</a:t>
            </a:r>
            <a:r>
              <a:rPr sz="1800" spc="-10" dirty="0">
                <a:latin typeface="Times New Roman"/>
                <a:cs typeface="Times New Roman"/>
              </a:rPr>
              <a:t>eV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76" name="object 174"/>
          <p:cNvSpPr txBox="1"/>
          <p:nvPr/>
        </p:nvSpPr>
        <p:spPr>
          <a:xfrm>
            <a:off x="247982" y="2783890"/>
            <a:ext cx="952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7.65 M</a:t>
            </a:r>
            <a:r>
              <a:rPr sz="1800" spc="-10" dirty="0">
                <a:latin typeface="Times New Roman"/>
                <a:cs typeface="Times New Roman"/>
              </a:rPr>
              <a:t>eV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77" name="object 175"/>
          <p:cNvSpPr txBox="1"/>
          <p:nvPr/>
        </p:nvSpPr>
        <p:spPr>
          <a:xfrm>
            <a:off x="228600" y="1787664"/>
            <a:ext cx="952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C32D2E"/>
                </a:solidFill>
                <a:latin typeface="Times New Roman"/>
                <a:cs typeface="Times New Roman"/>
              </a:rPr>
              <a:t>9.64 M</a:t>
            </a:r>
            <a:r>
              <a:rPr sz="1800" spc="-10" dirty="0">
                <a:solidFill>
                  <a:srgbClr val="C32D2E"/>
                </a:solidFill>
                <a:latin typeface="Times New Roman"/>
                <a:cs typeface="Times New Roman"/>
              </a:rPr>
              <a:t>eV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78" name="object 176"/>
          <p:cNvSpPr/>
          <p:nvPr/>
        </p:nvSpPr>
        <p:spPr>
          <a:xfrm>
            <a:off x="1142539" y="6244243"/>
            <a:ext cx="1970116" cy="128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177"/>
          <p:cNvSpPr/>
          <p:nvPr/>
        </p:nvSpPr>
        <p:spPr>
          <a:xfrm>
            <a:off x="1189275" y="6285048"/>
            <a:ext cx="1876425" cy="0"/>
          </a:xfrm>
          <a:custGeom>
            <a:avLst/>
            <a:gdLst/>
            <a:ahLst/>
            <a:cxnLst/>
            <a:rect l="l" t="t" r="r" b="b"/>
            <a:pathLst>
              <a:path w="1876425">
                <a:moveTo>
                  <a:pt x="0" y="0"/>
                </a:moveTo>
                <a:lnTo>
                  <a:pt x="1876424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178"/>
          <p:cNvSpPr/>
          <p:nvPr/>
        </p:nvSpPr>
        <p:spPr>
          <a:xfrm>
            <a:off x="1142539" y="4365567"/>
            <a:ext cx="1970116" cy="128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179"/>
          <p:cNvSpPr/>
          <p:nvPr/>
        </p:nvSpPr>
        <p:spPr>
          <a:xfrm>
            <a:off x="1189275" y="4408204"/>
            <a:ext cx="1876425" cy="0"/>
          </a:xfrm>
          <a:custGeom>
            <a:avLst/>
            <a:gdLst/>
            <a:ahLst/>
            <a:cxnLst/>
            <a:rect l="l" t="t" r="r" b="b"/>
            <a:pathLst>
              <a:path w="1876425">
                <a:moveTo>
                  <a:pt x="0" y="0"/>
                </a:moveTo>
                <a:lnTo>
                  <a:pt x="1876424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180"/>
          <p:cNvSpPr/>
          <p:nvPr/>
        </p:nvSpPr>
        <p:spPr>
          <a:xfrm>
            <a:off x="1142539" y="2873432"/>
            <a:ext cx="1970116" cy="128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181"/>
          <p:cNvSpPr/>
          <p:nvPr/>
        </p:nvSpPr>
        <p:spPr>
          <a:xfrm>
            <a:off x="1189275" y="2914146"/>
            <a:ext cx="1876425" cy="0"/>
          </a:xfrm>
          <a:custGeom>
            <a:avLst/>
            <a:gdLst/>
            <a:ahLst/>
            <a:cxnLst/>
            <a:rect l="l" t="t" r="r" b="b"/>
            <a:pathLst>
              <a:path w="1876425">
                <a:moveTo>
                  <a:pt x="0" y="0"/>
                </a:moveTo>
                <a:lnTo>
                  <a:pt x="1876424" y="1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182"/>
          <p:cNvSpPr/>
          <p:nvPr/>
        </p:nvSpPr>
        <p:spPr>
          <a:xfrm>
            <a:off x="1142539" y="1850967"/>
            <a:ext cx="1970116" cy="1163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183"/>
          <p:cNvSpPr/>
          <p:nvPr/>
        </p:nvSpPr>
        <p:spPr>
          <a:xfrm>
            <a:off x="1189275" y="1889292"/>
            <a:ext cx="1876425" cy="0"/>
          </a:xfrm>
          <a:custGeom>
            <a:avLst/>
            <a:gdLst/>
            <a:ahLst/>
            <a:cxnLst/>
            <a:rect l="l" t="t" r="r" b="b"/>
            <a:pathLst>
              <a:path w="1876425">
                <a:moveTo>
                  <a:pt x="0" y="0"/>
                </a:moveTo>
                <a:lnTo>
                  <a:pt x="1876424" y="1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184"/>
          <p:cNvSpPr/>
          <p:nvPr/>
        </p:nvSpPr>
        <p:spPr>
          <a:xfrm>
            <a:off x="4409441" y="3068781"/>
            <a:ext cx="1778923" cy="1288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185"/>
          <p:cNvSpPr/>
          <p:nvPr/>
        </p:nvSpPr>
        <p:spPr>
          <a:xfrm>
            <a:off x="4453206" y="3111707"/>
            <a:ext cx="1691639" cy="0"/>
          </a:xfrm>
          <a:custGeom>
            <a:avLst/>
            <a:gdLst/>
            <a:ahLst/>
            <a:cxnLst/>
            <a:rect l="l" t="t" r="r" b="b"/>
            <a:pathLst>
              <a:path w="1691639">
                <a:moveTo>
                  <a:pt x="0" y="0"/>
                </a:moveTo>
                <a:lnTo>
                  <a:pt x="1691427" y="1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186"/>
          <p:cNvSpPr/>
          <p:nvPr/>
        </p:nvSpPr>
        <p:spPr>
          <a:xfrm>
            <a:off x="7210830" y="3143596"/>
            <a:ext cx="1529542" cy="1288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187"/>
          <p:cNvSpPr/>
          <p:nvPr/>
        </p:nvSpPr>
        <p:spPr>
          <a:xfrm>
            <a:off x="7254639" y="3185792"/>
            <a:ext cx="1440815" cy="0"/>
          </a:xfrm>
          <a:custGeom>
            <a:avLst/>
            <a:gdLst/>
            <a:ahLst/>
            <a:cxnLst/>
            <a:rect l="l" t="t" r="r" b="b"/>
            <a:pathLst>
              <a:path w="1440815">
                <a:moveTo>
                  <a:pt x="0" y="0"/>
                </a:moveTo>
                <a:lnTo>
                  <a:pt x="1440357" y="1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188"/>
          <p:cNvSpPr/>
          <p:nvPr/>
        </p:nvSpPr>
        <p:spPr>
          <a:xfrm>
            <a:off x="4409441" y="2216727"/>
            <a:ext cx="1778923" cy="1288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189"/>
          <p:cNvSpPr/>
          <p:nvPr/>
        </p:nvSpPr>
        <p:spPr>
          <a:xfrm>
            <a:off x="4453206" y="2259718"/>
            <a:ext cx="1691639" cy="0"/>
          </a:xfrm>
          <a:custGeom>
            <a:avLst/>
            <a:gdLst/>
            <a:ahLst/>
            <a:cxnLst/>
            <a:rect l="l" t="t" r="r" b="b"/>
            <a:pathLst>
              <a:path w="1691639">
                <a:moveTo>
                  <a:pt x="0" y="0"/>
                </a:moveTo>
                <a:lnTo>
                  <a:pt x="1691427" y="1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190"/>
          <p:cNvSpPr/>
          <p:nvPr/>
        </p:nvSpPr>
        <p:spPr>
          <a:xfrm>
            <a:off x="3216564" y="1850967"/>
            <a:ext cx="1317567" cy="4779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91"/>
          <p:cNvSpPr/>
          <p:nvPr/>
        </p:nvSpPr>
        <p:spPr>
          <a:xfrm>
            <a:off x="3263918" y="1889292"/>
            <a:ext cx="1099185" cy="266065"/>
          </a:xfrm>
          <a:custGeom>
            <a:avLst/>
            <a:gdLst/>
            <a:ahLst/>
            <a:cxnLst/>
            <a:rect l="l" t="t" r="r" b="b"/>
            <a:pathLst>
              <a:path w="1099185" h="266065">
                <a:moveTo>
                  <a:pt x="0" y="0"/>
                </a:moveTo>
                <a:lnTo>
                  <a:pt x="1098656" y="265541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92"/>
          <p:cNvSpPr/>
          <p:nvPr/>
        </p:nvSpPr>
        <p:spPr>
          <a:xfrm>
            <a:off x="4263886" y="2079707"/>
            <a:ext cx="123189" cy="114935"/>
          </a:xfrm>
          <a:custGeom>
            <a:avLst/>
            <a:gdLst/>
            <a:ahLst/>
            <a:cxnLst/>
            <a:rect l="l" t="t" r="r" b="b"/>
            <a:pathLst>
              <a:path w="123189" h="114935">
                <a:moveTo>
                  <a:pt x="38802" y="0"/>
                </a:moveTo>
                <a:lnTo>
                  <a:pt x="30763" y="162"/>
                </a:lnTo>
                <a:lnTo>
                  <a:pt x="21046" y="10279"/>
                </a:lnTo>
                <a:lnTo>
                  <a:pt x="21207" y="18319"/>
                </a:lnTo>
                <a:lnTo>
                  <a:pt x="74189" y="69204"/>
                </a:lnTo>
                <a:lnTo>
                  <a:pt x="3816" y="90275"/>
                </a:lnTo>
                <a:lnTo>
                  <a:pt x="0" y="97353"/>
                </a:lnTo>
                <a:lnTo>
                  <a:pt x="4024" y="110792"/>
                </a:lnTo>
                <a:lnTo>
                  <a:pt x="11102" y="114608"/>
                </a:lnTo>
                <a:lnTo>
                  <a:pt x="123187" y="81047"/>
                </a:lnTo>
                <a:lnTo>
                  <a:pt x="388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193"/>
          <p:cNvSpPr/>
          <p:nvPr/>
        </p:nvSpPr>
        <p:spPr>
          <a:xfrm>
            <a:off x="6209146" y="2212570"/>
            <a:ext cx="1101436" cy="10640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194"/>
          <p:cNvSpPr/>
          <p:nvPr/>
        </p:nvSpPr>
        <p:spPr>
          <a:xfrm>
            <a:off x="6263566" y="2247371"/>
            <a:ext cx="880744" cy="847090"/>
          </a:xfrm>
          <a:custGeom>
            <a:avLst/>
            <a:gdLst/>
            <a:ahLst/>
            <a:cxnLst/>
            <a:rect l="l" t="t" r="r" b="b"/>
            <a:pathLst>
              <a:path w="880745" h="847089">
                <a:moveTo>
                  <a:pt x="0" y="0"/>
                </a:moveTo>
                <a:lnTo>
                  <a:pt x="880360" y="846919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195"/>
          <p:cNvSpPr/>
          <p:nvPr/>
        </p:nvSpPr>
        <p:spPr>
          <a:xfrm>
            <a:off x="7044200" y="2995296"/>
            <a:ext cx="118110" cy="116839"/>
          </a:xfrm>
          <a:custGeom>
            <a:avLst/>
            <a:gdLst/>
            <a:ahLst/>
            <a:cxnLst/>
            <a:rect l="l" t="t" r="r" b="b"/>
            <a:pathLst>
              <a:path w="118109" h="116839">
                <a:moveTo>
                  <a:pt x="10172" y="64203"/>
                </a:moveTo>
                <a:lnTo>
                  <a:pt x="3307" y="68389"/>
                </a:lnTo>
                <a:lnTo>
                  <a:pt x="0" y="82022"/>
                </a:lnTo>
                <a:lnTo>
                  <a:pt x="4184" y="88888"/>
                </a:lnTo>
                <a:lnTo>
                  <a:pt x="117890" y="116469"/>
                </a:lnTo>
                <a:lnTo>
                  <a:pt x="107966" y="81520"/>
                </a:lnTo>
                <a:lnTo>
                  <a:pt x="81563" y="81520"/>
                </a:lnTo>
                <a:lnTo>
                  <a:pt x="10172" y="64203"/>
                </a:lnTo>
                <a:close/>
              </a:path>
              <a:path w="118109" h="116839">
                <a:moveTo>
                  <a:pt x="78907" y="0"/>
                </a:moveTo>
                <a:lnTo>
                  <a:pt x="65412" y="3831"/>
                </a:lnTo>
                <a:lnTo>
                  <a:pt x="61495" y="10854"/>
                </a:lnTo>
                <a:lnTo>
                  <a:pt x="81563" y="81520"/>
                </a:lnTo>
                <a:lnTo>
                  <a:pt x="107966" y="81520"/>
                </a:lnTo>
                <a:lnTo>
                  <a:pt x="85929" y="3916"/>
                </a:lnTo>
                <a:lnTo>
                  <a:pt x="789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196"/>
          <p:cNvSpPr/>
          <p:nvPr/>
        </p:nvSpPr>
        <p:spPr>
          <a:xfrm>
            <a:off x="2123441" y="1867592"/>
            <a:ext cx="394854" cy="27598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197"/>
          <p:cNvSpPr/>
          <p:nvPr/>
        </p:nvSpPr>
        <p:spPr>
          <a:xfrm>
            <a:off x="2321721" y="1889292"/>
            <a:ext cx="0" cy="2480945"/>
          </a:xfrm>
          <a:custGeom>
            <a:avLst/>
            <a:gdLst/>
            <a:ahLst/>
            <a:cxnLst/>
            <a:rect l="l" t="t" r="r" b="b"/>
            <a:pathLst>
              <a:path h="2480945">
                <a:moveTo>
                  <a:pt x="0" y="0"/>
                </a:moveTo>
                <a:lnTo>
                  <a:pt x="0" y="2480761"/>
                </a:lnTo>
              </a:path>
            </a:pathLst>
          </a:custGeom>
          <a:ln w="380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198"/>
          <p:cNvSpPr/>
          <p:nvPr/>
        </p:nvSpPr>
        <p:spPr>
          <a:xfrm>
            <a:off x="2236113" y="423682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1048" y="0"/>
                </a:moveTo>
                <a:lnTo>
                  <a:pt x="9333" y="2478"/>
                </a:lnTo>
                <a:lnTo>
                  <a:pt x="4819" y="6130"/>
                </a:lnTo>
                <a:lnTo>
                  <a:pt x="0" y="16818"/>
                </a:lnTo>
                <a:lnTo>
                  <a:pt x="2478" y="28532"/>
                </a:lnTo>
                <a:lnTo>
                  <a:pt x="85607" y="171040"/>
                </a:lnTo>
                <a:lnTo>
                  <a:pt x="129716" y="95426"/>
                </a:lnTo>
                <a:lnTo>
                  <a:pt x="85607" y="95426"/>
                </a:lnTo>
                <a:lnTo>
                  <a:pt x="35387" y="9334"/>
                </a:lnTo>
                <a:lnTo>
                  <a:pt x="31736" y="4819"/>
                </a:lnTo>
                <a:lnTo>
                  <a:pt x="21048" y="0"/>
                </a:lnTo>
                <a:close/>
              </a:path>
              <a:path w="171450" h="171450">
                <a:moveTo>
                  <a:pt x="156481" y="346"/>
                </a:moveTo>
                <a:lnTo>
                  <a:pt x="144805" y="1410"/>
                </a:lnTo>
                <a:lnTo>
                  <a:pt x="135828" y="9334"/>
                </a:lnTo>
                <a:lnTo>
                  <a:pt x="85607" y="95426"/>
                </a:lnTo>
                <a:lnTo>
                  <a:pt x="129716" y="95426"/>
                </a:lnTo>
                <a:lnTo>
                  <a:pt x="168737" y="28532"/>
                </a:lnTo>
                <a:lnTo>
                  <a:pt x="170869" y="23131"/>
                </a:lnTo>
                <a:lnTo>
                  <a:pt x="169804" y="11455"/>
                </a:lnTo>
                <a:lnTo>
                  <a:pt x="161881" y="2478"/>
                </a:lnTo>
                <a:lnTo>
                  <a:pt x="156481" y="346"/>
                </a:lnTo>
                <a:close/>
              </a:path>
            </a:pathLst>
          </a:custGeom>
          <a:solidFill>
            <a:srgbClr val="44A2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199"/>
          <p:cNvSpPr/>
          <p:nvPr/>
        </p:nvSpPr>
        <p:spPr>
          <a:xfrm>
            <a:off x="1724430" y="2890057"/>
            <a:ext cx="390698" cy="17373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200"/>
          <p:cNvSpPr/>
          <p:nvPr/>
        </p:nvSpPr>
        <p:spPr>
          <a:xfrm>
            <a:off x="1920041" y="2914146"/>
            <a:ext cx="0" cy="1456055"/>
          </a:xfrm>
          <a:custGeom>
            <a:avLst/>
            <a:gdLst/>
            <a:ahLst/>
            <a:cxnLst/>
            <a:rect l="l" t="t" r="r" b="b"/>
            <a:pathLst>
              <a:path h="1456054">
                <a:moveTo>
                  <a:pt x="0" y="0"/>
                </a:moveTo>
                <a:lnTo>
                  <a:pt x="0" y="145602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201"/>
          <p:cNvSpPr/>
          <p:nvPr/>
        </p:nvSpPr>
        <p:spPr>
          <a:xfrm>
            <a:off x="1834433" y="4236942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1048" y="0"/>
                </a:moveTo>
                <a:lnTo>
                  <a:pt x="9334" y="2478"/>
                </a:lnTo>
                <a:lnTo>
                  <a:pt x="4820" y="6130"/>
                </a:lnTo>
                <a:lnTo>
                  <a:pt x="0" y="16818"/>
                </a:lnTo>
                <a:lnTo>
                  <a:pt x="2478" y="28532"/>
                </a:lnTo>
                <a:lnTo>
                  <a:pt x="85608" y="171041"/>
                </a:lnTo>
                <a:lnTo>
                  <a:pt x="129717" y="95426"/>
                </a:lnTo>
                <a:lnTo>
                  <a:pt x="85608" y="95426"/>
                </a:lnTo>
                <a:lnTo>
                  <a:pt x="35388" y="9334"/>
                </a:lnTo>
                <a:lnTo>
                  <a:pt x="31736" y="4820"/>
                </a:lnTo>
                <a:lnTo>
                  <a:pt x="21048" y="0"/>
                </a:lnTo>
                <a:close/>
              </a:path>
              <a:path w="171450" h="171450">
                <a:moveTo>
                  <a:pt x="156480" y="346"/>
                </a:moveTo>
                <a:lnTo>
                  <a:pt x="144804" y="1411"/>
                </a:lnTo>
                <a:lnTo>
                  <a:pt x="135828" y="9334"/>
                </a:lnTo>
                <a:lnTo>
                  <a:pt x="85608" y="95426"/>
                </a:lnTo>
                <a:lnTo>
                  <a:pt x="129717" y="95426"/>
                </a:lnTo>
                <a:lnTo>
                  <a:pt x="168738" y="28532"/>
                </a:lnTo>
                <a:lnTo>
                  <a:pt x="170870" y="23131"/>
                </a:lnTo>
                <a:lnTo>
                  <a:pt x="169805" y="11455"/>
                </a:lnTo>
                <a:lnTo>
                  <a:pt x="161882" y="2478"/>
                </a:lnTo>
                <a:lnTo>
                  <a:pt x="156480" y="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202"/>
          <p:cNvSpPr/>
          <p:nvPr/>
        </p:nvSpPr>
        <p:spPr>
          <a:xfrm>
            <a:off x="1932249" y="4386348"/>
            <a:ext cx="390698" cy="21197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203"/>
          <p:cNvSpPr/>
          <p:nvPr/>
        </p:nvSpPr>
        <p:spPr>
          <a:xfrm>
            <a:off x="2114273" y="4408204"/>
            <a:ext cx="13335" cy="1839595"/>
          </a:xfrm>
          <a:custGeom>
            <a:avLst/>
            <a:gdLst/>
            <a:ahLst/>
            <a:cxnLst/>
            <a:rect l="l" t="t" r="r" b="b"/>
            <a:pathLst>
              <a:path w="13335" h="1839595">
                <a:moveTo>
                  <a:pt x="0" y="0"/>
                </a:moveTo>
                <a:lnTo>
                  <a:pt x="13222" y="1839412"/>
                </a:lnTo>
              </a:path>
            </a:pathLst>
          </a:custGeom>
          <a:ln w="380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204"/>
          <p:cNvSpPr/>
          <p:nvPr/>
        </p:nvSpPr>
        <p:spPr>
          <a:xfrm>
            <a:off x="2041052" y="611422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0924" y="624"/>
                </a:moveTo>
                <a:lnTo>
                  <a:pt x="9232" y="3188"/>
                </a:lnTo>
                <a:lnTo>
                  <a:pt x="4739" y="6877"/>
                </a:lnTo>
                <a:lnTo>
                  <a:pt x="0" y="17597"/>
                </a:lnTo>
                <a:lnTo>
                  <a:pt x="2563" y="29290"/>
                </a:lnTo>
                <a:lnTo>
                  <a:pt x="86714" y="171197"/>
                </a:lnTo>
                <a:lnTo>
                  <a:pt x="130097" y="95584"/>
                </a:lnTo>
                <a:lnTo>
                  <a:pt x="86172" y="95584"/>
                </a:lnTo>
                <a:lnTo>
                  <a:pt x="35334" y="9856"/>
                </a:lnTo>
                <a:lnTo>
                  <a:pt x="31644" y="5363"/>
                </a:lnTo>
                <a:lnTo>
                  <a:pt x="20924" y="624"/>
                </a:lnTo>
                <a:close/>
              </a:path>
              <a:path w="171450" h="171450">
                <a:moveTo>
                  <a:pt x="156367" y="0"/>
                </a:moveTo>
                <a:lnTo>
                  <a:pt x="144695" y="1145"/>
                </a:lnTo>
                <a:lnTo>
                  <a:pt x="135772" y="9134"/>
                </a:lnTo>
                <a:lnTo>
                  <a:pt x="86172" y="95584"/>
                </a:lnTo>
                <a:lnTo>
                  <a:pt x="130097" y="95584"/>
                </a:lnTo>
                <a:lnTo>
                  <a:pt x="168818" y="28095"/>
                </a:lnTo>
                <a:lnTo>
                  <a:pt x="170910" y="22686"/>
                </a:lnTo>
                <a:lnTo>
                  <a:pt x="169764" y="11014"/>
                </a:lnTo>
                <a:lnTo>
                  <a:pt x="161775" y="2090"/>
                </a:lnTo>
                <a:lnTo>
                  <a:pt x="156367" y="0"/>
                </a:lnTo>
                <a:close/>
              </a:path>
            </a:pathLst>
          </a:custGeom>
          <a:solidFill>
            <a:srgbClr val="44A2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205"/>
          <p:cNvSpPr/>
          <p:nvPr/>
        </p:nvSpPr>
        <p:spPr>
          <a:xfrm>
            <a:off x="2867430" y="1713806"/>
            <a:ext cx="1783080" cy="14214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206"/>
          <p:cNvSpPr/>
          <p:nvPr/>
        </p:nvSpPr>
        <p:spPr>
          <a:xfrm>
            <a:off x="3096113" y="1911753"/>
            <a:ext cx="1327150" cy="979805"/>
          </a:xfrm>
          <a:custGeom>
            <a:avLst/>
            <a:gdLst/>
            <a:ahLst/>
            <a:cxnLst/>
            <a:rect l="l" t="t" r="r" b="b"/>
            <a:pathLst>
              <a:path w="1327150" h="979805">
                <a:moveTo>
                  <a:pt x="0" y="0"/>
                </a:moveTo>
                <a:lnTo>
                  <a:pt x="1326650" y="979808"/>
                </a:lnTo>
              </a:path>
            </a:pathLst>
          </a:custGeom>
          <a:ln w="38099">
            <a:solidFill>
              <a:srgbClr val="FFC3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207"/>
          <p:cNvSpPr/>
          <p:nvPr/>
        </p:nvSpPr>
        <p:spPr>
          <a:xfrm>
            <a:off x="3065701" y="1889292"/>
            <a:ext cx="180975" cy="162560"/>
          </a:xfrm>
          <a:custGeom>
            <a:avLst/>
            <a:gdLst/>
            <a:ahLst/>
            <a:cxnLst/>
            <a:rect l="l" t="t" r="r" b="b"/>
            <a:pathLst>
              <a:path w="180975" h="162559">
                <a:moveTo>
                  <a:pt x="0" y="0"/>
                </a:moveTo>
                <a:lnTo>
                  <a:pt x="65246" y="151532"/>
                </a:lnTo>
                <a:lnTo>
                  <a:pt x="68139" y="156239"/>
                </a:lnTo>
                <a:lnTo>
                  <a:pt x="78214" y="162503"/>
                </a:lnTo>
                <a:lnTo>
                  <a:pt x="90277" y="161495"/>
                </a:lnTo>
                <a:lnTo>
                  <a:pt x="94983" y="158603"/>
                </a:lnTo>
                <a:lnTo>
                  <a:pt x="101248" y="148529"/>
                </a:lnTo>
                <a:lnTo>
                  <a:pt x="100241" y="136465"/>
                </a:lnTo>
                <a:lnTo>
                  <a:pt x="60824" y="44922"/>
                </a:lnTo>
                <a:lnTo>
                  <a:pt x="177865" y="44922"/>
                </a:lnTo>
                <a:lnTo>
                  <a:pt x="180905" y="38787"/>
                </a:lnTo>
                <a:lnTo>
                  <a:pt x="180979" y="35499"/>
                </a:lnTo>
                <a:lnTo>
                  <a:pt x="175789" y="23623"/>
                </a:lnTo>
                <a:lnTo>
                  <a:pt x="164020" y="17793"/>
                </a:lnTo>
                <a:lnTo>
                  <a:pt x="0" y="0"/>
                </a:lnTo>
                <a:close/>
              </a:path>
              <a:path w="180975" h="162559">
                <a:moveTo>
                  <a:pt x="177865" y="44922"/>
                </a:moveTo>
                <a:lnTo>
                  <a:pt x="60824" y="44922"/>
                </a:lnTo>
                <a:lnTo>
                  <a:pt x="159912" y="55671"/>
                </a:lnTo>
                <a:lnTo>
                  <a:pt x="163199" y="55745"/>
                </a:lnTo>
                <a:lnTo>
                  <a:pt x="175074" y="50555"/>
                </a:lnTo>
                <a:lnTo>
                  <a:pt x="177865" y="44922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208"/>
          <p:cNvSpPr/>
          <p:nvPr/>
        </p:nvSpPr>
        <p:spPr>
          <a:xfrm>
            <a:off x="4272197" y="2751519"/>
            <a:ext cx="180975" cy="162560"/>
          </a:xfrm>
          <a:custGeom>
            <a:avLst/>
            <a:gdLst/>
            <a:ahLst/>
            <a:cxnLst/>
            <a:rect l="l" t="t" r="r" b="b"/>
            <a:pathLst>
              <a:path w="180975" h="162560">
                <a:moveTo>
                  <a:pt x="17780" y="106758"/>
                </a:moveTo>
                <a:lnTo>
                  <a:pt x="5904" y="111947"/>
                </a:lnTo>
                <a:lnTo>
                  <a:pt x="74" y="123715"/>
                </a:lnTo>
                <a:lnTo>
                  <a:pt x="0" y="127005"/>
                </a:lnTo>
                <a:lnTo>
                  <a:pt x="5190" y="138880"/>
                </a:lnTo>
                <a:lnTo>
                  <a:pt x="16958" y="144709"/>
                </a:lnTo>
                <a:lnTo>
                  <a:pt x="180978" y="162503"/>
                </a:lnTo>
                <a:lnTo>
                  <a:pt x="161635" y="117581"/>
                </a:lnTo>
                <a:lnTo>
                  <a:pt x="120154" y="117581"/>
                </a:lnTo>
                <a:lnTo>
                  <a:pt x="21067" y="106832"/>
                </a:lnTo>
                <a:lnTo>
                  <a:pt x="17780" y="106758"/>
                </a:lnTo>
                <a:close/>
              </a:path>
              <a:path w="180975" h="162560">
                <a:moveTo>
                  <a:pt x="102765" y="0"/>
                </a:moveTo>
                <a:lnTo>
                  <a:pt x="90701" y="1008"/>
                </a:lnTo>
                <a:lnTo>
                  <a:pt x="85995" y="3900"/>
                </a:lnTo>
                <a:lnTo>
                  <a:pt x="79730" y="13974"/>
                </a:lnTo>
                <a:lnTo>
                  <a:pt x="80738" y="26038"/>
                </a:lnTo>
                <a:lnTo>
                  <a:pt x="120154" y="117581"/>
                </a:lnTo>
                <a:lnTo>
                  <a:pt x="161635" y="117581"/>
                </a:lnTo>
                <a:lnTo>
                  <a:pt x="115731" y="10971"/>
                </a:lnTo>
                <a:lnTo>
                  <a:pt x="112838" y="6264"/>
                </a:lnTo>
                <a:lnTo>
                  <a:pt x="102765" y="0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209"/>
          <p:cNvSpPr/>
          <p:nvPr/>
        </p:nvSpPr>
        <p:spPr>
          <a:xfrm>
            <a:off x="2975495" y="2740428"/>
            <a:ext cx="1558636" cy="5486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210"/>
          <p:cNvSpPr/>
          <p:nvPr/>
        </p:nvSpPr>
        <p:spPr>
          <a:xfrm>
            <a:off x="3208898" y="2919106"/>
            <a:ext cx="1089025" cy="144145"/>
          </a:xfrm>
          <a:custGeom>
            <a:avLst/>
            <a:gdLst/>
            <a:ahLst/>
            <a:cxnLst/>
            <a:rect l="l" t="t" r="r" b="b"/>
            <a:pathLst>
              <a:path w="1089025" h="144144">
                <a:moveTo>
                  <a:pt x="0" y="0"/>
                </a:moveTo>
                <a:lnTo>
                  <a:pt x="1088676" y="144067"/>
                </a:lnTo>
              </a:path>
            </a:pathLst>
          </a:custGeom>
          <a:ln w="38099">
            <a:solidFill>
              <a:srgbClr val="FFC3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211"/>
          <p:cNvSpPr/>
          <p:nvPr/>
        </p:nvSpPr>
        <p:spPr>
          <a:xfrm>
            <a:off x="3171418" y="2849549"/>
            <a:ext cx="178435" cy="169545"/>
          </a:xfrm>
          <a:custGeom>
            <a:avLst/>
            <a:gdLst/>
            <a:ahLst/>
            <a:cxnLst/>
            <a:rect l="l" t="t" r="r" b="b"/>
            <a:pathLst>
              <a:path w="178435" h="169544">
                <a:moveTo>
                  <a:pt x="164273" y="0"/>
                </a:moveTo>
                <a:lnTo>
                  <a:pt x="152182" y="882"/>
                </a:lnTo>
                <a:lnTo>
                  <a:pt x="0" y="64597"/>
                </a:lnTo>
                <a:lnTo>
                  <a:pt x="130370" y="165703"/>
                </a:lnTo>
                <a:lnTo>
                  <a:pt x="135395" y="168507"/>
                </a:lnTo>
                <a:lnTo>
                  <a:pt x="147134" y="169009"/>
                </a:lnTo>
                <a:lnTo>
                  <a:pt x="157099" y="162325"/>
                </a:lnTo>
                <a:lnTo>
                  <a:pt x="159902" y="157301"/>
                </a:lnTo>
                <a:lnTo>
                  <a:pt x="160404" y="145561"/>
                </a:lnTo>
                <a:lnTo>
                  <a:pt x="153719" y="135597"/>
                </a:lnTo>
                <a:lnTo>
                  <a:pt x="74960" y="74516"/>
                </a:lnTo>
                <a:lnTo>
                  <a:pt x="166897" y="36025"/>
                </a:lnTo>
                <a:lnTo>
                  <a:pt x="171601" y="33205"/>
                </a:lnTo>
                <a:lnTo>
                  <a:pt x="177992" y="23188"/>
                </a:lnTo>
                <a:lnTo>
                  <a:pt x="177111" y="11096"/>
                </a:lnTo>
                <a:lnTo>
                  <a:pt x="174290" y="6390"/>
                </a:lnTo>
                <a:lnTo>
                  <a:pt x="164273" y="0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212"/>
          <p:cNvSpPr/>
          <p:nvPr/>
        </p:nvSpPr>
        <p:spPr>
          <a:xfrm>
            <a:off x="4157063" y="2963722"/>
            <a:ext cx="178435" cy="169545"/>
          </a:xfrm>
          <a:custGeom>
            <a:avLst/>
            <a:gdLst/>
            <a:ahLst/>
            <a:cxnLst/>
            <a:rect l="l" t="t" r="r" b="b"/>
            <a:pathLst>
              <a:path w="178435" h="169544">
                <a:moveTo>
                  <a:pt x="30857" y="0"/>
                </a:moveTo>
                <a:lnTo>
                  <a:pt x="20893" y="6684"/>
                </a:lnTo>
                <a:lnTo>
                  <a:pt x="18090" y="11708"/>
                </a:lnTo>
                <a:lnTo>
                  <a:pt x="17588" y="23447"/>
                </a:lnTo>
                <a:lnTo>
                  <a:pt x="24273" y="33411"/>
                </a:lnTo>
                <a:lnTo>
                  <a:pt x="103030" y="94492"/>
                </a:lnTo>
                <a:lnTo>
                  <a:pt x="11095" y="132983"/>
                </a:lnTo>
                <a:lnTo>
                  <a:pt x="6391" y="135804"/>
                </a:lnTo>
                <a:lnTo>
                  <a:pt x="0" y="145821"/>
                </a:lnTo>
                <a:lnTo>
                  <a:pt x="880" y="157912"/>
                </a:lnTo>
                <a:lnTo>
                  <a:pt x="3701" y="162617"/>
                </a:lnTo>
                <a:lnTo>
                  <a:pt x="13718" y="169009"/>
                </a:lnTo>
                <a:lnTo>
                  <a:pt x="25809" y="168128"/>
                </a:lnTo>
                <a:lnTo>
                  <a:pt x="177992" y="104412"/>
                </a:lnTo>
                <a:lnTo>
                  <a:pt x="47622" y="3305"/>
                </a:lnTo>
                <a:lnTo>
                  <a:pt x="42597" y="501"/>
                </a:lnTo>
                <a:lnTo>
                  <a:pt x="30857" y="0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213"/>
          <p:cNvSpPr txBox="1"/>
          <p:nvPr/>
        </p:nvSpPr>
        <p:spPr>
          <a:xfrm>
            <a:off x="755653" y="6143560"/>
            <a:ext cx="3435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g.s.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6" name="object 214"/>
          <p:cNvSpPr/>
          <p:nvPr/>
        </p:nvSpPr>
        <p:spPr>
          <a:xfrm>
            <a:off x="6067830" y="2935777"/>
            <a:ext cx="1172094" cy="4696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215"/>
          <p:cNvSpPr/>
          <p:nvPr/>
        </p:nvSpPr>
        <p:spPr>
          <a:xfrm>
            <a:off x="6301205" y="3115271"/>
            <a:ext cx="704215" cy="67310"/>
          </a:xfrm>
          <a:custGeom>
            <a:avLst/>
            <a:gdLst/>
            <a:ahLst/>
            <a:cxnLst/>
            <a:rect l="l" t="t" r="r" b="b"/>
            <a:pathLst>
              <a:path w="704215" h="67310">
                <a:moveTo>
                  <a:pt x="0" y="0"/>
                </a:moveTo>
                <a:lnTo>
                  <a:pt x="704184" y="66689"/>
                </a:lnTo>
              </a:path>
            </a:pathLst>
          </a:custGeom>
          <a:ln w="38099">
            <a:solidFill>
              <a:srgbClr val="FFC3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216"/>
          <p:cNvSpPr/>
          <p:nvPr/>
        </p:nvSpPr>
        <p:spPr>
          <a:xfrm>
            <a:off x="6263566" y="3041040"/>
            <a:ext cx="176530" cy="169545"/>
          </a:xfrm>
          <a:custGeom>
            <a:avLst/>
            <a:gdLst/>
            <a:ahLst/>
            <a:cxnLst/>
            <a:rect l="l" t="t" r="r" b="b"/>
            <a:pathLst>
              <a:path w="176529" h="169544">
                <a:moveTo>
                  <a:pt x="161699" y="0"/>
                </a:moveTo>
                <a:lnTo>
                  <a:pt x="149711" y="1343"/>
                </a:lnTo>
                <a:lnTo>
                  <a:pt x="0" y="70666"/>
                </a:lnTo>
                <a:lnTo>
                  <a:pt x="134035" y="166862"/>
                </a:lnTo>
                <a:lnTo>
                  <a:pt x="139210" y="169493"/>
                </a:lnTo>
                <a:lnTo>
                  <a:pt x="150935" y="169535"/>
                </a:lnTo>
                <a:lnTo>
                  <a:pt x="160619" y="162493"/>
                </a:lnTo>
                <a:lnTo>
                  <a:pt x="163250" y="157317"/>
                </a:lnTo>
                <a:lnTo>
                  <a:pt x="163291" y="145592"/>
                </a:lnTo>
                <a:lnTo>
                  <a:pt x="156250" y="135908"/>
                </a:lnTo>
                <a:lnTo>
                  <a:pt x="75276" y="77796"/>
                </a:lnTo>
                <a:lnTo>
                  <a:pt x="165719" y="35916"/>
                </a:lnTo>
                <a:lnTo>
                  <a:pt x="170415" y="32835"/>
                </a:lnTo>
                <a:lnTo>
                  <a:pt x="176345" y="22612"/>
                </a:lnTo>
                <a:lnTo>
                  <a:pt x="175002" y="10624"/>
                </a:lnTo>
                <a:lnTo>
                  <a:pt x="171922" y="5930"/>
                </a:lnTo>
                <a:lnTo>
                  <a:pt x="161699" y="0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217"/>
          <p:cNvSpPr/>
          <p:nvPr/>
        </p:nvSpPr>
        <p:spPr>
          <a:xfrm>
            <a:off x="6866682" y="3086657"/>
            <a:ext cx="176530" cy="169545"/>
          </a:xfrm>
          <a:custGeom>
            <a:avLst/>
            <a:gdLst/>
            <a:ahLst/>
            <a:cxnLst/>
            <a:rect l="l" t="t" r="r" b="b"/>
            <a:pathLst>
              <a:path w="176529" h="169544">
                <a:moveTo>
                  <a:pt x="25410" y="0"/>
                </a:moveTo>
                <a:lnTo>
                  <a:pt x="15726" y="7041"/>
                </a:lnTo>
                <a:lnTo>
                  <a:pt x="13094" y="12216"/>
                </a:lnTo>
                <a:lnTo>
                  <a:pt x="13053" y="23941"/>
                </a:lnTo>
                <a:lnTo>
                  <a:pt x="20094" y="33626"/>
                </a:lnTo>
                <a:lnTo>
                  <a:pt x="101068" y="91739"/>
                </a:lnTo>
                <a:lnTo>
                  <a:pt x="10625" y="133618"/>
                </a:lnTo>
                <a:lnTo>
                  <a:pt x="5930" y="136699"/>
                </a:lnTo>
                <a:lnTo>
                  <a:pt x="0" y="146921"/>
                </a:lnTo>
                <a:lnTo>
                  <a:pt x="1343" y="158909"/>
                </a:lnTo>
                <a:lnTo>
                  <a:pt x="4424" y="163605"/>
                </a:lnTo>
                <a:lnTo>
                  <a:pt x="14647" y="169535"/>
                </a:lnTo>
                <a:lnTo>
                  <a:pt x="26635" y="168191"/>
                </a:lnTo>
                <a:lnTo>
                  <a:pt x="176345" y="98867"/>
                </a:lnTo>
                <a:lnTo>
                  <a:pt x="42309" y="2672"/>
                </a:lnTo>
                <a:lnTo>
                  <a:pt x="37134" y="40"/>
                </a:lnTo>
                <a:lnTo>
                  <a:pt x="25410" y="0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218"/>
          <p:cNvSpPr txBox="1"/>
          <p:nvPr/>
        </p:nvSpPr>
        <p:spPr>
          <a:xfrm>
            <a:off x="1228374" y="5901184"/>
            <a:ext cx="394335" cy="39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Times New Roman"/>
                <a:cs typeface="Times New Roman"/>
              </a:rPr>
              <a:t>0</a:t>
            </a:r>
            <a:r>
              <a:rPr sz="1600" spc="-10" dirty="0">
                <a:latin typeface="Times New Roman"/>
                <a:cs typeface="Times New Roman"/>
              </a:rPr>
              <a:t>+</a:t>
            </a:r>
            <a:r>
              <a:rPr sz="2400" spc="-15" baseline="-45138" dirty="0">
                <a:latin typeface="Times New Roman"/>
                <a:cs typeface="Times New Roman"/>
              </a:rPr>
              <a:t>1</a:t>
            </a:r>
            <a:endParaRPr sz="2400" baseline="-45138">
              <a:latin typeface="Times New Roman"/>
              <a:cs typeface="Times New Roman"/>
            </a:endParaRPr>
          </a:p>
        </p:txBody>
      </p:sp>
      <p:sp>
        <p:nvSpPr>
          <p:cNvPr id="321" name="object 219"/>
          <p:cNvSpPr txBox="1"/>
          <p:nvPr/>
        </p:nvSpPr>
        <p:spPr>
          <a:xfrm>
            <a:off x="1228374" y="4038559"/>
            <a:ext cx="1778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2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22" name="object 220"/>
          <p:cNvSpPr txBox="1"/>
          <p:nvPr/>
        </p:nvSpPr>
        <p:spPr>
          <a:xfrm>
            <a:off x="1380774" y="4023319"/>
            <a:ext cx="14033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3" name="object 221"/>
          <p:cNvSpPr txBox="1"/>
          <p:nvPr/>
        </p:nvSpPr>
        <p:spPr>
          <a:xfrm>
            <a:off x="1495372" y="4190959"/>
            <a:ext cx="1270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4" name="object 222"/>
          <p:cNvSpPr txBox="1"/>
          <p:nvPr/>
        </p:nvSpPr>
        <p:spPr>
          <a:xfrm>
            <a:off x="1228374" y="2438400"/>
            <a:ext cx="394335" cy="39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Times New Roman"/>
                <a:cs typeface="Times New Roman"/>
              </a:rPr>
              <a:t>0</a:t>
            </a:r>
            <a:r>
              <a:rPr sz="1600" spc="-10" dirty="0">
                <a:latin typeface="Times New Roman"/>
                <a:cs typeface="Times New Roman"/>
              </a:rPr>
              <a:t>+</a:t>
            </a:r>
            <a:r>
              <a:rPr sz="2400" spc="-15" baseline="-45138" dirty="0">
                <a:latin typeface="Times New Roman"/>
                <a:cs typeface="Times New Roman"/>
              </a:rPr>
              <a:t>2</a:t>
            </a:r>
            <a:endParaRPr sz="2400" baseline="-45138" dirty="0">
              <a:latin typeface="Times New Roman"/>
              <a:cs typeface="Times New Roman"/>
            </a:endParaRPr>
          </a:p>
        </p:txBody>
      </p:sp>
      <p:sp>
        <p:nvSpPr>
          <p:cNvPr id="325" name="object 223"/>
          <p:cNvSpPr txBox="1"/>
          <p:nvPr/>
        </p:nvSpPr>
        <p:spPr>
          <a:xfrm>
            <a:off x="1598378" y="3443185"/>
            <a:ext cx="1778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135" dirty="0">
                <a:latin typeface="Times New Roman"/>
                <a:cs typeface="Times New Roman"/>
              </a:rPr>
              <a:t>γ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26" name="object 224"/>
          <p:cNvSpPr txBox="1"/>
          <p:nvPr/>
        </p:nvSpPr>
        <p:spPr>
          <a:xfrm>
            <a:off x="2500119" y="3869598"/>
            <a:ext cx="1778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135" dirty="0">
                <a:latin typeface="Times New Roman"/>
                <a:cs typeface="Times New Roman"/>
              </a:rPr>
              <a:t>γ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27" name="object 225"/>
          <p:cNvSpPr txBox="1"/>
          <p:nvPr/>
        </p:nvSpPr>
        <p:spPr>
          <a:xfrm>
            <a:off x="2169133" y="5242068"/>
            <a:ext cx="1778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135" dirty="0">
                <a:latin typeface="Times New Roman"/>
                <a:cs typeface="Times New Roman"/>
              </a:rPr>
              <a:t>γ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28" name="object 226"/>
          <p:cNvSpPr txBox="1"/>
          <p:nvPr/>
        </p:nvSpPr>
        <p:spPr>
          <a:xfrm>
            <a:off x="4698222" y="2794000"/>
            <a:ext cx="126174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7.37 M</a:t>
            </a:r>
            <a:r>
              <a:rPr sz="2400" spc="-2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V</a:t>
            </a:r>
          </a:p>
        </p:txBody>
      </p:sp>
      <p:sp>
        <p:nvSpPr>
          <p:cNvPr id="329" name="object 227"/>
          <p:cNvSpPr txBox="1"/>
          <p:nvPr/>
        </p:nvSpPr>
        <p:spPr>
          <a:xfrm>
            <a:off x="4698222" y="3143948"/>
            <a:ext cx="1450340" cy="345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aseline="24305" dirty="0">
                <a:latin typeface="Times New Roman"/>
                <a:cs typeface="Times New Roman"/>
              </a:rPr>
              <a:t>8</a:t>
            </a:r>
            <a:r>
              <a:rPr sz="2400" spc="-20" dirty="0">
                <a:latin typeface="Times New Roman"/>
                <a:cs typeface="Times New Roman"/>
              </a:rPr>
              <a:t>Be</a:t>
            </a:r>
            <a:r>
              <a:rPr sz="2400" dirty="0">
                <a:latin typeface="Times New Roman"/>
                <a:cs typeface="Times New Roman"/>
              </a:rPr>
              <a:t>(g.s</a:t>
            </a:r>
            <a:r>
              <a:rPr sz="2400" spc="-10" dirty="0">
                <a:latin typeface="Times New Roman"/>
                <a:cs typeface="Times New Roman"/>
              </a:rPr>
              <a:t>.)+</a:t>
            </a:r>
            <a:r>
              <a:rPr sz="2400" spc="200" dirty="0">
                <a:latin typeface="Times New Roman"/>
                <a:cs typeface="Times New Roman"/>
              </a:rPr>
              <a:t>α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30" name="object 228"/>
          <p:cNvSpPr txBox="1"/>
          <p:nvPr/>
        </p:nvSpPr>
        <p:spPr>
          <a:xfrm>
            <a:off x="7835521" y="3236570"/>
            <a:ext cx="3644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3</a:t>
            </a:r>
            <a:r>
              <a:rPr sz="2400" spc="200" dirty="0">
                <a:latin typeface="Times New Roman"/>
                <a:cs typeface="Times New Roman"/>
              </a:rPr>
              <a:t>α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31" name="object 229"/>
          <p:cNvSpPr txBox="1"/>
          <p:nvPr/>
        </p:nvSpPr>
        <p:spPr>
          <a:xfrm>
            <a:off x="7326308" y="2870200"/>
            <a:ext cx="126174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7.27 M</a:t>
            </a:r>
            <a:r>
              <a:rPr sz="2400" spc="-2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V</a:t>
            </a:r>
          </a:p>
        </p:txBody>
      </p:sp>
      <p:sp>
        <p:nvSpPr>
          <p:cNvPr id="332" name="object 230"/>
          <p:cNvSpPr/>
          <p:nvPr/>
        </p:nvSpPr>
        <p:spPr>
          <a:xfrm>
            <a:off x="1199652" y="1505336"/>
            <a:ext cx="1876425" cy="0"/>
          </a:xfrm>
          <a:custGeom>
            <a:avLst/>
            <a:gdLst/>
            <a:ahLst/>
            <a:cxnLst/>
            <a:rect l="l" t="t" r="r" b="b"/>
            <a:pathLst>
              <a:path w="1876425">
                <a:moveTo>
                  <a:pt x="0" y="0"/>
                </a:moveTo>
                <a:lnTo>
                  <a:pt x="1876425" y="1"/>
                </a:lnTo>
              </a:path>
            </a:pathLst>
          </a:custGeom>
          <a:ln w="88899">
            <a:solidFill>
              <a:srgbClr val="B5B5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231"/>
          <p:cNvSpPr/>
          <p:nvPr/>
        </p:nvSpPr>
        <p:spPr>
          <a:xfrm>
            <a:off x="1192376" y="1497386"/>
            <a:ext cx="1876425" cy="0"/>
          </a:xfrm>
          <a:custGeom>
            <a:avLst/>
            <a:gdLst/>
            <a:ahLst/>
            <a:cxnLst/>
            <a:rect l="l" t="t" r="r" b="b"/>
            <a:pathLst>
              <a:path w="1876425">
                <a:moveTo>
                  <a:pt x="0" y="0"/>
                </a:moveTo>
                <a:lnTo>
                  <a:pt x="1876425" y="1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232"/>
          <p:cNvSpPr/>
          <p:nvPr/>
        </p:nvSpPr>
        <p:spPr>
          <a:xfrm>
            <a:off x="2564015" y="1481051"/>
            <a:ext cx="394854" cy="31546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233"/>
          <p:cNvSpPr/>
          <p:nvPr/>
        </p:nvSpPr>
        <p:spPr>
          <a:xfrm>
            <a:off x="2760911" y="1505336"/>
            <a:ext cx="0" cy="2874010"/>
          </a:xfrm>
          <a:custGeom>
            <a:avLst/>
            <a:gdLst/>
            <a:ahLst/>
            <a:cxnLst/>
            <a:rect l="l" t="t" r="r" b="b"/>
            <a:pathLst>
              <a:path h="2874010">
                <a:moveTo>
                  <a:pt x="0" y="0"/>
                </a:moveTo>
                <a:lnTo>
                  <a:pt x="0" y="2873667"/>
                </a:lnTo>
              </a:path>
            </a:pathLst>
          </a:custGeom>
          <a:ln w="380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234"/>
          <p:cNvSpPr/>
          <p:nvPr/>
        </p:nvSpPr>
        <p:spPr>
          <a:xfrm>
            <a:off x="2675303" y="4245769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1048" y="0"/>
                </a:moveTo>
                <a:lnTo>
                  <a:pt x="9334" y="2479"/>
                </a:lnTo>
                <a:lnTo>
                  <a:pt x="4820" y="6131"/>
                </a:lnTo>
                <a:lnTo>
                  <a:pt x="0" y="16818"/>
                </a:lnTo>
                <a:lnTo>
                  <a:pt x="2479" y="28531"/>
                </a:lnTo>
                <a:lnTo>
                  <a:pt x="85608" y="171041"/>
                </a:lnTo>
                <a:lnTo>
                  <a:pt x="129716" y="95426"/>
                </a:lnTo>
                <a:lnTo>
                  <a:pt x="85608" y="95426"/>
                </a:lnTo>
                <a:lnTo>
                  <a:pt x="35388" y="9334"/>
                </a:lnTo>
                <a:lnTo>
                  <a:pt x="31736" y="4819"/>
                </a:lnTo>
                <a:lnTo>
                  <a:pt x="21048" y="0"/>
                </a:lnTo>
                <a:close/>
              </a:path>
              <a:path w="171450" h="171450">
                <a:moveTo>
                  <a:pt x="156480" y="346"/>
                </a:moveTo>
                <a:lnTo>
                  <a:pt x="144805" y="1411"/>
                </a:lnTo>
                <a:lnTo>
                  <a:pt x="135829" y="9334"/>
                </a:lnTo>
                <a:lnTo>
                  <a:pt x="85608" y="95426"/>
                </a:lnTo>
                <a:lnTo>
                  <a:pt x="129716" y="95426"/>
                </a:lnTo>
                <a:lnTo>
                  <a:pt x="168738" y="28531"/>
                </a:lnTo>
                <a:lnTo>
                  <a:pt x="170870" y="23131"/>
                </a:lnTo>
                <a:lnTo>
                  <a:pt x="169805" y="11456"/>
                </a:lnTo>
                <a:lnTo>
                  <a:pt x="161881" y="2479"/>
                </a:lnTo>
                <a:lnTo>
                  <a:pt x="156480" y="346"/>
                </a:lnTo>
                <a:close/>
              </a:path>
            </a:pathLst>
          </a:custGeom>
          <a:solidFill>
            <a:srgbClr val="44A2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235"/>
          <p:cNvSpPr txBox="1"/>
          <p:nvPr/>
        </p:nvSpPr>
        <p:spPr>
          <a:xfrm>
            <a:off x="238352" y="1364146"/>
            <a:ext cx="1259205" cy="512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60"/>
              </a:lnSpc>
            </a:pPr>
            <a:r>
              <a:rPr sz="1800" dirty="0">
                <a:solidFill>
                  <a:srgbClr val="C32D2E"/>
                </a:solidFill>
                <a:latin typeface="Times New Roman"/>
                <a:cs typeface="Times New Roman"/>
              </a:rPr>
              <a:t>9.84 M</a:t>
            </a:r>
            <a:r>
              <a:rPr sz="1800" spc="-10" dirty="0">
                <a:solidFill>
                  <a:srgbClr val="C32D2E"/>
                </a:solidFill>
                <a:latin typeface="Times New Roman"/>
                <a:cs typeface="Times New Roman"/>
              </a:rPr>
              <a:t>eV</a:t>
            </a:r>
            <a:endParaRPr sz="1800" dirty="0">
              <a:latin typeface="Times New Roman"/>
              <a:cs typeface="Times New Roman"/>
            </a:endParaRPr>
          </a:p>
          <a:p>
            <a:pPr marR="5080" algn="r">
              <a:lnSpc>
                <a:spcPts val="2080"/>
              </a:lnSpc>
            </a:pPr>
            <a:r>
              <a:rPr sz="3600" baseline="-16203" dirty="0">
                <a:solidFill>
                  <a:srgbClr val="C32D2E"/>
                </a:solidFill>
                <a:latin typeface="Times New Roman"/>
                <a:cs typeface="Times New Roman"/>
              </a:rPr>
              <a:t>3</a:t>
            </a:r>
            <a:r>
              <a:rPr sz="1600" dirty="0">
                <a:solidFill>
                  <a:srgbClr val="D0423C"/>
                </a:solidFill>
                <a:latin typeface="Times New Roman"/>
                <a:cs typeface="Times New Roman"/>
              </a:rPr>
              <a:t>-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8" name="object 236"/>
          <p:cNvSpPr txBox="1"/>
          <p:nvPr/>
        </p:nvSpPr>
        <p:spPr>
          <a:xfrm>
            <a:off x="1471802" y="1698395"/>
            <a:ext cx="1270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D0423C"/>
                </a:solidFill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39" name="object 237"/>
          <p:cNvSpPr txBox="1"/>
          <p:nvPr/>
        </p:nvSpPr>
        <p:spPr>
          <a:xfrm>
            <a:off x="4729581" y="2279615"/>
            <a:ext cx="1395730" cy="39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aseline="24305" dirty="0">
                <a:latin typeface="Times New Roman"/>
                <a:cs typeface="Times New Roman"/>
              </a:rPr>
              <a:t>8</a:t>
            </a:r>
            <a:r>
              <a:rPr sz="2400" spc="-20" dirty="0">
                <a:latin typeface="Times New Roman"/>
                <a:cs typeface="Times New Roman"/>
              </a:rPr>
              <a:t>Be</a:t>
            </a:r>
            <a:r>
              <a:rPr sz="2400" dirty="0">
                <a:latin typeface="Times New Roman"/>
                <a:cs typeface="Times New Roman"/>
              </a:rPr>
              <a:t>(2</a:t>
            </a:r>
            <a:r>
              <a:rPr sz="2400" spc="-15" baseline="24305" dirty="0">
                <a:latin typeface="Times New Roman"/>
                <a:cs typeface="Times New Roman"/>
              </a:rPr>
              <a:t>+</a:t>
            </a:r>
            <a:r>
              <a:rPr sz="2400" baseline="-20833" dirty="0">
                <a:latin typeface="Times New Roman"/>
                <a:cs typeface="Times New Roman"/>
              </a:rPr>
              <a:t>1</a:t>
            </a:r>
            <a:r>
              <a:rPr sz="2400" spc="-15" dirty="0">
                <a:latin typeface="Times New Roman"/>
                <a:cs typeface="Times New Roman"/>
              </a:rPr>
              <a:t>)+</a:t>
            </a:r>
            <a:r>
              <a:rPr sz="2400" spc="200" dirty="0">
                <a:latin typeface="Times New Roman"/>
                <a:cs typeface="Times New Roman"/>
              </a:rPr>
              <a:t>α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40" name="object 238"/>
          <p:cNvSpPr txBox="1"/>
          <p:nvPr/>
        </p:nvSpPr>
        <p:spPr>
          <a:xfrm>
            <a:off x="4729581" y="1930178"/>
            <a:ext cx="126174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8.87 M</a:t>
            </a:r>
            <a:r>
              <a:rPr sz="2400" spc="-2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V</a:t>
            </a:r>
          </a:p>
        </p:txBody>
      </p:sp>
      <p:sp>
        <p:nvSpPr>
          <p:cNvPr id="341" name="object 239"/>
          <p:cNvSpPr txBox="1"/>
          <p:nvPr/>
        </p:nvSpPr>
        <p:spPr>
          <a:xfrm>
            <a:off x="1348841" y="6425598"/>
            <a:ext cx="1326462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05"/>
              </a:lnSpc>
            </a:pPr>
            <a:r>
              <a:rPr sz="2400" baseline="24305" dirty="0">
                <a:latin typeface="Times New Roman"/>
                <a:cs typeface="Times New Roman"/>
              </a:rPr>
              <a:t>12</a:t>
            </a:r>
            <a:r>
              <a:rPr sz="2400" spc="-20" dirty="0">
                <a:latin typeface="Times New Roman"/>
                <a:cs typeface="Times New Roman"/>
              </a:rPr>
              <a:t>C </a:t>
            </a:r>
            <a:r>
              <a:rPr sz="2400" spc="-10" dirty="0" smtClean="0">
                <a:latin typeface="Times New Roman"/>
                <a:cs typeface="Times New Roman"/>
              </a:rPr>
              <a:t>l</a:t>
            </a:r>
            <a:r>
              <a:rPr sz="2400" spc="-20" dirty="0" smtClean="0">
                <a:latin typeface="Times New Roman"/>
                <a:cs typeface="Times New Roman"/>
              </a:rPr>
              <a:t>e</a:t>
            </a:r>
            <a:r>
              <a:rPr sz="2400" spc="-15" dirty="0" smtClean="0">
                <a:latin typeface="Times New Roman"/>
                <a:cs typeface="Times New Roman"/>
              </a:rPr>
              <a:t>v</a:t>
            </a:r>
            <a:r>
              <a:rPr sz="2400" spc="-20" dirty="0" smtClean="0">
                <a:latin typeface="Times New Roman"/>
                <a:cs typeface="Times New Roman"/>
              </a:rPr>
              <a:t>e</a:t>
            </a:r>
            <a:r>
              <a:rPr sz="2400" spc="-10" dirty="0" smtClean="0">
                <a:latin typeface="Times New Roman"/>
                <a:cs typeface="Times New Roman"/>
              </a:rPr>
              <a:t>l</a:t>
            </a:r>
            <a:r>
              <a:rPr sz="2400" dirty="0" smtClean="0">
                <a:latin typeface="Times New Roman"/>
                <a:cs typeface="Times New Roman"/>
              </a:rPr>
              <a:t>s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42" name="object 240"/>
          <p:cNvSpPr txBox="1"/>
          <p:nvPr/>
        </p:nvSpPr>
        <p:spPr>
          <a:xfrm>
            <a:off x="384882" y="2990122"/>
            <a:ext cx="117538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H</a:t>
            </a:r>
            <a:r>
              <a:rPr sz="2000" spc="-10" dirty="0">
                <a:latin typeface="Times New Roman"/>
                <a:cs typeface="Times New Roman"/>
              </a:rPr>
              <a:t>oyle state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43" name="object 241"/>
          <p:cNvSpPr txBox="1"/>
          <p:nvPr/>
        </p:nvSpPr>
        <p:spPr>
          <a:xfrm>
            <a:off x="1226227" y="990600"/>
            <a:ext cx="394335" cy="39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solidFill>
                  <a:srgbClr val="C32D2E"/>
                </a:solidFill>
                <a:latin typeface="Times New Roman"/>
                <a:cs typeface="Times New Roman"/>
              </a:rPr>
              <a:t>2</a:t>
            </a:r>
            <a:r>
              <a:rPr sz="1600" spc="-10" dirty="0">
                <a:solidFill>
                  <a:srgbClr val="D0423C"/>
                </a:solidFill>
                <a:latin typeface="Times New Roman"/>
                <a:cs typeface="Times New Roman"/>
              </a:rPr>
              <a:t>+</a:t>
            </a:r>
            <a:r>
              <a:rPr sz="2400" spc="-15" baseline="-45138" dirty="0">
                <a:solidFill>
                  <a:srgbClr val="D0423C"/>
                </a:solidFill>
                <a:latin typeface="Times New Roman"/>
                <a:cs typeface="Times New Roman"/>
              </a:rPr>
              <a:t>2</a:t>
            </a:r>
            <a:endParaRPr sz="2400" baseline="-45138" dirty="0">
              <a:latin typeface="Times New Roman"/>
              <a:cs typeface="Times New Roman"/>
            </a:endParaRPr>
          </a:p>
        </p:txBody>
      </p:sp>
      <p:sp>
        <p:nvSpPr>
          <p:cNvPr id="344" name="object 242"/>
          <p:cNvSpPr/>
          <p:nvPr/>
        </p:nvSpPr>
        <p:spPr>
          <a:xfrm>
            <a:off x="3262284" y="1485206"/>
            <a:ext cx="1271846" cy="7481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243"/>
          <p:cNvSpPr/>
          <p:nvPr/>
        </p:nvSpPr>
        <p:spPr>
          <a:xfrm>
            <a:off x="3315160" y="1521634"/>
            <a:ext cx="1050290" cy="534035"/>
          </a:xfrm>
          <a:custGeom>
            <a:avLst/>
            <a:gdLst/>
            <a:ahLst/>
            <a:cxnLst/>
            <a:rect l="l" t="t" r="r" b="b"/>
            <a:pathLst>
              <a:path w="1050289" h="534035">
                <a:moveTo>
                  <a:pt x="0" y="0"/>
                </a:moveTo>
                <a:lnTo>
                  <a:pt x="1049888" y="533881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244"/>
          <p:cNvSpPr/>
          <p:nvPr/>
        </p:nvSpPr>
        <p:spPr>
          <a:xfrm>
            <a:off x="4263896" y="1966879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52397" y="0"/>
                </a:moveTo>
                <a:lnTo>
                  <a:pt x="40605" y="7597"/>
                </a:lnTo>
                <a:lnTo>
                  <a:pt x="38905" y="15455"/>
                </a:lnTo>
                <a:lnTo>
                  <a:pt x="78686" y="77210"/>
                </a:lnTo>
                <a:lnTo>
                  <a:pt x="5349" y="81442"/>
                </a:lnTo>
                <a:lnTo>
                  <a:pt x="0" y="87447"/>
                </a:lnTo>
                <a:lnTo>
                  <a:pt x="808" y="101451"/>
                </a:lnTo>
                <a:lnTo>
                  <a:pt x="6813" y="106800"/>
                </a:lnTo>
                <a:lnTo>
                  <a:pt x="123620" y="100059"/>
                </a:lnTo>
                <a:lnTo>
                  <a:pt x="60257" y="1700"/>
                </a:lnTo>
                <a:lnTo>
                  <a:pt x="523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245"/>
          <p:cNvSpPr/>
          <p:nvPr/>
        </p:nvSpPr>
        <p:spPr>
          <a:xfrm>
            <a:off x="3000434" y="1298171"/>
            <a:ext cx="1766454" cy="173320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246"/>
          <p:cNvSpPr/>
          <p:nvPr/>
        </p:nvSpPr>
        <p:spPr>
          <a:xfrm>
            <a:off x="3226460" y="1499194"/>
            <a:ext cx="1318895" cy="1288415"/>
          </a:xfrm>
          <a:custGeom>
            <a:avLst/>
            <a:gdLst/>
            <a:ahLst/>
            <a:cxnLst/>
            <a:rect l="l" t="t" r="r" b="b"/>
            <a:pathLst>
              <a:path w="1318895" h="1288414">
                <a:moveTo>
                  <a:pt x="0" y="0"/>
                </a:moveTo>
                <a:lnTo>
                  <a:pt x="1318303" y="1287805"/>
                </a:lnTo>
              </a:path>
            </a:pathLst>
          </a:custGeom>
          <a:ln w="38099">
            <a:solidFill>
              <a:srgbClr val="FFC3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247"/>
          <p:cNvSpPr/>
          <p:nvPr/>
        </p:nvSpPr>
        <p:spPr>
          <a:xfrm>
            <a:off x="3199415" y="1472775"/>
            <a:ext cx="174625" cy="172720"/>
          </a:xfrm>
          <a:custGeom>
            <a:avLst/>
            <a:gdLst/>
            <a:ahLst/>
            <a:cxnLst/>
            <a:rect l="l" t="t" r="r" b="b"/>
            <a:pathLst>
              <a:path w="174625" h="172719">
                <a:moveTo>
                  <a:pt x="0" y="0"/>
                </a:moveTo>
                <a:lnTo>
                  <a:pt x="43850" y="159048"/>
                </a:lnTo>
                <a:lnTo>
                  <a:pt x="45691" y="163474"/>
                </a:lnTo>
                <a:lnTo>
                  <a:pt x="54858" y="171557"/>
                </a:lnTo>
                <a:lnTo>
                  <a:pt x="67279" y="172349"/>
                </a:lnTo>
                <a:lnTo>
                  <a:pt x="71704" y="170508"/>
                </a:lnTo>
                <a:lnTo>
                  <a:pt x="79788" y="161341"/>
                </a:lnTo>
                <a:lnTo>
                  <a:pt x="80580" y="148921"/>
                </a:lnTo>
                <a:lnTo>
                  <a:pt x="54089" y="52837"/>
                </a:lnTo>
                <a:lnTo>
                  <a:pt x="172486" y="52837"/>
                </a:lnTo>
                <a:lnTo>
                  <a:pt x="170503" y="46985"/>
                </a:lnTo>
                <a:lnTo>
                  <a:pt x="160030" y="40116"/>
                </a:lnTo>
                <a:lnTo>
                  <a:pt x="0" y="0"/>
                </a:lnTo>
                <a:close/>
              </a:path>
              <a:path w="174625" h="172719">
                <a:moveTo>
                  <a:pt x="172486" y="52837"/>
                </a:moveTo>
                <a:lnTo>
                  <a:pt x="54089" y="52837"/>
                </a:lnTo>
                <a:lnTo>
                  <a:pt x="150766" y="77072"/>
                </a:lnTo>
                <a:lnTo>
                  <a:pt x="155352" y="77648"/>
                </a:lnTo>
                <a:lnTo>
                  <a:pt x="167007" y="73700"/>
                </a:lnTo>
                <a:lnTo>
                  <a:pt x="173876" y="63226"/>
                </a:lnTo>
                <a:lnTo>
                  <a:pt x="174452" y="58641"/>
                </a:lnTo>
                <a:lnTo>
                  <a:pt x="172486" y="52837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248"/>
          <p:cNvSpPr/>
          <p:nvPr/>
        </p:nvSpPr>
        <p:spPr>
          <a:xfrm>
            <a:off x="4397356" y="2641070"/>
            <a:ext cx="174625" cy="172720"/>
          </a:xfrm>
          <a:custGeom>
            <a:avLst/>
            <a:gdLst/>
            <a:ahLst/>
            <a:cxnLst/>
            <a:rect l="l" t="t" r="r" b="b"/>
            <a:pathLst>
              <a:path w="174625" h="172719">
                <a:moveTo>
                  <a:pt x="19100" y="94699"/>
                </a:moveTo>
                <a:lnTo>
                  <a:pt x="7445" y="98648"/>
                </a:lnTo>
                <a:lnTo>
                  <a:pt x="575" y="109122"/>
                </a:lnTo>
                <a:lnTo>
                  <a:pt x="0" y="113706"/>
                </a:lnTo>
                <a:lnTo>
                  <a:pt x="3948" y="125362"/>
                </a:lnTo>
                <a:lnTo>
                  <a:pt x="14421" y="132232"/>
                </a:lnTo>
                <a:lnTo>
                  <a:pt x="174452" y="172349"/>
                </a:lnTo>
                <a:lnTo>
                  <a:pt x="159884" y="119510"/>
                </a:lnTo>
                <a:lnTo>
                  <a:pt x="120363" y="119510"/>
                </a:lnTo>
                <a:lnTo>
                  <a:pt x="23686" y="95275"/>
                </a:lnTo>
                <a:lnTo>
                  <a:pt x="19100" y="94699"/>
                </a:lnTo>
                <a:close/>
              </a:path>
              <a:path w="174625" h="172719">
                <a:moveTo>
                  <a:pt x="107173" y="0"/>
                </a:moveTo>
                <a:lnTo>
                  <a:pt x="102748" y="1840"/>
                </a:lnTo>
                <a:lnTo>
                  <a:pt x="94664" y="11007"/>
                </a:lnTo>
                <a:lnTo>
                  <a:pt x="93872" y="23427"/>
                </a:lnTo>
                <a:lnTo>
                  <a:pt x="120363" y="119510"/>
                </a:lnTo>
                <a:lnTo>
                  <a:pt x="159884" y="119510"/>
                </a:lnTo>
                <a:lnTo>
                  <a:pt x="130601" y="13300"/>
                </a:lnTo>
                <a:lnTo>
                  <a:pt x="128760" y="8875"/>
                </a:lnTo>
                <a:lnTo>
                  <a:pt x="119594" y="791"/>
                </a:lnTo>
                <a:lnTo>
                  <a:pt x="107173" y="0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Rectangle 352"/>
              <p:cNvSpPr>
                <a:spLocks noChangeArrowheads="1"/>
              </p:cNvSpPr>
              <p:nvPr/>
            </p:nvSpPr>
            <p:spPr bwMode="auto">
              <a:xfrm>
                <a:off x="3865614" y="3998894"/>
                <a:ext cx="4082111" cy="495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2400" b="1">
                            <a:solidFill>
                              <a:srgbClr val="00B0F0"/>
                            </a:solidFill>
                            <a:latin typeface="Cambria Math"/>
                          </a:rPr>
                          <m:t>𝚪</m:t>
                        </m:r>
                      </m:e>
                      <m:sub>
                        <m:r>
                          <a:rPr lang="it-IT" sz="2400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𝒚</m:t>
                        </m:r>
                      </m:sub>
                    </m:sSub>
                    <m:r>
                      <a:rPr lang="it-IT" sz="2400" b="0" i="0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altLang="en-US" sz="2400" b="0" i="0" u="none" strike="noStrike" cap="none" normalizeH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(H.S.) = 3.7 ± 0.5 </a:t>
                </a:r>
                <a:r>
                  <a:rPr kumimoji="0" lang="en-US" altLang="en-US" sz="2400" b="0" i="0" u="none" strike="noStrike" cap="none" normalizeH="0" dirty="0" err="1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meV</a:t>
                </a:r>
                <a:endPara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53" name="Rectangle 3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5614" y="3998894"/>
                <a:ext cx="4082111" cy="495520"/>
              </a:xfrm>
              <a:prstGeom prst="rect">
                <a:avLst/>
              </a:prstGeom>
              <a:blipFill rotWithShape="1">
                <a:blip r:embed="rId22"/>
                <a:stretch>
                  <a:fillRect l="-299" t="-9877" b="-222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Rectangle 353"/>
              <p:cNvSpPr>
                <a:spLocks noChangeArrowheads="1"/>
              </p:cNvSpPr>
              <p:nvPr/>
            </p:nvSpPr>
            <p:spPr bwMode="auto">
              <a:xfrm>
                <a:off x="3913243" y="4572000"/>
                <a:ext cx="4082111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it-IT" sz="2400" b="1" smtClean="0">
                        <a:solidFill>
                          <a:srgbClr val="00B0F0"/>
                        </a:solidFill>
                        <a:latin typeface="Cambria Math"/>
                      </a:rPr>
                      <m:t>𝚪</m:t>
                    </m:r>
                    <m:r>
                      <a:rPr lang="it-IT" sz="2400" b="1" i="0" smtClean="0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altLang="en-US" sz="2400" b="0" i="0" u="none" strike="noStrike" cap="none" normalizeH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Arial Unicode MS" pitchFamily="34" charset="-128"/>
                    <a:cs typeface="Arial" pitchFamily="34" charset="0"/>
                  </a:rPr>
                  <a:t>(H.S.)  = 8.5 ± 1.0 eV</a:t>
                </a:r>
                <a:endPara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54" name="Rectangle 3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3243" y="4572000"/>
                <a:ext cx="4082111" cy="461665"/>
              </a:xfrm>
              <a:prstGeom prst="rect">
                <a:avLst/>
              </a:prstGeom>
              <a:blipFill rotWithShape="1">
                <a:blip r:embed="rId23"/>
                <a:stretch>
                  <a:fillRect l="-448" t="-10526" b="-302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9" name="Rectangle 358"/>
          <p:cNvSpPr>
            <a:spLocks noChangeArrowheads="1"/>
          </p:cNvSpPr>
          <p:nvPr/>
        </p:nvSpPr>
        <p:spPr bwMode="auto">
          <a:xfrm>
            <a:off x="3261173" y="5145557"/>
            <a:ext cx="55018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At T&gt; 10</a:t>
            </a:r>
            <a:r>
              <a:rPr kumimoji="0" lang="en-US" altLang="en-US" sz="2800" b="0" i="0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9</a:t>
            </a:r>
            <a:r>
              <a:rPr kumimoji="0" lang="en-US" altLang="en-US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K, 3</a:t>
            </a:r>
            <a:r>
              <a:rPr kumimoji="0" lang="en-US" altLang="en-US" sz="2800" b="0" i="0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-</a:t>
            </a:r>
            <a:r>
              <a:rPr kumimoji="0" lang="en-US" altLang="en-US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and 2</a:t>
            </a:r>
            <a:r>
              <a:rPr kumimoji="0" lang="en-US" altLang="en-US" sz="2800" b="0" i="0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+</a:t>
            </a:r>
            <a:r>
              <a:rPr kumimoji="0" lang="en-US" altLang="en-US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 play a role</a:t>
            </a:r>
            <a:endParaRPr kumimoji="0" lang="en-US" altLang="en-US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0" name="CasellaDiTesto 42"/>
          <p:cNvSpPr txBox="1"/>
          <p:nvPr/>
        </p:nvSpPr>
        <p:spPr>
          <a:xfrm>
            <a:off x="3479800" y="6324600"/>
            <a:ext cx="566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M</a:t>
            </a:r>
            <a:r>
              <a:rPr lang="da-DK" i="1" dirty="0" smtClean="0"/>
              <a:t>. Tsumura et al, J.Phys. Conf. Series 863 012075 (2017)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9857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1066800"/>
            <a:ext cx="3721383" cy="57912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457200" y="564528"/>
            <a:ext cx="8153400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53762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-decay of 3</a:t>
            </a:r>
            <a:r>
              <a:rPr lang="en-US" sz="3200" u="none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3200" u="none" baseline="-25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in </a:t>
            </a:r>
            <a:r>
              <a:rPr lang="en-US" sz="3200" u="none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12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object 18"/>
          <p:cNvSpPr/>
          <p:nvPr/>
        </p:nvSpPr>
        <p:spPr>
          <a:xfrm>
            <a:off x="1377194" y="4268584"/>
            <a:ext cx="1749828" cy="128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9"/>
          <p:cNvSpPr/>
          <p:nvPr/>
        </p:nvSpPr>
        <p:spPr>
          <a:xfrm>
            <a:off x="1424395" y="4310562"/>
            <a:ext cx="1656080" cy="0"/>
          </a:xfrm>
          <a:custGeom>
            <a:avLst/>
            <a:gdLst/>
            <a:ahLst/>
            <a:cxnLst/>
            <a:rect l="l" t="t" r="r" b="b"/>
            <a:pathLst>
              <a:path w="1656080">
                <a:moveTo>
                  <a:pt x="0" y="0"/>
                </a:moveTo>
                <a:lnTo>
                  <a:pt x="1655893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0"/>
          <p:cNvSpPr/>
          <p:nvPr/>
        </p:nvSpPr>
        <p:spPr>
          <a:xfrm>
            <a:off x="1377194" y="2664229"/>
            <a:ext cx="1749828" cy="128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1"/>
          <p:cNvSpPr/>
          <p:nvPr/>
        </p:nvSpPr>
        <p:spPr>
          <a:xfrm>
            <a:off x="1424395" y="2707100"/>
            <a:ext cx="1656080" cy="0"/>
          </a:xfrm>
          <a:custGeom>
            <a:avLst/>
            <a:gdLst/>
            <a:ahLst/>
            <a:cxnLst/>
            <a:rect l="l" t="t" r="r" b="b"/>
            <a:pathLst>
              <a:path w="1656080">
                <a:moveTo>
                  <a:pt x="0" y="1"/>
                </a:moveTo>
                <a:lnTo>
                  <a:pt x="1655893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2"/>
          <p:cNvSpPr/>
          <p:nvPr/>
        </p:nvSpPr>
        <p:spPr>
          <a:xfrm>
            <a:off x="1377194" y="1554479"/>
            <a:ext cx="1749828" cy="128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3"/>
          <p:cNvSpPr/>
          <p:nvPr/>
        </p:nvSpPr>
        <p:spPr>
          <a:xfrm>
            <a:off x="1424395" y="1597520"/>
            <a:ext cx="1656080" cy="0"/>
          </a:xfrm>
          <a:custGeom>
            <a:avLst/>
            <a:gdLst/>
            <a:ahLst/>
            <a:cxnLst/>
            <a:rect l="l" t="t" r="r" b="b"/>
            <a:pathLst>
              <a:path w="1656080">
                <a:moveTo>
                  <a:pt x="0" y="0"/>
                </a:moveTo>
                <a:lnTo>
                  <a:pt x="1655893" y="1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4"/>
          <p:cNvSpPr txBox="1"/>
          <p:nvPr/>
        </p:nvSpPr>
        <p:spPr>
          <a:xfrm>
            <a:off x="305370" y="4207771"/>
            <a:ext cx="105600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4.44 M</a:t>
            </a:r>
            <a:r>
              <a:rPr sz="2000" spc="-10" dirty="0">
                <a:latin typeface="Times New Roman"/>
                <a:cs typeface="Times New Roman"/>
              </a:rPr>
              <a:t>eV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25"/>
          <p:cNvSpPr txBox="1"/>
          <p:nvPr/>
        </p:nvSpPr>
        <p:spPr>
          <a:xfrm>
            <a:off x="1463030" y="3915398"/>
            <a:ext cx="394335" cy="39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Times New Roman"/>
                <a:cs typeface="Times New Roman"/>
              </a:rPr>
              <a:t>2</a:t>
            </a:r>
            <a:r>
              <a:rPr sz="1600" spc="-10" dirty="0">
                <a:latin typeface="Times New Roman"/>
                <a:cs typeface="Times New Roman"/>
              </a:rPr>
              <a:t>+</a:t>
            </a:r>
            <a:r>
              <a:rPr sz="2400" spc="-15" baseline="-45138" dirty="0">
                <a:latin typeface="Times New Roman"/>
                <a:cs typeface="Times New Roman"/>
              </a:rPr>
              <a:t>1</a:t>
            </a:r>
            <a:endParaRPr sz="2400" baseline="-45138">
              <a:latin typeface="Times New Roman"/>
              <a:cs typeface="Times New Roman"/>
            </a:endParaRPr>
          </a:p>
        </p:txBody>
      </p:sp>
      <p:sp>
        <p:nvSpPr>
          <p:cNvPr id="12" name="object 26"/>
          <p:cNvSpPr/>
          <p:nvPr/>
        </p:nvSpPr>
        <p:spPr>
          <a:xfrm>
            <a:off x="1377194" y="6313516"/>
            <a:ext cx="1749828" cy="1330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"/>
          <p:cNvSpPr/>
          <p:nvPr/>
        </p:nvSpPr>
        <p:spPr>
          <a:xfrm>
            <a:off x="1424395" y="6356679"/>
            <a:ext cx="1656080" cy="0"/>
          </a:xfrm>
          <a:custGeom>
            <a:avLst/>
            <a:gdLst/>
            <a:ahLst/>
            <a:cxnLst/>
            <a:rect l="l" t="t" r="r" b="b"/>
            <a:pathLst>
              <a:path w="1656080">
                <a:moveTo>
                  <a:pt x="0" y="0"/>
                </a:moveTo>
                <a:lnTo>
                  <a:pt x="1655893" y="1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8"/>
          <p:cNvSpPr txBox="1"/>
          <p:nvPr/>
        </p:nvSpPr>
        <p:spPr>
          <a:xfrm>
            <a:off x="967936" y="6206871"/>
            <a:ext cx="37846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g.s.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29"/>
          <p:cNvSpPr txBox="1"/>
          <p:nvPr/>
        </p:nvSpPr>
        <p:spPr>
          <a:xfrm>
            <a:off x="1463030" y="5962258"/>
            <a:ext cx="394335" cy="39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Times New Roman"/>
                <a:cs typeface="Times New Roman"/>
              </a:rPr>
              <a:t>0</a:t>
            </a:r>
            <a:r>
              <a:rPr sz="1600" spc="-10" dirty="0">
                <a:latin typeface="Times New Roman"/>
                <a:cs typeface="Times New Roman"/>
              </a:rPr>
              <a:t>+</a:t>
            </a:r>
            <a:r>
              <a:rPr sz="2400" spc="-15" baseline="-45138" dirty="0">
                <a:latin typeface="Times New Roman"/>
                <a:cs typeface="Times New Roman"/>
              </a:rPr>
              <a:t>1</a:t>
            </a:r>
            <a:endParaRPr sz="2400" baseline="-45138">
              <a:latin typeface="Times New Roman"/>
              <a:cs typeface="Times New Roman"/>
            </a:endParaRPr>
          </a:p>
        </p:txBody>
      </p:sp>
      <p:sp>
        <p:nvSpPr>
          <p:cNvPr id="16" name="object 30"/>
          <p:cNvSpPr txBox="1"/>
          <p:nvPr/>
        </p:nvSpPr>
        <p:spPr>
          <a:xfrm>
            <a:off x="1623308" y="6430602"/>
            <a:ext cx="12192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400" baseline="24305" dirty="0" smtClean="0">
                <a:latin typeface="Times New Roman"/>
                <a:cs typeface="Times New Roman"/>
              </a:rPr>
              <a:t>12</a:t>
            </a:r>
            <a:r>
              <a:rPr sz="2400" spc="-20" dirty="0" smtClean="0">
                <a:latin typeface="Times New Roman"/>
                <a:cs typeface="Times New Roman"/>
              </a:rPr>
              <a:t>C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7" name="object 31"/>
          <p:cNvSpPr/>
          <p:nvPr/>
        </p:nvSpPr>
        <p:spPr>
          <a:xfrm>
            <a:off x="1377194" y="2880359"/>
            <a:ext cx="1749828" cy="128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2"/>
          <p:cNvSpPr/>
          <p:nvPr/>
        </p:nvSpPr>
        <p:spPr>
          <a:xfrm>
            <a:off x="1424395" y="2923011"/>
            <a:ext cx="1656080" cy="0"/>
          </a:xfrm>
          <a:custGeom>
            <a:avLst/>
            <a:gdLst/>
            <a:ahLst/>
            <a:cxnLst/>
            <a:rect l="l" t="t" r="r" b="b"/>
            <a:pathLst>
              <a:path w="1656080">
                <a:moveTo>
                  <a:pt x="0" y="0"/>
                </a:moveTo>
                <a:lnTo>
                  <a:pt x="1655893" y="1"/>
                </a:lnTo>
              </a:path>
            </a:pathLst>
          </a:custGeom>
          <a:ln w="38099">
            <a:solidFill>
              <a:srgbClr val="FFC3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3"/>
          <p:cNvSpPr/>
          <p:nvPr/>
        </p:nvSpPr>
        <p:spPr>
          <a:xfrm>
            <a:off x="1069622" y="2884515"/>
            <a:ext cx="511232" cy="2951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4"/>
          <p:cNvSpPr/>
          <p:nvPr/>
        </p:nvSpPr>
        <p:spPr>
          <a:xfrm>
            <a:off x="1122116" y="2923011"/>
            <a:ext cx="409575" cy="180975"/>
          </a:xfrm>
          <a:custGeom>
            <a:avLst/>
            <a:gdLst/>
            <a:ahLst/>
            <a:cxnLst/>
            <a:rect l="l" t="t" r="r" b="b"/>
            <a:pathLst>
              <a:path w="409575" h="180975">
                <a:moveTo>
                  <a:pt x="409279" y="0"/>
                </a:moveTo>
                <a:lnTo>
                  <a:pt x="0" y="180762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5"/>
          <p:cNvSpPr txBox="1"/>
          <p:nvPr/>
        </p:nvSpPr>
        <p:spPr>
          <a:xfrm>
            <a:off x="76200" y="2311646"/>
            <a:ext cx="1344295" cy="1284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970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7.65 M</a:t>
            </a:r>
            <a:r>
              <a:rPr sz="2000" spc="-10" dirty="0">
                <a:latin typeface="Times New Roman"/>
                <a:cs typeface="Times New Roman"/>
              </a:rPr>
              <a:t>eV (Hoyle state)</a:t>
            </a:r>
            <a:endParaRPr sz="2000">
              <a:latin typeface="Times New Roman"/>
              <a:cs typeface="Times New Roman"/>
            </a:endParaRPr>
          </a:p>
          <a:p>
            <a:pPr marL="339090" marR="146050">
              <a:lnSpc>
                <a:spcPts val="2100"/>
              </a:lnSpc>
              <a:spcBef>
                <a:spcPts val="1380"/>
              </a:spcBef>
            </a:pPr>
            <a:r>
              <a:rPr sz="1800" spc="150" dirty="0">
                <a:latin typeface="Times New Roman"/>
                <a:cs typeface="Times New Roman"/>
              </a:rPr>
              <a:t>α </a:t>
            </a:r>
            <a:r>
              <a:rPr sz="1800" spc="-10" dirty="0">
                <a:latin typeface="Times New Roman"/>
                <a:cs typeface="Times New Roman"/>
              </a:rPr>
              <a:t>decay threshold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36"/>
          <p:cNvSpPr txBox="1"/>
          <p:nvPr/>
        </p:nvSpPr>
        <p:spPr>
          <a:xfrm>
            <a:off x="298154" y="1463207"/>
            <a:ext cx="105600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9.64 M</a:t>
            </a:r>
            <a:r>
              <a:rPr sz="2000" spc="-10" dirty="0">
                <a:solidFill>
                  <a:srgbClr val="FF0000"/>
                </a:solidFill>
                <a:latin typeface="Times New Roman"/>
                <a:cs typeface="Times New Roman"/>
              </a:rPr>
              <a:t>eV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" name="object 37"/>
          <p:cNvSpPr txBox="1"/>
          <p:nvPr/>
        </p:nvSpPr>
        <p:spPr>
          <a:xfrm>
            <a:off x="1463030" y="2309106"/>
            <a:ext cx="394335" cy="39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Times New Roman"/>
                <a:cs typeface="Times New Roman"/>
              </a:rPr>
              <a:t>0</a:t>
            </a:r>
            <a:r>
              <a:rPr sz="1600" spc="-10" dirty="0">
                <a:latin typeface="Times New Roman"/>
                <a:cs typeface="Times New Roman"/>
              </a:rPr>
              <a:t>+</a:t>
            </a:r>
            <a:r>
              <a:rPr sz="2400" spc="-15" baseline="-45138" dirty="0">
                <a:latin typeface="Times New Roman"/>
                <a:cs typeface="Times New Roman"/>
              </a:rPr>
              <a:t>2</a:t>
            </a:r>
            <a:endParaRPr sz="2400" baseline="-45138">
              <a:latin typeface="Times New Roman"/>
              <a:cs typeface="Times New Roman"/>
            </a:endParaRPr>
          </a:p>
        </p:txBody>
      </p:sp>
      <p:sp>
        <p:nvSpPr>
          <p:cNvPr id="24" name="object 38"/>
          <p:cNvSpPr txBox="1"/>
          <p:nvPr/>
        </p:nvSpPr>
        <p:spPr>
          <a:xfrm>
            <a:off x="1502403" y="1204970"/>
            <a:ext cx="34734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3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baseline="-20833" dirty="0">
                <a:latin typeface="Times New Roman"/>
                <a:cs typeface="Times New Roman"/>
              </a:rPr>
              <a:t>1</a:t>
            </a:r>
            <a:endParaRPr sz="2400" baseline="-20833">
              <a:latin typeface="Times New Roman"/>
              <a:cs typeface="Times New Roman"/>
            </a:endParaRPr>
          </a:p>
        </p:txBody>
      </p:sp>
      <p:sp>
        <p:nvSpPr>
          <p:cNvPr id="25" name="object 39"/>
          <p:cNvSpPr txBox="1"/>
          <p:nvPr/>
        </p:nvSpPr>
        <p:spPr>
          <a:xfrm>
            <a:off x="1654803" y="1189730"/>
            <a:ext cx="9334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-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6" name="object 41"/>
          <p:cNvSpPr/>
          <p:nvPr/>
        </p:nvSpPr>
        <p:spPr>
          <a:xfrm>
            <a:off x="1734640" y="1575261"/>
            <a:ext cx="394854" cy="50001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2"/>
          <p:cNvSpPr/>
          <p:nvPr/>
        </p:nvSpPr>
        <p:spPr>
          <a:xfrm>
            <a:off x="1931135" y="1597520"/>
            <a:ext cx="0" cy="4721860"/>
          </a:xfrm>
          <a:custGeom>
            <a:avLst/>
            <a:gdLst/>
            <a:ahLst/>
            <a:cxnLst/>
            <a:rect l="l" t="t" r="r" b="b"/>
            <a:pathLst>
              <a:path h="4721860">
                <a:moveTo>
                  <a:pt x="0" y="0"/>
                </a:moveTo>
                <a:lnTo>
                  <a:pt x="0" y="4721516"/>
                </a:lnTo>
              </a:path>
            </a:pathLst>
          </a:custGeom>
          <a:ln w="38099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3"/>
          <p:cNvSpPr/>
          <p:nvPr/>
        </p:nvSpPr>
        <p:spPr>
          <a:xfrm>
            <a:off x="1845526" y="6185804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46586" y="28531"/>
                </a:moveTo>
                <a:lnTo>
                  <a:pt x="2478" y="28531"/>
                </a:lnTo>
                <a:lnTo>
                  <a:pt x="85608" y="171040"/>
                </a:lnTo>
                <a:lnTo>
                  <a:pt x="129716" y="95426"/>
                </a:lnTo>
                <a:lnTo>
                  <a:pt x="85608" y="95426"/>
                </a:lnTo>
                <a:lnTo>
                  <a:pt x="46586" y="28531"/>
                </a:lnTo>
                <a:close/>
              </a:path>
              <a:path w="171450" h="171450">
                <a:moveTo>
                  <a:pt x="156480" y="346"/>
                </a:moveTo>
                <a:lnTo>
                  <a:pt x="144804" y="1411"/>
                </a:lnTo>
                <a:lnTo>
                  <a:pt x="135828" y="9334"/>
                </a:lnTo>
                <a:lnTo>
                  <a:pt x="85608" y="95426"/>
                </a:lnTo>
                <a:lnTo>
                  <a:pt x="129716" y="95426"/>
                </a:lnTo>
                <a:lnTo>
                  <a:pt x="168737" y="28531"/>
                </a:lnTo>
                <a:lnTo>
                  <a:pt x="170870" y="23130"/>
                </a:lnTo>
                <a:lnTo>
                  <a:pt x="169805" y="11454"/>
                </a:lnTo>
                <a:lnTo>
                  <a:pt x="161882" y="2478"/>
                </a:lnTo>
                <a:lnTo>
                  <a:pt x="156480" y="346"/>
                </a:lnTo>
                <a:close/>
              </a:path>
              <a:path w="171450" h="171450">
                <a:moveTo>
                  <a:pt x="21048" y="0"/>
                </a:moveTo>
                <a:lnTo>
                  <a:pt x="9334" y="2478"/>
                </a:lnTo>
                <a:lnTo>
                  <a:pt x="4820" y="6130"/>
                </a:lnTo>
                <a:lnTo>
                  <a:pt x="0" y="16817"/>
                </a:lnTo>
                <a:lnTo>
                  <a:pt x="2478" y="28532"/>
                </a:lnTo>
                <a:lnTo>
                  <a:pt x="46586" y="28531"/>
                </a:lnTo>
                <a:lnTo>
                  <a:pt x="35387" y="9334"/>
                </a:lnTo>
                <a:lnTo>
                  <a:pt x="31736" y="4820"/>
                </a:lnTo>
                <a:lnTo>
                  <a:pt x="21048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4"/>
          <p:cNvSpPr/>
          <p:nvPr/>
        </p:nvSpPr>
        <p:spPr>
          <a:xfrm>
            <a:off x="2129495" y="1575262"/>
            <a:ext cx="390698" cy="13508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5"/>
          <p:cNvSpPr/>
          <p:nvPr/>
        </p:nvSpPr>
        <p:spPr>
          <a:xfrm>
            <a:off x="2324741" y="1597520"/>
            <a:ext cx="0" cy="1071880"/>
          </a:xfrm>
          <a:custGeom>
            <a:avLst/>
            <a:gdLst/>
            <a:ahLst/>
            <a:cxnLst/>
            <a:rect l="l" t="t" r="r" b="b"/>
            <a:pathLst>
              <a:path h="1071880">
                <a:moveTo>
                  <a:pt x="0" y="0"/>
                </a:moveTo>
                <a:lnTo>
                  <a:pt x="0" y="1071854"/>
                </a:lnTo>
              </a:path>
            </a:pathLst>
          </a:custGeom>
          <a:ln w="38099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46"/>
          <p:cNvSpPr/>
          <p:nvPr/>
        </p:nvSpPr>
        <p:spPr>
          <a:xfrm>
            <a:off x="2239133" y="2536142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1048" y="0"/>
                </a:moveTo>
                <a:lnTo>
                  <a:pt x="9333" y="2478"/>
                </a:lnTo>
                <a:lnTo>
                  <a:pt x="4819" y="6129"/>
                </a:lnTo>
                <a:lnTo>
                  <a:pt x="0" y="16817"/>
                </a:lnTo>
                <a:lnTo>
                  <a:pt x="2478" y="28532"/>
                </a:lnTo>
                <a:lnTo>
                  <a:pt x="85607" y="171040"/>
                </a:lnTo>
                <a:lnTo>
                  <a:pt x="129716" y="95425"/>
                </a:lnTo>
                <a:lnTo>
                  <a:pt x="85607" y="95425"/>
                </a:lnTo>
                <a:lnTo>
                  <a:pt x="35387" y="9334"/>
                </a:lnTo>
                <a:lnTo>
                  <a:pt x="31735" y="4820"/>
                </a:lnTo>
                <a:lnTo>
                  <a:pt x="21048" y="0"/>
                </a:lnTo>
                <a:close/>
              </a:path>
              <a:path w="171450" h="171450">
                <a:moveTo>
                  <a:pt x="156480" y="346"/>
                </a:moveTo>
                <a:lnTo>
                  <a:pt x="144805" y="1411"/>
                </a:lnTo>
                <a:lnTo>
                  <a:pt x="135828" y="9334"/>
                </a:lnTo>
                <a:lnTo>
                  <a:pt x="85607" y="95425"/>
                </a:lnTo>
                <a:lnTo>
                  <a:pt x="129716" y="95425"/>
                </a:lnTo>
                <a:lnTo>
                  <a:pt x="168737" y="28532"/>
                </a:lnTo>
                <a:lnTo>
                  <a:pt x="170869" y="23130"/>
                </a:lnTo>
                <a:lnTo>
                  <a:pt x="169804" y="11454"/>
                </a:lnTo>
                <a:lnTo>
                  <a:pt x="161881" y="2478"/>
                </a:lnTo>
                <a:lnTo>
                  <a:pt x="156480" y="346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47"/>
          <p:cNvSpPr/>
          <p:nvPr/>
        </p:nvSpPr>
        <p:spPr>
          <a:xfrm>
            <a:off x="2129495" y="2709949"/>
            <a:ext cx="390698" cy="38654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2324741" y="2733836"/>
            <a:ext cx="0" cy="3585210"/>
          </a:xfrm>
          <a:custGeom>
            <a:avLst/>
            <a:gdLst/>
            <a:ahLst/>
            <a:cxnLst/>
            <a:rect l="l" t="t" r="r" b="b"/>
            <a:pathLst>
              <a:path h="3585210">
                <a:moveTo>
                  <a:pt x="0" y="0"/>
                </a:moveTo>
                <a:lnTo>
                  <a:pt x="0" y="3584866"/>
                </a:lnTo>
              </a:path>
            </a:pathLst>
          </a:custGeom>
          <a:ln w="38099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9"/>
          <p:cNvSpPr/>
          <p:nvPr/>
        </p:nvSpPr>
        <p:spPr>
          <a:xfrm>
            <a:off x="2239133" y="618547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46586" y="28532"/>
                </a:moveTo>
                <a:lnTo>
                  <a:pt x="2478" y="28532"/>
                </a:lnTo>
                <a:lnTo>
                  <a:pt x="85607" y="171040"/>
                </a:lnTo>
                <a:lnTo>
                  <a:pt x="129716" y="95426"/>
                </a:lnTo>
                <a:lnTo>
                  <a:pt x="85607" y="95426"/>
                </a:lnTo>
                <a:lnTo>
                  <a:pt x="46586" y="28532"/>
                </a:lnTo>
                <a:close/>
              </a:path>
              <a:path w="171450" h="171450">
                <a:moveTo>
                  <a:pt x="156480" y="346"/>
                </a:moveTo>
                <a:lnTo>
                  <a:pt x="144805" y="1411"/>
                </a:lnTo>
                <a:lnTo>
                  <a:pt x="135828" y="9334"/>
                </a:lnTo>
                <a:lnTo>
                  <a:pt x="85607" y="95426"/>
                </a:lnTo>
                <a:lnTo>
                  <a:pt x="129716" y="95426"/>
                </a:lnTo>
                <a:lnTo>
                  <a:pt x="168737" y="28532"/>
                </a:lnTo>
                <a:lnTo>
                  <a:pt x="170869" y="23131"/>
                </a:lnTo>
                <a:lnTo>
                  <a:pt x="169804" y="11455"/>
                </a:lnTo>
                <a:lnTo>
                  <a:pt x="161881" y="2478"/>
                </a:lnTo>
                <a:lnTo>
                  <a:pt x="156480" y="346"/>
                </a:lnTo>
                <a:close/>
              </a:path>
              <a:path w="171450" h="171450">
                <a:moveTo>
                  <a:pt x="21048" y="0"/>
                </a:moveTo>
                <a:lnTo>
                  <a:pt x="9333" y="2478"/>
                </a:lnTo>
                <a:lnTo>
                  <a:pt x="4820" y="6130"/>
                </a:lnTo>
                <a:lnTo>
                  <a:pt x="0" y="16817"/>
                </a:lnTo>
                <a:lnTo>
                  <a:pt x="2478" y="28532"/>
                </a:lnTo>
                <a:lnTo>
                  <a:pt x="46586" y="28532"/>
                </a:lnTo>
                <a:lnTo>
                  <a:pt x="35387" y="9334"/>
                </a:lnTo>
                <a:lnTo>
                  <a:pt x="31735" y="4820"/>
                </a:lnTo>
                <a:lnTo>
                  <a:pt x="21048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0"/>
          <p:cNvSpPr/>
          <p:nvPr/>
        </p:nvSpPr>
        <p:spPr>
          <a:xfrm>
            <a:off x="2536819" y="1575261"/>
            <a:ext cx="394854" cy="29551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1"/>
          <p:cNvSpPr/>
          <p:nvPr/>
        </p:nvSpPr>
        <p:spPr>
          <a:xfrm>
            <a:off x="2720930" y="1597520"/>
            <a:ext cx="13335" cy="2676525"/>
          </a:xfrm>
          <a:custGeom>
            <a:avLst/>
            <a:gdLst/>
            <a:ahLst/>
            <a:cxnLst/>
            <a:rect l="l" t="t" r="r" b="b"/>
            <a:pathLst>
              <a:path w="13335" h="2676525">
                <a:moveTo>
                  <a:pt x="0" y="0"/>
                </a:moveTo>
                <a:lnTo>
                  <a:pt x="13305" y="2676024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52"/>
          <p:cNvSpPr/>
          <p:nvPr/>
        </p:nvSpPr>
        <p:spPr>
          <a:xfrm>
            <a:off x="2648049" y="4140308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0962" y="325"/>
                </a:moveTo>
                <a:lnTo>
                  <a:pt x="9263" y="2861"/>
                </a:lnTo>
                <a:lnTo>
                  <a:pt x="4763" y="6540"/>
                </a:lnTo>
                <a:lnTo>
                  <a:pt x="0" y="17250"/>
                </a:lnTo>
                <a:lnTo>
                  <a:pt x="2537" y="28950"/>
                </a:lnTo>
                <a:lnTo>
                  <a:pt x="86375" y="171042"/>
                </a:lnTo>
                <a:lnTo>
                  <a:pt x="129979" y="95429"/>
                </a:lnTo>
                <a:lnTo>
                  <a:pt x="85997" y="95429"/>
                </a:lnTo>
                <a:lnTo>
                  <a:pt x="35351" y="9589"/>
                </a:lnTo>
                <a:lnTo>
                  <a:pt x="31673" y="5089"/>
                </a:lnTo>
                <a:lnTo>
                  <a:pt x="20962" y="325"/>
                </a:lnTo>
                <a:close/>
              </a:path>
              <a:path w="171450" h="171450">
                <a:moveTo>
                  <a:pt x="156402" y="0"/>
                </a:moveTo>
                <a:lnTo>
                  <a:pt x="144729" y="1120"/>
                </a:lnTo>
                <a:lnTo>
                  <a:pt x="135789" y="9089"/>
                </a:lnTo>
                <a:lnTo>
                  <a:pt x="85997" y="95429"/>
                </a:lnTo>
                <a:lnTo>
                  <a:pt x="129979" y="95429"/>
                </a:lnTo>
                <a:lnTo>
                  <a:pt x="168794" y="28123"/>
                </a:lnTo>
                <a:lnTo>
                  <a:pt x="170898" y="22716"/>
                </a:lnTo>
                <a:lnTo>
                  <a:pt x="169777" y="11043"/>
                </a:lnTo>
                <a:lnTo>
                  <a:pt x="161809" y="2103"/>
                </a:lnTo>
                <a:lnTo>
                  <a:pt x="156402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3"/>
          <p:cNvSpPr/>
          <p:nvPr/>
        </p:nvSpPr>
        <p:spPr>
          <a:xfrm>
            <a:off x="2536819" y="4301835"/>
            <a:ext cx="394854" cy="22735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54"/>
          <p:cNvSpPr/>
          <p:nvPr/>
        </p:nvSpPr>
        <p:spPr>
          <a:xfrm>
            <a:off x="2734296" y="4324674"/>
            <a:ext cx="0" cy="1994535"/>
          </a:xfrm>
          <a:custGeom>
            <a:avLst/>
            <a:gdLst/>
            <a:ahLst/>
            <a:cxnLst/>
            <a:rect l="l" t="t" r="r" b="b"/>
            <a:pathLst>
              <a:path h="1994535">
                <a:moveTo>
                  <a:pt x="0" y="0"/>
                </a:moveTo>
                <a:lnTo>
                  <a:pt x="0" y="1994192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55"/>
          <p:cNvSpPr/>
          <p:nvPr/>
        </p:nvSpPr>
        <p:spPr>
          <a:xfrm>
            <a:off x="2648688" y="6185633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1049" y="0"/>
                </a:moveTo>
                <a:lnTo>
                  <a:pt x="9334" y="2478"/>
                </a:lnTo>
                <a:lnTo>
                  <a:pt x="4819" y="6130"/>
                </a:lnTo>
                <a:lnTo>
                  <a:pt x="0" y="16818"/>
                </a:lnTo>
                <a:lnTo>
                  <a:pt x="2479" y="28532"/>
                </a:lnTo>
                <a:lnTo>
                  <a:pt x="85608" y="171040"/>
                </a:lnTo>
                <a:lnTo>
                  <a:pt x="129717" y="95426"/>
                </a:lnTo>
                <a:lnTo>
                  <a:pt x="85608" y="95426"/>
                </a:lnTo>
                <a:lnTo>
                  <a:pt x="35388" y="9334"/>
                </a:lnTo>
                <a:lnTo>
                  <a:pt x="31736" y="4820"/>
                </a:lnTo>
                <a:lnTo>
                  <a:pt x="21049" y="0"/>
                </a:lnTo>
                <a:close/>
              </a:path>
              <a:path w="171450" h="171450">
                <a:moveTo>
                  <a:pt x="156481" y="346"/>
                </a:moveTo>
                <a:lnTo>
                  <a:pt x="144806" y="1411"/>
                </a:lnTo>
                <a:lnTo>
                  <a:pt x="135829" y="9334"/>
                </a:lnTo>
                <a:lnTo>
                  <a:pt x="85608" y="95426"/>
                </a:lnTo>
                <a:lnTo>
                  <a:pt x="129717" y="95426"/>
                </a:lnTo>
                <a:lnTo>
                  <a:pt x="168738" y="28532"/>
                </a:lnTo>
                <a:lnTo>
                  <a:pt x="170870" y="23130"/>
                </a:lnTo>
                <a:lnTo>
                  <a:pt x="169805" y="11455"/>
                </a:lnTo>
                <a:lnTo>
                  <a:pt x="161881" y="2478"/>
                </a:lnTo>
                <a:lnTo>
                  <a:pt x="156481" y="346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70"/>
          <p:cNvSpPr/>
          <p:nvPr/>
        </p:nvSpPr>
        <p:spPr>
          <a:xfrm>
            <a:off x="942806" y="4798050"/>
            <a:ext cx="1203960" cy="376555"/>
          </a:xfrm>
          <a:custGeom>
            <a:avLst/>
            <a:gdLst/>
            <a:ahLst/>
            <a:cxnLst/>
            <a:rect l="l" t="t" r="r" b="b"/>
            <a:pathLst>
              <a:path w="1203960" h="376554">
                <a:moveTo>
                  <a:pt x="601761" y="0"/>
                </a:moveTo>
                <a:lnTo>
                  <a:pt x="552407" y="623"/>
                </a:lnTo>
                <a:lnTo>
                  <a:pt x="504152" y="2462"/>
                </a:lnTo>
                <a:lnTo>
                  <a:pt x="457151" y="5468"/>
                </a:lnTo>
                <a:lnTo>
                  <a:pt x="411558" y="9592"/>
                </a:lnTo>
                <a:lnTo>
                  <a:pt x="367528" y="14786"/>
                </a:lnTo>
                <a:lnTo>
                  <a:pt x="325217" y="21001"/>
                </a:lnTo>
                <a:lnTo>
                  <a:pt x="284779" y="28190"/>
                </a:lnTo>
                <a:lnTo>
                  <a:pt x="246369" y="36303"/>
                </a:lnTo>
                <a:lnTo>
                  <a:pt x="176251" y="55110"/>
                </a:lnTo>
                <a:lnTo>
                  <a:pt x="116105" y="77034"/>
                </a:lnTo>
                <a:lnTo>
                  <a:pt x="67167" y="101689"/>
                </a:lnTo>
                <a:lnTo>
                  <a:pt x="30678" y="128686"/>
                </a:lnTo>
                <a:lnTo>
                  <a:pt x="1994" y="172727"/>
                </a:lnTo>
                <a:lnTo>
                  <a:pt x="0" y="188159"/>
                </a:lnTo>
                <a:lnTo>
                  <a:pt x="1994" y="203591"/>
                </a:lnTo>
                <a:lnTo>
                  <a:pt x="30678" y="247631"/>
                </a:lnTo>
                <a:lnTo>
                  <a:pt x="67167" y="274628"/>
                </a:lnTo>
                <a:lnTo>
                  <a:pt x="116105" y="299282"/>
                </a:lnTo>
                <a:lnTo>
                  <a:pt x="176251" y="321207"/>
                </a:lnTo>
                <a:lnTo>
                  <a:pt x="246369" y="340013"/>
                </a:lnTo>
                <a:lnTo>
                  <a:pt x="284779" y="348127"/>
                </a:lnTo>
                <a:lnTo>
                  <a:pt x="325217" y="355315"/>
                </a:lnTo>
                <a:lnTo>
                  <a:pt x="367528" y="361531"/>
                </a:lnTo>
                <a:lnTo>
                  <a:pt x="411558" y="366725"/>
                </a:lnTo>
                <a:lnTo>
                  <a:pt x="457151" y="370849"/>
                </a:lnTo>
                <a:lnTo>
                  <a:pt x="504152" y="373854"/>
                </a:lnTo>
                <a:lnTo>
                  <a:pt x="552407" y="375693"/>
                </a:lnTo>
                <a:lnTo>
                  <a:pt x="601761" y="376317"/>
                </a:lnTo>
                <a:lnTo>
                  <a:pt x="651115" y="375693"/>
                </a:lnTo>
                <a:lnTo>
                  <a:pt x="699370" y="373854"/>
                </a:lnTo>
                <a:lnTo>
                  <a:pt x="746372" y="370849"/>
                </a:lnTo>
                <a:lnTo>
                  <a:pt x="791965" y="366725"/>
                </a:lnTo>
                <a:lnTo>
                  <a:pt x="835994" y="361531"/>
                </a:lnTo>
                <a:lnTo>
                  <a:pt x="878305" y="355315"/>
                </a:lnTo>
                <a:lnTo>
                  <a:pt x="918744" y="348127"/>
                </a:lnTo>
                <a:lnTo>
                  <a:pt x="957154" y="340013"/>
                </a:lnTo>
                <a:lnTo>
                  <a:pt x="1027271" y="321207"/>
                </a:lnTo>
                <a:lnTo>
                  <a:pt x="1087418" y="299282"/>
                </a:lnTo>
                <a:lnTo>
                  <a:pt x="1136355" y="274628"/>
                </a:lnTo>
                <a:lnTo>
                  <a:pt x="1172845" y="247631"/>
                </a:lnTo>
                <a:lnTo>
                  <a:pt x="1201528" y="203591"/>
                </a:lnTo>
                <a:lnTo>
                  <a:pt x="1203523" y="188159"/>
                </a:lnTo>
                <a:lnTo>
                  <a:pt x="1201528" y="172727"/>
                </a:lnTo>
                <a:lnTo>
                  <a:pt x="1172845" y="128686"/>
                </a:lnTo>
                <a:lnTo>
                  <a:pt x="1136355" y="101689"/>
                </a:lnTo>
                <a:lnTo>
                  <a:pt x="1087418" y="77034"/>
                </a:lnTo>
                <a:lnTo>
                  <a:pt x="1027271" y="55110"/>
                </a:lnTo>
                <a:lnTo>
                  <a:pt x="957154" y="36303"/>
                </a:lnTo>
                <a:lnTo>
                  <a:pt x="918744" y="28190"/>
                </a:lnTo>
                <a:lnTo>
                  <a:pt x="878305" y="21001"/>
                </a:lnTo>
                <a:lnTo>
                  <a:pt x="835994" y="14786"/>
                </a:lnTo>
                <a:lnTo>
                  <a:pt x="791965" y="9592"/>
                </a:lnTo>
                <a:lnTo>
                  <a:pt x="746372" y="5468"/>
                </a:lnTo>
                <a:lnTo>
                  <a:pt x="699370" y="2462"/>
                </a:lnTo>
                <a:lnTo>
                  <a:pt x="651115" y="623"/>
                </a:lnTo>
                <a:lnTo>
                  <a:pt x="601761" y="0"/>
                </a:lnTo>
                <a:close/>
              </a:path>
            </a:pathLst>
          </a:custGeom>
          <a:solidFill>
            <a:srgbClr val="596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71"/>
          <p:cNvSpPr/>
          <p:nvPr/>
        </p:nvSpPr>
        <p:spPr>
          <a:xfrm>
            <a:off x="942806" y="4798051"/>
            <a:ext cx="1203960" cy="376555"/>
          </a:xfrm>
          <a:custGeom>
            <a:avLst/>
            <a:gdLst/>
            <a:ahLst/>
            <a:cxnLst/>
            <a:rect l="l" t="t" r="r" b="b"/>
            <a:pathLst>
              <a:path w="1203960" h="376554">
                <a:moveTo>
                  <a:pt x="0" y="188158"/>
                </a:moveTo>
                <a:lnTo>
                  <a:pt x="17488" y="142942"/>
                </a:lnTo>
                <a:lnTo>
                  <a:pt x="47289" y="114918"/>
                </a:lnTo>
                <a:lnTo>
                  <a:pt x="90157" y="89044"/>
                </a:lnTo>
                <a:lnTo>
                  <a:pt x="144854" y="65707"/>
                </a:lnTo>
                <a:lnTo>
                  <a:pt x="210141" y="45293"/>
                </a:lnTo>
                <a:lnTo>
                  <a:pt x="284779" y="28190"/>
                </a:lnTo>
                <a:lnTo>
                  <a:pt x="325217" y="21001"/>
                </a:lnTo>
                <a:lnTo>
                  <a:pt x="367528" y="14786"/>
                </a:lnTo>
                <a:lnTo>
                  <a:pt x="411558" y="9592"/>
                </a:lnTo>
                <a:lnTo>
                  <a:pt x="457151" y="5468"/>
                </a:lnTo>
                <a:lnTo>
                  <a:pt x="504152" y="2462"/>
                </a:lnTo>
                <a:lnTo>
                  <a:pt x="552408" y="623"/>
                </a:lnTo>
                <a:lnTo>
                  <a:pt x="601761" y="0"/>
                </a:lnTo>
                <a:lnTo>
                  <a:pt x="651115" y="623"/>
                </a:lnTo>
                <a:lnTo>
                  <a:pt x="699370" y="2462"/>
                </a:lnTo>
                <a:lnTo>
                  <a:pt x="746372" y="5468"/>
                </a:lnTo>
                <a:lnTo>
                  <a:pt x="791965" y="9592"/>
                </a:lnTo>
                <a:lnTo>
                  <a:pt x="835994" y="14786"/>
                </a:lnTo>
                <a:lnTo>
                  <a:pt x="878306" y="21001"/>
                </a:lnTo>
                <a:lnTo>
                  <a:pt x="918744" y="28190"/>
                </a:lnTo>
                <a:lnTo>
                  <a:pt x="957154" y="36303"/>
                </a:lnTo>
                <a:lnTo>
                  <a:pt x="1027271" y="55110"/>
                </a:lnTo>
                <a:lnTo>
                  <a:pt x="1087418" y="77034"/>
                </a:lnTo>
                <a:lnTo>
                  <a:pt x="1136356" y="101689"/>
                </a:lnTo>
                <a:lnTo>
                  <a:pt x="1172845" y="128686"/>
                </a:lnTo>
                <a:lnTo>
                  <a:pt x="1201528" y="172727"/>
                </a:lnTo>
                <a:lnTo>
                  <a:pt x="1203523" y="188158"/>
                </a:lnTo>
                <a:lnTo>
                  <a:pt x="1201528" y="203590"/>
                </a:lnTo>
                <a:lnTo>
                  <a:pt x="1172845" y="247631"/>
                </a:lnTo>
                <a:lnTo>
                  <a:pt x="1136356" y="274628"/>
                </a:lnTo>
                <a:lnTo>
                  <a:pt x="1087418" y="299283"/>
                </a:lnTo>
                <a:lnTo>
                  <a:pt x="1027271" y="321207"/>
                </a:lnTo>
                <a:lnTo>
                  <a:pt x="957154" y="340014"/>
                </a:lnTo>
                <a:lnTo>
                  <a:pt x="918744" y="348127"/>
                </a:lnTo>
                <a:lnTo>
                  <a:pt x="878306" y="355315"/>
                </a:lnTo>
                <a:lnTo>
                  <a:pt x="835994" y="361531"/>
                </a:lnTo>
                <a:lnTo>
                  <a:pt x="791965" y="366725"/>
                </a:lnTo>
                <a:lnTo>
                  <a:pt x="746372" y="370849"/>
                </a:lnTo>
                <a:lnTo>
                  <a:pt x="699370" y="373855"/>
                </a:lnTo>
                <a:lnTo>
                  <a:pt x="651115" y="375694"/>
                </a:lnTo>
                <a:lnTo>
                  <a:pt x="601761" y="376317"/>
                </a:lnTo>
                <a:lnTo>
                  <a:pt x="552408" y="375694"/>
                </a:lnTo>
                <a:lnTo>
                  <a:pt x="504152" y="373855"/>
                </a:lnTo>
                <a:lnTo>
                  <a:pt x="457151" y="370849"/>
                </a:lnTo>
                <a:lnTo>
                  <a:pt x="411558" y="366725"/>
                </a:lnTo>
                <a:lnTo>
                  <a:pt x="367528" y="361531"/>
                </a:lnTo>
                <a:lnTo>
                  <a:pt x="325217" y="355315"/>
                </a:lnTo>
                <a:lnTo>
                  <a:pt x="284779" y="348127"/>
                </a:lnTo>
                <a:lnTo>
                  <a:pt x="246369" y="340014"/>
                </a:lnTo>
                <a:lnTo>
                  <a:pt x="176251" y="321207"/>
                </a:lnTo>
                <a:lnTo>
                  <a:pt x="116105" y="299283"/>
                </a:lnTo>
                <a:lnTo>
                  <a:pt x="67167" y="274628"/>
                </a:lnTo>
                <a:lnTo>
                  <a:pt x="30678" y="247631"/>
                </a:lnTo>
                <a:lnTo>
                  <a:pt x="1994" y="203590"/>
                </a:lnTo>
                <a:lnTo>
                  <a:pt x="0" y="188158"/>
                </a:lnTo>
                <a:close/>
              </a:path>
            </a:pathLst>
          </a:custGeom>
          <a:ln w="25399">
            <a:solidFill>
              <a:srgbClr val="415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72"/>
          <p:cNvSpPr txBox="1"/>
          <p:nvPr/>
        </p:nvSpPr>
        <p:spPr>
          <a:xfrm>
            <a:off x="1203950" y="4893500"/>
            <a:ext cx="6864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known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44" name="object 77"/>
          <p:cNvSpPr/>
          <p:nvPr/>
        </p:nvSpPr>
        <p:spPr>
          <a:xfrm>
            <a:off x="2497379" y="3151123"/>
            <a:ext cx="772795" cy="480695"/>
          </a:xfrm>
          <a:custGeom>
            <a:avLst/>
            <a:gdLst/>
            <a:ahLst/>
            <a:cxnLst/>
            <a:rect l="l" t="t" r="r" b="b"/>
            <a:pathLst>
              <a:path w="772794" h="480695">
                <a:moveTo>
                  <a:pt x="386133" y="0"/>
                </a:moveTo>
                <a:lnTo>
                  <a:pt x="323500" y="3143"/>
                </a:lnTo>
                <a:lnTo>
                  <a:pt x="264085" y="12245"/>
                </a:lnTo>
                <a:lnTo>
                  <a:pt x="208682" y="26811"/>
                </a:lnTo>
                <a:lnTo>
                  <a:pt x="158087" y="46345"/>
                </a:lnTo>
                <a:lnTo>
                  <a:pt x="113095" y="70354"/>
                </a:lnTo>
                <a:lnTo>
                  <a:pt x="74501" y="98342"/>
                </a:lnTo>
                <a:lnTo>
                  <a:pt x="43099" y="129816"/>
                </a:lnTo>
                <a:lnTo>
                  <a:pt x="19685" y="164281"/>
                </a:lnTo>
                <a:lnTo>
                  <a:pt x="5053" y="201241"/>
                </a:lnTo>
                <a:lnTo>
                  <a:pt x="0" y="240203"/>
                </a:lnTo>
                <a:lnTo>
                  <a:pt x="1280" y="259904"/>
                </a:lnTo>
                <a:lnTo>
                  <a:pt x="11222" y="297928"/>
                </a:lnTo>
                <a:lnTo>
                  <a:pt x="30344" y="333702"/>
                </a:lnTo>
                <a:lnTo>
                  <a:pt x="57851" y="366733"/>
                </a:lnTo>
                <a:lnTo>
                  <a:pt x="92949" y="396526"/>
                </a:lnTo>
                <a:lnTo>
                  <a:pt x="134841" y="422586"/>
                </a:lnTo>
                <a:lnTo>
                  <a:pt x="182734" y="444420"/>
                </a:lnTo>
                <a:lnTo>
                  <a:pt x="235832" y="461531"/>
                </a:lnTo>
                <a:lnTo>
                  <a:pt x="293340" y="473427"/>
                </a:lnTo>
                <a:lnTo>
                  <a:pt x="354464" y="479611"/>
                </a:lnTo>
                <a:lnTo>
                  <a:pt x="386133" y="480407"/>
                </a:lnTo>
                <a:lnTo>
                  <a:pt x="417802" y="479611"/>
                </a:lnTo>
                <a:lnTo>
                  <a:pt x="478925" y="473427"/>
                </a:lnTo>
                <a:lnTo>
                  <a:pt x="536434" y="461531"/>
                </a:lnTo>
                <a:lnTo>
                  <a:pt x="589532" y="444420"/>
                </a:lnTo>
                <a:lnTo>
                  <a:pt x="637425" y="422586"/>
                </a:lnTo>
                <a:lnTo>
                  <a:pt x="679318" y="396526"/>
                </a:lnTo>
                <a:lnTo>
                  <a:pt x="714416" y="366733"/>
                </a:lnTo>
                <a:lnTo>
                  <a:pt x="741923" y="333702"/>
                </a:lnTo>
                <a:lnTo>
                  <a:pt x="761045" y="297928"/>
                </a:lnTo>
                <a:lnTo>
                  <a:pt x="770987" y="259904"/>
                </a:lnTo>
                <a:lnTo>
                  <a:pt x="772267" y="240203"/>
                </a:lnTo>
                <a:lnTo>
                  <a:pt x="770987" y="220503"/>
                </a:lnTo>
                <a:lnTo>
                  <a:pt x="761045" y="182480"/>
                </a:lnTo>
                <a:lnTo>
                  <a:pt x="741923" y="146706"/>
                </a:lnTo>
                <a:lnTo>
                  <a:pt x="714416" y="113675"/>
                </a:lnTo>
                <a:lnTo>
                  <a:pt x="679318" y="83882"/>
                </a:lnTo>
                <a:lnTo>
                  <a:pt x="637425" y="57821"/>
                </a:lnTo>
                <a:lnTo>
                  <a:pt x="589532" y="35988"/>
                </a:lnTo>
                <a:lnTo>
                  <a:pt x="536434" y="18876"/>
                </a:lnTo>
                <a:lnTo>
                  <a:pt x="478925" y="6981"/>
                </a:lnTo>
                <a:lnTo>
                  <a:pt x="417802" y="796"/>
                </a:lnTo>
                <a:lnTo>
                  <a:pt x="386133" y="0"/>
                </a:lnTo>
                <a:close/>
              </a:path>
            </a:pathLst>
          </a:custGeom>
          <a:solidFill>
            <a:srgbClr val="D04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78"/>
          <p:cNvSpPr/>
          <p:nvPr/>
        </p:nvSpPr>
        <p:spPr>
          <a:xfrm>
            <a:off x="2497379" y="3151123"/>
            <a:ext cx="772795" cy="480695"/>
          </a:xfrm>
          <a:custGeom>
            <a:avLst/>
            <a:gdLst/>
            <a:ahLst/>
            <a:cxnLst/>
            <a:rect l="l" t="t" r="r" b="b"/>
            <a:pathLst>
              <a:path w="772794" h="480695">
                <a:moveTo>
                  <a:pt x="0" y="240203"/>
                </a:moveTo>
                <a:lnTo>
                  <a:pt x="5053" y="201241"/>
                </a:lnTo>
                <a:lnTo>
                  <a:pt x="19685" y="164280"/>
                </a:lnTo>
                <a:lnTo>
                  <a:pt x="43099" y="129816"/>
                </a:lnTo>
                <a:lnTo>
                  <a:pt x="74501" y="98342"/>
                </a:lnTo>
                <a:lnTo>
                  <a:pt x="113096" y="70354"/>
                </a:lnTo>
                <a:lnTo>
                  <a:pt x="158088" y="46345"/>
                </a:lnTo>
                <a:lnTo>
                  <a:pt x="208683" y="26811"/>
                </a:lnTo>
                <a:lnTo>
                  <a:pt x="264085" y="12245"/>
                </a:lnTo>
                <a:lnTo>
                  <a:pt x="323501" y="3143"/>
                </a:lnTo>
                <a:lnTo>
                  <a:pt x="386133" y="0"/>
                </a:lnTo>
                <a:lnTo>
                  <a:pt x="417802" y="796"/>
                </a:lnTo>
                <a:lnTo>
                  <a:pt x="478926" y="6980"/>
                </a:lnTo>
                <a:lnTo>
                  <a:pt x="536434" y="18876"/>
                </a:lnTo>
                <a:lnTo>
                  <a:pt x="589532" y="35988"/>
                </a:lnTo>
                <a:lnTo>
                  <a:pt x="637425" y="57821"/>
                </a:lnTo>
                <a:lnTo>
                  <a:pt x="679318" y="83881"/>
                </a:lnTo>
                <a:lnTo>
                  <a:pt x="714415" y="113674"/>
                </a:lnTo>
                <a:lnTo>
                  <a:pt x="741923" y="146705"/>
                </a:lnTo>
                <a:lnTo>
                  <a:pt x="761045" y="182480"/>
                </a:lnTo>
                <a:lnTo>
                  <a:pt x="770987" y="220503"/>
                </a:lnTo>
                <a:lnTo>
                  <a:pt x="772267" y="240203"/>
                </a:lnTo>
                <a:lnTo>
                  <a:pt x="770987" y="259904"/>
                </a:lnTo>
                <a:lnTo>
                  <a:pt x="761045" y="297927"/>
                </a:lnTo>
                <a:lnTo>
                  <a:pt x="741923" y="333702"/>
                </a:lnTo>
                <a:lnTo>
                  <a:pt x="714415" y="366733"/>
                </a:lnTo>
                <a:lnTo>
                  <a:pt x="679318" y="396526"/>
                </a:lnTo>
                <a:lnTo>
                  <a:pt x="637425" y="422586"/>
                </a:lnTo>
                <a:lnTo>
                  <a:pt x="589532" y="444419"/>
                </a:lnTo>
                <a:lnTo>
                  <a:pt x="536434" y="461531"/>
                </a:lnTo>
                <a:lnTo>
                  <a:pt x="478926" y="473426"/>
                </a:lnTo>
                <a:lnTo>
                  <a:pt x="417802" y="479611"/>
                </a:lnTo>
                <a:lnTo>
                  <a:pt x="386133" y="480407"/>
                </a:lnTo>
                <a:lnTo>
                  <a:pt x="354464" y="479611"/>
                </a:lnTo>
                <a:lnTo>
                  <a:pt x="293341" y="473426"/>
                </a:lnTo>
                <a:lnTo>
                  <a:pt x="235833" y="461531"/>
                </a:lnTo>
                <a:lnTo>
                  <a:pt x="182735" y="444419"/>
                </a:lnTo>
                <a:lnTo>
                  <a:pt x="134842" y="422586"/>
                </a:lnTo>
                <a:lnTo>
                  <a:pt x="92949" y="396526"/>
                </a:lnTo>
                <a:lnTo>
                  <a:pt x="57851" y="366733"/>
                </a:lnTo>
                <a:lnTo>
                  <a:pt x="30344" y="333702"/>
                </a:lnTo>
                <a:lnTo>
                  <a:pt x="11222" y="297927"/>
                </a:lnTo>
                <a:lnTo>
                  <a:pt x="1280" y="259904"/>
                </a:lnTo>
                <a:lnTo>
                  <a:pt x="0" y="240203"/>
                </a:lnTo>
                <a:close/>
              </a:path>
            </a:pathLst>
          </a:custGeom>
          <a:ln w="25399">
            <a:solidFill>
              <a:srgbClr val="A22E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79"/>
          <p:cNvSpPr txBox="1"/>
          <p:nvPr/>
        </p:nvSpPr>
        <p:spPr>
          <a:xfrm>
            <a:off x="2704073" y="3271947"/>
            <a:ext cx="3644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E1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7" name="object 80"/>
          <p:cNvSpPr/>
          <p:nvPr/>
        </p:nvSpPr>
        <p:spPr>
          <a:xfrm>
            <a:off x="2414111" y="5123244"/>
            <a:ext cx="1225550" cy="478155"/>
          </a:xfrm>
          <a:custGeom>
            <a:avLst/>
            <a:gdLst/>
            <a:ahLst/>
            <a:cxnLst/>
            <a:rect l="l" t="t" r="r" b="b"/>
            <a:pathLst>
              <a:path w="1225550" h="478154">
                <a:moveTo>
                  <a:pt x="612578" y="0"/>
                </a:moveTo>
                <a:lnTo>
                  <a:pt x="562337" y="791"/>
                </a:lnTo>
                <a:lnTo>
                  <a:pt x="513214" y="3125"/>
                </a:lnTo>
                <a:lnTo>
                  <a:pt x="465368" y="6941"/>
                </a:lnTo>
                <a:lnTo>
                  <a:pt x="418955" y="12175"/>
                </a:lnTo>
                <a:lnTo>
                  <a:pt x="374134" y="18768"/>
                </a:lnTo>
                <a:lnTo>
                  <a:pt x="331063" y="26658"/>
                </a:lnTo>
                <a:lnTo>
                  <a:pt x="289898" y="35782"/>
                </a:lnTo>
                <a:lnTo>
                  <a:pt x="250797" y="46081"/>
                </a:lnTo>
                <a:lnTo>
                  <a:pt x="213918" y="57491"/>
                </a:lnTo>
                <a:lnTo>
                  <a:pt x="147458" y="83403"/>
                </a:lnTo>
                <a:lnTo>
                  <a:pt x="91778" y="113026"/>
                </a:lnTo>
                <a:lnTo>
                  <a:pt x="48139" y="145869"/>
                </a:lnTo>
                <a:lnTo>
                  <a:pt x="17803" y="181440"/>
                </a:lnTo>
                <a:lnTo>
                  <a:pt x="2030" y="219246"/>
                </a:lnTo>
                <a:lnTo>
                  <a:pt x="0" y="238834"/>
                </a:lnTo>
                <a:lnTo>
                  <a:pt x="2030" y="258423"/>
                </a:lnTo>
                <a:lnTo>
                  <a:pt x="17803" y="296229"/>
                </a:lnTo>
                <a:lnTo>
                  <a:pt x="48139" y="331800"/>
                </a:lnTo>
                <a:lnTo>
                  <a:pt x="91778" y="364642"/>
                </a:lnTo>
                <a:lnTo>
                  <a:pt x="147458" y="394266"/>
                </a:lnTo>
                <a:lnTo>
                  <a:pt x="213918" y="420178"/>
                </a:lnTo>
                <a:lnTo>
                  <a:pt x="250797" y="431588"/>
                </a:lnTo>
                <a:lnTo>
                  <a:pt x="289898" y="441886"/>
                </a:lnTo>
                <a:lnTo>
                  <a:pt x="331063" y="451011"/>
                </a:lnTo>
                <a:lnTo>
                  <a:pt x="374134" y="458901"/>
                </a:lnTo>
                <a:lnTo>
                  <a:pt x="418955" y="465493"/>
                </a:lnTo>
                <a:lnTo>
                  <a:pt x="465368" y="470728"/>
                </a:lnTo>
                <a:lnTo>
                  <a:pt x="513214" y="474544"/>
                </a:lnTo>
                <a:lnTo>
                  <a:pt x="562337" y="476878"/>
                </a:lnTo>
                <a:lnTo>
                  <a:pt x="612578" y="477669"/>
                </a:lnTo>
                <a:lnTo>
                  <a:pt x="662818" y="476878"/>
                </a:lnTo>
                <a:lnTo>
                  <a:pt x="711941" y="474544"/>
                </a:lnTo>
                <a:lnTo>
                  <a:pt x="759787" y="470728"/>
                </a:lnTo>
                <a:lnTo>
                  <a:pt x="806199" y="465493"/>
                </a:lnTo>
                <a:lnTo>
                  <a:pt x="851020" y="458901"/>
                </a:lnTo>
                <a:lnTo>
                  <a:pt x="894092" y="451011"/>
                </a:lnTo>
                <a:lnTo>
                  <a:pt x="935257" y="441886"/>
                </a:lnTo>
                <a:lnTo>
                  <a:pt x="974357" y="431588"/>
                </a:lnTo>
                <a:lnTo>
                  <a:pt x="1011236" y="420178"/>
                </a:lnTo>
                <a:lnTo>
                  <a:pt x="1077696" y="394266"/>
                </a:lnTo>
                <a:lnTo>
                  <a:pt x="1133376" y="364642"/>
                </a:lnTo>
                <a:lnTo>
                  <a:pt x="1177015" y="331800"/>
                </a:lnTo>
                <a:lnTo>
                  <a:pt x="1207351" y="296229"/>
                </a:lnTo>
                <a:lnTo>
                  <a:pt x="1223124" y="258423"/>
                </a:lnTo>
                <a:lnTo>
                  <a:pt x="1225155" y="238834"/>
                </a:lnTo>
                <a:lnTo>
                  <a:pt x="1223124" y="219246"/>
                </a:lnTo>
                <a:lnTo>
                  <a:pt x="1207351" y="181440"/>
                </a:lnTo>
                <a:lnTo>
                  <a:pt x="1177015" y="145869"/>
                </a:lnTo>
                <a:lnTo>
                  <a:pt x="1133376" y="113026"/>
                </a:lnTo>
                <a:lnTo>
                  <a:pt x="1077696" y="83403"/>
                </a:lnTo>
                <a:lnTo>
                  <a:pt x="1011236" y="57491"/>
                </a:lnTo>
                <a:lnTo>
                  <a:pt x="974357" y="46081"/>
                </a:lnTo>
                <a:lnTo>
                  <a:pt x="935257" y="35782"/>
                </a:lnTo>
                <a:lnTo>
                  <a:pt x="894092" y="26658"/>
                </a:lnTo>
                <a:lnTo>
                  <a:pt x="851020" y="18768"/>
                </a:lnTo>
                <a:lnTo>
                  <a:pt x="806199" y="12175"/>
                </a:lnTo>
                <a:lnTo>
                  <a:pt x="759787" y="6941"/>
                </a:lnTo>
                <a:lnTo>
                  <a:pt x="711941" y="3125"/>
                </a:lnTo>
                <a:lnTo>
                  <a:pt x="662818" y="791"/>
                </a:lnTo>
                <a:lnTo>
                  <a:pt x="612578" y="0"/>
                </a:lnTo>
                <a:close/>
              </a:path>
            </a:pathLst>
          </a:custGeom>
          <a:solidFill>
            <a:srgbClr val="D04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81"/>
          <p:cNvSpPr/>
          <p:nvPr/>
        </p:nvSpPr>
        <p:spPr>
          <a:xfrm>
            <a:off x="2414111" y="5123245"/>
            <a:ext cx="1225550" cy="478155"/>
          </a:xfrm>
          <a:custGeom>
            <a:avLst/>
            <a:gdLst/>
            <a:ahLst/>
            <a:cxnLst/>
            <a:rect l="l" t="t" r="r" b="b"/>
            <a:pathLst>
              <a:path w="1225550" h="478154">
                <a:moveTo>
                  <a:pt x="0" y="238834"/>
                </a:moveTo>
                <a:lnTo>
                  <a:pt x="8017" y="200094"/>
                </a:lnTo>
                <a:lnTo>
                  <a:pt x="31229" y="163344"/>
                </a:lnTo>
                <a:lnTo>
                  <a:pt x="68374" y="129076"/>
                </a:lnTo>
                <a:lnTo>
                  <a:pt x="118191" y="97782"/>
                </a:lnTo>
                <a:lnTo>
                  <a:pt x="179419" y="69953"/>
                </a:lnTo>
                <a:lnTo>
                  <a:pt x="250797" y="46081"/>
                </a:lnTo>
                <a:lnTo>
                  <a:pt x="289897" y="35782"/>
                </a:lnTo>
                <a:lnTo>
                  <a:pt x="331063" y="26658"/>
                </a:lnTo>
                <a:lnTo>
                  <a:pt x="374134" y="18768"/>
                </a:lnTo>
                <a:lnTo>
                  <a:pt x="418955" y="12175"/>
                </a:lnTo>
                <a:lnTo>
                  <a:pt x="465368" y="6941"/>
                </a:lnTo>
                <a:lnTo>
                  <a:pt x="513214" y="3125"/>
                </a:lnTo>
                <a:lnTo>
                  <a:pt x="562336" y="791"/>
                </a:lnTo>
                <a:lnTo>
                  <a:pt x="612577" y="0"/>
                </a:lnTo>
                <a:lnTo>
                  <a:pt x="662818" y="791"/>
                </a:lnTo>
                <a:lnTo>
                  <a:pt x="711941" y="3125"/>
                </a:lnTo>
                <a:lnTo>
                  <a:pt x="759787" y="6941"/>
                </a:lnTo>
                <a:lnTo>
                  <a:pt x="806199" y="12175"/>
                </a:lnTo>
                <a:lnTo>
                  <a:pt x="851020" y="18768"/>
                </a:lnTo>
                <a:lnTo>
                  <a:pt x="894092" y="26658"/>
                </a:lnTo>
                <a:lnTo>
                  <a:pt x="935257" y="35782"/>
                </a:lnTo>
                <a:lnTo>
                  <a:pt x="974358" y="46081"/>
                </a:lnTo>
                <a:lnTo>
                  <a:pt x="1011236" y="57491"/>
                </a:lnTo>
                <a:lnTo>
                  <a:pt x="1077697" y="83403"/>
                </a:lnTo>
                <a:lnTo>
                  <a:pt x="1133377" y="113026"/>
                </a:lnTo>
                <a:lnTo>
                  <a:pt x="1177016" y="145869"/>
                </a:lnTo>
                <a:lnTo>
                  <a:pt x="1207352" y="181440"/>
                </a:lnTo>
                <a:lnTo>
                  <a:pt x="1223124" y="219246"/>
                </a:lnTo>
                <a:lnTo>
                  <a:pt x="1225155" y="238834"/>
                </a:lnTo>
                <a:lnTo>
                  <a:pt x="1223124" y="258423"/>
                </a:lnTo>
                <a:lnTo>
                  <a:pt x="1207352" y="296229"/>
                </a:lnTo>
                <a:lnTo>
                  <a:pt x="1177016" y="331800"/>
                </a:lnTo>
                <a:lnTo>
                  <a:pt x="1133377" y="364642"/>
                </a:lnTo>
                <a:lnTo>
                  <a:pt x="1077697" y="394266"/>
                </a:lnTo>
                <a:lnTo>
                  <a:pt x="1011236" y="420177"/>
                </a:lnTo>
                <a:lnTo>
                  <a:pt x="974358" y="431588"/>
                </a:lnTo>
                <a:lnTo>
                  <a:pt x="935257" y="441886"/>
                </a:lnTo>
                <a:lnTo>
                  <a:pt x="894092" y="451011"/>
                </a:lnTo>
                <a:lnTo>
                  <a:pt x="851020" y="458900"/>
                </a:lnTo>
                <a:lnTo>
                  <a:pt x="806199" y="465493"/>
                </a:lnTo>
                <a:lnTo>
                  <a:pt x="759787" y="470728"/>
                </a:lnTo>
                <a:lnTo>
                  <a:pt x="711941" y="474543"/>
                </a:lnTo>
                <a:lnTo>
                  <a:pt x="662818" y="476878"/>
                </a:lnTo>
                <a:lnTo>
                  <a:pt x="612577" y="477669"/>
                </a:lnTo>
                <a:lnTo>
                  <a:pt x="562336" y="476878"/>
                </a:lnTo>
                <a:lnTo>
                  <a:pt x="513214" y="474543"/>
                </a:lnTo>
                <a:lnTo>
                  <a:pt x="465368" y="470728"/>
                </a:lnTo>
                <a:lnTo>
                  <a:pt x="418955" y="465493"/>
                </a:lnTo>
                <a:lnTo>
                  <a:pt x="374134" y="458900"/>
                </a:lnTo>
                <a:lnTo>
                  <a:pt x="331063" y="451011"/>
                </a:lnTo>
                <a:lnTo>
                  <a:pt x="289897" y="441886"/>
                </a:lnTo>
                <a:lnTo>
                  <a:pt x="250797" y="431588"/>
                </a:lnTo>
                <a:lnTo>
                  <a:pt x="213918" y="420177"/>
                </a:lnTo>
                <a:lnTo>
                  <a:pt x="147458" y="394266"/>
                </a:lnTo>
                <a:lnTo>
                  <a:pt x="91778" y="364642"/>
                </a:lnTo>
                <a:lnTo>
                  <a:pt x="48139" y="331800"/>
                </a:lnTo>
                <a:lnTo>
                  <a:pt x="17803" y="296229"/>
                </a:lnTo>
                <a:lnTo>
                  <a:pt x="2030" y="258423"/>
                </a:lnTo>
                <a:lnTo>
                  <a:pt x="0" y="238834"/>
                </a:lnTo>
                <a:close/>
              </a:path>
            </a:pathLst>
          </a:custGeom>
          <a:ln w="25399">
            <a:solidFill>
              <a:srgbClr val="A22E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82"/>
          <p:cNvSpPr txBox="1"/>
          <p:nvPr/>
        </p:nvSpPr>
        <p:spPr>
          <a:xfrm>
            <a:off x="2720465" y="5260479"/>
            <a:ext cx="6184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100%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2051" name="Picture 3" descr="C:\Users\vardaci\Documents\Conferences\SOTANCP4\MyTalk\12C\tsmura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47" y="584775"/>
            <a:ext cx="5300153" cy="50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ardaci\Documents\Conferences\SOTANCP4\MyTalk\12C\tsmura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17" y="3358903"/>
            <a:ext cx="4924258" cy="47469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object 56"/>
          <p:cNvSpPr txBox="1"/>
          <p:nvPr/>
        </p:nvSpPr>
        <p:spPr>
          <a:xfrm>
            <a:off x="3878792" y="2438134"/>
            <a:ext cx="5036607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D</a:t>
            </a:r>
            <a:r>
              <a:rPr sz="2400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ir</a:t>
            </a:r>
            <a:r>
              <a:rPr sz="2400" spc="-20" dirty="0" smtClean="0">
                <a:solidFill>
                  <a:srgbClr val="0070C0"/>
                </a:solidFill>
                <a:latin typeface="Times New Roman"/>
                <a:cs typeface="Times New Roman"/>
              </a:rPr>
              <a:t>ec</a:t>
            </a:r>
            <a:r>
              <a:rPr sz="2400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t</a:t>
            </a:r>
            <a:r>
              <a:rPr sz="2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spc="-15" dirty="0" smtClean="0">
                <a:solidFill>
                  <a:srgbClr val="0070C0"/>
                </a:solidFill>
                <a:latin typeface="Times New Roman"/>
                <a:cs typeface="Times New Roman"/>
              </a:rPr>
              <a:t>d</a:t>
            </a:r>
            <a:r>
              <a:rPr sz="2400" spc="-20" dirty="0" smtClean="0">
                <a:solidFill>
                  <a:srgbClr val="0070C0"/>
                </a:solidFill>
                <a:latin typeface="Times New Roman"/>
                <a:cs typeface="Times New Roman"/>
              </a:rPr>
              <a:t>eca</a:t>
            </a:r>
            <a:r>
              <a:rPr sz="2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y</a:t>
            </a:r>
            <a:r>
              <a:rPr lang="it-IT" sz="2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ts val="2840"/>
              </a:lnSpc>
            </a:pPr>
            <a:r>
              <a:rPr lang="it-IT" sz="2400" dirty="0" smtClean="0">
                <a:solidFill>
                  <a:srgbClr val="0070C0"/>
                </a:solidFill>
                <a:latin typeface="Symbol" panose="05050102010706020507" pitchFamily="18" charset="2"/>
                <a:cs typeface="Times New Roman"/>
              </a:rPr>
              <a:t>Gg</a:t>
            </a:r>
            <a:r>
              <a:rPr lang="it-IT" sz="2400" baseline="-25000" dirty="0" smtClean="0">
                <a:solidFill>
                  <a:srgbClr val="0070C0"/>
                </a:solidFill>
                <a:latin typeface="Symbol" panose="05050102010706020507" pitchFamily="18" charset="2"/>
                <a:cs typeface="Times New Roman"/>
              </a:rPr>
              <a:t>0</a:t>
            </a:r>
            <a:r>
              <a:rPr lang="it-IT" sz="2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   = 0.31±0.04 </a:t>
            </a:r>
            <a:r>
              <a:rPr lang="it-IT" sz="2400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meV</a:t>
            </a:r>
            <a:r>
              <a:rPr lang="it-IT" sz="2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lower</a:t>
            </a:r>
            <a:r>
              <a:rPr lang="it-IT" sz="2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limit</a:t>
            </a:r>
            <a:r>
              <a:rPr lang="it-IT" sz="2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 for </a:t>
            </a:r>
            <a:r>
              <a:rPr lang="it-IT" sz="2400" dirty="0" smtClean="0">
                <a:solidFill>
                  <a:srgbClr val="0070C0"/>
                </a:solidFill>
                <a:latin typeface="Symbol" panose="05050102010706020507" pitchFamily="18" charset="2"/>
                <a:cs typeface="Times New Roman"/>
              </a:rPr>
              <a:t>Gg</a:t>
            </a:r>
            <a:r>
              <a:rPr lang="it-IT" sz="2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endParaRPr sz="24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pic>
        <p:nvPicPr>
          <p:cNvPr id="2053" name="Picture 5" descr="C:\Users\vardaci\Documents\Conferences\SOTANCP4\MyTalk\12C\tsmura3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13" y="1126851"/>
            <a:ext cx="5240337" cy="130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CasellaDiTesto 42"/>
          <p:cNvSpPr txBox="1"/>
          <p:nvPr/>
        </p:nvSpPr>
        <p:spPr>
          <a:xfrm>
            <a:off x="3657600" y="6324600"/>
            <a:ext cx="566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M</a:t>
            </a:r>
            <a:r>
              <a:rPr lang="da-DK" i="1" dirty="0" smtClean="0"/>
              <a:t>. Tsumura et al, J.Phys. Conf. Series 863 012075 (2017)</a:t>
            </a:r>
            <a:endParaRPr lang="it-IT" i="1" dirty="0"/>
          </a:p>
        </p:txBody>
      </p:sp>
      <p:sp>
        <p:nvSpPr>
          <p:cNvPr id="56" name="object 58"/>
          <p:cNvSpPr txBox="1"/>
          <p:nvPr/>
        </p:nvSpPr>
        <p:spPr>
          <a:xfrm>
            <a:off x="3850217" y="4051038"/>
            <a:ext cx="5434965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ts val="2800"/>
              </a:lnSpc>
              <a:buFont typeface="+mj-lt"/>
              <a:buAutoNum type="arabicPeriod"/>
            </a:pPr>
            <a:r>
              <a:rPr spc="-20" dirty="0" smtClean="0">
                <a:latin typeface="Cambria" panose="02040503050406030204" pitchFamily="18" charset="0"/>
                <a:cs typeface="Times New Roman"/>
              </a:rPr>
              <a:t>Ca</a:t>
            </a:r>
            <a:r>
              <a:rPr dirty="0" smtClean="0">
                <a:latin typeface="Cambria" panose="02040503050406030204" pitchFamily="18" charset="0"/>
                <a:cs typeface="Times New Roman"/>
              </a:rPr>
              <a:t>s</a:t>
            </a:r>
            <a:r>
              <a:rPr spc="-20" dirty="0" smtClean="0">
                <a:latin typeface="Cambria" panose="02040503050406030204" pitchFamily="18" charset="0"/>
                <a:cs typeface="Times New Roman"/>
              </a:rPr>
              <a:t>ca</a:t>
            </a:r>
            <a:r>
              <a:rPr spc="-15" dirty="0" smtClean="0">
                <a:latin typeface="Cambria" panose="02040503050406030204" pitchFamily="18" charset="0"/>
                <a:cs typeface="Times New Roman"/>
              </a:rPr>
              <a:t>de</a:t>
            </a:r>
            <a:r>
              <a:rPr spc="-5" dirty="0" smtClean="0">
                <a:latin typeface="Cambria" panose="02040503050406030204" pitchFamily="18" charset="0"/>
                <a:cs typeface="Times New Roman"/>
              </a:rPr>
              <a:t> </a:t>
            </a:r>
            <a:r>
              <a:rPr spc="-10" dirty="0" smtClean="0">
                <a:latin typeface="Cambria" panose="02040503050406030204" pitchFamily="18" charset="0"/>
                <a:cs typeface="Times New Roman"/>
              </a:rPr>
              <a:t>via</a:t>
            </a:r>
            <a:r>
              <a:rPr spc="-5" dirty="0" smtClean="0">
                <a:latin typeface="Cambria" panose="02040503050406030204" pitchFamily="18" charset="0"/>
                <a:cs typeface="Times New Roman"/>
              </a:rPr>
              <a:t> </a:t>
            </a:r>
            <a:r>
              <a:rPr spc="-10" dirty="0">
                <a:latin typeface="Cambria" panose="02040503050406030204" pitchFamily="18" charset="0"/>
                <a:cs typeface="Times New Roman"/>
              </a:rPr>
              <a:t>the</a:t>
            </a:r>
            <a:r>
              <a:rPr dirty="0">
                <a:latin typeface="Cambria" panose="02040503050406030204" pitchFamily="18" charset="0"/>
                <a:cs typeface="Times New Roman"/>
              </a:rPr>
              <a:t> H</a:t>
            </a:r>
            <a:r>
              <a:rPr spc="-15" dirty="0">
                <a:latin typeface="Cambria" panose="02040503050406030204" pitchFamily="18" charset="0"/>
                <a:cs typeface="Times New Roman"/>
              </a:rPr>
              <a:t>oyle</a:t>
            </a:r>
            <a:r>
              <a:rPr spc="-5" dirty="0">
                <a:latin typeface="Cambria" panose="02040503050406030204" pitchFamily="18" charset="0"/>
                <a:cs typeface="Times New Roman"/>
              </a:rPr>
              <a:t> </a:t>
            </a:r>
            <a:r>
              <a:rPr dirty="0" smtClean="0">
                <a:latin typeface="Cambria" panose="02040503050406030204" pitchFamily="18" charset="0"/>
                <a:cs typeface="Times New Roman"/>
              </a:rPr>
              <a:t>s</a:t>
            </a:r>
            <a:r>
              <a:rPr spc="-10" dirty="0" smtClean="0">
                <a:latin typeface="Cambria" panose="02040503050406030204" pitchFamily="18" charset="0"/>
                <a:cs typeface="Times New Roman"/>
              </a:rPr>
              <a:t>t</a:t>
            </a:r>
            <a:r>
              <a:rPr spc="-20" dirty="0" smtClean="0">
                <a:latin typeface="Cambria" panose="02040503050406030204" pitchFamily="18" charset="0"/>
                <a:cs typeface="Times New Roman"/>
              </a:rPr>
              <a:t>a</a:t>
            </a:r>
            <a:r>
              <a:rPr spc="-10" dirty="0" smtClean="0">
                <a:latin typeface="Cambria" panose="02040503050406030204" pitchFamily="18" charset="0"/>
                <a:cs typeface="Times New Roman"/>
              </a:rPr>
              <a:t>te</a:t>
            </a:r>
            <a:r>
              <a:rPr lang="it-IT" spc="-10" dirty="0" smtClean="0">
                <a:latin typeface="Cambria" panose="02040503050406030204" pitchFamily="18" charset="0"/>
                <a:cs typeface="Times New Roman"/>
              </a:rPr>
              <a:t> </a:t>
            </a:r>
            <a:r>
              <a:rPr lang="it-IT" spc="-10" dirty="0" err="1" smtClean="0">
                <a:latin typeface="Cambria" panose="02040503050406030204" pitchFamily="18" charset="0"/>
                <a:cs typeface="Times New Roman"/>
              </a:rPr>
              <a:t>little</a:t>
            </a:r>
            <a:r>
              <a:rPr lang="it-IT" spc="-15" dirty="0" smtClean="0">
                <a:latin typeface="Cambria" panose="02040503050406030204" pitchFamily="18" charset="0"/>
                <a:cs typeface="Times New Roman"/>
              </a:rPr>
              <a:t> </a:t>
            </a:r>
            <a:r>
              <a:rPr lang="it-IT" spc="-15" dirty="0" err="1" smtClean="0">
                <a:latin typeface="Cambria" panose="02040503050406030204" pitchFamily="18" charset="0"/>
                <a:cs typeface="Times New Roman"/>
              </a:rPr>
              <a:t>contributes</a:t>
            </a:r>
            <a:r>
              <a:rPr spc="-5" dirty="0" smtClean="0">
                <a:latin typeface="Cambria" panose="02040503050406030204" pitchFamily="18" charset="0"/>
                <a:cs typeface="Times New Roman"/>
              </a:rPr>
              <a:t> </a:t>
            </a:r>
            <a:r>
              <a:rPr spc="-10" dirty="0">
                <a:latin typeface="Cambria" panose="02040503050406030204" pitchFamily="18" charset="0"/>
                <a:cs typeface="Times New Roman"/>
              </a:rPr>
              <a:t>t</a:t>
            </a:r>
            <a:r>
              <a:rPr dirty="0">
                <a:latin typeface="Cambria" panose="02040503050406030204" pitchFamily="18" charset="0"/>
                <a:cs typeface="Times New Roman"/>
              </a:rPr>
              <a:t>o </a:t>
            </a:r>
            <a:r>
              <a:rPr lang="it-IT" dirty="0" smtClean="0">
                <a:latin typeface="Symbol" panose="05050102010706020507" pitchFamily="18" charset="2"/>
                <a:cs typeface="Times New Roman"/>
              </a:rPr>
              <a:t>Gg</a:t>
            </a:r>
            <a:endParaRPr lang="it-IT" dirty="0">
              <a:latin typeface="Cambria" panose="02040503050406030204" pitchFamily="18" charset="0"/>
              <a:cs typeface="Times New Roman"/>
            </a:endParaRPr>
          </a:p>
          <a:p>
            <a:pPr marL="355600" marR="5080" indent="-342900">
              <a:lnSpc>
                <a:spcPts val="2800"/>
              </a:lnSpc>
              <a:buFont typeface="+mj-lt"/>
              <a:buAutoNum type="arabicPeriod"/>
            </a:pPr>
            <a:r>
              <a:rPr lang="en-US" dirty="0" smtClean="0">
                <a:latin typeface="Cambria" panose="02040503050406030204" pitchFamily="18" charset="0"/>
                <a:cs typeface="Times New Roman"/>
              </a:rPr>
              <a:t>Cascade </a:t>
            </a:r>
            <a:r>
              <a:rPr lang="it-IT" dirty="0" smtClean="0">
                <a:latin typeface="Cambria" panose="02040503050406030204" pitchFamily="18" charset="0"/>
                <a:cs typeface="Times New Roman"/>
              </a:rPr>
              <a:t>via 2</a:t>
            </a:r>
            <a:r>
              <a:rPr lang="it-IT" baseline="30000" dirty="0" smtClean="0">
                <a:latin typeface="Cambria" panose="02040503050406030204" pitchFamily="18" charset="0"/>
                <a:cs typeface="Times New Roman"/>
              </a:rPr>
              <a:t>+</a:t>
            </a:r>
            <a:r>
              <a:rPr lang="it-IT" baseline="-25000" dirty="0" smtClean="0">
                <a:latin typeface="Cambria" panose="02040503050406030204" pitchFamily="18" charset="0"/>
                <a:cs typeface="Times New Roman"/>
              </a:rPr>
              <a:t>1 </a:t>
            </a:r>
            <a:r>
              <a:rPr lang="it-IT" dirty="0" err="1" smtClean="0">
                <a:latin typeface="Cambria" panose="02040503050406030204" pitchFamily="18" charset="0"/>
                <a:cs typeface="Times New Roman"/>
              </a:rPr>
              <a:t>might</a:t>
            </a:r>
            <a:r>
              <a:rPr lang="it-IT" dirty="0" smtClean="0">
                <a:latin typeface="Cambria" panose="02040503050406030204" pitchFamily="18" charset="0"/>
                <a:cs typeface="Times New Roman"/>
              </a:rPr>
              <a:t> be the </a:t>
            </a:r>
            <a:r>
              <a:rPr lang="en-US" dirty="0" smtClean="0">
                <a:latin typeface="Cambria" panose="02040503050406030204" pitchFamily="18" charset="0"/>
                <a:cs typeface="Times New Roman"/>
              </a:rPr>
              <a:t>main contribution</a:t>
            </a:r>
            <a:endParaRPr lang="en-US" baseline="-25000" dirty="0" smtClean="0">
              <a:latin typeface="Symbol" panose="05050102010706020507" pitchFamily="18" charset="2"/>
              <a:cs typeface="Times New Roman"/>
            </a:endParaRPr>
          </a:p>
        </p:txBody>
      </p:sp>
      <p:sp>
        <p:nvSpPr>
          <p:cNvPr id="57" name="object 56"/>
          <p:cNvSpPr txBox="1"/>
          <p:nvPr/>
        </p:nvSpPr>
        <p:spPr>
          <a:xfrm>
            <a:off x="3971396" y="4887593"/>
            <a:ext cx="5036607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lang="en-US" sz="24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Measuring </a:t>
            </a:r>
            <a:r>
              <a:rPr lang="en-US" sz="2400" dirty="0" smtClean="0">
                <a:solidFill>
                  <a:srgbClr val="C00000"/>
                </a:solidFill>
                <a:cs typeface="Times New Roman"/>
              </a:rPr>
              <a:t>survival probability of </a:t>
            </a:r>
            <a:r>
              <a:rPr lang="en-US" sz="2400" baseline="30000" dirty="0" smtClean="0">
                <a:solidFill>
                  <a:srgbClr val="C00000"/>
                </a:solidFill>
                <a:cs typeface="Times New Roman"/>
              </a:rPr>
              <a:t>12</a:t>
            </a:r>
            <a:r>
              <a:rPr lang="en-US" sz="2400" dirty="0" smtClean="0">
                <a:solidFill>
                  <a:srgbClr val="C00000"/>
                </a:solidFill>
                <a:cs typeface="Times New Roman"/>
              </a:rPr>
              <a:t>C*(3</a:t>
            </a:r>
            <a:r>
              <a:rPr lang="en-US" sz="2400" baseline="30000" dirty="0" smtClean="0">
                <a:solidFill>
                  <a:srgbClr val="C00000"/>
                </a:solidFill>
                <a:cs typeface="Times New Roman"/>
              </a:rPr>
              <a:t>-</a:t>
            </a:r>
            <a:r>
              <a:rPr lang="en-US" sz="2400" dirty="0" smtClean="0">
                <a:solidFill>
                  <a:srgbClr val="C00000"/>
                </a:solidFill>
                <a:cs typeface="Times New Roman"/>
              </a:rPr>
              <a:t>) against 3</a:t>
            </a:r>
            <a:r>
              <a:rPr lang="en-US" sz="2400" dirty="0" smtClean="0">
                <a:solidFill>
                  <a:srgbClr val="C00000"/>
                </a:solidFill>
                <a:latin typeface="Symbol" panose="05050102010706020507" pitchFamily="18" charset="2"/>
                <a:cs typeface="Times New Roman"/>
              </a:rPr>
              <a:t>a</a:t>
            </a:r>
            <a:r>
              <a:rPr lang="en-US" sz="2400" dirty="0" smtClean="0">
                <a:solidFill>
                  <a:srgbClr val="C00000"/>
                </a:solidFill>
                <a:cs typeface="Times New Roman"/>
              </a:rPr>
              <a:t> decay, instead of direct </a:t>
            </a:r>
            <a:r>
              <a:rPr lang="en-US" sz="2400" dirty="0" smtClean="0">
                <a:solidFill>
                  <a:srgbClr val="C00000"/>
                </a:solidFill>
                <a:latin typeface="Symbol" panose="05050102010706020507" pitchFamily="18" charset="2"/>
                <a:cs typeface="Times New Roman"/>
              </a:rPr>
              <a:t>g</a:t>
            </a:r>
            <a:r>
              <a:rPr lang="en-US" sz="24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-rays </a:t>
            </a:r>
            <a:endParaRPr lang="en-US" sz="24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872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96"/>
          <p:cNvSpPr txBox="1"/>
          <p:nvPr/>
        </p:nvSpPr>
        <p:spPr>
          <a:xfrm>
            <a:off x="990601" y="1442985"/>
            <a:ext cx="533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30" dirty="0">
                <a:latin typeface="Times New Roman"/>
                <a:cs typeface="Times New Roman"/>
              </a:rPr>
              <a:t>3α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51" name="object 97"/>
          <p:cNvSpPr/>
          <p:nvPr/>
        </p:nvSpPr>
        <p:spPr>
          <a:xfrm>
            <a:off x="2146829" y="2116751"/>
            <a:ext cx="387216" cy="841426"/>
          </a:xfrm>
          <a:custGeom>
            <a:avLst/>
            <a:gdLst/>
            <a:ahLst/>
            <a:cxnLst/>
            <a:rect l="l" t="t" r="r" b="b"/>
            <a:pathLst>
              <a:path w="183514" h="398779">
                <a:moveTo>
                  <a:pt x="183322" y="398643"/>
                </a:moveTo>
                <a:lnTo>
                  <a:pt x="0" y="0"/>
                </a:lnTo>
              </a:path>
            </a:pathLst>
          </a:custGeom>
          <a:ln w="141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98"/>
          <p:cNvSpPr/>
          <p:nvPr/>
        </p:nvSpPr>
        <p:spPr>
          <a:xfrm>
            <a:off x="2047754" y="1927754"/>
            <a:ext cx="194278" cy="266628"/>
          </a:xfrm>
          <a:custGeom>
            <a:avLst/>
            <a:gdLst/>
            <a:ahLst/>
            <a:cxnLst/>
            <a:rect l="l" t="t" r="r" b="b"/>
            <a:pathLst>
              <a:path w="92075" h="126364">
                <a:moveTo>
                  <a:pt x="0" y="0"/>
                </a:moveTo>
                <a:lnTo>
                  <a:pt x="21197" y="126155"/>
                </a:lnTo>
                <a:lnTo>
                  <a:pt x="91470" y="927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99"/>
          <p:cNvSpPr/>
          <p:nvPr/>
        </p:nvSpPr>
        <p:spPr>
          <a:xfrm>
            <a:off x="2047754" y="1927779"/>
            <a:ext cx="194278" cy="266628"/>
          </a:xfrm>
          <a:custGeom>
            <a:avLst/>
            <a:gdLst/>
            <a:ahLst/>
            <a:cxnLst/>
            <a:rect l="l" t="t" r="r" b="b"/>
            <a:pathLst>
              <a:path w="92075" h="126364">
                <a:moveTo>
                  <a:pt x="21197" y="126143"/>
                </a:moveTo>
                <a:lnTo>
                  <a:pt x="91470" y="92697"/>
                </a:lnTo>
                <a:lnTo>
                  <a:pt x="0" y="0"/>
                </a:lnTo>
                <a:lnTo>
                  <a:pt x="21197" y="126143"/>
                </a:lnTo>
                <a:close/>
              </a:path>
            </a:pathLst>
          </a:custGeom>
          <a:ln w="35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00"/>
          <p:cNvSpPr/>
          <p:nvPr/>
        </p:nvSpPr>
        <p:spPr>
          <a:xfrm>
            <a:off x="2576437" y="2458662"/>
            <a:ext cx="659206" cy="507803"/>
          </a:xfrm>
          <a:custGeom>
            <a:avLst/>
            <a:gdLst/>
            <a:ahLst/>
            <a:cxnLst/>
            <a:rect l="l" t="t" r="r" b="b"/>
            <a:pathLst>
              <a:path w="312420" h="240664">
                <a:moveTo>
                  <a:pt x="0" y="240250"/>
                </a:moveTo>
                <a:lnTo>
                  <a:pt x="312096" y="0"/>
                </a:lnTo>
              </a:path>
            </a:pathLst>
          </a:custGeom>
          <a:ln w="139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1"/>
          <p:cNvSpPr/>
          <p:nvPr/>
        </p:nvSpPr>
        <p:spPr>
          <a:xfrm>
            <a:off x="3140387" y="2333281"/>
            <a:ext cx="263950" cy="219733"/>
          </a:xfrm>
          <a:custGeom>
            <a:avLst/>
            <a:gdLst/>
            <a:ahLst/>
            <a:cxnLst/>
            <a:rect l="l" t="t" r="r" b="b"/>
            <a:pathLst>
              <a:path w="125095" h="104139">
                <a:moveTo>
                  <a:pt x="124988" y="0"/>
                </a:moveTo>
                <a:lnTo>
                  <a:pt x="0" y="43553"/>
                </a:lnTo>
                <a:lnTo>
                  <a:pt x="47297" y="103682"/>
                </a:lnTo>
                <a:lnTo>
                  <a:pt x="124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02"/>
          <p:cNvSpPr/>
          <p:nvPr/>
        </p:nvSpPr>
        <p:spPr>
          <a:xfrm>
            <a:off x="3140387" y="2333281"/>
            <a:ext cx="263950" cy="219733"/>
          </a:xfrm>
          <a:custGeom>
            <a:avLst/>
            <a:gdLst/>
            <a:ahLst/>
            <a:cxnLst/>
            <a:rect l="l" t="t" r="r" b="b"/>
            <a:pathLst>
              <a:path w="125095" h="104139">
                <a:moveTo>
                  <a:pt x="0" y="43553"/>
                </a:moveTo>
                <a:lnTo>
                  <a:pt x="47297" y="103682"/>
                </a:lnTo>
                <a:lnTo>
                  <a:pt x="124988" y="0"/>
                </a:lnTo>
                <a:lnTo>
                  <a:pt x="0" y="43553"/>
                </a:lnTo>
                <a:close/>
              </a:path>
            </a:pathLst>
          </a:custGeom>
          <a:ln w="3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03"/>
          <p:cNvSpPr/>
          <p:nvPr/>
        </p:nvSpPr>
        <p:spPr>
          <a:xfrm>
            <a:off x="2562798" y="3243472"/>
            <a:ext cx="0" cy="891000"/>
          </a:xfrm>
          <a:custGeom>
            <a:avLst/>
            <a:gdLst/>
            <a:ahLst/>
            <a:cxnLst/>
            <a:rect l="l" t="t" r="r" b="b"/>
            <a:pathLst>
              <a:path h="422275">
                <a:moveTo>
                  <a:pt x="0" y="421799"/>
                </a:moveTo>
                <a:lnTo>
                  <a:pt x="0" y="0"/>
                </a:lnTo>
              </a:path>
            </a:pathLst>
          </a:custGeom>
          <a:ln w="142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04"/>
          <p:cNvSpPr/>
          <p:nvPr/>
        </p:nvSpPr>
        <p:spPr>
          <a:xfrm>
            <a:off x="2482293" y="3099675"/>
            <a:ext cx="166141" cy="258591"/>
          </a:xfrm>
          <a:custGeom>
            <a:avLst/>
            <a:gdLst/>
            <a:ahLst/>
            <a:cxnLst/>
            <a:rect l="l" t="t" r="r" b="b"/>
            <a:pathLst>
              <a:path w="78739" h="122554">
                <a:moveTo>
                  <a:pt x="39194" y="0"/>
                </a:moveTo>
                <a:lnTo>
                  <a:pt x="0" y="122090"/>
                </a:lnTo>
                <a:lnTo>
                  <a:pt x="78401" y="122090"/>
                </a:lnTo>
                <a:lnTo>
                  <a:pt x="391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05"/>
          <p:cNvSpPr/>
          <p:nvPr/>
        </p:nvSpPr>
        <p:spPr>
          <a:xfrm>
            <a:off x="2482293" y="3099675"/>
            <a:ext cx="166141" cy="258591"/>
          </a:xfrm>
          <a:custGeom>
            <a:avLst/>
            <a:gdLst/>
            <a:ahLst/>
            <a:cxnLst/>
            <a:rect l="l" t="t" r="r" b="b"/>
            <a:pathLst>
              <a:path w="78739" h="122554">
                <a:moveTo>
                  <a:pt x="0" y="122102"/>
                </a:moveTo>
                <a:lnTo>
                  <a:pt x="78401" y="122102"/>
                </a:lnTo>
                <a:lnTo>
                  <a:pt x="39194" y="0"/>
                </a:lnTo>
                <a:lnTo>
                  <a:pt x="0" y="122102"/>
                </a:lnTo>
                <a:close/>
              </a:path>
            </a:pathLst>
          </a:custGeom>
          <a:ln w="3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06"/>
          <p:cNvSpPr/>
          <p:nvPr/>
        </p:nvSpPr>
        <p:spPr>
          <a:xfrm>
            <a:off x="2304378" y="3028562"/>
            <a:ext cx="494404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4032" y="0"/>
                </a:lnTo>
              </a:path>
            </a:pathLst>
          </a:custGeom>
          <a:ln w="35181">
            <a:solidFill>
              <a:srgbClr val="9E08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07"/>
          <p:cNvSpPr/>
          <p:nvPr/>
        </p:nvSpPr>
        <p:spPr>
          <a:xfrm>
            <a:off x="2298736" y="3028566"/>
            <a:ext cx="505123" cy="0"/>
          </a:xfrm>
          <a:custGeom>
            <a:avLst/>
            <a:gdLst/>
            <a:ahLst/>
            <a:cxnLst/>
            <a:rect l="l" t="t" r="r" b="b"/>
            <a:pathLst>
              <a:path w="239395">
                <a:moveTo>
                  <a:pt x="0" y="0"/>
                </a:moveTo>
                <a:lnTo>
                  <a:pt x="239379" y="0"/>
                </a:lnTo>
              </a:path>
            </a:pathLst>
          </a:custGeom>
          <a:ln w="403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08"/>
          <p:cNvSpPr/>
          <p:nvPr/>
        </p:nvSpPr>
        <p:spPr>
          <a:xfrm>
            <a:off x="3447189" y="2170722"/>
            <a:ext cx="164801" cy="156762"/>
          </a:xfrm>
          <a:custGeom>
            <a:avLst/>
            <a:gdLst/>
            <a:ahLst/>
            <a:cxnLst/>
            <a:rect l="l" t="t" r="r" b="b"/>
            <a:pathLst>
              <a:path w="78104" h="74295">
                <a:moveTo>
                  <a:pt x="28769" y="0"/>
                </a:moveTo>
                <a:lnTo>
                  <a:pt x="17041" y="5313"/>
                </a:lnTo>
                <a:lnTo>
                  <a:pt x="7801" y="14588"/>
                </a:lnTo>
                <a:lnTo>
                  <a:pt x="1853" y="27500"/>
                </a:lnTo>
                <a:lnTo>
                  <a:pt x="0" y="43726"/>
                </a:lnTo>
                <a:lnTo>
                  <a:pt x="4968" y="55798"/>
                </a:lnTo>
                <a:lnTo>
                  <a:pt x="14137" y="65425"/>
                </a:lnTo>
                <a:lnTo>
                  <a:pt x="26914" y="71763"/>
                </a:lnTo>
                <a:lnTo>
                  <a:pt x="42708" y="73967"/>
                </a:lnTo>
                <a:lnTo>
                  <a:pt x="56476" y="69987"/>
                </a:lnTo>
                <a:lnTo>
                  <a:pt x="67577" y="61756"/>
                </a:lnTo>
                <a:lnTo>
                  <a:pt x="74988" y="50260"/>
                </a:lnTo>
                <a:lnTo>
                  <a:pt x="77685" y="36491"/>
                </a:lnTo>
                <a:lnTo>
                  <a:pt x="75870" y="25329"/>
                </a:lnTo>
                <a:lnTo>
                  <a:pt x="69893" y="14773"/>
                </a:lnTo>
                <a:lnTo>
                  <a:pt x="59926" y="6557"/>
                </a:lnTo>
                <a:lnTo>
                  <a:pt x="46156" y="1395"/>
                </a:lnTo>
                <a:lnTo>
                  <a:pt x="2876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09"/>
          <p:cNvSpPr/>
          <p:nvPr/>
        </p:nvSpPr>
        <p:spPr>
          <a:xfrm>
            <a:off x="3447189" y="2170720"/>
            <a:ext cx="164801" cy="156762"/>
          </a:xfrm>
          <a:custGeom>
            <a:avLst/>
            <a:gdLst/>
            <a:ahLst/>
            <a:cxnLst/>
            <a:rect l="l" t="t" r="r" b="b"/>
            <a:pathLst>
              <a:path w="78104" h="74295">
                <a:moveTo>
                  <a:pt x="77685" y="36492"/>
                </a:moveTo>
                <a:lnTo>
                  <a:pt x="74988" y="50261"/>
                </a:lnTo>
                <a:lnTo>
                  <a:pt x="67577" y="61756"/>
                </a:lnTo>
                <a:lnTo>
                  <a:pt x="56476" y="69988"/>
                </a:lnTo>
                <a:lnTo>
                  <a:pt x="42708" y="73968"/>
                </a:lnTo>
                <a:lnTo>
                  <a:pt x="26914" y="71764"/>
                </a:lnTo>
                <a:lnTo>
                  <a:pt x="14137" y="65425"/>
                </a:lnTo>
                <a:lnTo>
                  <a:pt x="4968" y="55798"/>
                </a:lnTo>
                <a:lnTo>
                  <a:pt x="0" y="43726"/>
                </a:lnTo>
                <a:lnTo>
                  <a:pt x="1853" y="27496"/>
                </a:lnTo>
                <a:lnTo>
                  <a:pt x="7801" y="14583"/>
                </a:lnTo>
                <a:lnTo>
                  <a:pt x="17041" y="5310"/>
                </a:lnTo>
                <a:lnTo>
                  <a:pt x="28769" y="0"/>
                </a:lnTo>
                <a:lnTo>
                  <a:pt x="46156" y="1394"/>
                </a:lnTo>
                <a:lnTo>
                  <a:pt x="59926" y="6554"/>
                </a:lnTo>
                <a:lnTo>
                  <a:pt x="69893" y="14768"/>
                </a:lnTo>
                <a:lnTo>
                  <a:pt x="75870" y="25325"/>
                </a:lnTo>
                <a:lnTo>
                  <a:pt x="77685" y="364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10"/>
          <p:cNvSpPr/>
          <p:nvPr/>
        </p:nvSpPr>
        <p:spPr>
          <a:xfrm>
            <a:off x="2309936" y="4185025"/>
            <a:ext cx="505123" cy="485026"/>
          </a:xfrm>
          <a:custGeom>
            <a:avLst/>
            <a:gdLst/>
            <a:ahLst/>
            <a:cxnLst/>
            <a:rect l="l" t="t" r="r" b="b"/>
            <a:pathLst>
              <a:path w="239395" h="229870">
                <a:moveTo>
                  <a:pt x="117871" y="0"/>
                </a:moveTo>
                <a:lnTo>
                  <a:pt x="75205" y="8126"/>
                </a:lnTo>
                <a:lnTo>
                  <a:pt x="39524" y="29565"/>
                </a:lnTo>
                <a:lnTo>
                  <a:pt x="13777" y="61557"/>
                </a:lnTo>
                <a:lnTo>
                  <a:pt x="914" y="101344"/>
                </a:lnTo>
                <a:lnTo>
                  <a:pt x="0" y="115863"/>
                </a:lnTo>
                <a:lnTo>
                  <a:pt x="1058" y="130141"/>
                </a:lnTo>
                <a:lnTo>
                  <a:pt x="14356" y="169342"/>
                </a:lnTo>
                <a:lnTo>
                  <a:pt x="40564" y="200874"/>
                </a:lnTo>
                <a:lnTo>
                  <a:pt x="76761" y="221885"/>
                </a:lnTo>
                <a:lnTo>
                  <a:pt x="120021" y="229522"/>
                </a:lnTo>
                <a:lnTo>
                  <a:pt x="134934" y="228563"/>
                </a:lnTo>
                <a:lnTo>
                  <a:pt x="175890" y="215901"/>
                </a:lnTo>
                <a:lnTo>
                  <a:pt x="208849" y="190795"/>
                </a:lnTo>
                <a:lnTo>
                  <a:pt x="230819" y="156121"/>
                </a:lnTo>
                <a:lnTo>
                  <a:pt x="238807" y="114757"/>
                </a:lnTo>
                <a:lnTo>
                  <a:pt x="238791" y="112901"/>
                </a:lnTo>
                <a:lnTo>
                  <a:pt x="230236" y="72026"/>
                </a:lnTo>
                <a:lnTo>
                  <a:pt x="207877" y="37848"/>
                </a:lnTo>
                <a:lnTo>
                  <a:pt x="174535" y="13191"/>
                </a:lnTo>
                <a:lnTo>
                  <a:pt x="133032" y="875"/>
                </a:lnTo>
                <a:lnTo>
                  <a:pt x="117871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11"/>
          <p:cNvSpPr/>
          <p:nvPr/>
        </p:nvSpPr>
        <p:spPr>
          <a:xfrm>
            <a:off x="2309936" y="4185025"/>
            <a:ext cx="505123" cy="485026"/>
          </a:xfrm>
          <a:custGeom>
            <a:avLst/>
            <a:gdLst/>
            <a:ahLst/>
            <a:cxnLst/>
            <a:rect l="l" t="t" r="r" b="b"/>
            <a:pathLst>
              <a:path w="239395" h="229870">
                <a:moveTo>
                  <a:pt x="238807" y="114756"/>
                </a:moveTo>
                <a:lnTo>
                  <a:pt x="230819" y="156121"/>
                </a:lnTo>
                <a:lnTo>
                  <a:pt x="208852" y="190797"/>
                </a:lnTo>
                <a:lnTo>
                  <a:pt x="175896" y="215907"/>
                </a:lnTo>
                <a:lnTo>
                  <a:pt x="134942" y="228574"/>
                </a:lnTo>
                <a:lnTo>
                  <a:pt x="120031" y="229534"/>
                </a:lnTo>
                <a:lnTo>
                  <a:pt x="105006" y="228650"/>
                </a:lnTo>
                <a:lnTo>
                  <a:pt x="63774" y="216238"/>
                </a:lnTo>
                <a:lnTo>
                  <a:pt x="30581" y="191404"/>
                </a:lnTo>
                <a:lnTo>
                  <a:pt x="8349" y="157000"/>
                </a:lnTo>
                <a:lnTo>
                  <a:pt x="0" y="115880"/>
                </a:lnTo>
                <a:lnTo>
                  <a:pt x="914" y="101357"/>
                </a:lnTo>
                <a:lnTo>
                  <a:pt x="13775" y="61561"/>
                </a:lnTo>
                <a:lnTo>
                  <a:pt x="39518" y="29567"/>
                </a:lnTo>
                <a:lnTo>
                  <a:pt x="75195" y="8129"/>
                </a:lnTo>
                <a:lnTo>
                  <a:pt x="117856" y="0"/>
                </a:lnTo>
                <a:lnTo>
                  <a:pt x="133019" y="874"/>
                </a:lnTo>
                <a:lnTo>
                  <a:pt x="174527" y="13187"/>
                </a:lnTo>
                <a:lnTo>
                  <a:pt x="207871" y="37839"/>
                </a:lnTo>
                <a:lnTo>
                  <a:pt x="230232" y="72012"/>
                </a:lnTo>
                <a:lnTo>
                  <a:pt x="238791" y="112889"/>
                </a:lnTo>
                <a:lnTo>
                  <a:pt x="238807" y="114756"/>
                </a:lnTo>
                <a:close/>
              </a:path>
            </a:pathLst>
          </a:custGeom>
          <a:ln w="5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12"/>
          <p:cNvSpPr txBox="1"/>
          <p:nvPr/>
        </p:nvSpPr>
        <p:spPr>
          <a:xfrm>
            <a:off x="1371600" y="5176785"/>
            <a:ext cx="298885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800" b="1" spc="20" dirty="0" smtClean="0">
                <a:latin typeface="Times New Roman"/>
                <a:cs typeface="Times New Roman"/>
              </a:rPr>
              <a:t>(</a:t>
            </a:r>
            <a:r>
              <a:rPr sz="2800" b="1" spc="20" dirty="0">
                <a:latin typeface="Times New Roman"/>
                <a:cs typeface="Times New Roman"/>
              </a:rPr>
              <a:t>a)</a:t>
            </a:r>
            <a:r>
              <a:rPr sz="2800" b="1" spc="15" dirty="0">
                <a:latin typeface="Times New Roman"/>
                <a:cs typeface="Times New Roman"/>
              </a:rPr>
              <a:t> </a:t>
            </a:r>
            <a:r>
              <a:rPr sz="2800" b="1" spc="30" dirty="0">
                <a:latin typeface="Times New Roman"/>
                <a:cs typeface="Times New Roman"/>
              </a:rPr>
              <a:t>α</a:t>
            </a:r>
            <a:r>
              <a:rPr sz="2800" b="1" spc="20" dirty="0">
                <a:latin typeface="Times New Roman"/>
                <a:cs typeface="Times New Roman"/>
              </a:rPr>
              <a:t>-</a:t>
            </a:r>
            <a:r>
              <a:rPr sz="2800" b="1" spc="25" dirty="0">
                <a:latin typeface="Times New Roman"/>
                <a:cs typeface="Times New Roman"/>
              </a:rPr>
              <a:t>deca</a:t>
            </a:r>
            <a:r>
              <a:rPr sz="2800" b="1" spc="30" dirty="0">
                <a:latin typeface="Times New Roman"/>
                <a:cs typeface="Times New Roman"/>
              </a:rPr>
              <a:t>y</a:t>
            </a:r>
            <a:r>
              <a:rPr sz="2800" b="1" spc="20" dirty="0">
                <a:latin typeface="Times New Roman"/>
                <a:cs typeface="Times New Roman"/>
              </a:rPr>
              <a:t> </a:t>
            </a:r>
            <a:r>
              <a:rPr sz="2800" b="1" spc="25" dirty="0">
                <a:latin typeface="Times New Roman"/>
                <a:cs typeface="Times New Roman"/>
              </a:rPr>
              <a:t>ev</a:t>
            </a:r>
            <a:r>
              <a:rPr sz="2800" b="1" spc="20" dirty="0">
                <a:latin typeface="Times New Roman"/>
                <a:cs typeface="Times New Roman"/>
              </a:rPr>
              <a:t>e</a:t>
            </a:r>
            <a:r>
              <a:rPr sz="2800" b="1" spc="25" dirty="0">
                <a:latin typeface="Times New Roman"/>
                <a:cs typeface="Times New Roman"/>
              </a:rPr>
              <a:t>nts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74" name="object 120"/>
          <p:cNvSpPr/>
          <p:nvPr/>
        </p:nvSpPr>
        <p:spPr>
          <a:xfrm>
            <a:off x="5768908" y="2116751"/>
            <a:ext cx="387216" cy="841426"/>
          </a:xfrm>
          <a:custGeom>
            <a:avLst/>
            <a:gdLst/>
            <a:ahLst/>
            <a:cxnLst/>
            <a:rect l="l" t="t" r="r" b="b"/>
            <a:pathLst>
              <a:path w="183514" h="398779">
                <a:moveTo>
                  <a:pt x="183310" y="398643"/>
                </a:moveTo>
                <a:lnTo>
                  <a:pt x="0" y="0"/>
                </a:lnTo>
              </a:path>
            </a:pathLst>
          </a:custGeom>
          <a:ln w="141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1"/>
          <p:cNvSpPr/>
          <p:nvPr/>
        </p:nvSpPr>
        <p:spPr>
          <a:xfrm>
            <a:off x="5669833" y="1927754"/>
            <a:ext cx="194278" cy="266628"/>
          </a:xfrm>
          <a:custGeom>
            <a:avLst/>
            <a:gdLst/>
            <a:ahLst/>
            <a:cxnLst/>
            <a:rect l="l" t="t" r="r" b="b"/>
            <a:pathLst>
              <a:path w="92075" h="126364">
                <a:moveTo>
                  <a:pt x="0" y="0"/>
                </a:moveTo>
                <a:lnTo>
                  <a:pt x="21197" y="126155"/>
                </a:lnTo>
                <a:lnTo>
                  <a:pt x="91470" y="927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22"/>
          <p:cNvSpPr/>
          <p:nvPr/>
        </p:nvSpPr>
        <p:spPr>
          <a:xfrm>
            <a:off x="5669833" y="1927779"/>
            <a:ext cx="194278" cy="266628"/>
          </a:xfrm>
          <a:custGeom>
            <a:avLst/>
            <a:gdLst/>
            <a:ahLst/>
            <a:cxnLst/>
            <a:rect l="l" t="t" r="r" b="b"/>
            <a:pathLst>
              <a:path w="92075" h="126364">
                <a:moveTo>
                  <a:pt x="21197" y="126143"/>
                </a:moveTo>
                <a:lnTo>
                  <a:pt x="91470" y="92697"/>
                </a:lnTo>
                <a:lnTo>
                  <a:pt x="0" y="0"/>
                </a:lnTo>
                <a:lnTo>
                  <a:pt x="21197" y="126143"/>
                </a:lnTo>
                <a:close/>
              </a:path>
            </a:pathLst>
          </a:custGeom>
          <a:ln w="35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23"/>
          <p:cNvSpPr/>
          <p:nvPr/>
        </p:nvSpPr>
        <p:spPr>
          <a:xfrm>
            <a:off x="6198516" y="2458662"/>
            <a:ext cx="659206" cy="507803"/>
          </a:xfrm>
          <a:custGeom>
            <a:avLst/>
            <a:gdLst/>
            <a:ahLst/>
            <a:cxnLst/>
            <a:rect l="l" t="t" r="r" b="b"/>
            <a:pathLst>
              <a:path w="312420" h="240664">
                <a:moveTo>
                  <a:pt x="0" y="240250"/>
                </a:moveTo>
                <a:lnTo>
                  <a:pt x="312096" y="0"/>
                </a:lnTo>
              </a:path>
            </a:pathLst>
          </a:custGeom>
          <a:ln w="139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24"/>
          <p:cNvSpPr/>
          <p:nvPr/>
        </p:nvSpPr>
        <p:spPr>
          <a:xfrm>
            <a:off x="6762466" y="2333281"/>
            <a:ext cx="263950" cy="219733"/>
          </a:xfrm>
          <a:custGeom>
            <a:avLst/>
            <a:gdLst/>
            <a:ahLst/>
            <a:cxnLst/>
            <a:rect l="l" t="t" r="r" b="b"/>
            <a:pathLst>
              <a:path w="125095" h="104139">
                <a:moveTo>
                  <a:pt x="124988" y="0"/>
                </a:moveTo>
                <a:lnTo>
                  <a:pt x="0" y="43553"/>
                </a:lnTo>
                <a:lnTo>
                  <a:pt x="47297" y="103682"/>
                </a:lnTo>
                <a:lnTo>
                  <a:pt x="124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25"/>
          <p:cNvSpPr/>
          <p:nvPr/>
        </p:nvSpPr>
        <p:spPr>
          <a:xfrm>
            <a:off x="6762466" y="2333281"/>
            <a:ext cx="263950" cy="219733"/>
          </a:xfrm>
          <a:custGeom>
            <a:avLst/>
            <a:gdLst/>
            <a:ahLst/>
            <a:cxnLst/>
            <a:rect l="l" t="t" r="r" b="b"/>
            <a:pathLst>
              <a:path w="125095" h="104139">
                <a:moveTo>
                  <a:pt x="0" y="43553"/>
                </a:moveTo>
                <a:lnTo>
                  <a:pt x="47297" y="103682"/>
                </a:lnTo>
                <a:lnTo>
                  <a:pt x="124988" y="0"/>
                </a:lnTo>
                <a:lnTo>
                  <a:pt x="0" y="43553"/>
                </a:lnTo>
                <a:close/>
              </a:path>
            </a:pathLst>
          </a:custGeom>
          <a:ln w="3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26"/>
          <p:cNvSpPr/>
          <p:nvPr/>
        </p:nvSpPr>
        <p:spPr>
          <a:xfrm>
            <a:off x="6184850" y="3243472"/>
            <a:ext cx="0" cy="891000"/>
          </a:xfrm>
          <a:custGeom>
            <a:avLst/>
            <a:gdLst/>
            <a:ahLst/>
            <a:cxnLst/>
            <a:rect l="l" t="t" r="r" b="b"/>
            <a:pathLst>
              <a:path h="422275">
                <a:moveTo>
                  <a:pt x="0" y="421799"/>
                </a:moveTo>
                <a:lnTo>
                  <a:pt x="0" y="0"/>
                </a:lnTo>
              </a:path>
            </a:pathLst>
          </a:custGeom>
          <a:ln w="142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27"/>
          <p:cNvSpPr/>
          <p:nvPr/>
        </p:nvSpPr>
        <p:spPr>
          <a:xfrm>
            <a:off x="6104345" y="3099675"/>
            <a:ext cx="166141" cy="258591"/>
          </a:xfrm>
          <a:custGeom>
            <a:avLst/>
            <a:gdLst/>
            <a:ahLst/>
            <a:cxnLst/>
            <a:rect l="l" t="t" r="r" b="b"/>
            <a:pathLst>
              <a:path w="78739" h="122554">
                <a:moveTo>
                  <a:pt x="39207" y="0"/>
                </a:moveTo>
                <a:lnTo>
                  <a:pt x="0" y="122090"/>
                </a:lnTo>
                <a:lnTo>
                  <a:pt x="78414" y="122090"/>
                </a:lnTo>
                <a:lnTo>
                  <a:pt x="392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28"/>
          <p:cNvSpPr/>
          <p:nvPr/>
        </p:nvSpPr>
        <p:spPr>
          <a:xfrm>
            <a:off x="6104345" y="3099675"/>
            <a:ext cx="166141" cy="258591"/>
          </a:xfrm>
          <a:custGeom>
            <a:avLst/>
            <a:gdLst/>
            <a:ahLst/>
            <a:cxnLst/>
            <a:rect l="l" t="t" r="r" b="b"/>
            <a:pathLst>
              <a:path w="78739" h="122554">
                <a:moveTo>
                  <a:pt x="0" y="122102"/>
                </a:moveTo>
                <a:lnTo>
                  <a:pt x="78414" y="122102"/>
                </a:lnTo>
                <a:lnTo>
                  <a:pt x="39207" y="0"/>
                </a:lnTo>
                <a:lnTo>
                  <a:pt x="0" y="122102"/>
                </a:lnTo>
                <a:close/>
              </a:path>
            </a:pathLst>
          </a:custGeom>
          <a:ln w="3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29"/>
          <p:cNvSpPr/>
          <p:nvPr/>
        </p:nvSpPr>
        <p:spPr>
          <a:xfrm>
            <a:off x="5926455" y="3028562"/>
            <a:ext cx="494404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4027" y="0"/>
                </a:lnTo>
              </a:path>
            </a:pathLst>
          </a:custGeom>
          <a:ln w="35181">
            <a:solidFill>
              <a:srgbClr val="9E08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30"/>
          <p:cNvSpPr/>
          <p:nvPr/>
        </p:nvSpPr>
        <p:spPr>
          <a:xfrm>
            <a:off x="5920815" y="3028566"/>
            <a:ext cx="505123" cy="0"/>
          </a:xfrm>
          <a:custGeom>
            <a:avLst/>
            <a:gdLst/>
            <a:ahLst/>
            <a:cxnLst/>
            <a:rect l="l" t="t" r="r" b="b"/>
            <a:pathLst>
              <a:path w="239395">
                <a:moveTo>
                  <a:pt x="0" y="0"/>
                </a:moveTo>
                <a:lnTo>
                  <a:pt x="239374" y="0"/>
                </a:lnTo>
              </a:path>
            </a:pathLst>
          </a:custGeom>
          <a:ln w="403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131"/>
          <p:cNvSpPr/>
          <p:nvPr/>
        </p:nvSpPr>
        <p:spPr>
          <a:xfrm>
            <a:off x="7069266" y="2170722"/>
            <a:ext cx="164801" cy="156762"/>
          </a:xfrm>
          <a:custGeom>
            <a:avLst/>
            <a:gdLst/>
            <a:ahLst/>
            <a:cxnLst/>
            <a:rect l="l" t="t" r="r" b="b"/>
            <a:pathLst>
              <a:path w="78104" h="74295">
                <a:moveTo>
                  <a:pt x="28769" y="0"/>
                </a:moveTo>
                <a:lnTo>
                  <a:pt x="17041" y="5313"/>
                </a:lnTo>
                <a:lnTo>
                  <a:pt x="7801" y="14588"/>
                </a:lnTo>
                <a:lnTo>
                  <a:pt x="1853" y="27500"/>
                </a:lnTo>
                <a:lnTo>
                  <a:pt x="0" y="43726"/>
                </a:lnTo>
                <a:lnTo>
                  <a:pt x="4968" y="55798"/>
                </a:lnTo>
                <a:lnTo>
                  <a:pt x="14137" y="65425"/>
                </a:lnTo>
                <a:lnTo>
                  <a:pt x="26914" y="71763"/>
                </a:lnTo>
                <a:lnTo>
                  <a:pt x="42708" y="73967"/>
                </a:lnTo>
                <a:lnTo>
                  <a:pt x="56476" y="69987"/>
                </a:lnTo>
                <a:lnTo>
                  <a:pt x="67577" y="61756"/>
                </a:lnTo>
                <a:lnTo>
                  <a:pt x="74988" y="50260"/>
                </a:lnTo>
                <a:lnTo>
                  <a:pt x="77685" y="36491"/>
                </a:lnTo>
                <a:lnTo>
                  <a:pt x="75870" y="25329"/>
                </a:lnTo>
                <a:lnTo>
                  <a:pt x="69893" y="14773"/>
                </a:lnTo>
                <a:lnTo>
                  <a:pt x="59926" y="6557"/>
                </a:lnTo>
                <a:lnTo>
                  <a:pt x="46156" y="1395"/>
                </a:lnTo>
                <a:lnTo>
                  <a:pt x="2876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132"/>
          <p:cNvSpPr/>
          <p:nvPr/>
        </p:nvSpPr>
        <p:spPr>
          <a:xfrm>
            <a:off x="7069266" y="2170720"/>
            <a:ext cx="164801" cy="156762"/>
          </a:xfrm>
          <a:custGeom>
            <a:avLst/>
            <a:gdLst/>
            <a:ahLst/>
            <a:cxnLst/>
            <a:rect l="l" t="t" r="r" b="b"/>
            <a:pathLst>
              <a:path w="78104" h="74295">
                <a:moveTo>
                  <a:pt x="77685" y="36492"/>
                </a:moveTo>
                <a:lnTo>
                  <a:pt x="74988" y="50261"/>
                </a:lnTo>
                <a:lnTo>
                  <a:pt x="67577" y="61756"/>
                </a:lnTo>
                <a:lnTo>
                  <a:pt x="56476" y="69988"/>
                </a:lnTo>
                <a:lnTo>
                  <a:pt x="42708" y="73968"/>
                </a:lnTo>
                <a:lnTo>
                  <a:pt x="26914" y="71764"/>
                </a:lnTo>
                <a:lnTo>
                  <a:pt x="14137" y="65425"/>
                </a:lnTo>
                <a:lnTo>
                  <a:pt x="4968" y="55798"/>
                </a:lnTo>
                <a:lnTo>
                  <a:pt x="0" y="43726"/>
                </a:lnTo>
                <a:lnTo>
                  <a:pt x="1853" y="27496"/>
                </a:lnTo>
                <a:lnTo>
                  <a:pt x="7801" y="14583"/>
                </a:lnTo>
                <a:lnTo>
                  <a:pt x="17041" y="5310"/>
                </a:lnTo>
                <a:lnTo>
                  <a:pt x="28769" y="0"/>
                </a:lnTo>
                <a:lnTo>
                  <a:pt x="46156" y="1394"/>
                </a:lnTo>
                <a:lnTo>
                  <a:pt x="59926" y="6554"/>
                </a:lnTo>
                <a:lnTo>
                  <a:pt x="69893" y="14768"/>
                </a:lnTo>
                <a:lnTo>
                  <a:pt x="75870" y="25325"/>
                </a:lnTo>
                <a:lnTo>
                  <a:pt x="77685" y="36492"/>
                </a:lnTo>
                <a:close/>
              </a:path>
            </a:pathLst>
          </a:custGeom>
          <a:ln w="3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134"/>
          <p:cNvSpPr txBox="1"/>
          <p:nvPr/>
        </p:nvSpPr>
        <p:spPr>
          <a:xfrm>
            <a:off x="7213143" y="2242695"/>
            <a:ext cx="20499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30" dirty="0">
                <a:latin typeface="Times New Roman"/>
                <a:cs typeface="Times New Roman"/>
              </a:rPr>
              <a:t>p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9" name="object 135"/>
          <p:cNvSpPr txBox="1"/>
          <p:nvPr/>
        </p:nvSpPr>
        <p:spPr>
          <a:xfrm>
            <a:off x="5054656" y="1890445"/>
            <a:ext cx="24921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10" dirty="0">
                <a:latin typeface="Times New Roman"/>
                <a:cs typeface="Times New Roman"/>
              </a:rPr>
              <a:t>12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0" name="object 136"/>
          <p:cNvSpPr txBox="1"/>
          <p:nvPr/>
        </p:nvSpPr>
        <p:spPr>
          <a:xfrm>
            <a:off x="5250203" y="1924669"/>
            <a:ext cx="25457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40" dirty="0">
                <a:latin typeface="Times New Roman"/>
                <a:cs typeface="Times New Roman"/>
              </a:rPr>
              <a:t>C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1" name="object 137"/>
          <p:cNvSpPr/>
          <p:nvPr/>
        </p:nvSpPr>
        <p:spPr>
          <a:xfrm>
            <a:off x="5932015" y="4185025"/>
            <a:ext cx="505123" cy="485026"/>
          </a:xfrm>
          <a:custGeom>
            <a:avLst/>
            <a:gdLst/>
            <a:ahLst/>
            <a:cxnLst/>
            <a:rect l="l" t="t" r="r" b="b"/>
            <a:pathLst>
              <a:path w="239395" h="229870">
                <a:moveTo>
                  <a:pt x="117871" y="0"/>
                </a:moveTo>
                <a:lnTo>
                  <a:pt x="75200" y="8126"/>
                </a:lnTo>
                <a:lnTo>
                  <a:pt x="39519" y="29565"/>
                </a:lnTo>
                <a:lnTo>
                  <a:pt x="13775" y="61557"/>
                </a:lnTo>
                <a:lnTo>
                  <a:pt x="914" y="101344"/>
                </a:lnTo>
                <a:lnTo>
                  <a:pt x="0" y="115863"/>
                </a:lnTo>
                <a:lnTo>
                  <a:pt x="1058" y="130141"/>
                </a:lnTo>
                <a:lnTo>
                  <a:pt x="14353" y="169342"/>
                </a:lnTo>
                <a:lnTo>
                  <a:pt x="40559" y="200874"/>
                </a:lnTo>
                <a:lnTo>
                  <a:pt x="76755" y="221885"/>
                </a:lnTo>
                <a:lnTo>
                  <a:pt x="120021" y="229522"/>
                </a:lnTo>
                <a:lnTo>
                  <a:pt x="134934" y="228563"/>
                </a:lnTo>
                <a:lnTo>
                  <a:pt x="175890" y="215901"/>
                </a:lnTo>
                <a:lnTo>
                  <a:pt x="208849" y="190795"/>
                </a:lnTo>
                <a:lnTo>
                  <a:pt x="230819" y="156121"/>
                </a:lnTo>
                <a:lnTo>
                  <a:pt x="238807" y="114757"/>
                </a:lnTo>
                <a:lnTo>
                  <a:pt x="238791" y="112901"/>
                </a:lnTo>
                <a:lnTo>
                  <a:pt x="230236" y="72026"/>
                </a:lnTo>
                <a:lnTo>
                  <a:pt x="207877" y="37848"/>
                </a:lnTo>
                <a:lnTo>
                  <a:pt x="174535" y="13191"/>
                </a:lnTo>
                <a:lnTo>
                  <a:pt x="133032" y="875"/>
                </a:lnTo>
                <a:lnTo>
                  <a:pt x="117871" y="0"/>
                </a:lnTo>
                <a:close/>
              </a:path>
            </a:pathLst>
          </a:custGeom>
          <a:solidFill>
            <a:srgbClr val="273B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138"/>
          <p:cNvSpPr/>
          <p:nvPr/>
        </p:nvSpPr>
        <p:spPr>
          <a:xfrm>
            <a:off x="5932015" y="4185025"/>
            <a:ext cx="505123" cy="485026"/>
          </a:xfrm>
          <a:custGeom>
            <a:avLst/>
            <a:gdLst/>
            <a:ahLst/>
            <a:cxnLst/>
            <a:rect l="l" t="t" r="r" b="b"/>
            <a:pathLst>
              <a:path w="239395" h="229870">
                <a:moveTo>
                  <a:pt x="238807" y="114756"/>
                </a:moveTo>
                <a:lnTo>
                  <a:pt x="230819" y="156121"/>
                </a:lnTo>
                <a:lnTo>
                  <a:pt x="208852" y="190797"/>
                </a:lnTo>
                <a:lnTo>
                  <a:pt x="175896" y="215907"/>
                </a:lnTo>
                <a:lnTo>
                  <a:pt x="134942" y="228574"/>
                </a:lnTo>
                <a:lnTo>
                  <a:pt x="120031" y="229534"/>
                </a:lnTo>
                <a:lnTo>
                  <a:pt x="105003" y="228650"/>
                </a:lnTo>
                <a:lnTo>
                  <a:pt x="63768" y="216238"/>
                </a:lnTo>
                <a:lnTo>
                  <a:pt x="30577" y="191404"/>
                </a:lnTo>
                <a:lnTo>
                  <a:pt x="8347" y="157000"/>
                </a:lnTo>
                <a:lnTo>
                  <a:pt x="0" y="115880"/>
                </a:lnTo>
                <a:lnTo>
                  <a:pt x="914" y="101357"/>
                </a:lnTo>
                <a:lnTo>
                  <a:pt x="13773" y="61561"/>
                </a:lnTo>
                <a:lnTo>
                  <a:pt x="39513" y="29567"/>
                </a:lnTo>
                <a:lnTo>
                  <a:pt x="75190" y="8129"/>
                </a:lnTo>
                <a:lnTo>
                  <a:pt x="117856" y="0"/>
                </a:lnTo>
                <a:lnTo>
                  <a:pt x="133019" y="874"/>
                </a:lnTo>
                <a:lnTo>
                  <a:pt x="174527" y="13187"/>
                </a:lnTo>
                <a:lnTo>
                  <a:pt x="207871" y="37839"/>
                </a:lnTo>
                <a:lnTo>
                  <a:pt x="230232" y="72012"/>
                </a:lnTo>
                <a:lnTo>
                  <a:pt x="238791" y="112888"/>
                </a:lnTo>
                <a:lnTo>
                  <a:pt x="238807" y="114756"/>
                </a:lnTo>
                <a:close/>
              </a:path>
            </a:pathLst>
          </a:custGeom>
          <a:solidFill>
            <a:srgbClr val="00B0F0"/>
          </a:solidFill>
          <a:ln w="5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139"/>
          <p:cNvSpPr/>
          <p:nvPr/>
        </p:nvSpPr>
        <p:spPr>
          <a:xfrm>
            <a:off x="5277647" y="1423677"/>
            <a:ext cx="505123" cy="485026"/>
          </a:xfrm>
          <a:custGeom>
            <a:avLst/>
            <a:gdLst/>
            <a:ahLst/>
            <a:cxnLst/>
            <a:rect l="l" t="t" r="r" b="b"/>
            <a:pathLst>
              <a:path w="239395" h="229870">
                <a:moveTo>
                  <a:pt x="117861" y="0"/>
                </a:moveTo>
                <a:lnTo>
                  <a:pt x="75206" y="8126"/>
                </a:lnTo>
                <a:lnTo>
                  <a:pt x="39528" y="29565"/>
                </a:lnTo>
                <a:lnTo>
                  <a:pt x="13780" y="61560"/>
                </a:lnTo>
                <a:lnTo>
                  <a:pt x="915" y="101353"/>
                </a:lnTo>
                <a:lnTo>
                  <a:pt x="0" y="115873"/>
                </a:lnTo>
                <a:lnTo>
                  <a:pt x="1058" y="130149"/>
                </a:lnTo>
                <a:lnTo>
                  <a:pt x="14358" y="169345"/>
                </a:lnTo>
                <a:lnTo>
                  <a:pt x="40571" y="200875"/>
                </a:lnTo>
                <a:lnTo>
                  <a:pt x="76770" y="221885"/>
                </a:lnTo>
                <a:lnTo>
                  <a:pt x="120031" y="229522"/>
                </a:lnTo>
                <a:lnTo>
                  <a:pt x="134944" y="228561"/>
                </a:lnTo>
                <a:lnTo>
                  <a:pt x="175905" y="215894"/>
                </a:lnTo>
                <a:lnTo>
                  <a:pt x="208869" y="190790"/>
                </a:lnTo>
                <a:lnTo>
                  <a:pt x="230842" y="156122"/>
                </a:lnTo>
                <a:lnTo>
                  <a:pt x="238832" y="114769"/>
                </a:lnTo>
                <a:lnTo>
                  <a:pt x="238816" y="112875"/>
                </a:lnTo>
                <a:lnTo>
                  <a:pt x="230246" y="72005"/>
                </a:lnTo>
                <a:lnTo>
                  <a:pt x="207876" y="37836"/>
                </a:lnTo>
                <a:lnTo>
                  <a:pt x="174527" y="13186"/>
                </a:lnTo>
                <a:lnTo>
                  <a:pt x="133021" y="874"/>
                </a:lnTo>
                <a:lnTo>
                  <a:pt x="117861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40"/>
          <p:cNvSpPr/>
          <p:nvPr/>
        </p:nvSpPr>
        <p:spPr>
          <a:xfrm>
            <a:off x="5277647" y="1423677"/>
            <a:ext cx="505123" cy="485026"/>
          </a:xfrm>
          <a:custGeom>
            <a:avLst/>
            <a:gdLst/>
            <a:ahLst/>
            <a:cxnLst/>
            <a:rect l="l" t="t" r="r" b="b"/>
            <a:pathLst>
              <a:path w="239395" h="229870">
                <a:moveTo>
                  <a:pt x="238832" y="114769"/>
                </a:moveTo>
                <a:lnTo>
                  <a:pt x="230842" y="156123"/>
                </a:lnTo>
                <a:lnTo>
                  <a:pt x="208866" y="190787"/>
                </a:lnTo>
                <a:lnTo>
                  <a:pt x="175899" y="215888"/>
                </a:lnTo>
                <a:lnTo>
                  <a:pt x="134936" y="228550"/>
                </a:lnTo>
                <a:lnTo>
                  <a:pt x="120021" y="229510"/>
                </a:lnTo>
                <a:lnTo>
                  <a:pt x="104998" y="228626"/>
                </a:lnTo>
                <a:lnTo>
                  <a:pt x="63767" y="216215"/>
                </a:lnTo>
                <a:lnTo>
                  <a:pt x="30572" y="191381"/>
                </a:lnTo>
                <a:lnTo>
                  <a:pt x="8341" y="156977"/>
                </a:lnTo>
                <a:lnTo>
                  <a:pt x="0" y="115856"/>
                </a:lnTo>
                <a:lnTo>
                  <a:pt x="915" y="101338"/>
                </a:lnTo>
                <a:lnTo>
                  <a:pt x="13782" y="61550"/>
                </a:lnTo>
                <a:lnTo>
                  <a:pt x="39533" y="29559"/>
                </a:lnTo>
                <a:lnTo>
                  <a:pt x="75216" y="8122"/>
                </a:lnTo>
                <a:lnTo>
                  <a:pt x="117876" y="0"/>
                </a:lnTo>
                <a:lnTo>
                  <a:pt x="133034" y="874"/>
                </a:lnTo>
                <a:lnTo>
                  <a:pt x="174535" y="13188"/>
                </a:lnTo>
                <a:lnTo>
                  <a:pt x="207882" y="37841"/>
                </a:lnTo>
                <a:lnTo>
                  <a:pt x="230250" y="72014"/>
                </a:lnTo>
                <a:lnTo>
                  <a:pt x="238817" y="112887"/>
                </a:lnTo>
                <a:lnTo>
                  <a:pt x="238832" y="114769"/>
                </a:lnTo>
                <a:close/>
              </a:path>
            </a:pathLst>
          </a:custGeom>
          <a:ln w="52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41"/>
          <p:cNvSpPr/>
          <p:nvPr/>
        </p:nvSpPr>
        <p:spPr>
          <a:xfrm>
            <a:off x="5719717" y="1117552"/>
            <a:ext cx="528683" cy="477833"/>
          </a:xfrm>
          <a:custGeom>
            <a:avLst/>
            <a:gdLst/>
            <a:ahLst/>
            <a:cxnLst/>
            <a:rect l="l" t="t" r="r" b="b"/>
            <a:pathLst>
              <a:path w="118110" h="144779">
                <a:moveTo>
                  <a:pt x="7291" y="144217"/>
                </a:moveTo>
                <a:lnTo>
                  <a:pt x="8558" y="136367"/>
                </a:lnTo>
                <a:lnTo>
                  <a:pt x="4468" y="126465"/>
                </a:lnTo>
                <a:lnTo>
                  <a:pt x="0" y="116415"/>
                </a:lnTo>
                <a:lnTo>
                  <a:pt x="132" y="108119"/>
                </a:lnTo>
                <a:lnTo>
                  <a:pt x="8290" y="105225"/>
                </a:lnTo>
                <a:lnTo>
                  <a:pt x="19091" y="107237"/>
                </a:lnTo>
                <a:lnTo>
                  <a:pt x="30069" y="109926"/>
                </a:lnTo>
                <a:lnTo>
                  <a:pt x="38756" y="109060"/>
                </a:lnTo>
                <a:lnTo>
                  <a:pt x="40916" y="100855"/>
                </a:lnTo>
                <a:lnTo>
                  <a:pt x="37553" y="90984"/>
                </a:lnTo>
                <a:lnTo>
                  <a:pt x="33253" y="81065"/>
                </a:lnTo>
                <a:lnTo>
                  <a:pt x="32605" y="72717"/>
                </a:lnTo>
                <a:lnTo>
                  <a:pt x="40848" y="69281"/>
                </a:lnTo>
                <a:lnTo>
                  <a:pt x="51562" y="70891"/>
                </a:lnTo>
                <a:lnTo>
                  <a:pt x="62448" y="73475"/>
                </a:lnTo>
                <a:lnTo>
                  <a:pt x="71208" y="72960"/>
                </a:lnTo>
                <a:lnTo>
                  <a:pt x="73651" y="64697"/>
                </a:lnTo>
                <a:lnTo>
                  <a:pt x="70516" y="54853"/>
                </a:lnTo>
                <a:lnTo>
                  <a:pt x="66292" y="44981"/>
                </a:lnTo>
                <a:lnTo>
                  <a:pt x="65468" y="36634"/>
                </a:lnTo>
                <a:lnTo>
                  <a:pt x="73706" y="33037"/>
                </a:lnTo>
                <a:lnTo>
                  <a:pt x="84376" y="34529"/>
                </a:lnTo>
                <a:lnTo>
                  <a:pt x="95227" y="37078"/>
                </a:lnTo>
                <a:lnTo>
                  <a:pt x="104007" y="36652"/>
                </a:lnTo>
                <a:lnTo>
                  <a:pt x="109179" y="27248"/>
                </a:lnTo>
                <a:lnTo>
                  <a:pt x="114114" y="12913"/>
                </a:lnTo>
                <a:lnTo>
                  <a:pt x="117996" y="0"/>
                </a:lnTo>
              </a:path>
            </a:pathLst>
          </a:custGeom>
          <a:ln w="54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6000"/>
          </a:p>
        </p:txBody>
      </p:sp>
      <p:sp>
        <p:nvSpPr>
          <p:cNvPr id="97" name="object 143"/>
          <p:cNvSpPr txBox="1"/>
          <p:nvPr/>
        </p:nvSpPr>
        <p:spPr>
          <a:xfrm>
            <a:off x="6213221" y="736587"/>
            <a:ext cx="18757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25" dirty="0">
                <a:latin typeface="Times New Roman"/>
                <a:cs typeface="Times New Roman"/>
              </a:rPr>
              <a:t>γ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100" name="object 112"/>
          <p:cNvSpPr txBox="1"/>
          <p:nvPr/>
        </p:nvSpPr>
        <p:spPr>
          <a:xfrm>
            <a:off x="1676400" y="4726891"/>
            <a:ext cx="182458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325">
              <a:lnSpc>
                <a:spcPct val="100000"/>
              </a:lnSpc>
            </a:pPr>
            <a:r>
              <a:rPr sz="2800" spc="15" baseline="35714" dirty="0">
                <a:latin typeface="Times New Roman"/>
                <a:cs typeface="Times New Roman"/>
              </a:rPr>
              <a:t>12</a:t>
            </a:r>
            <a:r>
              <a:rPr sz="2800" spc="40" dirty="0">
                <a:latin typeface="Times New Roman"/>
                <a:cs typeface="Times New Roman"/>
              </a:rPr>
              <a:t>C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40" dirty="0" smtClean="0">
                <a:latin typeface="Times New Roman"/>
                <a:cs typeface="Times New Roman"/>
              </a:rPr>
              <a:t>B</a:t>
            </a:r>
            <a:r>
              <a:rPr sz="2800" spc="20" dirty="0" smtClean="0">
                <a:latin typeface="Times New Roman"/>
                <a:cs typeface="Times New Roman"/>
              </a:rPr>
              <a:t>e</a:t>
            </a:r>
            <a:r>
              <a:rPr sz="2800" spc="35" dirty="0" smtClean="0">
                <a:latin typeface="Times New Roman"/>
                <a:cs typeface="Times New Roman"/>
              </a:rPr>
              <a:t>am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01" name="object 112"/>
          <p:cNvSpPr txBox="1"/>
          <p:nvPr/>
        </p:nvSpPr>
        <p:spPr>
          <a:xfrm>
            <a:off x="5414418" y="4745898"/>
            <a:ext cx="182458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325">
              <a:lnSpc>
                <a:spcPct val="100000"/>
              </a:lnSpc>
            </a:pPr>
            <a:r>
              <a:rPr sz="2800" spc="15" baseline="35714" dirty="0">
                <a:latin typeface="Times New Roman"/>
                <a:cs typeface="Times New Roman"/>
              </a:rPr>
              <a:t>12</a:t>
            </a:r>
            <a:r>
              <a:rPr sz="2800" spc="40" dirty="0">
                <a:latin typeface="Times New Roman"/>
                <a:cs typeface="Times New Roman"/>
              </a:rPr>
              <a:t>C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40" dirty="0" smtClean="0">
                <a:latin typeface="Times New Roman"/>
                <a:cs typeface="Times New Roman"/>
              </a:rPr>
              <a:t>B</a:t>
            </a:r>
            <a:r>
              <a:rPr sz="2800" spc="20" dirty="0" smtClean="0">
                <a:latin typeface="Times New Roman"/>
                <a:cs typeface="Times New Roman"/>
              </a:rPr>
              <a:t>e</a:t>
            </a:r>
            <a:r>
              <a:rPr sz="2800" spc="35" dirty="0" smtClean="0">
                <a:latin typeface="Times New Roman"/>
                <a:cs typeface="Times New Roman"/>
              </a:rPr>
              <a:t>am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02" name="object 112"/>
          <p:cNvSpPr txBox="1"/>
          <p:nvPr/>
        </p:nvSpPr>
        <p:spPr>
          <a:xfrm>
            <a:off x="5105400" y="5176785"/>
            <a:ext cx="298885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800" b="1" spc="20" dirty="0" smtClean="0">
                <a:latin typeface="Times New Roman"/>
                <a:cs typeface="Times New Roman"/>
              </a:rPr>
              <a:t>(</a:t>
            </a:r>
            <a:r>
              <a:rPr lang="it-IT" sz="2800" b="1" spc="20" dirty="0">
                <a:latin typeface="Times New Roman"/>
                <a:cs typeface="Times New Roman"/>
              </a:rPr>
              <a:t>b</a:t>
            </a:r>
            <a:r>
              <a:rPr sz="2800" b="1" spc="20" dirty="0" smtClean="0">
                <a:latin typeface="Times New Roman"/>
                <a:cs typeface="Times New Roman"/>
              </a:rPr>
              <a:t>)</a:t>
            </a:r>
            <a:r>
              <a:rPr sz="2800" b="1" spc="15" dirty="0" smtClean="0">
                <a:latin typeface="Times New Roman"/>
                <a:cs typeface="Times New Roman"/>
              </a:rPr>
              <a:t> </a:t>
            </a:r>
            <a:r>
              <a:rPr lang="it-IT" sz="2800" b="1" spc="15" dirty="0" smtClean="0">
                <a:latin typeface="Symbol" panose="05050102010706020507" pitchFamily="18" charset="2"/>
                <a:cs typeface="Times New Roman"/>
              </a:rPr>
              <a:t>g</a:t>
            </a:r>
            <a:r>
              <a:rPr sz="2800" b="1" spc="20" dirty="0" smtClean="0">
                <a:latin typeface="Times New Roman"/>
                <a:cs typeface="Times New Roman"/>
              </a:rPr>
              <a:t>-</a:t>
            </a:r>
            <a:r>
              <a:rPr sz="2800" b="1" spc="25" dirty="0" smtClean="0">
                <a:latin typeface="Times New Roman"/>
                <a:cs typeface="Times New Roman"/>
              </a:rPr>
              <a:t>deca</a:t>
            </a:r>
            <a:r>
              <a:rPr sz="2800" b="1" spc="30" dirty="0" smtClean="0">
                <a:latin typeface="Times New Roman"/>
                <a:cs typeface="Times New Roman"/>
              </a:rPr>
              <a:t>y</a:t>
            </a:r>
            <a:r>
              <a:rPr sz="2800" b="1" spc="20" dirty="0" smtClean="0">
                <a:latin typeface="Times New Roman"/>
                <a:cs typeface="Times New Roman"/>
              </a:rPr>
              <a:t> </a:t>
            </a:r>
            <a:r>
              <a:rPr sz="2800" b="1" spc="25" dirty="0">
                <a:latin typeface="Times New Roman"/>
                <a:cs typeface="Times New Roman"/>
              </a:rPr>
              <a:t>ev</a:t>
            </a:r>
            <a:r>
              <a:rPr sz="2800" b="1" spc="20" dirty="0">
                <a:latin typeface="Times New Roman"/>
                <a:cs typeface="Times New Roman"/>
              </a:rPr>
              <a:t>e</a:t>
            </a:r>
            <a:r>
              <a:rPr sz="2800" b="1" spc="25" dirty="0">
                <a:latin typeface="Times New Roman"/>
                <a:cs typeface="Times New Roman"/>
              </a:rPr>
              <a:t>nts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03" name="object 134"/>
          <p:cNvSpPr txBox="1"/>
          <p:nvPr/>
        </p:nvSpPr>
        <p:spPr>
          <a:xfrm>
            <a:off x="3657600" y="2204985"/>
            <a:ext cx="20499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30" dirty="0">
                <a:latin typeface="Times New Roman"/>
                <a:cs typeface="Times New Roman"/>
              </a:rPr>
              <a:t>p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04" name="object 112"/>
          <p:cNvSpPr txBox="1"/>
          <p:nvPr/>
        </p:nvSpPr>
        <p:spPr>
          <a:xfrm>
            <a:off x="433927" y="2827198"/>
            <a:ext cx="1824582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325">
              <a:lnSpc>
                <a:spcPct val="100000"/>
              </a:lnSpc>
            </a:pPr>
            <a:r>
              <a:rPr lang="it-IT" sz="2800" spc="20" dirty="0" err="1" smtClean="0">
                <a:latin typeface="Times New Roman"/>
                <a:cs typeface="Times New Roman"/>
              </a:rPr>
              <a:t>Hydrogen</a:t>
            </a:r>
            <a:endParaRPr lang="it-IT" sz="2800" spc="20" dirty="0" smtClean="0">
              <a:latin typeface="Times New Roman"/>
              <a:cs typeface="Times New Roman"/>
            </a:endParaRPr>
          </a:p>
          <a:p>
            <a:pPr marL="187325">
              <a:lnSpc>
                <a:spcPct val="100000"/>
              </a:lnSpc>
            </a:pPr>
            <a:r>
              <a:rPr lang="it-IT" sz="2800" spc="20" dirty="0" smtClean="0">
                <a:latin typeface="Times New Roman"/>
                <a:cs typeface="Times New Roman"/>
              </a:rPr>
              <a:t>Target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08" name="object 109"/>
          <p:cNvSpPr/>
          <p:nvPr/>
        </p:nvSpPr>
        <p:spPr>
          <a:xfrm>
            <a:off x="1752600" y="1442985"/>
            <a:ext cx="228600" cy="232960"/>
          </a:xfrm>
          <a:custGeom>
            <a:avLst/>
            <a:gdLst/>
            <a:ahLst/>
            <a:cxnLst/>
            <a:rect l="l" t="t" r="r" b="b"/>
            <a:pathLst>
              <a:path w="78104" h="74295">
                <a:moveTo>
                  <a:pt x="77685" y="36492"/>
                </a:moveTo>
                <a:lnTo>
                  <a:pt x="74988" y="50261"/>
                </a:lnTo>
                <a:lnTo>
                  <a:pt x="67577" y="61756"/>
                </a:lnTo>
                <a:lnTo>
                  <a:pt x="56476" y="69988"/>
                </a:lnTo>
                <a:lnTo>
                  <a:pt x="42708" y="73968"/>
                </a:lnTo>
                <a:lnTo>
                  <a:pt x="26914" y="71764"/>
                </a:lnTo>
                <a:lnTo>
                  <a:pt x="14137" y="65425"/>
                </a:lnTo>
                <a:lnTo>
                  <a:pt x="4968" y="55798"/>
                </a:lnTo>
                <a:lnTo>
                  <a:pt x="0" y="43726"/>
                </a:lnTo>
                <a:lnTo>
                  <a:pt x="1853" y="27496"/>
                </a:lnTo>
                <a:lnTo>
                  <a:pt x="7801" y="14583"/>
                </a:lnTo>
                <a:lnTo>
                  <a:pt x="17041" y="5310"/>
                </a:lnTo>
                <a:lnTo>
                  <a:pt x="28769" y="0"/>
                </a:lnTo>
                <a:lnTo>
                  <a:pt x="46156" y="1394"/>
                </a:lnTo>
                <a:lnTo>
                  <a:pt x="59926" y="6554"/>
                </a:lnTo>
                <a:lnTo>
                  <a:pt x="69893" y="14768"/>
                </a:lnTo>
                <a:lnTo>
                  <a:pt x="75870" y="25325"/>
                </a:lnTo>
                <a:lnTo>
                  <a:pt x="77685" y="36492"/>
                </a:lnTo>
                <a:close/>
              </a:path>
            </a:pathLst>
          </a:custGeom>
          <a:solidFill>
            <a:srgbClr val="75EE22"/>
          </a:solidFill>
          <a:ln w="3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11" name="object 109"/>
          <p:cNvSpPr/>
          <p:nvPr/>
        </p:nvSpPr>
        <p:spPr>
          <a:xfrm>
            <a:off x="1905000" y="1595385"/>
            <a:ext cx="228600" cy="232960"/>
          </a:xfrm>
          <a:custGeom>
            <a:avLst/>
            <a:gdLst/>
            <a:ahLst/>
            <a:cxnLst/>
            <a:rect l="l" t="t" r="r" b="b"/>
            <a:pathLst>
              <a:path w="78104" h="74295">
                <a:moveTo>
                  <a:pt x="77685" y="36492"/>
                </a:moveTo>
                <a:lnTo>
                  <a:pt x="74988" y="50261"/>
                </a:lnTo>
                <a:lnTo>
                  <a:pt x="67577" y="61756"/>
                </a:lnTo>
                <a:lnTo>
                  <a:pt x="56476" y="69988"/>
                </a:lnTo>
                <a:lnTo>
                  <a:pt x="42708" y="73968"/>
                </a:lnTo>
                <a:lnTo>
                  <a:pt x="26914" y="71764"/>
                </a:lnTo>
                <a:lnTo>
                  <a:pt x="14137" y="65425"/>
                </a:lnTo>
                <a:lnTo>
                  <a:pt x="4968" y="55798"/>
                </a:lnTo>
                <a:lnTo>
                  <a:pt x="0" y="43726"/>
                </a:lnTo>
                <a:lnTo>
                  <a:pt x="1853" y="27496"/>
                </a:lnTo>
                <a:lnTo>
                  <a:pt x="7801" y="14583"/>
                </a:lnTo>
                <a:lnTo>
                  <a:pt x="17041" y="5310"/>
                </a:lnTo>
                <a:lnTo>
                  <a:pt x="28769" y="0"/>
                </a:lnTo>
                <a:lnTo>
                  <a:pt x="46156" y="1394"/>
                </a:lnTo>
                <a:lnTo>
                  <a:pt x="59926" y="6554"/>
                </a:lnTo>
                <a:lnTo>
                  <a:pt x="69893" y="14768"/>
                </a:lnTo>
                <a:lnTo>
                  <a:pt x="75870" y="25325"/>
                </a:lnTo>
                <a:lnTo>
                  <a:pt x="77685" y="36492"/>
                </a:lnTo>
                <a:close/>
              </a:path>
            </a:pathLst>
          </a:custGeom>
          <a:solidFill>
            <a:srgbClr val="75EE22"/>
          </a:solidFill>
          <a:ln w="3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12" name="object 109"/>
          <p:cNvSpPr/>
          <p:nvPr/>
        </p:nvSpPr>
        <p:spPr>
          <a:xfrm>
            <a:off x="1676400" y="1667225"/>
            <a:ext cx="228600" cy="232960"/>
          </a:xfrm>
          <a:custGeom>
            <a:avLst/>
            <a:gdLst/>
            <a:ahLst/>
            <a:cxnLst/>
            <a:rect l="l" t="t" r="r" b="b"/>
            <a:pathLst>
              <a:path w="78104" h="74295">
                <a:moveTo>
                  <a:pt x="77685" y="36492"/>
                </a:moveTo>
                <a:lnTo>
                  <a:pt x="74988" y="50261"/>
                </a:lnTo>
                <a:lnTo>
                  <a:pt x="67577" y="61756"/>
                </a:lnTo>
                <a:lnTo>
                  <a:pt x="56476" y="69988"/>
                </a:lnTo>
                <a:lnTo>
                  <a:pt x="42708" y="73968"/>
                </a:lnTo>
                <a:lnTo>
                  <a:pt x="26914" y="71764"/>
                </a:lnTo>
                <a:lnTo>
                  <a:pt x="14137" y="65425"/>
                </a:lnTo>
                <a:lnTo>
                  <a:pt x="4968" y="55798"/>
                </a:lnTo>
                <a:lnTo>
                  <a:pt x="0" y="43726"/>
                </a:lnTo>
                <a:lnTo>
                  <a:pt x="1853" y="27496"/>
                </a:lnTo>
                <a:lnTo>
                  <a:pt x="7801" y="14583"/>
                </a:lnTo>
                <a:lnTo>
                  <a:pt x="17041" y="5310"/>
                </a:lnTo>
                <a:lnTo>
                  <a:pt x="28769" y="0"/>
                </a:lnTo>
                <a:lnTo>
                  <a:pt x="46156" y="1394"/>
                </a:lnTo>
                <a:lnTo>
                  <a:pt x="59926" y="6554"/>
                </a:lnTo>
                <a:lnTo>
                  <a:pt x="69893" y="14768"/>
                </a:lnTo>
                <a:lnTo>
                  <a:pt x="75870" y="25325"/>
                </a:lnTo>
                <a:lnTo>
                  <a:pt x="77685" y="36492"/>
                </a:lnTo>
                <a:close/>
              </a:path>
            </a:pathLst>
          </a:custGeom>
          <a:solidFill>
            <a:srgbClr val="75EE22"/>
          </a:solidFill>
          <a:ln w="3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grpSp>
        <p:nvGrpSpPr>
          <p:cNvPr id="116" name="Group 115"/>
          <p:cNvGrpSpPr/>
          <p:nvPr/>
        </p:nvGrpSpPr>
        <p:grpSpPr>
          <a:xfrm>
            <a:off x="1981200" y="5791200"/>
            <a:ext cx="4794157" cy="795655"/>
            <a:chOff x="2063564" y="5334000"/>
            <a:chExt cx="4794157" cy="795655"/>
          </a:xfrm>
        </p:grpSpPr>
        <p:sp>
          <p:nvSpPr>
            <p:cNvPr id="115" name="object 68"/>
            <p:cNvSpPr/>
            <p:nvPr/>
          </p:nvSpPr>
          <p:spPr>
            <a:xfrm>
              <a:off x="2063564" y="5334000"/>
              <a:ext cx="4794157" cy="795655"/>
            </a:xfrm>
            <a:custGeom>
              <a:avLst/>
              <a:gdLst/>
              <a:ahLst/>
              <a:cxnLst/>
              <a:rect l="l" t="t" r="r" b="b"/>
              <a:pathLst>
                <a:path w="4737100" h="643254">
                  <a:moveTo>
                    <a:pt x="0" y="107197"/>
                  </a:moveTo>
                  <a:lnTo>
                    <a:pt x="8510" y="65268"/>
                  </a:lnTo>
                  <a:lnTo>
                    <a:pt x="31704" y="31091"/>
                  </a:lnTo>
                  <a:lnTo>
                    <a:pt x="66081" y="8168"/>
                  </a:lnTo>
                  <a:lnTo>
                    <a:pt x="4629360" y="0"/>
                  </a:lnTo>
                  <a:lnTo>
                    <a:pt x="4643982" y="988"/>
                  </a:lnTo>
                  <a:lnTo>
                    <a:pt x="4683716" y="14783"/>
                  </a:lnTo>
                  <a:lnTo>
                    <a:pt x="4714531" y="42094"/>
                  </a:lnTo>
                  <a:lnTo>
                    <a:pt x="4732924" y="79419"/>
                  </a:lnTo>
                  <a:lnTo>
                    <a:pt x="4736558" y="535978"/>
                  </a:lnTo>
                  <a:lnTo>
                    <a:pt x="4735569" y="550600"/>
                  </a:lnTo>
                  <a:lnTo>
                    <a:pt x="4721775" y="590334"/>
                  </a:lnTo>
                  <a:lnTo>
                    <a:pt x="4694464" y="621149"/>
                  </a:lnTo>
                  <a:lnTo>
                    <a:pt x="4657139" y="639542"/>
                  </a:lnTo>
                  <a:lnTo>
                    <a:pt x="107197" y="643176"/>
                  </a:lnTo>
                  <a:lnTo>
                    <a:pt x="92576" y="642188"/>
                  </a:lnTo>
                  <a:lnTo>
                    <a:pt x="52842" y="628393"/>
                  </a:lnTo>
                  <a:lnTo>
                    <a:pt x="22026" y="601082"/>
                  </a:lnTo>
                  <a:lnTo>
                    <a:pt x="3634" y="563757"/>
                  </a:lnTo>
                  <a:lnTo>
                    <a:pt x="0" y="107197"/>
                  </a:lnTo>
                  <a:close/>
                </a:path>
              </a:pathLst>
            </a:custGeom>
            <a:solidFill>
              <a:schemeClr val="bg1"/>
            </a:solidFill>
            <a:ln w="38099">
              <a:solidFill>
                <a:srgbClr val="D042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66"/>
            <p:cNvSpPr/>
            <p:nvPr/>
          </p:nvSpPr>
          <p:spPr>
            <a:xfrm>
              <a:off x="4200574" y="5376545"/>
              <a:ext cx="2183639" cy="6431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67"/>
            <p:cNvSpPr txBox="1"/>
            <p:nvPr/>
          </p:nvSpPr>
          <p:spPr>
            <a:xfrm>
              <a:off x="2349460" y="5629708"/>
              <a:ext cx="1725930" cy="2794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dirty="0">
                  <a:latin typeface="Times New Roman"/>
                  <a:cs typeface="Times New Roman"/>
                </a:rPr>
                <a:t>b</a:t>
              </a:r>
              <a:r>
                <a:rPr sz="2000" b="1" spc="-10" dirty="0">
                  <a:latin typeface="Times New Roman"/>
                  <a:cs typeface="Times New Roman"/>
                </a:rPr>
                <a:t>ranching ratio</a:t>
              </a:r>
              <a:endParaRPr sz="2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117" name="Line 7"/>
          <p:cNvSpPr>
            <a:spLocks noChangeShapeType="1"/>
          </p:cNvSpPr>
          <p:nvPr/>
        </p:nvSpPr>
        <p:spPr bwMode="auto">
          <a:xfrm>
            <a:off x="457200" y="381000"/>
            <a:ext cx="8153400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9" name="object 7"/>
          <p:cNvSpPr txBox="1"/>
          <p:nvPr/>
        </p:nvSpPr>
        <p:spPr>
          <a:xfrm>
            <a:off x="4026328" y="809775"/>
            <a:ext cx="169338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 dirty="0" smtClean="0">
                <a:latin typeface="Times New Roman"/>
                <a:cs typeface="Times New Roman"/>
              </a:rPr>
              <a:t>Grand </a:t>
            </a:r>
            <a:r>
              <a:rPr sz="2000" b="1" spc="-15" dirty="0">
                <a:latin typeface="Times New Roman"/>
                <a:cs typeface="Times New Roman"/>
              </a:rPr>
              <a:t>R</a:t>
            </a:r>
            <a:r>
              <a:rPr sz="2000" b="1" spc="-10" dirty="0">
                <a:latin typeface="Times New Roman"/>
                <a:cs typeface="Times New Roman"/>
              </a:rPr>
              <a:t>aiden </a:t>
            </a:r>
            <a:r>
              <a:rPr sz="2000" b="1" spc="-10" dirty="0" smtClean="0">
                <a:latin typeface="Times New Roman"/>
                <a:cs typeface="Times New Roman"/>
              </a:rPr>
              <a:t>spect</a:t>
            </a:r>
            <a:r>
              <a:rPr sz="2000" b="1" spc="-45" dirty="0" smtClean="0">
                <a:latin typeface="Times New Roman"/>
                <a:cs typeface="Times New Roman"/>
              </a:rPr>
              <a:t>r</a:t>
            </a:r>
            <a:r>
              <a:rPr sz="2000" b="1" spc="-15" dirty="0" smtClean="0">
                <a:latin typeface="Times New Roman"/>
                <a:cs typeface="Times New Roman"/>
              </a:rPr>
              <a:t>ome</a:t>
            </a:r>
            <a:r>
              <a:rPr sz="2000" b="1" spc="-10" dirty="0" smtClean="0">
                <a:latin typeface="Times New Roman"/>
                <a:cs typeface="Times New Roman"/>
              </a:rPr>
              <a:t>ter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0" name="object 7"/>
          <p:cNvSpPr txBox="1"/>
          <p:nvPr/>
        </p:nvSpPr>
        <p:spPr>
          <a:xfrm>
            <a:off x="6703595" y="1832335"/>
            <a:ext cx="122120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it-IT" sz="2000" b="1" spc="-10" dirty="0" err="1" smtClean="0">
                <a:latin typeface="Times New Roman"/>
                <a:cs typeface="Times New Roman"/>
              </a:rPr>
              <a:t>Telescope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1" name="Text Box 8"/>
          <p:cNvSpPr txBox="1">
            <a:spLocks noChangeArrowheads="1"/>
          </p:cNvSpPr>
          <p:nvPr/>
        </p:nvSpPr>
        <p:spPr bwMode="auto">
          <a:xfrm>
            <a:off x="353762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-decay of 3</a:t>
            </a:r>
            <a:r>
              <a:rPr lang="en-US" sz="3200" u="none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3200" u="none" baseline="-25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in </a:t>
            </a:r>
            <a:r>
              <a:rPr lang="en-US" sz="3200" u="none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12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2" name="CasellaDiTesto 42"/>
          <p:cNvSpPr txBox="1"/>
          <p:nvPr/>
        </p:nvSpPr>
        <p:spPr>
          <a:xfrm>
            <a:off x="3581400" y="6564868"/>
            <a:ext cx="566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M</a:t>
            </a:r>
            <a:r>
              <a:rPr lang="da-DK" i="1" dirty="0" smtClean="0"/>
              <a:t>. Tsumura et al, J.Phys. Conf. Series 863 012075 (2017)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38055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106400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457200" y="564528"/>
            <a:ext cx="8153400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5" name="CasellaDiTesto 42"/>
          <p:cNvSpPr txBox="1"/>
          <p:nvPr/>
        </p:nvSpPr>
        <p:spPr>
          <a:xfrm>
            <a:off x="812800" y="6324600"/>
            <a:ext cx="604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M</a:t>
            </a:r>
            <a:r>
              <a:rPr lang="da-DK" i="1" dirty="0" smtClean="0"/>
              <a:t>. Tsumura et al, J.Phys. Conf. Series 863 012075 (2017)</a:t>
            </a:r>
            <a:endParaRPr lang="it-IT" i="1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05481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-decay of 3</a:t>
            </a:r>
            <a:r>
              <a:rPr lang="en-US" sz="3200" u="none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3200" u="none" baseline="-25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in </a:t>
            </a:r>
            <a:r>
              <a:rPr lang="en-US" sz="3200" u="none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12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4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41814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42"/>
          <p:cNvSpPr txBox="1"/>
          <p:nvPr/>
        </p:nvSpPr>
        <p:spPr>
          <a:xfrm>
            <a:off x="812800" y="6324600"/>
            <a:ext cx="604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smtClean="0"/>
              <a:t>Tsumura et al, J.Phys. Conf. Series 863 012075 (2017)</a:t>
            </a:r>
            <a:endParaRPr lang="it-IT" i="1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825234" y="2305853"/>
            <a:ext cx="4128419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Kawabata talk’s on Tuesday for news on the project</a:t>
            </a:r>
            <a:endParaRPr lang="en-US" sz="2800" u="non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05481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-decay of 3</a:t>
            </a:r>
            <a:r>
              <a:rPr lang="en-US" sz="3200" u="none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3200" u="none" baseline="-25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in </a:t>
            </a:r>
            <a:r>
              <a:rPr lang="en-US" sz="3200" u="none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12</a:t>
            </a: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2"/>
          <p:cNvSpPr txBox="1"/>
          <p:nvPr/>
        </p:nvSpPr>
        <p:spPr>
          <a:xfrm>
            <a:off x="304800" y="584775"/>
            <a:ext cx="84337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Do analogue states of Hoyle state exist in other nuclei? i.e. in </a:t>
            </a:r>
            <a:r>
              <a:rPr lang="da-DK" sz="2400" baseline="30000" dirty="0" smtClean="0"/>
              <a:t>16</a:t>
            </a:r>
            <a:r>
              <a:rPr lang="da-DK" sz="2400" dirty="0" smtClean="0"/>
              <a:t>O?</a:t>
            </a:r>
            <a:endParaRPr lang="it-IT" sz="2400" dirty="0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69528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Clustering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&amp; Size of Nuclei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90600" y="3810000"/>
            <a:ext cx="74041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SzTx/>
            </a:pPr>
            <a:r>
              <a:rPr lang="en-US" altLang="en-US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Measuring the radii of excited states</a:t>
            </a:r>
          </a:p>
          <a:p>
            <a:pPr marL="571500" indent="-571500">
              <a:spcBef>
                <a:spcPct val="0"/>
              </a:spcBef>
              <a:buClrTx/>
              <a:buSzTx/>
            </a:pPr>
            <a:endParaRPr lang="en-US" altLang="en-US" sz="28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>
              <a:spcBef>
                <a:spcPct val="0"/>
              </a:spcBef>
              <a:buClrTx/>
              <a:buSzTx/>
            </a:pPr>
            <a:r>
              <a:rPr lang="en-US" altLang="en-US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Search for breakup of excited states into many alpha particles </a:t>
            </a:r>
            <a:r>
              <a:rPr lang="en-US" alt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4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Barbui’s</a:t>
            </a:r>
            <a:r>
              <a:rPr lang="en-US" alt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and Cao’s talks)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59676" y="1347658"/>
            <a:ext cx="7974724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Analogue states are predicted for </a:t>
            </a:r>
            <a:r>
              <a:rPr lang="en-US" sz="2800" baseline="30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16</a:t>
            </a:r>
            <a:r>
              <a:rPr lang="en-US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O,</a:t>
            </a:r>
            <a:r>
              <a:rPr lang="en-US" sz="2800" baseline="30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20</a:t>
            </a:r>
            <a:r>
              <a:rPr lang="en-US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Ne,</a:t>
            </a:r>
            <a:r>
              <a:rPr lang="en-US" sz="2800" baseline="30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24</a:t>
            </a:r>
            <a:r>
              <a:rPr lang="en-US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Mg,</a:t>
            </a:r>
            <a:r>
              <a:rPr lang="en-US" sz="2800" baseline="30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28</a:t>
            </a:r>
            <a:r>
              <a:rPr lang="en-US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Si at E* slightly above the relative multiple alpha decay thresholds</a:t>
            </a:r>
            <a:endParaRPr lang="en-US" sz="2800" u="none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77084" y="2827639"/>
            <a:ext cx="701911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How to search for them?</a:t>
            </a:r>
            <a:endParaRPr lang="en-US" sz="4000" u="none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69528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Measuring the Radii of Excited States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CasellaDiTesto 42"/>
          <p:cNvSpPr txBox="1"/>
          <p:nvPr/>
        </p:nvSpPr>
        <p:spPr>
          <a:xfrm>
            <a:off x="4767233" y="1162109"/>
            <a:ext cx="435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smtClean="0"/>
              <a:t>Danilov et al., Phys.Rev. C80 054603 (2009)</a:t>
            </a:r>
            <a:endParaRPr lang="it-IT" i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0" y="685800"/>
            <a:ext cx="63786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MDM</a:t>
            </a:r>
            <a:r>
              <a:rPr kumimoji="0" lang="en-US" altLang="en-US" sz="3200" b="0" i="0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  <a:cs typeface="Arial" pitchFamily="34" charset="0"/>
              </a:rPr>
              <a:t>: </a:t>
            </a:r>
            <a:r>
              <a:rPr lang="en-US" altLang="en-US" sz="3200" dirty="0">
                <a:solidFill>
                  <a:srgbClr val="00B0F0"/>
                </a:solidFill>
                <a:latin typeface="Arial Unicode MS" pitchFamily="34" charset="-128"/>
                <a:cs typeface="Arial" pitchFamily="34" charset="0"/>
              </a:rPr>
              <a:t>M</a:t>
            </a:r>
            <a:r>
              <a:rPr kumimoji="0" lang="en-US" altLang="en-US" sz="3200" b="0" i="0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  <a:cs typeface="Arial" pitchFamily="34" charset="0"/>
              </a:rPr>
              <a:t>odified </a:t>
            </a:r>
            <a:r>
              <a:rPr lang="en-US" altLang="en-US" sz="3200" dirty="0">
                <a:solidFill>
                  <a:srgbClr val="00B0F0"/>
                </a:solidFill>
                <a:latin typeface="Arial Unicode MS" pitchFamily="34" charset="-128"/>
                <a:cs typeface="Arial" pitchFamily="34" charset="0"/>
              </a:rPr>
              <a:t>D</a:t>
            </a:r>
            <a:r>
              <a:rPr kumimoji="0" lang="en-US" altLang="en-US" sz="3200" b="0" i="0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  <a:cs typeface="Arial" pitchFamily="34" charset="0"/>
              </a:rPr>
              <a:t>iffraction Method</a:t>
            </a:r>
            <a:endParaRPr kumimoji="0" lang="en-US" altLang="en-US" sz="3200" b="0" i="0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14" y="1504130"/>
            <a:ext cx="5641455" cy="50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50" y="2211463"/>
            <a:ext cx="3259381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4" y="2175644"/>
            <a:ext cx="3352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70" y="3052955"/>
            <a:ext cx="6041330" cy="273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02470" y="5186555"/>
            <a:ext cx="604133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03515" y="5787189"/>
            <a:ext cx="201689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i="1" dirty="0" smtClean="0"/>
              <a:t>&lt; </a:t>
            </a:r>
            <a:r>
              <a:rPr lang="en-US" sz="2000" i="1" dirty="0" err="1" smtClean="0"/>
              <a:t>R</a:t>
            </a:r>
            <a:r>
              <a:rPr lang="en-US" sz="2000" baseline="-25000" dirty="0" err="1" smtClean="0"/>
              <a:t>gs</a:t>
            </a:r>
            <a:r>
              <a:rPr lang="en-US" sz="2000" baseline="-25000" dirty="0" smtClean="0"/>
              <a:t> </a:t>
            </a:r>
            <a:r>
              <a:rPr lang="en-US" sz="2000" i="1" dirty="0" smtClean="0"/>
              <a:t>&gt;</a:t>
            </a:r>
            <a:r>
              <a:rPr lang="en-US" sz="2000" dirty="0" smtClean="0"/>
              <a:t> </a:t>
            </a:r>
            <a:r>
              <a:rPr lang="en-US" sz="2000" dirty="0"/>
              <a:t>= 2</a:t>
            </a:r>
            <a:r>
              <a:rPr lang="en-US" sz="2000" i="1" dirty="0"/>
              <a:t>.</a:t>
            </a:r>
            <a:r>
              <a:rPr lang="en-US" sz="2000" dirty="0"/>
              <a:t>34 </a:t>
            </a:r>
            <a:r>
              <a:rPr lang="en-US" sz="2000" dirty="0" err="1" smtClean="0"/>
              <a:t>fm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1270614" y="6324600"/>
            <a:ext cx="5866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Check also </a:t>
            </a:r>
            <a:r>
              <a:rPr lang="en-US" altLang="en-US" sz="24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M.Ito’s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talk  on </a:t>
            </a:r>
            <a:r>
              <a:rPr lang="en-US" altLang="en-US" sz="24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Thuesday</a:t>
            </a:r>
            <a:r>
              <a:rPr lang="en-US" alt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morning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952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69528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What about a Hoyle analogue state in </a:t>
            </a:r>
            <a:r>
              <a:rPr lang="en-US" sz="3200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16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O?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866"/>
            <a:ext cx="3725061" cy="435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105400" y="914400"/>
            <a:ext cx="38862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0</a:t>
            </a:r>
            <a:r>
              <a:rPr lang="en-US" sz="2800" baseline="300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+</a:t>
            </a:r>
            <a:r>
              <a:rPr lang="en-US" sz="2800" baseline="-250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6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near 4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threshold</a:t>
            </a:r>
            <a:endParaRPr lang="en-US" sz="2800" u="none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497947" y="1176010"/>
            <a:ext cx="53125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42"/>
          <p:cNvSpPr txBox="1"/>
          <p:nvPr/>
        </p:nvSpPr>
        <p:spPr>
          <a:xfrm>
            <a:off x="4518000" y="838200"/>
            <a:ext cx="462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smtClean="0"/>
              <a:t>Oglobin et al, Phys.Rev. C94 051602(R) (2016)</a:t>
            </a:r>
            <a:endParaRPr lang="it-IT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3" y="752475"/>
            <a:ext cx="3676650" cy="465772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342900" dist="2794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66" y="1358955"/>
            <a:ext cx="4152900" cy="3648075"/>
          </a:xfrm>
          <a:prstGeom prst="rect">
            <a:avLst/>
          </a:prstGeom>
          <a:noFill/>
          <a:ln>
            <a:noFill/>
          </a:ln>
          <a:effectLst>
            <a:outerShdw blurRad="469900" dist="38100" dir="1134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81685"/>
            <a:ext cx="8915400" cy="217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143000" y="2291284"/>
            <a:ext cx="7848600" cy="1447800"/>
            <a:chOff x="1143000" y="2133600"/>
            <a:chExt cx="7848600" cy="1447800"/>
          </a:xfrm>
        </p:grpSpPr>
        <p:sp>
          <p:nvSpPr>
            <p:cNvPr id="4" name="Rectangle 3"/>
            <p:cNvSpPr/>
            <p:nvPr/>
          </p:nvSpPr>
          <p:spPr>
            <a:xfrm>
              <a:off x="1143000" y="2133600"/>
              <a:ext cx="609600" cy="14478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001000" y="2133600"/>
              <a:ext cx="990600" cy="14478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69528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What about an analogue state in </a:t>
            </a:r>
            <a:r>
              <a:rPr lang="en-US" sz="3200" baseline="30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16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O?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5417403"/>
            <a:ext cx="4914289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r>
              <a:rPr lang="en-US" sz="2400" baseline="-25000" dirty="0" smtClean="0">
                <a:solidFill>
                  <a:srgbClr val="FF0000"/>
                </a:solidFill>
              </a:rPr>
              <a:t>6</a:t>
            </a:r>
            <a:r>
              <a:rPr lang="en-US" sz="2400" dirty="0" smtClean="0">
                <a:solidFill>
                  <a:srgbClr val="FF0000"/>
                </a:solidFill>
              </a:rPr>
              <a:t> not an analogue state of </a:t>
            </a:r>
            <a:r>
              <a:rPr lang="en-US" sz="2400" dirty="0">
                <a:solidFill>
                  <a:srgbClr val="FF0000"/>
                </a:solidFill>
              </a:rPr>
              <a:t>the Hoyle state in </a:t>
            </a:r>
            <a:r>
              <a:rPr lang="en-US" sz="2400" baseline="30000" dirty="0" smtClean="0">
                <a:solidFill>
                  <a:srgbClr val="FF0000"/>
                </a:solidFill>
              </a:rPr>
              <a:t>12</a:t>
            </a:r>
            <a:r>
              <a:rPr lang="en-US" sz="2400" dirty="0" smtClean="0">
                <a:solidFill>
                  <a:srgbClr val="FF0000"/>
                </a:solidFill>
              </a:rPr>
              <a:t>C as predicted by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err="1" smtClean="0">
                <a:solidFill>
                  <a:srgbClr val="FF0000"/>
                </a:solidFill>
              </a:rPr>
              <a:t>BEC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1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ardaci\Downloads\texas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1689"/>
            <a:ext cx="4800625" cy="63042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971800" y="3312000"/>
            <a:ext cx="36576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67000" y="3456000"/>
            <a:ext cx="39624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67000" y="3636000"/>
            <a:ext cx="29718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3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405481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Cluster effects in fragment emission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28600" y="609600"/>
            <a:ext cx="876300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Nuclei with cluster structure might be emitted with larger probability with respect to predictions of statistical model of evaporation</a:t>
            </a:r>
            <a:endParaRPr lang="en-US" sz="2400" u="none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CasellaDiTesto 10"/>
          <p:cNvSpPr txBox="1"/>
          <p:nvPr/>
        </p:nvSpPr>
        <p:spPr>
          <a:xfrm>
            <a:off x="1524001" y="1682569"/>
            <a:ext cx="5714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ym typeface="Wingdings" pitchFamily="2" charset="2"/>
              </a:rPr>
              <a:t> </a:t>
            </a:r>
            <a:r>
              <a:rPr lang="it-IT" sz="2800" b="1" baseline="30000" dirty="0" smtClean="0">
                <a:solidFill>
                  <a:srgbClr val="00B050"/>
                </a:solidFill>
                <a:sym typeface="Wingdings" pitchFamily="2" charset="2"/>
              </a:rPr>
              <a:t>12</a:t>
            </a:r>
            <a:r>
              <a:rPr lang="it-IT" sz="2800" b="1" dirty="0" smtClean="0">
                <a:solidFill>
                  <a:srgbClr val="00B050"/>
                </a:solidFill>
                <a:sym typeface="Wingdings" pitchFamily="2" charset="2"/>
              </a:rPr>
              <a:t>C </a:t>
            </a:r>
            <a:r>
              <a:rPr lang="it-IT" sz="2800" b="1" dirty="0" smtClean="0">
                <a:sym typeface="Wingdings" pitchFamily="2" charset="2"/>
              </a:rPr>
              <a:t>(80 </a:t>
            </a:r>
            <a:r>
              <a:rPr lang="it-IT" sz="2800" b="1" dirty="0" err="1" smtClean="0">
                <a:sym typeface="Wingdings" pitchFamily="2" charset="2"/>
              </a:rPr>
              <a:t>MeV</a:t>
            </a:r>
            <a:r>
              <a:rPr lang="it-IT" sz="2800" b="1" dirty="0" smtClean="0">
                <a:sym typeface="Wingdings" pitchFamily="2" charset="2"/>
              </a:rPr>
              <a:t>)    +  </a:t>
            </a:r>
            <a:r>
              <a:rPr lang="it-IT" sz="2800" b="1" baseline="30000" dirty="0" smtClean="0">
                <a:sym typeface="Wingdings" pitchFamily="2" charset="2"/>
              </a:rPr>
              <a:t>12</a:t>
            </a:r>
            <a:r>
              <a:rPr lang="it-IT" sz="2800" b="1" dirty="0" smtClean="0">
                <a:sym typeface="Wingdings" pitchFamily="2" charset="2"/>
              </a:rPr>
              <a:t>C  </a:t>
            </a:r>
            <a:r>
              <a:rPr lang="it-IT" sz="2800" b="1" baseline="30000" dirty="0" smtClean="0">
                <a:sym typeface="Wingdings" pitchFamily="2" charset="2"/>
              </a:rPr>
              <a:t>24</a:t>
            </a:r>
            <a:r>
              <a:rPr lang="it-IT" sz="2800" b="1" dirty="0" smtClean="0">
                <a:sym typeface="Wingdings" pitchFamily="2" charset="2"/>
              </a:rPr>
              <a:t>Mg*</a:t>
            </a:r>
            <a:endParaRPr lang="it-IT" sz="2800" b="1" dirty="0"/>
          </a:p>
        </p:txBody>
      </p:sp>
      <p:sp>
        <p:nvSpPr>
          <p:cNvPr id="7" name="CasellaDiTesto 10"/>
          <p:cNvSpPr txBox="1"/>
          <p:nvPr/>
        </p:nvSpPr>
        <p:spPr>
          <a:xfrm>
            <a:off x="1524000" y="22860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ym typeface="Wingdings" pitchFamily="2" charset="2"/>
              </a:rPr>
              <a:t> </a:t>
            </a:r>
            <a:r>
              <a:rPr lang="it-IT" sz="2800" b="1" baseline="30000" dirty="0" smtClean="0">
                <a:solidFill>
                  <a:srgbClr val="FF0000"/>
                </a:solidFill>
                <a:sym typeface="Wingdings" pitchFamily="2" charset="2"/>
              </a:rPr>
              <a:t>13</a:t>
            </a:r>
            <a:r>
              <a:rPr lang="it-IT" sz="2800" b="1" dirty="0" smtClean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it-IT" sz="2800" b="1" dirty="0" smtClean="0">
                <a:sym typeface="Wingdings" pitchFamily="2" charset="2"/>
              </a:rPr>
              <a:t> (78.5 </a:t>
            </a:r>
            <a:r>
              <a:rPr lang="it-IT" sz="2800" b="1" dirty="0" err="1" smtClean="0">
                <a:sym typeface="Wingdings" pitchFamily="2" charset="2"/>
              </a:rPr>
              <a:t>MeV</a:t>
            </a:r>
            <a:r>
              <a:rPr lang="it-IT" sz="2800" b="1" dirty="0" smtClean="0">
                <a:sym typeface="Wingdings" pitchFamily="2" charset="2"/>
              </a:rPr>
              <a:t>) +  </a:t>
            </a:r>
            <a:r>
              <a:rPr lang="it-IT" sz="2800" b="1" baseline="30000" dirty="0" smtClean="0">
                <a:sym typeface="Wingdings" pitchFamily="2" charset="2"/>
              </a:rPr>
              <a:t>12</a:t>
            </a:r>
            <a:r>
              <a:rPr lang="it-IT" sz="2800" b="1" dirty="0" smtClean="0">
                <a:sym typeface="Wingdings" pitchFamily="2" charset="2"/>
              </a:rPr>
              <a:t>C  </a:t>
            </a:r>
            <a:r>
              <a:rPr lang="it-IT" sz="2800" b="1" baseline="30000" dirty="0" smtClean="0">
                <a:sym typeface="Wingdings" pitchFamily="2" charset="2"/>
              </a:rPr>
              <a:t>25</a:t>
            </a:r>
            <a:r>
              <a:rPr lang="it-IT" sz="2800" b="1" dirty="0" smtClean="0">
                <a:sym typeface="Wingdings" pitchFamily="2" charset="2"/>
              </a:rPr>
              <a:t>Mg*</a:t>
            </a:r>
            <a:endParaRPr lang="it-IT" sz="28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27427"/>
              </p:ext>
            </p:extLst>
          </p:nvPr>
        </p:nvGraphicFramePr>
        <p:xfrm>
          <a:off x="228599" y="3048000"/>
          <a:ext cx="8534400" cy="1922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1"/>
                <a:gridCol w="2057400"/>
                <a:gridCol w="2209800"/>
                <a:gridCol w="2057399"/>
              </a:tblGrid>
              <a:tr h="6510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0" dirty="0" err="1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Reaction</a:t>
                      </a:r>
                      <a:endParaRPr lang="it-IT" sz="2400" b="1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Channel 1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Channel 2</a:t>
                      </a:r>
                      <a:endParaRPr lang="it-IT" sz="2400" b="1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Channel 3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68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12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C   +  </a:t>
                      </a: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12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C</a:t>
                      </a:r>
                      <a:endParaRPr lang="it-IT" sz="2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7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Be    +  </a:t>
                      </a: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17</a:t>
                      </a:r>
                      <a:r>
                        <a:rPr lang="it-IT" sz="2400" b="1" baseline="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O</a:t>
                      </a:r>
                      <a:endParaRPr lang="it-IT" sz="2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8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Be    +  </a:t>
                      </a:r>
                      <a:r>
                        <a:rPr lang="it-IT" sz="2400" b="1" baseline="30000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16</a:t>
                      </a:r>
                      <a:r>
                        <a:rPr lang="it-IT" sz="2400" b="1" baseline="0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O</a:t>
                      </a:r>
                      <a:endParaRPr lang="it-IT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9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Be    +  </a:t>
                      </a: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15</a:t>
                      </a:r>
                      <a:r>
                        <a:rPr lang="it-IT" sz="2400" b="1" baseline="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O</a:t>
                      </a:r>
                      <a:endParaRPr lang="it-IT" sz="2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031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13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C   +  </a:t>
                      </a: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12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C</a:t>
                      </a:r>
                      <a:endParaRPr lang="it-IT" sz="2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7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Be    +  </a:t>
                      </a:r>
                      <a:r>
                        <a:rPr lang="it-IT" sz="2400" b="1" baseline="30000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18</a:t>
                      </a:r>
                      <a:r>
                        <a:rPr lang="it-IT" sz="2400" b="1" baseline="0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O</a:t>
                      </a:r>
                      <a:endParaRPr lang="it-IT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8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Be    +  </a:t>
                      </a: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17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O</a:t>
                      </a:r>
                      <a:endParaRPr lang="it-IT" sz="2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baseline="30000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9</a:t>
                      </a:r>
                      <a:r>
                        <a:rPr lang="it-IT" sz="2400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Be    </a:t>
                      </a:r>
                      <a:r>
                        <a:rPr lang="it-IT" sz="2400" b="1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+  </a:t>
                      </a:r>
                      <a:r>
                        <a:rPr lang="it-IT" sz="2400" b="1" baseline="30000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16</a:t>
                      </a:r>
                      <a:r>
                        <a:rPr lang="it-IT" sz="2400" b="1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O</a:t>
                      </a:r>
                      <a:endParaRPr lang="it-IT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CasellaDiTesto 42"/>
          <p:cNvSpPr txBox="1"/>
          <p:nvPr/>
        </p:nvSpPr>
        <p:spPr>
          <a:xfrm>
            <a:off x="812800" y="6324600"/>
            <a:ext cx="604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i="1" dirty="0" smtClean="0"/>
              <a:t>S. Manna et al, Phys. Rev C  94  051601 (R) (2016)</a:t>
            </a:r>
            <a:endParaRPr lang="it-IT" sz="2000" i="1" dirty="0"/>
          </a:p>
        </p:txBody>
      </p:sp>
      <p:sp>
        <p:nvSpPr>
          <p:cNvPr id="12" name="CasellaDiTesto 16"/>
          <p:cNvSpPr txBox="1"/>
          <p:nvPr/>
        </p:nvSpPr>
        <p:spPr>
          <a:xfrm>
            <a:off x="6731374" y="1974956"/>
            <a:ext cx="226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E* ~ 54 </a:t>
            </a:r>
            <a:r>
              <a:rPr lang="it-IT" sz="2800" b="1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endParaRPr 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3657600"/>
            <a:ext cx="838200" cy="1143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48200" y="3657600"/>
            <a:ext cx="838200" cy="1143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81800" y="3657600"/>
            <a:ext cx="838200" cy="1143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33400" y="5413177"/>
            <a:ext cx="7620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  <a:sym typeface="Wingdings" pitchFamily="2" charset="2"/>
              </a:rPr>
              <a:t>Any effect on the production of </a:t>
            </a:r>
            <a:r>
              <a:rPr lang="en-US" sz="2800" baseline="30000" dirty="0" smtClean="0">
                <a:solidFill>
                  <a:srgbClr val="0070C0"/>
                </a:solidFill>
                <a:latin typeface="Calibri" panose="020F0502020204030204" pitchFamily="34" charset="0"/>
                <a:sym typeface="Wingdings" pitchFamily="2" charset="2"/>
              </a:rPr>
              <a:t>7</a:t>
            </a:r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  <a:sym typeface="Wingdings" pitchFamily="2" charset="2"/>
              </a:rPr>
              <a:t>Be, </a:t>
            </a:r>
            <a:r>
              <a:rPr lang="en-US" sz="2800" baseline="30000" dirty="0" smtClean="0">
                <a:solidFill>
                  <a:srgbClr val="0070C0"/>
                </a:solidFill>
                <a:latin typeface="Calibri" panose="020F0502020204030204" pitchFamily="34" charset="0"/>
                <a:sym typeface="Wingdings" pitchFamily="2" charset="2"/>
              </a:rPr>
              <a:t>8</a:t>
            </a:r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  <a:sym typeface="Wingdings" pitchFamily="2" charset="2"/>
              </a:rPr>
              <a:t>Be and </a:t>
            </a:r>
            <a:r>
              <a:rPr lang="en-US" sz="2800" baseline="30000" dirty="0" smtClean="0">
                <a:solidFill>
                  <a:srgbClr val="0070C0"/>
                </a:solidFill>
                <a:latin typeface="Calibri" panose="020F0502020204030204" pitchFamily="34" charset="0"/>
                <a:sym typeface="Wingdings" pitchFamily="2" charset="2"/>
              </a:rPr>
              <a:t>9</a:t>
            </a:r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  <a:sym typeface="Wingdings" pitchFamily="2" charset="2"/>
              </a:rPr>
              <a:t>Be ?</a:t>
            </a:r>
            <a:endParaRPr lang="en-US" sz="2800" u="none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1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405481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Cluster effects in fragment emission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3452" y="5566105"/>
            <a:ext cx="8670548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Boost in the yield when one of the final partner is a clustered nucleus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u="none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Phase space is modified</a:t>
            </a:r>
            <a:endParaRPr lang="en-US" sz="2000" u="none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5800" y="588786"/>
            <a:ext cx="7379160" cy="4962744"/>
            <a:chOff x="469441" y="588786"/>
            <a:chExt cx="7379160" cy="496274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41" y="588786"/>
              <a:ext cx="7379160" cy="4962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019800" y="2327775"/>
              <a:ext cx="914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1600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16</a:t>
              </a: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O/ </a:t>
              </a:r>
              <a:r>
                <a:rPr lang="it-IT" sz="1600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15</a:t>
              </a: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O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105400" y="3733800"/>
              <a:ext cx="914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1600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17</a:t>
              </a: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O/ </a:t>
              </a:r>
              <a:r>
                <a:rPr lang="it-IT" sz="1600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16</a:t>
              </a: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O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191000" y="3657600"/>
              <a:ext cx="914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1600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18</a:t>
              </a: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O/ </a:t>
              </a:r>
              <a:r>
                <a:rPr lang="it-IT" sz="1600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17</a:t>
              </a: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O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276600" y="2971800"/>
              <a:ext cx="914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1600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18</a:t>
              </a: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F/ </a:t>
              </a:r>
              <a:r>
                <a:rPr lang="it-IT" sz="1600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17</a:t>
              </a: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F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62200" y="3352800"/>
              <a:ext cx="914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1600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19</a:t>
              </a: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F/ </a:t>
              </a:r>
              <a:r>
                <a:rPr lang="it-IT" sz="1600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18</a:t>
              </a: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F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362200" y="1524000"/>
              <a:ext cx="685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048000" y="1371600"/>
              <a:ext cx="13797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1600" b="1" dirty="0" smtClean="0">
                  <a:solidFill>
                    <a:srgbClr val="FF0000"/>
                  </a:solidFill>
                  <a:sym typeface="Wingdings" pitchFamily="2" charset="2"/>
                </a:rPr>
                <a:t>CASCADE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03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405481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Symmetric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-like Clustered Systems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33400" y="685800"/>
            <a:ext cx="784860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2400" b="1" baseline="30000" dirty="0">
                <a:solidFill>
                  <a:srgbClr val="0070C0"/>
                </a:solidFill>
                <a:sym typeface="Wingdings" pitchFamily="2" charset="2"/>
              </a:rPr>
              <a:t>12</a:t>
            </a:r>
            <a:r>
              <a:rPr lang="it-IT" sz="2400" b="1" dirty="0">
                <a:solidFill>
                  <a:srgbClr val="0070C0"/>
                </a:solidFill>
                <a:sym typeface="Wingdings" pitchFamily="2" charset="2"/>
              </a:rPr>
              <a:t>C </a:t>
            </a:r>
            <a:r>
              <a:rPr lang="it-IT" sz="2400" b="1" dirty="0" smtClean="0">
                <a:solidFill>
                  <a:srgbClr val="0070C0"/>
                </a:solidFill>
                <a:sym typeface="Wingdings" pitchFamily="2" charset="2"/>
              </a:rPr>
              <a:t> +  </a:t>
            </a:r>
            <a:r>
              <a:rPr lang="it-IT" sz="2400" b="1" baseline="30000" dirty="0" smtClean="0">
                <a:solidFill>
                  <a:srgbClr val="0070C0"/>
                </a:solidFill>
                <a:sym typeface="Wingdings" pitchFamily="2" charset="2"/>
              </a:rPr>
              <a:t>12</a:t>
            </a:r>
            <a:r>
              <a:rPr lang="it-IT" sz="2400" b="1" dirty="0" smtClean="0">
                <a:solidFill>
                  <a:srgbClr val="0070C0"/>
                </a:solidFill>
                <a:sym typeface="Wingdings" pitchFamily="2" charset="2"/>
              </a:rPr>
              <a:t>C,  </a:t>
            </a:r>
            <a:r>
              <a:rPr lang="it-IT" sz="2400" b="1" baseline="30000" dirty="0" smtClean="0">
                <a:solidFill>
                  <a:srgbClr val="0070C0"/>
                </a:solidFill>
                <a:sym typeface="Wingdings" pitchFamily="2" charset="2"/>
              </a:rPr>
              <a:t>16</a:t>
            </a:r>
            <a:r>
              <a:rPr lang="it-IT" sz="2400" b="1" dirty="0" smtClean="0">
                <a:solidFill>
                  <a:srgbClr val="0070C0"/>
                </a:solidFill>
                <a:sym typeface="Wingdings" pitchFamily="2" charset="2"/>
              </a:rPr>
              <a:t>O  </a:t>
            </a:r>
            <a:r>
              <a:rPr lang="it-IT" sz="2400" b="1" dirty="0">
                <a:solidFill>
                  <a:srgbClr val="0070C0"/>
                </a:solidFill>
                <a:sym typeface="Wingdings" pitchFamily="2" charset="2"/>
              </a:rPr>
              <a:t>+ </a:t>
            </a:r>
            <a:r>
              <a:rPr lang="it-IT" sz="2400" b="1" baseline="30000" dirty="0" smtClean="0">
                <a:solidFill>
                  <a:srgbClr val="0070C0"/>
                </a:solidFill>
                <a:sym typeface="Wingdings" pitchFamily="2" charset="2"/>
              </a:rPr>
              <a:t>16</a:t>
            </a:r>
            <a:r>
              <a:rPr lang="it-IT" sz="2400" b="1" dirty="0" smtClean="0">
                <a:solidFill>
                  <a:srgbClr val="0070C0"/>
                </a:solidFill>
                <a:sym typeface="Wingdings" pitchFamily="2" charset="2"/>
              </a:rPr>
              <a:t>O,  </a:t>
            </a:r>
            <a:r>
              <a:rPr lang="it-IT" sz="2400" b="1" baseline="30000" dirty="0" smtClean="0">
                <a:solidFill>
                  <a:srgbClr val="0070C0"/>
                </a:solidFill>
                <a:sym typeface="Wingdings" pitchFamily="2" charset="2"/>
              </a:rPr>
              <a:t>24</a:t>
            </a:r>
            <a:r>
              <a:rPr lang="it-IT" sz="2400" b="1" dirty="0" smtClean="0">
                <a:solidFill>
                  <a:srgbClr val="0070C0"/>
                </a:solidFill>
                <a:sym typeface="Wingdings" pitchFamily="2" charset="2"/>
              </a:rPr>
              <a:t>Mg  + </a:t>
            </a:r>
            <a:r>
              <a:rPr lang="it-IT" sz="2400" b="1" baseline="30000" dirty="0" smtClean="0">
                <a:solidFill>
                  <a:srgbClr val="0070C0"/>
                </a:solidFill>
                <a:sym typeface="Wingdings" pitchFamily="2" charset="2"/>
              </a:rPr>
              <a:t>24</a:t>
            </a:r>
            <a:r>
              <a:rPr lang="it-IT" sz="2400" b="1" dirty="0" smtClean="0">
                <a:solidFill>
                  <a:srgbClr val="0070C0"/>
                </a:solidFill>
                <a:sym typeface="Wingdings" pitchFamily="2" charset="2"/>
              </a:rPr>
              <a:t>Mg,  </a:t>
            </a:r>
            <a:r>
              <a:rPr lang="it-IT" sz="2400" b="1" baseline="30000" dirty="0" smtClean="0">
                <a:solidFill>
                  <a:srgbClr val="0070C0"/>
                </a:solidFill>
                <a:sym typeface="Wingdings" pitchFamily="2" charset="2"/>
              </a:rPr>
              <a:t>28</a:t>
            </a:r>
            <a:r>
              <a:rPr lang="it-IT" sz="2400" b="1" dirty="0" smtClean="0">
                <a:solidFill>
                  <a:srgbClr val="0070C0"/>
                </a:solidFill>
                <a:sym typeface="Wingdings" pitchFamily="2" charset="2"/>
              </a:rPr>
              <a:t>Si  </a:t>
            </a:r>
            <a:r>
              <a:rPr lang="it-IT" sz="2400" b="1" dirty="0">
                <a:solidFill>
                  <a:srgbClr val="0070C0"/>
                </a:solidFill>
                <a:sym typeface="Wingdings" pitchFamily="2" charset="2"/>
              </a:rPr>
              <a:t>+ </a:t>
            </a:r>
            <a:r>
              <a:rPr lang="it-IT" sz="2400" b="1" baseline="30000" dirty="0" smtClean="0">
                <a:solidFill>
                  <a:srgbClr val="0070C0"/>
                </a:solidFill>
                <a:sym typeface="Wingdings" pitchFamily="2" charset="2"/>
              </a:rPr>
              <a:t>28</a:t>
            </a:r>
            <a:r>
              <a:rPr lang="it-IT" sz="2400" b="1" dirty="0" smtClean="0">
                <a:solidFill>
                  <a:srgbClr val="0070C0"/>
                </a:solidFill>
                <a:sym typeface="Wingdings" pitchFamily="2" charset="2"/>
              </a:rPr>
              <a:t>Si  </a:t>
            </a:r>
            <a:endParaRPr lang="en-US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Presence of strong resonances in the inelastic channel</a:t>
            </a:r>
            <a:endParaRPr lang="en-US" sz="2400" u="none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4403637" cy="325000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48356" y="2112240"/>
            <a:ext cx="2457920" cy="30019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  <p:txBody>
          <a:bodyPr lIns="83932" tIns="41965" rIns="83932" bIns="41965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1400" baseline="30000" dirty="0" smtClean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</a:rPr>
              <a:t>24</a:t>
            </a:r>
            <a:r>
              <a:rPr lang="it-IT" sz="1400" dirty="0" smtClean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</a:rPr>
              <a:t>Mg(</a:t>
            </a:r>
            <a:r>
              <a:rPr lang="it-IT" sz="1400" baseline="30000" dirty="0" smtClean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</a:rPr>
              <a:t>24</a:t>
            </a:r>
            <a:r>
              <a:rPr lang="it-IT" sz="1400" dirty="0" smtClean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</a:rPr>
              <a:t>Mg,</a:t>
            </a:r>
            <a:r>
              <a:rPr lang="it-IT" sz="1400" baseline="30000" dirty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</a:rPr>
              <a:t> </a:t>
            </a:r>
            <a:r>
              <a:rPr lang="it-IT" sz="1400" baseline="30000" dirty="0" smtClean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</a:rPr>
              <a:t>24</a:t>
            </a:r>
            <a:r>
              <a:rPr lang="it-IT" sz="1400" dirty="0" smtClean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</a:rPr>
              <a:t>Mg</a:t>
            </a:r>
            <a:r>
              <a:rPr lang="it-IT" sz="1400" dirty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</a:rPr>
              <a:t>*</a:t>
            </a:r>
            <a:r>
              <a:rPr lang="it-IT" sz="1400" dirty="0" smtClean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</a:rPr>
              <a:t>)</a:t>
            </a:r>
            <a:r>
              <a:rPr lang="it-IT" sz="1400" baseline="30000" dirty="0" smtClean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</a:rPr>
              <a:t>24</a:t>
            </a:r>
            <a:r>
              <a:rPr lang="it-IT" sz="1400" dirty="0" smtClean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</a:rPr>
              <a:t>Mg*</a:t>
            </a:r>
            <a:r>
              <a:rPr lang="it-IT" sz="1400" dirty="0" smtClean="0">
                <a:solidFill>
                  <a:srgbClr val="0070C0"/>
                </a:solidFill>
                <a:latin typeface="Maiandra GD" pitchFamily="34" charset="0"/>
                <a:ea typeface="MS PGothic" pitchFamily="34" charset="-128"/>
                <a:cs typeface="+mn-cs"/>
                <a:sym typeface="Wingdings" pitchFamily="2" charset="2"/>
              </a:rPr>
              <a:t>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990472" y="1676400"/>
            <a:ext cx="3681607" cy="861775"/>
            <a:chOff x="4842316" y="2086159"/>
            <a:chExt cx="3681607" cy="861775"/>
          </a:xfrm>
        </p:grpSpPr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4842316" y="2086159"/>
              <a:ext cx="17685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r>
                <a:rPr lang="en-US" altLang="en-US" sz="2400" dirty="0" err="1">
                  <a:latin typeface="Comic Sans MS" pitchFamily="66" charset="0"/>
                  <a:cs typeface="Times New Roman" pitchFamily="18" charset="0"/>
                  <a:sym typeface="MT Extra" pitchFamily="18" charset="2"/>
                </a:rPr>
                <a:t>J</a:t>
              </a:r>
              <a:r>
                <a:rPr lang="en-US" altLang="en-US" sz="2400" baseline="30000" dirty="0" err="1">
                  <a:latin typeface="Symbol" pitchFamily="18" charset="2"/>
                  <a:cs typeface="Times New Roman" pitchFamily="18" charset="0"/>
                  <a:sym typeface="MT Extra" pitchFamily="18" charset="2"/>
                </a:rPr>
                <a:t>p</a:t>
              </a:r>
              <a:r>
                <a:rPr lang="en-US" altLang="en-US" sz="2400" dirty="0">
                  <a:latin typeface="Comic Sans MS" pitchFamily="66" charset="0"/>
                  <a:cs typeface="Times New Roman" pitchFamily="18" charset="0"/>
                  <a:sym typeface="MT Extra" pitchFamily="18" charset="2"/>
                </a:rPr>
                <a:t>  &gt; </a:t>
              </a:r>
              <a:r>
                <a:rPr lang="en-US" altLang="en-US" sz="2400" dirty="0" err="1">
                  <a:latin typeface="Comic Sans MS" pitchFamily="66" charset="0"/>
                  <a:cs typeface="Times New Roman" pitchFamily="18" charset="0"/>
                  <a:sym typeface="MT Extra" pitchFamily="18" charset="2"/>
                </a:rPr>
                <a:t>L</a:t>
              </a:r>
              <a:r>
                <a:rPr lang="en-US" altLang="en-US" sz="2400" i="1" baseline="-25000" dirty="0" err="1">
                  <a:latin typeface="Comic Sans MS" pitchFamily="66" charset="0"/>
                  <a:cs typeface="Times New Roman" pitchFamily="18" charset="0"/>
                  <a:sym typeface="MT Extra" pitchFamily="18" charset="2"/>
                </a:rPr>
                <a:t>cr</a:t>
              </a:r>
              <a:endParaRPr lang="en-US" altLang="en-US" sz="2400" dirty="0">
                <a:latin typeface="Comic Sans MS" pitchFamily="66" charset="0"/>
                <a:cs typeface="Times New Roman" pitchFamily="18" charset="0"/>
                <a:sym typeface="MT Extra" pitchFamily="18" charset="2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6477000" y="2086159"/>
              <a:ext cx="20469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r>
                <a:rPr lang="en-US" altLang="en-US" sz="2400" dirty="0" err="1">
                  <a:latin typeface="Comic Sans MS" pitchFamily="66" charset="0"/>
                  <a:cs typeface="Times New Roman" pitchFamily="18" charset="0"/>
                  <a:sym typeface="MT Extra" pitchFamily="18" charset="2"/>
                </a:rPr>
                <a:t>J</a:t>
              </a:r>
              <a:r>
                <a:rPr lang="en-US" altLang="en-US" sz="2400" baseline="30000" dirty="0" err="1">
                  <a:latin typeface="Symbol" pitchFamily="18" charset="2"/>
                  <a:cs typeface="Times New Roman" pitchFamily="18" charset="0"/>
                  <a:sym typeface="MT Extra" pitchFamily="18" charset="2"/>
                </a:rPr>
                <a:t>p</a:t>
              </a:r>
              <a:r>
                <a:rPr lang="en-US" altLang="en-US" sz="2400" dirty="0">
                  <a:latin typeface="Comic Sans MS" pitchFamily="66" charset="0"/>
                  <a:cs typeface="Times New Roman" pitchFamily="18" charset="0"/>
                  <a:sym typeface="MT Extra" pitchFamily="18" charset="2"/>
                </a:rPr>
                <a:t>  &gt; </a:t>
              </a:r>
              <a:r>
                <a:rPr lang="en-US" altLang="en-US" sz="2400" dirty="0" err="1">
                  <a:latin typeface="Comic Sans MS" pitchFamily="66" charset="0"/>
                  <a:cs typeface="Times New Roman" pitchFamily="18" charset="0"/>
                  <a:sym typeface="MT Extra" pitchFamily="18" charset="2"/>
                </a:rPr>
                <a:t>L</a:t>
              </a:r>
              <a:r>
                <a:rPr lang="en-US" altLang="en-US" sz="2400" i="1" baseline="-25000" dirty="0" err="1">
                  <a:latin typeface="Comic Sans MS" pitchFamily="66" charset="0"/>
                  <a:cs typeface="Times New Roman" pitchFamily="18" charset="0"/>
                  <a:sym typeface="MT Extra" pitchFamily="18" charset="2"/>
                </a:rPr>
                <a:t>gr</a:t>
              </a:r>
              <a:endParaRPr lang="en-US" altLang="en-US" sz="2400" dirty="0">
                <a:latin typeface="Comic Sans MS" pitchFamily="66" charset="0"/>
                <a:cs typeface="Times New Roman" pitchFamily="18" charset="0"/>
                <a:sym typeface="MT Extra" pitchFamily="18" charset="2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842317" y="2547824"/>
              <a:ext cx="33110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r>
                <a:rPr lang="en-US" altLang="en-US" sz="2000" dirty="0" smtClean="0">
                  <a:latin typeface="Comic Sans MS" pitchFamily="66" charset="0"/>
                </a:rPr>
                <a:t>Highly deformed systems</a:t>
              </a:r>
              <a:endParaRPr lang="en-US" altLang="en-US" sz="2000" u="sng" dirty="0">
                <a:solidFill>
                  <a:srgbClr val="FFFF00"/>
                </a:solidFill>
              </a:endParaRPr>
            </a:p>
          </p:txBody>
        </p:sp>
      </p:grp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6200" y="5461337"/>
            <a:ext cx="899160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  <a:sym typeface="Wingdings" pitchFamily="2" charset="2"/>
              </a:rPr>
              <a:t>Important in astrophysical scenarios, deep sub-barrier</a:t>
            </a:r>
          </a:p>
          <a:p>
            <a:pPr>
              <a:spcBef>
                <a:spcPct val="50000"/>
              </a:spcBef>
              <a:defRPr/>
            </a:pPr>
            <a:r>
              <a:rPr lang="en-US" sz="2400" u="none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S.Courtin</a:t>
            </a:r>
            <a:r>
              <a:rPr lang="en-US" sz="2400" u="none" dirty="0" smtClean="0">
                <a:solidFill>
                  <a:srgbClr val="0070C0"/>
                </a:solidFill>
                <a:latin typeface="Calibri" panose="020F0502020204030204" pitchFamily="34" charset="0"/>
              </a:rPr>
              <a:t> talk, S. </a:t>
            </a:r>
            <a:r>
              <a:rPr lang="en-US" sz="2400" u="none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Pirrie’s</a:t>
            </a:r>
            <a:r>
              <a:rPr lang="en-US" sz="2400" u="none" dirty="0" smtClean="0">
                <a:solidFill>
                  <a:srgbClr val="0070C0"/>
                </a:solidFill>
                <a:latin typeface="Calibri" panose="020F0502020204030204" pitchFamily="34" charset="0"/>
              </a:rPr>
              <a:t> talks for other molecular structure i.e. </a:t>
            </a:r>
            <a:r>
              <a:rPr lang="en-US" sz="2400" u="none" baseline="30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14</a:t>
            </a:r>
            <a:r>
              <a:rPr lang="en-US" sz="2400" u="none" dirty="0" smtClean="0">
                <a:solidFill>
                  <a:srgbClr val="0070C0"/>
                </a:solidFill>
                <a:latin typeface="Calibri" panose="020F0502020204030204" pitchFamily="34" charset="0"/>
              </a:rPr>
              <a:t>C+ </a:t>
            </a:r>
            <a:r>
              <a:rPr lang="en-US" sz="2400" u="none" dirty="0" smtClean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endParaRPr lang="en-US" sz="2400" u="none" dirty="0">
              <a:solidFill>
                <a:srgbClr val="0070C0"/>
              </a:solidFill>
              <a:latin typeface="Symbol" panose="05050102010706020507" pitchFamily="18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56396" y="2538175"/>
            <a:ext cx="3615683" cy="2828835"/>
            <a:chOff x="4908240" y="2538175"/>
            <a:chExt cx="3615683" cy="2828835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8240" y="2538175"/>
              <a:ext cx="3405187" cy="2485048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" name="CasellaDiTesto 42"/>
            <p:cNvSpPr txBox="1"/>
            <p:nvPr/>
          </p:nvSpPr>
          <p:spPr>
            <a:xfrm>
              <a:off x="4908240" y="5105400"/>
              <a:ext cx="36156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i="1" dirty="0" smtClean="0"/>
                <a:t>Di Nitto, E. Vardaci et al, Phys. Rev C  93  044602 (2016)</a:t>
              </a:r>
              <a:endParaRPr lang="it-IT" sz="1100" i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20147" y="3337876"/>
              <a:ext cx="11785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b="1" baseline="30000" dirty="0">
                  <a:solidFill>
                    <a:srgbClr val="0070C0"/>
                  </a:solidFill>
                  <a:sym typeface="Wingdings" pitchFamily="2" charset="2"/>
                </a:rPr>
                <a:t>24</a:t>
              </a:r>
              <a:r>
                <a:rPr lang="it-IT" sz="1400" b="1" dirty="0">
                  <a:solidFill>
                    <a:srgbClr val="0070C0"/>
                  </a:solidFill>
                  <a:sym typeface="Wingdings" pitchFamily="2" charset="2"/>
                </a:rPr>
                <a:t>Mg  + </a:t>
              </a:r>
              <a:r>
                <a:rPr lang="it-IT" sz="1400" b="1" baseline="30000" dirty="0">
                  <a:solidFill>
                    <a:srgbClr val="0070C0"/>
                  </a:solidFill>
                  <a:sym typeface="Wingdings" pitchFamily="2" charset="2"/>
                </a:rPr>
                <a:t>24</a:t>
              </a:r>
              <a:r>
                <a:rPr lang="it-IT" sz="1400" b="1" dirty="0">
                  <a:solidFill>
                    <a:srgbClr val="0070C0"/>
                  </a:solidFill>
                  <a:sym typeface="Wingdings" pitchFamily="2" charset="2"/>
                </a:rPr>
                <a:t>Mg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40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05481" y="0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Clusters In Astrophysics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87595" y="770021"/>
            <a:ext cx="7974724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Cluster structures are of “strategic” paramount importance at all temperature scales</a:t>
            </a:r>
            <a:endParaRPr lang="en-US" sz="2800" u="none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11658" y="2895600"/>
            <a:ext cx="6527342" cy="2462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R.J. de Boer for a dedicated overview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M.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Wiescher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on Clusters and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irrors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u="none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A. </a:t>
            </a:r>
            <a:r>
              <a:rPr lang="en-US" sz="2800" u="none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Tumino</a:t>
            </a:r>
            <a:r>
              <a:rPr lang="en-US" sz="2800" u="none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has important news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US" sz="2800" u="none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87595" y="2133600"/>
            <a:ext cx="797472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Many dedicated talks at SOTANCP4</a:t>
            </a:r>
            <a:endParaRPr lang="en-US" sz="2800" u="non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0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2" y="4667250"/>
            <a:ext cx="87820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7" y="2838450"/>
            <a:ext cx="8724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8250"/>
            <a:ext cx="8898674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05481" y="0"/>
            <a:ext cx="8256838" cy="1077218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Exp. with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Multidetector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Setup @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iThembaLAB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5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457200" y="4011"/>
            <a:ext cx="8256838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Clustering in Heavier Nuclei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7831" y="4729317"/>
            <a:ext cx="8016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Two sets of levels with non-natural </a:t>
            </a:r>
            <a:r>
              <a:rPr lang="en-US" sz="2000" dirty="0" smtClean="0"/>
              <a:t>parity that only decay to </a:t>
            </a:r>
            <a:r>
              <a:rPr lang="en-US" sz="2000" dirty="0"/>
              <a:t>the </a:t>
            </a:r>
            <a:r>
              <a:rPr lang="en-US" sz="2000" dirty="0" err="1"/>
              <a:t>yrast</a:t>
            </a:r>
            <a:r>
              <a:rPr lang="en-US" sz="2000" dirty="0"/>
              <a:t> </a:t>
            </a:r>
            <a:r>
              <a:rPr lang="en-US" sz="2000" dirty="0" smtClean="0"/>
              <a:t>states, </a:t>
            </a:r>
            <a:r>
              <a:rPr lang="en-US" sz="2000" dirty="0"/>
              <a:t>having the same </a:t>
            </a:r>
            <a:r>
              <a:rPr lang="en-US" sz="2000" i="1" dirty="0" smtClean="0"/>
              <a:t>J</a:t>
            </a:r>
            <a:r>
              <a:rPr lang="en-US" sz="2000" dirty="0" smtClean="0"/>
              <a:t> value, </a:t>
            </a:r>
            <a:r>
              <a:rPr lang="en-US" sz="2000" dirty="0"/>
              <a:t>by very </a:t>
            </a:r>
            <a:r>
              <a:rPr lang="en-US" sz="2000" dirty="0" smtClean="0"/>
              <a:t>enhanced E1 </a:t>
            </a:r>
            <a:r>
              <a:rPr lang="en-US" sz="2000" dirty="0"/>
              <a:t>transitions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97831" y="5593320"/>
            <a:ext cx="7684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Oscillatory motion </a:t>
            </a:r>
            <a:r>
              <a:rPr lang="en-US" sz="2000" dirty="0"/>
              <a:t>of the 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-core </a:t>
            </a:r>
            <a:r>
              <a:rPr lang="en-US" sz="2000" dirty="0"/>
              <a:t>distance around the </a:t>
            </a:r>
            <a:r>
              <a:rPr lang="en-US" sz="2000" dirty="0" smtClean="0"/>
              <a:t>equilibrium position</a:t>
            </a:r>
            <a:endParaRPr lang="en-US" sz="2000" dirty="0"/>
          </a:p>
        </p:txBody>
      </p:sp>
      <p:sp>
        <p:nvSpPr>
          <p:cNvPr id="8" name="CasellaDiTesto 42"/>
          <p:cNvSpPr txBox="1"/>
          <p:nvPr/>
        </p:nvSpPr>
        <p:spPr>
          <a:xfrm>
            <a:off x="677776" y="6194030"/>
            <a:ext cx="604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i="1" dirty="0" smtClean="0"/>
              <a:t>Astier et al., Phys. Rev. Lett  104  042701 (2010)</a:t>
            </a:r>
            <a:endParaRPr lang="it-IT" sz="2000" i="1" dirty="0"/>
          </a:p>
        </p:txBody>
      </p:sp>
      <p:pic>
        <p:nvPicPr>
          <p:cNvPr id="9219" name="Picture 3" descr="C:\Users\vardaci\Documents\Conferences\SOTANCP4\MyTalk\Fission_superheavy\Asti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61" y="725144"/>
            <a:ext cx="6760139" cy="37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21364" y="762000"/>
            <a:ext cx="209223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aseline="30000" dirty="0" smtClean="0"/>
              <a:t>208</a:t>
            </a:r>
            <a:r>
              <a:rPr lang="en-US" sz="2400" dirty="0" smtClean="0"/>
              <a:t>Pb (</a:t>
            </a:r>
            <a:r>
              <a:rPr lang="en-US" sz="2400" baseline="30000" dirty="0" smtClean="0"/>
              <a:t>18</a:t>
            </a:r>
            <a:r>
              <a:rPr lang="en-US" sz="2400" dirty="0" smtClean="0"/>
              <a:t>O</a:t>
            </a:r>
            <a:r>
              <a:rPr lang="en-US" sz="2400" dirty="0"/>
              <a:t>,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C)</a:t>
            </a:r>
            <a:endParaRPr lang="en-US" sz="2400" dirty="0"/>
          </a:p>
        </p:txBody>
      </p:sp>
      <p:sp>
        <p:nvSpPr>
          <p:cNvPr id="2" name="Oval 1"/>
          <p:cNvSpPr/>
          <p:nvPr/>
        </p:nvSpPr>
        <p:spPr>
          <a:xfrm rot="20736146">
            <a:off x="697831" y="725144"/>
            <a:ext cx="3842085" cy="15608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491712">
            <a:off x="5258359" y="1202049"/>
            <a:ext cx="3156285" cy="19418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28600" y="4011"/>
            <a:ext cx="8686800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Clustering in Heavy and Super-Heavy Nuclei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261" y="12954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“In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heavy nuclear systems tightly packed nuclei (such </a:t>
            </a: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as </a:t>
            </a:r>
            <a:r>
              <a:rPr lang="en-US" sz="2400" baseline="30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132</a:t>
            </a: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Sn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or 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</a:rPr>
              <a:t>208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Pb) may lead to energetically favorable two (and even three) </a:t>
            </a: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center configurations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  <a:endParaRPr lang="en-US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These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cluster configurations play an important role both in </a:t>
            </a: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the structure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of heavy nuclear systems and in the low-energy nuclear dynamics</a:t>
            </a: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.”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sellaDiTesto 42"/>
          <p:cNvSpPr txBox="1"/>
          <p:nvPr/>
        </p:nvSpPr>
        <p:spPr>
          <a:xfrm>
            <a:off x="2403104" y="3733800"/>
            <a:ext cx="657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V. Zagrebaev </a:t>
            </a:r>
            <a:r>
              <a:rPr lang="en-US" sz="2000" dirty="0"/>
              <a:t>and </a:t>
            </a:r>
            <a:r>
              <a:rPr lang="en-US" sz="2000" dirty="0" smtClean="0"/>
              <a:t>W. Greiner, “Giant </a:t>
            </a:r>
            <a:r>
              <a:rPr lang="en-US" sz="2000" dirty="0"/>
              <a:t>Nuclear Systems of Molecular </a:t>
            </a:r>
            <a:r>
              <a:rPr lang="en-US" sz="2000" dirty="0" smtClean="0"/>
              <a:t>Type”, Cluster in Nuclei Vol. 1, C. Beck Editor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39195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24"/>
            <a:ext cx="8424936" cy="1412776"/>
          </a:xfrm>
        </p:spPr>
        <p:txBody>
          <a:bodyPr/>
          <a:lstStyle/>
          <a:p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  <a:t>Reaction channels </a:t>
            </a:r>
            <a:b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  <a:t>in the collisions of heavy ions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91"/>
            <a:ext cx="8686800" cy="417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4"/>
          <p:cNvSpPr>
            <a:spLocks noChangeArrowheads="1"/>
          </p:cNvSpPr>
          <p:nvPr/>
        </p:nvSpPr>
        <p:spPr bwMode="auto">
          <a:xfrm rot="930165">
            <a:off x="2127375" y="2819968"/>
            <a:ext cx="3593263" cy="2551498"/>
          </a:xfrm>
          <a:prstGeom prst="ellipse">
            <a:avLst/>
          </a:prstGeom>
          <a:noFill/>
          <a:ln w="50800">
            <a:solidFill>
              <a:srgbClr val="FF4040"/>
            </a:solidFill>
            <a:round/>
            <a:headEnd/>
            <a:tailEnd/>
          </a:ln>
          <a:effectLst>
            <a:outerShdw blurRad="63500" dist="26940" dir="5400000" sx="100999" sy="100999" rotWithShape="0">
              <a:srgbClr val="000000">
                <a:alpha val="39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460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1" descr="fig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610" y="1086295"/>
            <a:ext cx="7412166" cy="5299890"/>
          </a:xfrm>
          <a:prstGeom prst="rect">
            <a:avLst/>
          </a:prstGeom>
          <a:noFill/>
          <a:ln w="57150">
            <a:solidFill>
              <a:srgbClr val="FF66CC"/>
            </a:solidFill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164575"/>
            <a:ext cx="7772400" cy="612250"/>
          </a:xfrm>
          <a:prstGeom prst="rect">
            <a:avLst/>
          </a:prstGeom>
          <a:gradFill rotWithShape="0">
            <a:gsLst>
              <a:gs pos="0">
                <a:srgbClr val="CCFF99"/>
              </a:gs>
              <a:gs pos="100000">
                <a:srgbClr val="FFCC66"/>
              </a:gs>
            </a:gsLst>
            <a:lin ang="0" scaled="1"/>
          </a:gradFill>
          <a:ln w="28575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03399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Fission and Quasi Fission: Hs (Z=108) </a:t>
            </a:r>
            <a:endParaRPr lang="it-IT" sz="3200" b="1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776" y="381000"/>
            <a:ext cx="3995936" cy="924903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rgbClr val="0070C0"/>
                </a:solidFill>
              </a:rPr>
              <a:t>Mass and Energy distributions 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in the </a:t>
            </a:r>
            <a:r>
              <a:rPr lang="en-US" sz="2400" dirty="0" err="1" smtClean="0">
                <a:solidFill>
                  <a:srgbClr val="0070C0"/>
                </a:solidFill>
              </a:rPr>
              <a:t>Ca</a:t>
            </a:r>
            <a:r>
              <a:rPr lang="en-US" sz="2400" dirty="0" smtClean="0">
                <a:solidFill>
                  <a:srgbClr val="0070C0"/>
                </a:solidFill>
              </a:rPr>
              <a:t>-induced reactions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Объект 2"/>
          <p:cNvGraphicFramePr>
            <a:graphicFrameLocks noChangeAspect="1"/>
          </p:cNvGraphicFramePr>
          <p:nvPr>
            <p:extLst/>
          </p:nvPr>
        </p:nvGraphicFramePr>
        <p:xfrm>
          <a:off x="-20638" y="1497013"/>
          <a:ext cx="9140826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9" name="Graph" r:id="rId3" imgW="4184640" imgH="2165040" progId="Origin50.Graph">
                  <p:embed/>
                </p:oleObj>
              </mc:Choice>
              <mc:Fallback>
                <p:oleObj name="Graph" r:id="rId3" imgW="4184640" imgH="21650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0638" y="1497013"/>
                        <a:ext cx="9140826" cy="473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3203848" y="4848261"/>
            <a:ext cx="5832576" cy="1008000"/>
            <a:chOff x="3066031" y="5424325"/>
            <a:chExt cx="5832576" cy="1008000"/>
          </a:xfrm>
        </p:grpSpPr>
        <p:sp>
          <p:nvSpPr>
            <p:cNvPr id="7" name="Овал 6"/>
            <p:cNvSpPr>
              <a:spLocks noChangeArrowheads="1"/>
            </p:cNvSpPr>
            <p:nvPr/>
          </p:nvSpPr>
          <p:spPr bwMode="auto">
            <a:xfrm>
              <a:off x="3066031" y="5424325"/>
              <a:ext cx="648000" cy="1008000"/>
            </a:xfrm>
            <a:prstGeom prst="ellipse">
              <a:avLst/>
            </a:prstGeom>
            <a:noFill/>
            <a:ln w="50800">
              <a:solidFill>
                <a:srgbClr val="FF4040"/>
              </a:solidFill>
              <a:round/>
              <a:headEnd/>
              <a:tailEnd/>
            </a:ln>
            <a:effectLst>
              <a:outerShdw blurRad="63500" dist="26940" dir="5400000" sx="100999" sy="100999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Овал 7"/>
            <p:cNvSpPr>
              <a:spLocks noChangeArrowheads="1"/>
            </p:cNvSpPr>
            <p:nvPr/>
          </p:nvSpPr>
          <p:spPr bwMode="auto">
            <a:xfrm>
              <a:off x="4722214" y="5424325"/>
              <a:ext cx="648000" cy="1008000"/>
            </a:xfrm>
            <a:prstGeom prst="ellipse">
              <a:avLst/>
            </a:prstGeom>
            <a:noFill/>
            <a:ln w="50800">
              <a:solidFill>
                <a:srgbClr val="FF4040"/>
              </a:solidFill>
              <a:round/>
              <a:headEnd/>
              <a:tailEnd/>
            </a:ln>
            <a:effectLst>
              <a:outerShdw blurRad="63500" dist="26940" dir="5400000" sx="100999" sy="100999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Овал 8"/>
            <p:cNvSpPr>
              <a:spLocks noChangeArrowheads="1"/>
            </p:cNvSpPr>
            <p:nvPr/>
          </p:nvSpPr>
          <p:spPr bwMode="auto">
            <a:xfrm>
              <a:off x="6522415" y="5424325"/>
              <a:ext cx="648000" cy="1008000"/>
            </a:xfrm>
            <a:prstGeom prst="ellipse">
              <a:avLst/>
            </a:prstGeom>
            <a:noFill/>
            <a:ln w="50800">
              <a:solidFill>
                <a:srgbClr val="FF4040"/>
              </a:solidFill>
              <a:round/>
              <a:headEnd/>
              <a:tailEnd/>
            </a:ln>
            <a:effectLst>
              <a:outerShdw blurRad="63500" dist="26940" dir="5400000" sx="100999" sy="100999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Овал 9"/>
            <p:cNvSpPr>
              <a:spLocks noChangeArrowheads="1"/>
            </p:cNvSpPr>
            <p:nvPr/>
          </p:nvSpPr>
          <p:spPr bwMode="auto">
            <a:xfrm>
              <a:off x="8250607" y="5424325"/>
              <a:ext cx="648000" cy="1008000"/>
            </a:xfrm>
            <a:prstGeom prst="ellipse">
              <a:avLst/>
            </a:prstGeom>
            <a:noFill/>
            <a:ln w="50800">
              <a:solidFill>
                <a:srgbClr val="FF4040"/>
              </a:solidFill>
              <a:round/>
              <a:headEnd/>
              <a:tailEnd/>
            </a:ln>
            <a:effectLst>
              <a:outerShdw blurRad="63500" dist="26940" dir="5400000" sx="100999" sy="100999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Группа 3"/>
          <p:cNvGrpSpPr/>
          <p:nvPr/>
        </p:nvGrpSpPr>
        <p:grpSpPr>
          <a:xfrm>
            <a:off x="539552" y="4149080"/>
            <a:ext cx="7560840" cy="1224136"/>
            <a:chOff x="539552" y="4149080"/>
            <a:chExt cx="7560840" cy="1224136"/>
          </a:xfrm>
        </p:grpSpPr>
        <p:grpSp>
          <p:nvGrpSpPr>
            <p:cNvPr id="12" name="Группа 10"/>
            <p:cNvGrpSpPr/>
            <p:nvPr/>
          </p:nvGrpSpPr>
          <p:grpSpPr>
            <a:xfrm>
              <a:off x="539552" y="4149080"/>
              <a:ext cx="7560840" cy="1224136"/>
              <a:chOff x="539552" y="4058420"/>
              <a:chExt cx="7560840" cy="1224136"/>
            </a:xfrm>
          </p:grpSpPr>
          <p:sp>
            <p:nvSpPr>
              <p:cNvPr id="16" name="Овал 11"/>
              <p:cNvSpPr>
                <a:spLocks noChangeArrowheads="1"/>
              </p:cNvSpPr>
              <p:nvPr/>
            </p:nvSpPr>
            <p:spPr bwMode="auto">
              <a:xfrm>
                <a:off x="539552" y="4274444"/>
                <a:ext cx="648072" cy="1008112"/>
              </a:xfrm>
              <a:prstGeom prst="ellipse">
                <a:avLst/>
              </a:prstGeom>
              <a:noFill/>
              <a:ln w="508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26940" dir="5400000" sx="100999" sy="100999" rotWithShape="0">
                  <a:srgbClr val="000000">
                    <a:alpha val="39999"/>
                  </a:srgbClr>
                </a:outerShdw>
              </a:effectLst>
              <a:extLst/>
            </p:spPr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Овал 12"/>
              <p:cNvSpPr>
                <a:spLocks noChangeArrowheads="1"/>
              </p:cNvSpPr>
              <p:nvPr/>
            </p:nvSpPr>
            <p:spPr bwMode="auto">
              <a:xfrm>
                <a:off x="7452320" y="4058420"/>
                <a:ext cx="648072" cy="1008112"/>
              </a:xfrm>
              <a:prstGeom prst="ellipse">
                <a:avLst/>
              </a:prstGeom>
              <a:noFill/>
              <a:ln w="508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26940" dir="5400000" sx="100999" sy="100999" rotWithShape="0">
                  <a:srgbClr val="000000">
                    <a:alpha val="39999"/>
                  </a:srgbClr>
                </a:outerShdw>
              </a:effectLst>
              <a:extLst/>
            </p:spPr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Овал 13"/>
            <p:cNvSpPr>
              <a:spLocks noChangeArrowheads="1"/>
            </p:cNvSpPr>
            <p:nvPr/>
          </p:nvSpPr>
          <p:spPr bwMode="auto">
            <a:xfrm>
              <a:off x="2267744" y="4149080"/>
              <a:ext cx="648072" cy="1008112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6940" dir="5400000" sx="100999" sy="100999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Овал 14"/>
            <p:cNvSpPr>
              <a:spLocks noChangeArrowheads="1"/>
            </p:cNvSpPr>
            <p:nvPr/>
          </p:nvSpPr>
          <p:spPr bwMode="auto">
            <a:xfrm>
              <a:off x="3995936" y="4149080"/>
              <a:ext cx="648072" cy="1008112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6940" dir="5400000" sx="100999" sy="100999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Овал 15"/>
            <p:cNvSpPr>
              <a:spLocks noChangeArrowheads="1"/>
            </p:cNvSpPr>
            <p:nvPr/>
          </p:nvSpPr>
          <p:spPr bwMode="auto">
            <a:xfrm>
              <a:off x="5724128" y="4149080"/>
              <a:ext cx="648072" cy="1008112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6940" dir="5400000" sx="100999" sy="100999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9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990600"/>
            <a:ext cx="6229350" cy="3981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9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tentialLandscap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3124200"/>
            <a:ext cx="77978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otentialLandscape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1121"/>
            <a:ext cx="3571875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2029" y="1024175"/>
            <a:ext cx="4193771" cy="13317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Shell manifestation: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Potential Energy Landscape and FF/QF Paths</a:t>
            </a:r>
          </a:p>
        </p:txBody>
      </p:sp>
      <p:sp>
        <p:nvSpPr>
          <p:cNvPr id="5" name="CasellaDiTesto 42"/>
          <p:cNvSpPr txBox="1"/>
          <p:nvPr/>
        </p:nvSpPr>
        <p:spPr>
          <a:xfrm>
            <a:off x="0" y="6474023"/>
            <a:ext cx="944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V. Zagrebaev </a:t>
            </a:r>
            <a:r>
              <a:rPr lang="en-US" sz="1400" dirty="0"/>
              <a:t>and </a:t>
            </a:r>
            <a:r>
              <a:rPr lang="en-US" sz="1400" dirty="0" smtClean="0"/>
              <a:t>W. Greiner, “Giant </a:t>
            </a:r>
            <a:r>
              <a:rPr lang="en-US" sz="1400" dirty="0"/>
              <a:t>Nuclear Systems of Molecular </a:t>
            </a:r>
            <a:r>
              <a:rPr lang="en-US" sz="1400" dirty="0" smtClean="0"/>
              <a:t>Type”, Cluster in Nuclei Vol. 1, C. Beck Editor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31972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ig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983" y="1061731"/>
            <a:ext cx="4613538" cy="3827495"/>
          </a:xfrm>
          <a:prstGeom prst="rect">
            <a:avLst/>
          </a:prstGeom>
          <a:effectLst/>
        </p:spPr>
      </p:pic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6541686" y="2068717"/>
            <a:ext cx="1273324" cy="1509056"/>
          </a:xfrm>
          <a:custGeom>
            <a:avLst/>
            <a:gdLst>
              <a:gd name="connsiteX0" fmla="*/ 0 w 152354"/>
              <a:gd name="connsiteY0" fmla="*/ 0 h 186407"/>
              <a:gd name="connsiteX1" fmla="*/ 152354 w 152354"/>
              <a:gd name="connsiteY1" fmla="*/ 186407 h 186407"/>
              <a:gd name="connsiteX0" fmla="*/ 0 w 387843"/>
              <a:gd name="connsiteY0" fmla="*/ 0 h 409370"/>
              <a:gd name="connsiteX1" fmla="*/ 387843 w 387843"/>
              <a:gd name="connsiteY1" fmla="*/ 409370 h 409370"/>
              <a:gd name="connsiteX0" fmla="*/ 0 w 407884"/>
              <a:gd name="connsiteY0" fmla="*/ 0 h 429411"/>
              <a:gd name="connsiteX1" fmla="*/ 407884 w 407884"/>
              <a:gd name="connsiteY1" fmla="*/ 429411 h 429411"/>
              <a:gd name="connsiteX0" fmla="*/ 0 w 387843"/>
              <a:gd name="connsiteY0" fmla="*/ 0 h 414380"/>
              <a:gd name="connsiteX1" fmla="*/ 387843 w 387843"/>
              <a:gd name="connsiteY1" fmla="*/ 414380 h 414380"/>
              <a:gd name="connsiteX0" fmla="*/ 0 w 457989"/>
              <a:gd name="connsiteY0" fmla="*/ 0 h 479516"/>
              <a:gd name="connsiteX1" fmla="*/ 457989 w 457989"/>
              <a:gd name="connsiteY1" fmla="*/ 479516 h 479516"/>
              <a:gd name="connsiteX0" fmla="*/ 20121 w 478110"/>
              <a:gd name="connsiteY0" fmla="*/ 0 h 479516"/>
              <a:gd name="connsiteX1" fmla="*/ 478110 w 478110"/>
              <a:gd name="connsiteY1" fmla="*/ 479516 h 479516"/>
              <a:gd name="connsiteX0" fmla="*/ 15731 w 649084"/>
              <a:gd name="connsiteY0" fmla="*/ 0 h 594755"/>
              <a:gd name="connsiteX1" fmla="*/ 649084 w 649084"/>
              <a:gd name="connsiteY1" fmla="*/ 594755 h 594755"/>
              <a:gd name="connsiteX0" fmla="*/ 0 w 633353"/>
              <a:gd name="connsiteY0" fmla="*/ 0 h 594755"/>
              <a:gd name="connsiteX1" fmla="*/ 633353 w 633353"/>
              <a:gd name="connsiteY1" fmla="*/ 594755 h 594755"/>
              <a:gd name="connsiteX0" fmla="*/ 0 w 1036691"/>
              <a:gd name="connsiteY0" fmla="*/ 0 h 767614"/>
              <a:gd name="connsiteX1" fmla="*/ 1036691 w 1036691"/>
              <a:gd name="connsiteY1" fmla="*/ 767614 h 767614"/>
              <a:gd name="connsiteX0" fmla="*/ 0 w 1036691"/>
              <a:gd name="connsiteY0" fmla="*/ 0 h 767614"/>
              <a:gd name="connsiteX1" fmla="*/ 1036691 w 1036691"/>
              <a:gd name="connsiteY1" fmla="*/ 767614 h 767614"/>
              <a:gd name="connsiteX0" fmla="*/ 0 w 933821"/>
              <a:gd name="connsiteY0" fmla="*/ 0 h 657124"/>
              <a:gd name="connsiteX1" fmla="*/ 933821 w 933821"/>
              <a:gd name="connsiteY1" fmla="*/ 657124 h 657124"/>
              <a:gd name="connsiteX0" fmla="*/ 0 w 1017641"/>
              <a:gd name="connsiteY0" fmla="*/ 0 h 748564"/>
              <a:gd name="connsiteX1" fmla="*/ 1017641 w 1017641"/>
              <a:gd name="connsiteY1" fmla="*/ 748564 h 748564"/>
              <a:gd name="connsiteX0" fmla="*/ 0 w 1017641"/>
              <a:gd name="connsiteY0" fmla="*/ 7810 h 756374"/>
              <a:gd name="connsiteX1" fmla="*/ 5592 w 1017641"/>
              <a:gd name="connsiteY1" fmla="*/ 0 h 756374"/>
              <a:gd name="connsiteX2" fmla="*/ 1017641 w 1017641"/>
              <a:gd name="connsiteY2" fmla="*/ 756374 h 756374"/>
              <a:gd name="connsiteX0" fmla="*/ 0 w 1017641"/>
              <a:gd name="connsiteY0" fmla="*/ 0 h 748564"/>
              <a:gd name="connsiteX1" fmla="*/ 193851 w 1017641"/>
              <a:gd name="connsiteY1" fmla="*/ 33754 h 748564"/>
              <a:gd name="connsiteX2" fmla="*/ 1017641 w 1017641"/>
              <a:gd name="connsiteY2" fmla="*/ 748564 h 748564"/>
              <a:gd name="connsiteX0" fmla="*/ 0 w 1171671"/>
              <a:gd name="connsiteY0" fmla="*/ 0 h 878145"/>
              <a:gd name="connsiteX1" fmla="*/ 347881 w 1171671"/>
              <a:gd name="connsiteY1" fmla="*/ 163335 h 878145"/>
              <a:gd name="connsiteX2" fmla="*/ 1171671 w 1171671"/>
              <a:gd name="connsiteY2" fmla="*/ 878145 h 878145"/>
              <a:gd name="connsiteX0" fmla="*/ 0 w 1171671"/>
              <a:gd name="connsiteY0" fmla="*/ 0 h 878145"/>
              <a:gd name="connsiteX1" fmla="*/ 347881 w 1171671"/>
              <a:gd name="connsiteY1" fmla="*/ 163335 h 878145"/>
              <a:gd name="connsiteX2" fmla="*/ 1171671 w 1171671"/>
              <a:gd name="connsiteY2" fmla="*/ 878145 h 878145"/>
              <a:gd name="connsiteX0" fmla="*/ 0 w 1171671"/>
              <a:gd name="connsiteY0" fmla="*/ 0 h 878145"/>
              <a:gd name="connsiteX1" fmla="*/ 210965 w 1171671"/>
              <a:gd name="connsiteY1" fmla="*/ 138885 h 878145"/>
              <a:gd name="connsiteX2" fmla="*/ 1171671 w 1171671"/>
              <a:gd name="connsiteY2" fmla="*/ 878145 h 878145"/>
              <a:gd name="connsiteX0" fmla="*/ 0 w 1171671"/>
              <a:gd name="connsiteY0" fmla="*/ 0 h 878145"/>
              <a:gd name="connsiteX1" fmla="*/ 210965 w 1171671"/>
              <a:gd name="connsiteY1" fmla="*/ 138885 h 878145"/>
              <a:gd name="connsiteX2" fmla="*/ 1171671 w 1171671"/>
              <a:gd name="connsiteY2" fmla="*/ 878145 h 878145"/>
              <a:gd name="connsiteX0" fmla="*/ 0 w 1101525"/>
              <a:gd name="connsiteY0" fmla="*/ 0 h 995890"/>
              <a:gd name="connsiteX1" fmla="*/ 140819 w 1101525"/>
              <a:gd name="connsiteY1" fmla="*/ 256630 h 995890"/>
              <a:gd name="connsiteX2" fmla="*/ 1101525 w 1101525"/>
              <a:gd name="connsiteY2" fmla="*/ 995890 h 995890"/>
              <a:gd name="connsiteX0" fmla="*/ 53602 w 1155127"/>
              <a:gd name="connsiteY0" fmla="*/ 0 h 995890"/>
              <a:gd name="connsiteX1" fmla="*/ 194421 w 1155127"/>
              <a:gd name="connsiteY1" fmla="*/ 256630 h 995890"/>
              <a:gd name="connsiteX2" fmla="*/ 1155127 w 1155127"/>
              <a:gd name="connsiteY2" fmla="*/ 995890 h 995890"/>
              <a:gd name="connsiteX0" fmla="*/ 53148 w 1157179"/>
              <a:gd name="connsiteY0" fmla="*/ 0 h 990879"/>
              <a:gd name="connsiteX1" fmla="*/ 196473 w 1157179"/>
              <a:gd name="connsiteY1" fmla="*/ 251619 h 990879"/>
              <a:gd name="connsiteX2" fmla="*/ 1157179 w 1157179"/>
              <a:gd name="connsiteY2" fmla="*/ 990879 h 990879"/>
              <a:gd name="connsiteX0" fmla="*/ 53148 w 1157179"/>
              <a:gd name="connsiteY0" fmla="*/ 0 h 990879"/>
              <a:gd name="connsiteX1" fmla="*/ 196473 w 1157179"/>
              <a:gd name="connsiteY1" fmla="*/ 251619 h 990879"/>
              <a:gd name="connsiteX2" fmla="*/ 1157179 w 1157179"/>
              <a:gd name="connsiteY2" fmla="*/ 990879 h 990879"/>
              <a:gd name="connsiteX0" fmla="*/ 17603 w 1121634"/>
              <a:gd name="connsiteY0" fmla="*/ 14378 h 1005257"/>
              <a:gd name="connsiteX1" fmla="*/ 9002 w 1121634"/>
              <a:gd name="connsiteY1" fmla="*/ 19972 h 1005257"/>
              <a:gd name="connsiteX2" fmla="*/ 160928 w 1121634"/>
              <a:gd name="connsiteY2" fmla="*/ 265997 h 1005257"/>
              <a:gd name="connsiteX3" fmla="*/ 1121634 w 1121634"/>
              <a:gd name="connsiteY3" fmla="*/ 1005257 h 1005257"/>
              <a:gd name="connsiteX0" fmla="*/ 44196 w 1148227"/>
              <a:gd name="connsiteY0" fmla="*/ 0 h 990879"/>
              <a:gd name="connsiteX1" fmla="*/ 5532 w 1148227"/>
              <a:gd name="connsiteY1" fmla="*/ 90771 h 990879"/>
              <a:gd name="connsiteX2" fmla="*/ 187521 w 1148227"/>
              <a:gd name="connsiteY2" fmla="*/ 251619 h 990879"/>
              <a:gd name="connsiteX3" fmla="*/ 1148227 w 1148227"/>
              <a:gd name="connsiteY3" fmla="*/ 990879 h 990879"/>
              <a:gd name="connsiteX0" fmla="*/ 23902 w 1150480"/>
              <a:gd name="connsiteY0" fmla="*/ 0 h 1173759"/>
              <a:gd name="connsiteX1" fmla="*/ 7785 w 1150480"/>
              <a:gd name="connsiteY1" fmla="*/ 273651 h 1173759"/>
              <a:gd name="connsiteX2" fmla="*/ 189774 w 1150480"/>
              <a:gd name="connsiteY2" fmla="*/ 434499 h 1173759"/>
              <a:gd name="connsiteX3" fmla="*/ 1150480 w 1150480"/>
              <a:gd name="connsiteY3" fmla="*/ 1173759 h 1173759"/>
              <a:gd name="connsiteX0" fmla="*/ 58330 w 1184908"/>
              <a:gd name="connsiteY0" fmla="*/ 0 h 1173759"/>
              <a:gd name="connsiteX1" fmla="*/ 4635 w 1184908"/>
              <a:gd name="connsiteY1" fmla="*/ 296198 h 1173759"/>
              <a:gd name="connsiteX2" fmla="*/ 224202 w 1184908"/>
              <a:gd name="connsiteY2" fmla="*/ 434499 h 1173759"/>
              <a:gd name="connsiteX3" fmla="*/ 1184908 w 1184908"/>
              <a:gd name="connsiteY3" fmla="*/ 1173759 h 1173759"/>
              <a:gd name="connsiteX0" fmla="*/ 58330 w 1184908"/>
              <a:gd name="connsiteY0" fmla="*/ 0 h 1173759"/>
              <a:gd name="connsiteX1" fmla="*/ 4635 w 1184908"/>
              <a:gd name="connsiteY1" fmla="*/ 296198 h 1173759"/>
              <a:gd name="connsiteX2" fmla="*/ 224202 w 1184908"/>
              <a:gd name="connsiteY2" fmla="*/ 434499 h 1173759"/>
              <a:gd name="connsiteX3" fmla="*/ 1184908 w 1184908"/>
              <a:gd name="connsiteY3" fmla="*/ 1173759 h 1173759"/>
              <a:gd name="connsiteX0" fmla="*/ 64257 w 1190835"/>
              <a:gd name="connsiteY0" fmla="*/ 0 h 1173759"/>
              <a:gd name="connsiteX1" fmla="*/ 10562 w 1190835"/>
              <a:gd name="connsiteY1" fmla="*/ 296198 h 1173759"/>
              <a:gd name="connsiteX2" fmla="*/ 230129 w 1190835"/>
              <a:gd name="connsiteY2" fmla="*/ 434499 h 1173759"/>
              <a:gd name="connsiteX3" fmla="*/ 1190835 w 1190835"/>
              <a:gd name="connsiteY3" fmla="*/ 1173759 h 1173759"/>
              <a:gd name="connsiteX0" fmla="*/ 64257 w 1190835"/>
              <a:gd name="connsiteY0" fmla="*/ 0 h 1173759"/>
              <a:gd name="connsiteX1" fmla="*/ 10562 w 1190835"/>
              <a:gd name="connsiteY1" fmla="*/ 296198 h 1173759"/>
              <a:gd name="connsiteX2" fmla="*/ 230129 w 1190835"/>
              <a:gd name="connsiteY2" fmla="*/ 434499 h 1173759"/>
              <a:gd name="connsiteX3" fmla="*/ 1190835 w 1190835"/>
              <a:gd name="connsiteY3" fmla="*/ 1173759 h 1173759"/>
              <a:gd name="connsiteX0" fmla="*/ 57432 w 1184010"/>
              <a:gd name="connsiteY0" fmla="*/ 0 h 1173759"/>
              <a:gd name="connsiteX1" fmla="*/ 11253 w 1184010"/>
              <a:gd name="connsiteY1" fmla="*/ 258620 h 1173759"/>
              <a:gd name="connsiteX2" fmla="*/ 223304 w 1184010"/>
              <a:gd name="connsiteY2" fmla="*/ 434499 h 1173759"/>
              <a:gd name="connsiteX3" fmla="*/ 1184010 w 1184010"/>
              <a:gd name="connsiteY3" fmla="*/ 1173759 h 1173759"/>
              <a:gd name="connsiteX0" fmla="*/ 46179 w 1172757"/>
              <a:gd name="connsiteY0" fmla="*/ 0 h 1173759"/>
              <a:gd name="connsiteX1" fmla="*/ 0 w 1172757"/>
              <a:gd name="connsiteY1" fmla="*/ 258620 h 1173759"/>
              <a:gd name="connsiteX2" fmla="*/ 212051 w 1172757"/>
              <a:gd name="connsiteY2" fmla="*/ 434499 h 1173759"/>
              <a:gd name="connsiteX3" fmla="*/ 1172757 w 1172757"/>
              <a:gd name="connsiteY3" fmla="*/ 1173759 h 1173759"/>
              <a:gd name="connsiteX0" fmla="*/ 31148 w 1157726"/>
              <a:gd name="connsiteY0" fmla="*/ 0 h 1173759"/>
              <a:gd name="connsiteX1" fmla="*/ 0 w 1157726"/>
              <a:gd name="connsiteY1" fmla="*/ 266136 h 1173759"/>
              <a:gd name="connsiteX2" fmla="*/ 197020 w 1157726"/>
              <a:gd name="connsiteY2" fmla="*/ 434499 h 1173759"/>
              <a:gd name="connsiteX3" fmla="*/ 1157726 w 1157726"/>
              <a:gd name="connsiteY3" fmla="*/ 1173759 h 1173759"/>
              <a:gd name="connsiteX0" fmla="*/ 20 w 1126598"/>
              <a:gd name="connsiteY0" fmla="*/ 0 h 1173759"/>
              <a:gd name="connsiteX1" fmla="*/ 1440 w 1126598"/>
              <a:gd name="connsiteY1" fmla="*/ 221042 h 1173759"/>
              <a:gd name="connsiteX2" fmla="*/ 165892 w 1126598"/>
              <a:gd name="connsiteY2" fmla="*/ 434499 h 1173759"/>
              <a:gd name="connsiteX3" fmla="*/ 1126598 w 1126598"/>
              <a:gd name="connsiteY3" fmla="*/ 1173759 h 1173759"/>
              <a:gd name="connsiteX0" fmla="*/ 29059 w 1155637"/>
              <a:gd name="connsiteY0" fmla="*/ 0 h 1173759"/>
              <a:gd name="connsiteX1" fmla="*/ 30479 w 1155637"/>
              <a:gd name="connsiteY1" fmla="*/ 221042 h 1173759"/>
              <a:gd name="connsiteX2" fmla="*/ 194931 w 1155637"/>
              <a:gd name="connsiteY2" fmla="*/ 434499 h 1173759"/>
              <a:gd name="connsiteX3" fmla="*/ 1155637 w 1155637"/>
              <a:gd name="connsiteY3" fmla="*/ 1173759 h 1173759"/>
              <a:gd name="connsiteX0" fmla="*/ 7 w 1249340"/>
              <a:gd name="connsiteY0" fmla="*/ 0 h 1509457"/>
              <a:gd name="connsiteX1" fmla="*/ 124182 w 1249340"/>
              <a:gd name="connsiteY1" fmla="*/ 556740 h 1509457"/>
              <a:gd name="connsiteX2" fmla="*/ 288634 w 1249340"/>
              <a:gd name="connsiteY2" fmla="*/ 770197 h 1509457"/>
              <a:gd name="connsiteX3" fmla="*/ 1249340 w 1249340"/>
              <a:gd name="connsiteY3" fmla="*/ 1509457 h 1509457"/>
              <a:gd name="connsiteX0" fmla="*/ 7 w 1249340"/>
              <a:gd name="connsiteY0" fmla="*/ 0 h 1509457"/>
              <a:gd name="connsiteX1" fmla="*/ 121677 w 1249340"/>
              <a:gd name="connsiteY1" fmla="*/ 554234 h 1509457"/>
              <a:gd name="connsiteX2" fmla="*/ 288634 w 1249340"/>
              <a:gd name="connsiteY2" fmla="*/ 770197 h 1509457"/>
              <a:gd name="connsiteX3" fmla="*/ 1249340 w 1249340"/>
              <a:gd name="connsiteY3" fmla="*/ 1509457 h 1509457"/>
              <a:gd name="connsiteX0" fmla="*/ 9 w 1234311"/>
              <a:gd name="connsiteY0" fmla="*/ 0 h 1454342"/>
              <a:gd name="connsiteX1" fmla="*/ 106648 w 1234311"/>
              <a:gd name="connsiteY1" fmla="*/ 499119 h 1454342"/>
              <a:gd name="connsiteX2" fmla="*/ 273605 w 1234311"/>
              <a:gd name="connsiteY2" fmla="*/ 715082 h 1454342"/>
              <a:gd name="connsiteX3" fmla="*/ 1234311 w 1234311"/>
              <a:gd name="connsiteY3" fmla="*/ 1454342 h 1454342"/>
              <a:gd name="connsiteX0" fmla="*/ 68415 w 1157415"/>
              <a:gd name="connsiteY0" fmla="*/ 0 h 1499436"/>
              <a:gd name="connsiteX1" fmla="*/ 29752 w 1157415"/>
              <a:gd name="connsiteY1" fmla="*/ 544213 h 1499436"/>
              <a:gd name="connsiteX2" fmla="*/ 196709 w 1157415"/>
              <a:gd name="connsiteY2" fmla="*/ 760176 h 1499436"/>
              <a:gd name="connsiteX3" fmla="*/ 1157415 w 1157415"/>
              <a:gd name="connsiteY3" fmla="*/ 1499436 h 1499436"/>
              <a:gd name="connsiteX0" fmla="*/ 7 w 1259361"/>
              <a:gd name="connsiteY0" fmla="*/ 0 h 1516973"/>
              <a:gd name="connsiteX1" fmla="*/ 131698 w 1259361"/>
              <a:gd name="connsiteY1" fmla="*/ 561750 h 1516973"/>
              <a:gd name="connsiteX2" fmla="*/ 298655 w 1259361"/>
              <a:gd name="connsiteY2" fmla="*/ 777713 h 1516973"/>
              <a:gd name="connsiteX3" fmla="*/ 1259361 w 1259361"/>
              <a:gd name="connsiteY3" fmla="*/ 1516973 h 1516973"/>
              <a:gd name="connsiteX0" fmla="*/ 0 w 1259354"/>
              <a:gd name="connsiteY0" fmla="*/ 0 h 1516973"/>
              <a:gd name="connsiteX1" fmla="*/ 44008 w 1259354"/>
              <a:gd name="connsiteY1" fmla="*/ 163423 h 1516973"/>
              <a:gd name="connsiteX2" fmla="*/ 131691 w 1259354"/>
              <a:gd name="connsiteY2" fmla="*/ 561750 h 1516973"/>
              <a:gd name="connsiteX3" fmla="*/ 298648 w 1259354"/>
              <a:gd name="connsiteY3" fmla="*/ 777713 h 1516973"/>
              <a:gd name="connsiteX4" fmla="*/ 1259354 w 1259354"/>
              <a:gd name="connsiteY4" fmla="*/ 1516973 h 1516973"/>
              <a:gd name="connsiteX0" fmla="*/ 0 w 1259354"/>
              <a:gd name="connsiteY0" fmla="*/ 0 h 1516973"/>
              <a:gd name="connsiteX1" fmla="*/ 44008 w 1259354"/>
              <a:gd name="connsiteY1" fmla="*/ 163423 h 1516973"/>
              <a:gd name="connsiteX2" fmla="*/ 131691 w 1259354"/>
              <a:gd name="connsiteY2" fmla="*/ 561750 h 1516973"/>
              <a:gd name="connsiteX3" fmla="*/ 298648 w 1259354"/>
              <a:gd name="connsiteY3" fmla="*/ 777713 h 1516973"/>
              <a:gd name="connsiteX4" fmla="*/ 1259354 w 1259354"/>
              <a:gd name="connsiteY4" fmla="*/ 1516973 h 1516973"/>
              <a:gd name="connsiteX0" fmla="*/ 0 w 1259354"/>
              <a:gd name="connsiteY0" fmla="*/ 0 h 1516973"/>
              <a:gd name="connsiteX1" fmla="*/ 44008 w 1259354"/>
              <a:gd name="connsiteY1" fmla="*/ 163423 h 1516973"/>
              <a:gd name="connsiteX2" fmla="*/ 131691 w 1259354"/>
              <a:gd name="connsiteY2" fmla="*/ 561750 h 1516973"/>
              <a:gd name="connsiteX3" fmla="*/ 298648 w 1259354"/>
              <a:gd name="connsiteY3" fmla="*/ 777713 h 1516973"/>
              <a:gd name="connsiteX4" fmla="*/ 1259354 w 1259354"/>
              <a:gd name="connsiteY4" fmla="*/ 1516973 h 1516973"/>
              <a:gd name="connsiteX0" fmla="*/ 0 w 1259354"/>
              <a:gd name="connsiteY0" fmla="*/ 0 h 1516973"/>
              <a:gd name="connsiteX1" fmla="*/ 44008 w 1259354"/>
              <a:gd name="connsiteY1" fmla="*/ 163423 h 1516973"/>
              <a:gd name="connsiteX2" fmla="*/ 131691 w 1259354"/>
              <a:gd name="connsiteY2" fmla="*/ 561750 h 1516973"/>
              <a:gd name="connsiteX3" fmla="*/ 298648 w 1259354"/>
              <a:gd name="connsiteY3" fmla="*/ 777713 h 1516973"/>
              <a:gd name="connsiteX4" fmla="*/ 1259354 w 1259354"/>
              <a:gd name="connsiteY4" fmla="*/ 1516973 h 1516973"/>
              <a:gd name="connsiteX0" fmla="*/ 0 w 1259354"/>
              <a:gd name="connsiteY0" fmla="*/ 0 h 1516973"/>
              <a:gd name="connsiteX1" fmla="*/ 44008 w 1259354"/>
              <a:gd name="connsiteY1" fmla="*/ 163423 h 1516973"/>
              <a:gd name="connsiteX2" fmla="*/ 131691 w 1259354"/>
              <a:gd name="connsiteY2" fmla="*/ 561750 h 1516973"/>
              <a:gd name="connsiteX3" fmla="*/ 298648 w 1259354"/>
              <a:gd name="connsiteY3" fmla="*/ 777713 h 1516973"/>
              <a:gd name="connsiteX4" fmla="*/ 1259354 w 1259354"/>
              <a:gd name="connsiteY4" fmla="*/ 1516973 h 1516973"/>
              <a:gd name="connsiteX0" fmla="*/ 0 w 1259354"/>
              <a:gd name="connsiteY0" fmla="*/ 0 h 1516973"/>
              <a:gd name="connsiteX1" fmla="*/ 41503 w 1259354"/>
              <a:gd name="connsiteY1" fmla="*/ 173444 h 1516973"/>
              <a:gd name="connsiteX2" fmla="*/ 131691 w 1259354"/>
              <a:gd name="connsiteY2" fmla="*/ 561750 h 1516973"/>
              <a:gd name="connsiteX3" fmla="*/ 298648 w 1259354"/>
              <a:gd name="connsiteY3" fmla="*/ 777713 h 1516973"/>
              <a:gd name="connsiteX4" fmla="*/ 1259354 w 1259354"/>
              <a:gd name="connsiteY4" fmla="*/ 1516973 h 1516973"/>
              <a:gd name="connsiteX0" fmla="*/ 0 w 1259354"/>
              <a:gd name="connsiteY0" fmla="*/ 0 h 1516973"/>
              <a:gd name="connsiteX1" fmla="*/ 41503 w 1259354"/>
              <a:gd name="connsiteY1" fmla="*/ 173444 h 1516973"/>
              <a:gd name="connsiteX2" fmla="*/ 131691 w 1259354"/>
              <a:gd name="connsiteY2" fmla="*/ 561750 h 1516973"/>
              <a:gd name="connsiteX3" fmla="*/ 298648 w 1259354"/>
              <a:gd name="connsiteY3" fmla="*/ 777713 h 1516973"/>
              <a:gd name="connsiteX4" fmla="*/ 1259354 w 1259354"/>
              <a:gd name="connsiteY4" fmla="*/ 1516973 h 1516973"/>
              <a:gd name="connsiteX0" fmla="*/ 0 w 1259354"/>
              <a:gd name="connsiteY0" fmla="*/ 0 h 1516973"/>
              <a:gd name="connsiteX1" fmla="*/ 41503 w 1259354"/>
              <a:gd name="connsiteY1" fmla="*/ 173444 h 1516973"/>
              <a:gd name="connsiteX2" fmla="*/ 131691 w 1259354"/>
              <a:gd name="connsiteY2" fmla="*/ 536698 h 1516973"/>
              <a:gd name="connsiteX3" fmla="*/ 298648 w 1259354"/>
              <a:gd name="connsiteY3" fmla="*/ 777713 h 1516973"/>
              <a:gd name="connsiteX4" fmla="*/ 1259354 w 1259354"/>
              <a:gd name="connsiteY4" fmla="*/ 1516973 h 1516973"/>
              <a:gd name="connsiteX0" fmla="*/ 0 w 1259354"/>
              <a:gd name="connsiteY0" fmla="*/ 0 h 1516973"/>
              <a:gd name="connsiteX1" fmla="*/ 41503 w 1259354"/>
              <a:gd name="connsiteY1" fmla="*/ 173444 h 1516973"/>
              <a:gd name="connsiteX2" fmla="*/ 131691 w 1259354"/>
              <a:gd name="connsiteY2" fmla="*/ 554235 h 1516973"/>
              <a:gd name="connsiteX3" fmla="*/ 298648 w 1259354"/>
              <a:gd name="connsiteY3" fmla="*/ 777713 h 1516973"/>
              <a:gd name="connsiteX4" fmla="*/ 1259354 w 1259354"/>
              <a:gd name="connsiteY4" fmla="*/ 1516973 h 1516973"/>
              <a:gd name="connsiteX0" fmla="*/ 0 w 1259354"/>
              <a:gd name="connsiteY0" fmla="*/ 0 h 1516973"/>
              <a:gd name="connsiteX1" fmla="*/ 41503 w 1259354"/>
              <a:gd name="connsiteY1" fmla="*/ 173444 h 1516973"/>
              <a:gd name="connsiteX2" fmla="*/ 131691 w 1259354"/>
              <a:gd name="connsiteY2" fmla="*/ 554235 h 1516973"/>
              <a:gd name="connsiteX3" fmla="*/ 298648 w 1259354"/>
              <a:gd name="connsiteY3" fmla="*/ 777713 h 1516973"/>
              <a:gd name="connsiteX4" fmla="*/ 1259354 w 1259354"/>
              <a:gd name="connsiteY4" fmla="*/ 1516973 h 1516973"/>
              <a:gd name="connsiteX0" fmla="*/ 1093 w 1250426"/>
              <a:gd name="connsiteY0" fmla="*/ 0 h 1514468"/>
              <a:gd name="connsiteX1" fmla="*/ 32575 w 1250426"/>
              <a:gd name="connsiteY1" fmla="*/ 170939 h 1514468"/>
              <a:gd name="connsiteX2" fmla="*/ 122763 w 1250426"/>
              <a:gd name="connsiteY2" fmla="*/ 551730 h 1514468"/>
              <a:gd name="connsiteX3" fmla="*/ 289720 w 1250426"/>
              <a:gd name="connsiteY3" fmla="*/ 775208 h 1514468"/>
              <a:gd name="connsiteX4" fmla="*/ 1250426 w 1250426"/>
              <a:gd name="connsiteY4" fmla="*/ 1514468 h 1514468"/>
              <a:gd name="connsiteX0" fmla="*/ 13018 w 1262351"/>
              <a:gd name="connsiteY0" fmla="*/ 0 h 1514468"/>
              <a:gd name="connsiteX1" fmla="*/ 44500 w 1262351"/>
              <a:gd name="connsiteY1" fmla="*/ 170939 h 1514468"/>
              <a:gd name="connsiteX2" fmla="*/ 134688 w 1262351"/>
              <a:gd name="connsiteY2" fmla="*/ 551730 h 1514468"/>
              <a:gd name="connsiteX3" fmla="*/ 301645 w 1262351"/>
              <a:gd name="connsiteY3" fmla="*/ 775208 h 1514468"/>
              <a:gd name="connsiteX4" fmla="*/ 1262351 w 1262351"/>
              <a:gd name="connsiteY4" fmla="*/ 1514468 h 1514468"/>
              <a:gd name="connsiteX0" fmla="*/ 13018 w 1262351"/>
              <a:gd name="connsiteY0" fmla="*/ 0 h 1494426"/>
              <a:gd name="connsiteX1" fmla="*/ 44500 w 1262351"/>
              <a:gd name="connsiteY1" fmla="*/ 150897 h 1494426"/>
              <a:gd name="connsiteX2" fmla="*/ 134688 w 1262351"/>
              <a:gd name="connsiteY2" fmla="*/ 531688 h 1494426"/>
              <a:gd name="connsiteX3" fmla="*/ 301645 w 1262351"/>
              <a:gd name="connsiteY3" fmla="*/ 755166 h 1494426"/>
              <a:gd name="connsiteX4" fmla="*/ 1262351 w 1262351"/>
              <a:gd name="connsiteY4" fmla="*/ 1494426 h 1494426"/>
              <a:gd name="connsiteX0" fmla="*/ 13018 w 1273324"/>
              <a:gd name="connsiteY0" fmla="*/ 0 h 1498083"/>
              <a:gd name="connsiteX1" fmla="*/ 44500 w 1273324"/>
              <a:gd name="connsiteY1" fmla="*/ 150897 h 1498083"/>
              <a:gd name="connsiteX2" fmla="*/ 134688 w 1273324"/>
              <a:gd name="connsiteY2" fmla="*/ 531688 h 1498083"/>
              <a:gd name="connsiteX3" fmla="*/ 301645 w 1273324"/>
              <a:gd name="connsiteY3" fmla="*/ 755166 h 1498083"/>
              <a:gd name="connsiteX4" fmla="*/ 1273324 w 1273324"/>
              <a:gd name="connsiteY4" fmla="*/ 1498083 h 1498083"/>
              <a:gd name="connsiteX0" fmla="*/ 13018 w 1273324"/>
              <a:gd name="connsiteY0" fmla="*/ 0 h 1509056"/>
              <a:gd name="connsiteX1" fmla="*/ 44500 w 1273324"/>
              <a:gd name="connsiteY1" fmla="*/ 150897 h 1509056"/>
              <a:gd name="connsiteX2" fmla="*/ 134688 w 1273324"/>
              <a:gd name="connsiteY2" fmla="*/ 531688 h 1509056"/>
              <a:gd name="connsiteX3" fmla="*/ 301645 w 1273324"/>
              <a:gd name="connsiteY3" fmla="*/ 755166 h 1509056"/>
              <a:gd name="connsiteX4" fmla="*/ 1273324 w 1273324"/>
              <a:gd name="connsiteY4" fmla="*/ 1509056 h 1509056"/>
              <a:gd name="connsiteX0" fmla="*/ 13018 w 1273324"/>
              <a:gd name="connsiteY0" fmla="*/ 0 h 1509056"/>
              <a:gd name="connsiteX1" fmla="*/ 44500 w 1273324"/>
              <a:gd name="connsiteY1" fmla="*/ 150897 h 1509056"/>
              <a:gd name="connsiteX2" fmla="*/ 134688 w 1273324"/>
              <a:gd name="connsiteY2" fmla="*/ 531688 h 1509056"/>
              <a:gd name="connsiteX3" fmla="*/ 301645 w 1273324"/>
              <a:gd name="connsiteY3" fmla="*/ 755166 h 1509056"/>
              <a:gd name="connsiteX4" fmla="*/ 1273324 w 1273324"/>
              <a:gd name="connsiteY4" fmla="*/ 1509056 h 1509056"/>
              <a:gd name="connsiteX0" fmla="*/ 13018 w 1273324"/>
              <a:gd name="connsiteY0" fmla="*/ 0 h 1509056"/>
              <a:gd name="connsiteX1" fmla="*/ 44500 w 1273324"/>
              <a:gd name="connsiteY1" fmla="*/ 150897 h 1509056"/>
              <a:gd name="connsiteX2" fmla="*/ 134688 w 1273324"/>
              <a:gd name="connsiteY2" fmla="*/ 531688 h 1509056"/>
              <a:gd name="connsiteX3" fmla="*/ 301645 w 1273324"/>
              <a:gd name="connsiteY3" fmla="*/ 755166 h 1509056"/>
              <a:gd name="connsiteX4" fmla="*/ 1273324 w 1273324"/>
              <a:gd name="connsiteY4" fmla="*/ 1509056 h 150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324" h="1509056">
                <a:moveTo>
                  <a:pt x="13018" y="0"/>
                </a:moveTo>
                <a:cubicBezTo>
                  <a:pt x="-4700" y="86944"/>
                  <a:pt x="-12521" y="107377"/>
                  <a:pt x="44500" y="150897"/>
                </a:cubicBezTo>
                <a:cubicBezTo>
                  <a:pt x="144110" y="244522"/>
                  <a:pt x="197467" y="378785"/>
                  <a:pt x="134688" y="531688"/>
                </a:cubicBezTo>
                <a:cubicBezTo>
                  <a:pt x="88431" y="626234"/>
                  <a:pt x="66102" y="691160"/>
                  <a:pt x="301645" y="755166"/>
                </a:cubicBezTo>
                <a:cubicBezTo>
                  <a:pt x="845373" y="900268"/>
                  <a:pt x="1079892" y="1326219"/>
                  <a:pt x="1273324" y="1509056"/>
                </a:cubicBezTo>
              </a:path>
            </a:pathLst>
          </a:custGeom>
          <a:ln w="38100">
            <a:solidFill>
              <a:srgbClr val="3337D9"/>
            </a:solidFill>
            <a:headEnd/>
            <a:tailEnd type="stealth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 flipH="1" flipV="1">
            <a:off x="5772662" y="2066743"/>
            <a:ext cx="1683513" cy="2088144"/>
          </a:xfrm>
          <a:custGeom>
            <a:avLst/>
            <a:gdLst>
              <a:gd name="connsiteX0" fmla="*/ 0 w 136988"/>
              <a:gd name="connsiteY0" fmla="*/ 0 h 10152"/>
              <a:gd name="connsiteX1" fmla="*/ 136988 w 136988"/>
              <a:gd name="connsiteY1" fmla="*/ 10152 h 10152"/>
              <a:gd name="connsiteX0" fmla="*/ 0 w 400125"/>
              <a:gd name="connsiteY0" fmla="*/ 16503 h 16844"/>
              <a:gd name="connsiteX1" fmla="*/ 400125 w 400125"/>
              <a:gd name="connsiteY1" fmla="*/ 341 h 16844"/>
              <a:gd name="connsiteX0" fmla="*/ 0 w 400125"/>
              <a:gd name="connsiteY0" fmla="*/ 16299 h 43544"/>
              <a:gd name="connsiteX1" fmla="*/ 223420 w 400125"/>
              <a:gd name="connsiteY1" fmla="*/ 40433 h 43544"/>
              <a:gd name="connsiteX2" fmla="*/ 400125 w 400125"/>
              <a:gd name="connsiteY2" fmla="*/ 137 h 43544"/>
              <a:gd name="connsiteX0" fmla="*/ 0 w 228675"/>
              <a:gd name="connsiteY0" fmla="*/ 109085 h 134583"/>
              <a:gd name="connsiteX1" fmla="*/ 223420 w 228675"/>
              <a:gd name="connsiteY1" fmla="*/ 133219 h 134583"/>
              <a:gd name="connsiteX2" fmla="*/ 228675 w 228675"/>
              <a:gd name="connsiteY2" fmla="*/ 55 h 134583"/>
              <a:gd name="connsiteX0" fmla="*/ 0 w 426319"/>
              <a:gd name="connsiteY0" fmla="*/ 23428 h 50394"/>
              <a:gd name="connsiteX1" fmla="*/ 223420 w 426319"/>
              <a:gd name="connsiteY1" fmla="*/ 47562 h 50394"/>
              <a:gd name="connsiteX2" fmla="*/ 426319 w 426319"/>
              <a:gd name="connsiteY2" fmla="*/ 123 h 50394"/>
              <a:gd name="connsiteX0" fmla="*/ 0 w 426319"/>
              <a:gd name="connsiteY0" fmla="*/ 23357 h 146394"/>
              <a:gd name="connsiteX1" fmla="*/ 140076 w 426319"/>
              <a:gd name="connsiteY1" fmla="*/ 145122 h 146394"/>
              <a:gd name="connsiteX2" fmla="*/ 426319 w 426319"/>
              <a:gd name="connsiteY2" fmla="*/ 52 h 146394"/>
              <a:gd name="connsiteX0" fmla="*/ 0 w 426319"/>
              <a:gd name="connsiteY0" fmla="*/ 23367 h 115718"/>
              <a:gd name="connsiteX1" fmla="*/ 209132 w 426319"/>
              <a:gd name="connsiteY1" fmla="*/ 114176 h 115718"/>
              <a:gd name="connsiteX2" fmla="*/ 426319 w 426319"/>
              <a:gd name="connsiteY2" fmla="*/ 62 h 115718"/>
              <a:gd name="connsiteX0" fmla="*/ 0 w 426319"/>
              <a:gd name="connsiteY0" fmla="*/ 23367 h 115718"/>
              <a:gd name="connsiteX1" fmla="*/ 209132 w 426319"/>
              <a:gd name="connsiteY1" fmla="*/ 114176 h 115718"/>
              <a:gd name="connsiteX2" fmla="*/ 426319 w 426319"/>
              <a:gd name="connsiteY2" fmla="*/ 62 h 115718"/>
              <a:gd name="connsiteX0" fmla="*/ 0 w 426319"/>
              <a:gd name="connsiteY0" fmla="*/ 36597 h 127406"/>
              <a:gd name="connsiteX1" fmla="*/ 209132 w 426319"/>
              <a:gd name="connsiteY1" fmla="*/ 127406 h 127406"/>
              <a:gd name="connsiteX2" fmla="*/ 426319 w 426319"/>
              <a:gd name="connsiteY2" fmla="*/ 13292 h 127406"/>
              <a:gd name="connsiteX0" fmla="*/ 0 w 426319"/>
              <a:gd name="connsiteY0" fmla="*/ 36597 h 135207"/>
              <a:gd name="connsiteX1" fmla="*/ 209132 w 426319"/>
              <a:gd name="connsiteY1" fmla="*/ 127406 h 135207"/>
              <a:gd name="connsiteX2" fmla="*/ 426319 w 426319"/>
              <a:gd name="connsiteY2" fmla="*/ 13292 h 135207"/>
              <a:gd name="connsiteX0" fmla="*/ 0 w 426319"/>
              <a:gd name="connsiteY0" fmla="*/ 23392 h 122002"/>
              <a:gd name="connsiteX1" fmla="*/ 209132 w 426319"/>
              <a:gd name="connsiteY1" fmla="*/ 114201 h 122002"/>
              <a:gd name="connsiteX2" fmla="*/ 426319 w 426319"/>
              <a:gd name="connsiteY2" fmla="*/ 87 h 122002"/>
              <a:gd name="connsiteX0" fmla="*/ 0 w 426319"/>
              <a:gd name="connsiteY0" fmla="*/ 23392 h 114617"/>
              <a:gd name="connsiteX1" fmla="*/ 209132 w 426319"/>
              <a:gd name="connsiteY1" fmla="*/ 114201 h 114617"/>
              <a:gd name="connsiteX2" fmla="*/ 426319 w 426319"/>
              <a:gd name="connsiteY2" fmla="*/ 87 h 114617"/>
              <a:gd name="connsiteX0" fmla="*/ 0 w 426319"/>
              <a:gd name="connsiteY0" fmla="*/ 23611 h 44264"/>
              <a:gd name="connsiteX1" fmla="*/ 175794 w 426319"/>
              <a:gd name="connsiteY1" fmla="*/ 42983 h 44264"/>
              <a:gd name="connsiteX2" fmla="*/ 426319 w 426319"/>
              <a:gd name="connsiteY2" fmla="*/ 306 h 44264"/>
              <a:gd name="connsiteX0" fmla="*/ 0 w 412031"/>
              <a:gd name="connsiteY0" fmla="*/ 92667 h 92667"/>
              <a:gd name="connsiteX1" fmla="*/ 161506 w 412031"/>
              <a:gd name="connsiteY1" fmla="*/ 42983 h 92667"/>
              <a:gd name="connsiteX2" fmla="*/ 412031 w 412031"/>
              <a:gd name="connsiteY2" fmla="*/ 306 h 92667"/>
              <a:gd name="connsiteX0" fmla="*/ 0 w 412031"/>
              <a:gd name="connsiteY0" fmla="*/ 92667 h 99460"/>
              <a:gd name="connsiteX1" fmla="*/ 161506 w 412031"/>
              <a:gd name="connsiteY1" fmla="*/ 42983 h 99460"/>
              <a:gd name="connsiteX2" fmla="*/ 412031 w 412031"/>
              <a:gd name="connsiteY2" fmla="*/ 306 h 99460"/>
              <a:gd name="connsiteX0" fmla="*/ 0 w 421556"/>
              <a:gd name="connsiteY0" fmla="*/ 35517 h 52953"/>
              <a:gd name="connsiteX1" fmla="*/ 171031 w 421556"/>
              <a:gd name="connsiteY1" fmla="*/ 42983 h 52953"/>
              <a:gd name="connsiteX2" fmla="*/ 421556 w 421556"/>
              <a:gd name="connsiteY2" fmla="*/ 306 h 52953"/>
              <a:gd name="connsiteX0" fmla="*/ 0 w 421556"/>
              <a:gd name="connsiteY0" fmla="*/ 35517 h 59930"/>
              <a:gd name="connsiteX1" fmla="*/ 171031 w 421556"/>
              <a:gd name="connsiteY1" fmla="*/ 42983 h 59930"/>
              <a:gd name="connsiteX2" fmla="*/ 421556 w 421556"/>
              <a:gd name="connsiteY2" fmla="*/ 306 h 59930"/>
              <a:gd name="connsiteX0" fmla="*/ 0 w 421556"/>
              <a:gd name="connsiteY0" fmla="*/ 35517 h 58911"/>
              <a:gd name="connsiteX1" fmla="*/ 171031 w 421556"/>
              <a:gd name="connsiteY1" fmla="*/ 42983 h 58911"/>
              <a:gd name="connsiteX2" fmla="*/ 421556 w 421556"/>
              <a:gd name="connsiteY2" fmla="*/ 306 h 58911"/>
              <a:gd name="connsiteX0" fmla="*/ 0 w 421556"/>
              <a:gd name="connsiteY0" fmla="*/ 35316 h 98851"/>
              <a:gd name="connsiteX1" fmla="*/ 185319 w 421556"/>
              <a:gd name="connsiteY1" fmla="*/ 97551 h 98851"/>
              <a:gd name="connsiteX2" fmla="*/ 421556 w 421556"/>
              <a:gd name="connsiteY2" fmla="*/ 105 h 98851"/>
              <a:gd name="connsiteX0" fmla="*/ 0 w 381075"/>
              <a:gd name="connsiteY0" fmla="*/ 49586 h 113121"/>
              <a:gd name="connsiteX1" fmla="*/ 185319 w 381075"/>
              <a:gd name="connsiteY1" fmla="*/ 111821 h 113121"/>
              <a:gd name="connsiteX2" fmla="*/ 381075 w 381075"/>
              <a:gd name="connsiteY2" fmla="*/ 88 h 113121"/>
              <a:gd name="connsiteX0" fmla="*/ 0 w 381075"/>
              <a:gd name="connsiteY0" fmla="*/ 49498 h 113033"/>
              <a:gd name="connsiteX1" fmla="*/ 185319 w 381075"/>
              <a:gd name="connsiteY1" fmla="*/ 111733 h 113033"/>
              <a:gd name="connsiteX2" fmla="*/ 381075 w 381075"/>
              <a:gd name="connsiteY2" fmla="*/ 0 h 113033"/>
              <a:gd name="connsiteX0" fmla="*/ 0 w 400125"/>
              <a:gd name="connsiteY0" fmla="*/ 32830 h 96365"/>
              <a:gd name="connsiteX1" fmla="*/ 185319 w 400125"/>
              <a:gd name="connsiteY1" fmla="*/ 95065 h 96365"/>
              <a:gd name="connsiteX2" fmla="*/ 400125 w 400125"/>
              <a:gd name="connsiteY2" fmla="*/ 0 h 96365"/>
              <a:gd name="connsiteX0" fmla="*/ 0 w 400125"/>
              <a:gd name="connsiteY0" fmla="*/ 32830 h 96365"/>
              <a:gd name="connsiteX1" fmla="*/ 185319 w 400125"/>
              <a:gd name="connsiteY1" fmla="*/ 95065 h 96365"/>
              <a:gd name="connsiteX2" fmla="*/ 400125 w 400125"/>
              <a:gd name="connsiteY2" fmla="*/ 0 h 96365"/>
              <a:gd name="connsiteX0" fmla="*/ 0 w 400125"/>
              <a:gd name="connsiteY0" fmla="*/ 32830 h 54571"/>
              <a:gd name="connsiteX1" fmla="*/ 187700 w 400125"/>
              <a:gd name="connsiteY1" fmla="*/ 35534 h 54571"/>
              <a:gd name="connsiteX2" fmla="*/ 400125 w 400125"/>
              <a:gd name="connsiteY2" fmla="*/ 0 h 54571"/>
              <a:gd name="connsiteX0" fmla="*/ 0 w 400125"/>
              <a:gd name="connsiteY0" fmla="*/ 32830 h 65667"/>
              <a:gd name="connsiteX1" fmla="*/ 187700 w 400125"/>
              <a:gd name="connsiteY1" fmla="*/ 35534 h 65667"/>
              <a:gd name="connsiteX2" fmla="*/ 400125 w 400125"/>
              <a:gd name="connsiteY2" fmla="*/ 0 h 65667"/>
              <a:gd name="connsiteX0" fmla="*/ 0 w 400125"/>
              <a:gd name="connsiteY0" fmla="*/ 32830 h 65667"/>
              <a:gd name="connsiteX1" fmla="*/ 201988 w 400125"/>
              <a:gd name="connsiteY1" fmla="*/ 35534 h 65667"/>
              <a:gd name="connsiteX2" fmla="*/ 400125 w 400125"/>
              <a:gd name="connsiteY2" fmla="*/ 0 h 65667"/>
              <a:gd name="connsiteX0" fmla="*/ 0 w 400125"/>
              <a:gd name="connsiteY0" fmla="*/ 32830 h 50661"/>
              <a:gd name="connsiteX1" fmla="*/ 201988 w 400125"/>
              <a:gd name="connsiteY1" fmla="*/ 35534 h 50661"/>
              <a:gd name="connsiteX2" fmla="*/ 400125 w 400125"/>
              <a:gd name="connsiteY2" fmla="*/ 0 h 50661"/>
              <a:gd name="connsiteX0" fmla="*/ 0 w 414412"/>
              <a:gd name="connsiteY0" fmla="*/ 28067 h 48291"/>
              <a:gd name="connsiteX1" fmla="*/ 216275 w 414412"/>
              <a:gd name="connsiteY1" fmla="*/ 35534 h 48291"/>
              <a:gd name="connsiteX2" fmla="*/ 414412 w 414412"/>
              <a:gd name="connsiteY2" fmla="*/ 0 h 48291"/>
              <a:gd name="connsiteX0" fmla="*/ 0 w 414412"/>
              <a:gd name="connsiteY0" fmla="*/ 28067 h 48291"/>
              <a:gd name="connsiteX1" fmla="*/ 216275 w 414412"/>
              <a:gd name="connsiteY1" fmla="*/ 35534 h 48291"/>
              <a:gd name="connsiteX2" fmla="*/ 414412 w 414412"/>
              <a:gd name="connsiteY2" fmla="*/ 0 h 48291"/>
              <a:gd name="connsiteX0" fmla="*/ 0 w 412030"/>
              <a:gd name="connsiteY0" fmla="*/ 30449 h 49114"/>
              <a:gd name="connsiteX1" fmla="*/ 216275 w 412030"/>
              <a:gd name="connsiteY1" fmla="*/ 37916 h 49114"/>
              <a:gd name="connsiteX2" fmla="*/ 412030 w 412030"/>
              <a:gd name="connsiteY2" fmla="*/ 0 h 49114"/>
              <a:gd name="connsiteX0" fmla="*/ 0 w 412030"/>
              <a:gd name="connsiteY0" fmla="*/ 30449 h 43997"/>
              <a:gd name="connsiteX1" fmla="*/ 216275 w 412030"/>
              <a:gd name="connsiteY1" fmla="*/ 37916 h 43997"/>
              <a:gd name="connsiteX2" fmla="*/ 412030 w 412030"/>
              <a:gd name="connsiteY2" fmla="*/ 0 h 43997"/>
              <a:gd name="connsiteX0" fmla="*/ 0 w 423936"/>
              <a:gd name="connsiteY0" fmla="*/ 32830 h 44898"/>
              <a:gd name="connsiteX1" fmla="*/ 216275 w 423936"/>
              <a:gd name="connsiteY1" fmla="*/ 40297 h 44898"/>
              <a:gd name="connsiteX2" fmla="*/ 423936 w 423936"/>
              <a:gd name="connsiteY2" fmla="*/ 0 h 44898"/>
              <a:gd name="connsiteX0" fmla="*/ 0 w 423936"/>
              <a:gd name="connsiteY0" fmla="*/ 32830 h 43895"/>
              <a:gd name="connsiteX1" fmla="*/ 216275 w 423936"/>
              <a:gd name="connsiteY1" fmla="*/ 40297 h 43895"/>
              <a:gd name="connsiteX2" fmla="*/ 423936 w 423936"/>
              <a:gd name="connsiteY2" fmla="*/ 0 h 43895"/>
              <a:gd name="connsiteX0" fmla="*/ 0 w 423936"/>
              <a:gd name="connsiteY0" fmla="*/ 32830 h 45857"/>
              <a:gd name="connsiteX1" fmla="*/ 206750 w 423936"/>
              <a:gd name="connsiteY1" fmla="*/ 45059 h 45857"/>
              <a:gd name="connsiteX2" fmla="*/ 423936 w 423936"/>
              <a:gd name="connsiteY2" fmla="*/ 0 h 45857"/>
              <a:gd name="connsiteX0" fmla="*/ 0 w 423936"/>
              <a:gd name="connsiteY0" fmla="*/ 32830 h 58558"/>
              <a:gd name="connsiteX1" fmla="*/ 206750 w 423936"/>
              <a:gd name="connsiteY1" fmla="*/ 45059 h 58558"/>
              <a:gd name="connsiteX2" fmla="*/ 423936 w 423936"/>
              <a:gd name="connsiteY2" fmla="*/ 0 h 58558"/>
              <a:gd name="connsiteX0" fmla="*/ 0 w 423936"/>
              <a:gd name="connsiteY0" fmla="*/ 32830 h 45059"/>
              <a:gd name="connsiteX1" fmla="*/ 206750 w 423936"/>
              <a:gd name="connsiteY1" fmla="*/ 45059 h 45059"/>
              <a:gd name="connsiteX2" fmla="*/ 423936 w 423936"/>
              <a:gd name="connsiteY2" fmla="*/ 0 h 45059"/>
              <a:gd name="connsiteX0" fmla="*/ 0 w 423936"/>
              <a:gd name="connsiteY0" fmla="*/ 32830 h 166503"/>
              <a:gd name="connsiteX1" fmla="*/ 197225 w 423936"/>
              <a:gd name="connsiteY1" fmla="*/ 166503 h 166503"/>
              <a:gd name="connsiteX2" fmla="*/ 423936 w 423936"/>
              <a:gd name="connsiteY2" fmla="*/ 0 h 166503"/>
              <a:gd name="connsiteX0" fmla="*/ 0 w 423936"/>
              <a:gd name="connsiteY0" fmla="*/ 32830 h 133166"/>
              <a:gd name="connsiteX1" fmla="*/ 199606 w 423936"/>
              <a:gd name="connsiteY1" fmla="*/ 133166 h 133166"/>
              <a:gd name="connsiteX2" fmla="*/ 423936 w 423936"/>
              <a:gd name="connsiteY2" fmla="*/ 0 h 133166"/>
              <a:gd name="connsiteX0" fmla="*/ 0 w 423936"/>
              <a:gd name="connsiteY0" fmla="*/ 32830 h 133166"/>
              <a:gd name="connsiteX1" fmla="*/ 199606 w 423936"/>
              <a:gd name="connsiteY1" fmla="*/ 133166 h 133166"/>
              <a:gd name="connsiteX2" fmla="*/ 423936 w 423936"/>
              <a:gd name="connsiteY2" fmla="*/ 0 h 133166"/>
              <a:gd name="connsiteX0" fmla="*/ 0 w 390599"/>
              <a:gd name="connsiteY0" fmla="*/ 42355 h 142691"/>
              <a:gd name="connsiteX1" fmla="*/ 199606 w 390599"/>
              <a:gd name="connsiteY1" fmla="*/ 142691 h 142691"/>
              <a:gd name="connsiteX2" fmla="*/ 390599 w 390599"/>
              <a:gd name="connsiteY2" fmla="*/ 0 h 142691"/>
              <a:gd name="connsiteX0" fmla="*/ 0 w 442986"/>
              <a:gd name="connsiteY0" fmla="*/ 0 h 100336"/>
              <a:gd name="connsiteX1" fmla="*/ 199606 w 442986"/>
              <a:gd name="connsiteY1" fmla="*/ 100336 h 100336"/>
              <a:gd name="connsiteX2" fmla="*/ 442986 w 442986"/>
              <a:gd name="connsiteY2" fmla="*/ 43370 h 100336"/>
              <a:gd name="connsiteX0" fmla="*/ 0 w 442986"/>
              <a:gd name="connsiteY0" fmla="*/ 0 h 100336"/>
              <a:gd name="connsiteX1" fmla="*/ 199606 w 442986"/>
              <a:gd name="connsiteY1" fmla="*/ 100336 h 100336"/>
              <a:gd name="connsiteX2" fmla="*/ 442986 w 442986"/>
              <a:gd name="connsiteY2" fmla="*/ 43370 h 100336"/>
              <a:gd name="connsiteX0" fmla="*/ 0 w 442986"/>
              <a:gd name="connsiteY0" fmla="*/ 0 h 100336"/>
              <a:gd name="connsiteX1" fmla="*/ 199606 w 442986"/>
              <a:gd name="connsiteY1" fmla="*/ 100336 h 100336"/>
              <a:gd name="connsiteX2" fmla="*/ 442986 w 442986"/>
              <a:gd name="connsiteY2" fmla="*/ 43370 h 100336"/>
              <a:gd name="connsiteX0" fmla="*/ 0 w 442986"/>
              <a:gd name="connsiteY0" fmla="*/ 0 h 100336"/>
              <a:gd name="connsiteX1" fmla="*/ 199606 w 442986"/>
              <a:gd name="connsiteY1" fmla="*/ 100336 h 100336"/>
              <a:gd name="connsiteX2" fmla="*/ 442986 w 442986"/>
              <a:gd name="connsiteY2" fmla="*/ 43370 h 100336"/>
              <a:gd name="connsiteX0" fmla="*/ 0 w 428698"/>
              <a:gd name="connsiteY0" fmla="*/ 0 h 90811"/>
              <a:gd name="connsiteX1" fmla="*/ 185318 w 428698"/>
              <a:gd name="connsiteY1" fmla="*/ 90811 h 90811"/>
              <a:gd name="connsiteX2" fmla="*/ 428698 w 428698"/>
              <a:gd name="connsiteY2" fmla="*/ 33845 h 90811"/>
              <a:gd name="connsiteX0" fmla="*/ 0 w 428698"/>
              <a:gd name="connsiteY0" fmla="*/ 0 h 90811"/>
              <a:gd name="connsiteX1" fmla="*/ 185318 w 428698"/>
              <a:gd name="connsiteY1" fmla="*/ 90811 h 90811"/>
              <a:gd name="connsiteX2" fmla="*/ 428698 w 428698"/>
              <a:gd name="connsiteY2" fmla="*/ 33845 h 90811"/>
              <a:gd name="connsiteX0" fmla="*/ 0 w 428698"/>
              <a:gd name="connsiteY0" fmla="*/ 0 h 48447"/>
              <a:gd name="connsiteX1" fmla="*/ 185318 w 428698"/>
              <a:gd name="connsiteY1" fmla="*/ 7467 h 48447"/>
              <a:gd name="connsiteX2" fmla="*/ 428698 w 428698"/>
              <a:gd name="connsiteY2" fmla="*/ 33845 h 48447"/>
              <a:gd name="connsiteX0" fmla="*/ 0 w 428698"/>
              <a:gd name="connsiteY0" fmla="*/ 4806 h 53253"/>
              <a:gd name="connsiteX1" fmla="*/ 185318 w 428698"/>
              <a:gd name="connsiteY1" fmla="*/ 12273 h 53253"/>
              <a:gd name="connsiteX2" fmla="*/ 428698 w 428698"/>
              <a:gd name="connsiteY2" fmla="*/ 38651 h 53253"/>
              <a:gd name="connsiteX0" fmla="*/ 0 w 428698"/>
              <a:gd name="connsiteY0" fmla="*/ 3359 h 51806"/>
              <a:gd name="connsiteX1" fmla="*/ 185318 w 428698"/>
              <a:gd name="connsiteY1" fmla="*/ 10826 h 51806"/>
              <a:gd name="connsiteX2" fmla="*/ 428698 w 428698"/>
              <a:gd name="connsiteY2" fmla="*/ 37204 h 51806"/>
              <a:gd name="connsiteX0" fmla="*/ 0 w 428698"/>
              <a:gd name="connsiteY0" fmla="*/ 0 h 48447"/>
              <a:gd name="connsiteX1" fmla="*/ 185318 w 428698"/>
              <a:gd name="connsiteY1" fmla="*/ 7467 h 48447"/>
              <a:gd name="connsiteX2" fmla="*/ 428698 w 428698"/>
              <a:gd name="connsiteY2" fmla="*/ 33845 h 48447"/>
              <a:gd name="connsiteX0" fmla="*/ 0 w 428698"/>
              <a:gd name="connsiteY0" fmla="*/ 0 h 49268"/>
              <a:gd name="connsiteX1" fmla="*/ 185318 w 428698"/>
              <a:gd name="connsiteY1" fmla="*/ 7467 h 49268"/>
              <a:gd name="connsiteX2" fmla="*/ 428698 w 428698"/>
              <a:gd name="connsiteY2" fmla="*/ 33845 h 49268"/>
              <a:gd name="connsiteX0" fmla="*/ 0 w 400123"/>
              <a:gd name="connsiteY0" fmla="*/ 37593 h 45060"/>
              <a:gd name="connsiteX1" fmla="*/ 185318 w 400123"/>
              <a:gd name="connsiteY1" fmla="*/ 45060 h 45060"/>
              <a:gd name="connsiteX2" fmla="*/ 400123 w 400123"/>
              <a:gd name="connsiteY2" fmla="*/ 0 h 45060"/>
              <a:gd name="connsiteX0" fmla="*/ 0 w 400123"/>
              <a:gd name="connsiteY0" fmla="*/ 37593 h 45060"/>
              <a:gd name="connsiteX1" fmla="*/ 185318 w 400123"/>
              <a:gd name="connsiteY1" fmla="*/ 45060 h 45060"/>
              <a:gd name="connsiteX2" fmla="*/ 400123 w 400123"/>
              <a:gd name="connsiteY2" fmla="*/ 0 h 45060"/>
              <a:gd name="connsiteX0" fmla="*/ 0 w 400123"/>
              <a:gd name="connsiteY0" fmla="*/ 37593 h 45060"/>
              <a:gd name="connsiteX1" fmla="*/ 185318 w 400123"/>
              <a:gd name="connsiteY1" fmla="*/ 45060 h 45060"/>
              <a:gd name="connsiteX2" fmla="*/ 400123 w 400123"/>
              <a:gd name="connsiteY2" fmla="*/ 0 h 45060"/>
              <a:gd name="connsiteX0" fmla="*/ 0 w 392979"/>
              <a:gd name="connsiteY0" fmla="*/ 23306 h 30773"/>
              <a:gd name="connsiteX1" fmla="*/ 185318 w 392979"/>
              <a:gd name="connsiteY1" fmla="*/ 30773 h 30773"/>
              <a:gd name="connsiteX2" fmla="*/ 392979 w 392979"/>
              <a:gd name="connsiteY2" fmla="*/ 0 h 30773"/>
              <a:gd name="connsiteX0" fmla="*/ 0 w 402504"/>
              <a:gd name="connsiteY0" fmla="*/ 23306 h 30773"/>
              <a:gd name="connsiteX1" fmla="*/ 185318 w 402504"/>
              <a:gd name="connsiteY1" fmla="*/ 30773 h 30773"/>
              <a:gd name="connsiteX2" fmla="*/ 402504 w 402504"/>
              <a:gd name="connsiteY2" fmla="*/ 0 h 30773"/>
              <a:gd name="connsiteX0" fmla="*/ 0 w 402504"/>
              <a:gd name="connsiteY0" fmla="*/ 30450 h 37917"/>
              <a:gd name="connsiteX1" fmla="*/ 185318 w 402504"/>
              <a:gd name="connsiteY1" fmla="*/ 37917 h 37917"/>
              <a:gd name="connsiteX2" fmla="*/ 402504 w 402504"/>
              <a:gd name="connsiteY2" fmla="*/ 0 h 37917"/>
              <a:gd name="connsiteX0" fmla="*/ 0 w 402504"/>
              <a:gd name="connsiteY0" fmla="*/ 30696 h 38163"/>
              <a:gd name="connsiteX1" fmla="*/ 185318 w 402504"/>
              <a:gd name="connsiteY1" fmla="*/ 38163 h 38163"/>
              <a:gd name="connsiteX2" fmla="*/ 402504 w 402504"/>
              <a:gd name="connsiteY2" fmla="*/ 246 h 38163"/>
              <a:gd name="connsiteX0" fmla="*/ 0 w 402504"/>
              <a:gd name="connsiteY0" fmla="*/ 30450 h 37917"/>
              <a:gd name="connsiteX1" fmla="*/ 185318 w 402504"/>
              <a:gd name="connsiteY1" fmla="*/ 37917 h 37917"/>
              <a:gd name="connsiteX2" fmla="*/ 402504 w 402504"/>
              <a:gd name="connsiteY2" fmla="*/ 0 h 37917"/>
              <a:gd name="connsiteX0" fmla="*/ 0 w 402504"/>
              <a:gd name="connsiteY0" fmla="*/ 30450 h 36029"/>
              <a:gd name="connsiteX1" fmla="*/ 140074 w 402504"/>
              <a:gd name="connsiteY1" fmla="*/ 35536 h 36029"/>
              <a:gd name="connsiteX2" fmla="*/ 402504 w 402504"/>
              <a:gd name="connsiteY2" fmla="*/ 0 h 36029"/>
              <a:gd name="connsiteX0" fmla="*/ 0 w 402504"/>
              <a:gd name="connsiteY0" fmla="*/ 30450 h 36672"/>
              <a:gd name="connsiteX1" fmla="*/ 140074 w 402504"/>
              <a:gd name="connsiteY1" fmla="*/ 35536 h 36672"/>
              <a:gd name="connsiteX2" fmla="*/ 402504 w 402504"/>
              <a:gd name="connsiteY2" fmla="*/ 0 h 36672"/>
              <a:gd name="connsiteX0" fmla="*/ 0 w 402504"/>
              <a:gd name="connsiteY0" fmla="*/ 30450 h 40415"/>
              <a:gd name="connsiteX1" fmla="*/ 140074 w 402504"/>
              <a:gd name="connsiteY1" fmla="*/ 35536 h 40415"/>
              <a:gd name="connsiteX2" fmla="*/ 402504 w 402504"/>
              <a:gd name="connsiteY2" fmla="*/ 0 h 40415"/>
              <a:gd name="connsiteX0" fmla="*/ 0 w 402504"/>
              <a:gd name="connsiteY0" fmla="*/ 30450 h 39466"/>
              <a:gd name="connsiteX1" fmla="*/ 166267 w 402504"/>
              <a:gd name="connsiteY1" fmla="*/ 33155 h 39466"/>
              <a:gd name="connsiteX2" fmla="*/ 402504 w 402504"/>
              <a:gd name="connsiteY2" fmla="*/ 0 h 39466"/>
              <a:gd name="connsiteX0" fmla="*/ 0 w 352498"/>
              <a:gd name="connsiteY0" fmla="*/ 32831 h 41051"/>
              <a:gd name="connsiteX1" fmla="*/ 116261 w 352498"/>
              <a:gd name="connsiteY1" fmla="*/ 33155 h 41051"/>
              <a:gd name="connsiteX2" fmla="*/ 352498 w 352498"/>
              <a:gd name="connsiteY2" fmla="*/ 0 h 41051"/>
              <a:gd name="connsiteX0" fmla="*/ 0 w 364405"/>
              <a:gd name="connsiteY0" fmla="*/ 32831 h 41051"/>
              <a:gd name="connsiteX1" fmla="*/ 128168 w 364405"/>
              <a:gd name="connsiteY1" fmla="*/ 33155 h 41051"/>
              <a:gd name="connsiteX2" fmla="*/ 364405 w 364405"/>
              <a:gd name="connsiteY2" fmla="*/ 0 h 41051"/>
              <a:gd name="connsiteX0" fmla="*/ 0 w 364405"/>
              <a:gd name="connsiteY0" fmla="*/ 32831 h 35018"/>
              <a:gd name="connsiteX1" fmla="*/ 128168 w 364405"/>
              <a:gd name="connsiteY1" fmla="*/ 33155 h 35018"/>
              <a:gd name="connsiteX2" fmla="*/ 364405 w 364405"/>
              <a:gd name="connsiteY2" fmla="*/ 0 h 35018"/>
              <a:gd name="connsiteX0" fmla="*/ 0 w 364405"/>
              <a:gd name="connsiteY0" fmla="*/ 32831 h 34026"/>
              <a:gd name="connsiteX1" fmla="*/ 175793 w 364405"/>
              <a:gd name="connsiteY1" fmla="*/ 30774 h 34026"/>
              <a:gd name="connsiteX2" fmla="*/ 364405 w 364405"/>
              <a:gd name="connsiteY2" fmla="*/ 0 h 34026"/>
              <a:gd name="connsiteX0" fmla="*/ 0 w 364405"/>
              <a:gd name="connsiteY0" fmla="*/ 32831 h 34026"/>
              <a:gd name="connsiteX1" fmla="*/ 175793 w 364405"/>
              <a:gd name="connsiteY1" fmla="*/ 30774 h 34026"/>
              <a:gd name="connsiteX2" fmla="*/ 364405 w 364405"/>
              <a:gd name="connsiteY2" fmla="*/ 0 h 34026"/>
              <a:gd name="connsiteX0" fmla="*/ 0 w 364405"/>
              <a:gd name="connsiteY0" fmla="*/ 32831 h 34026"/>
              <a:gd name="connsiteX1" fmla="*/ 175793 w 364405"/>
              <a:gd name="connsiteY1" fmla="*/ 30774 h 34026"/>
              <a:gd name="connsiteX2" fmla="*/ 364405 w 364405"/>
              <a:gd name="connsiteY2" fmla="*/ 0 h 34026"/>
              <a:gd name="connsiteX0" fmla="*/ 0 w 364405"/>
              <a:gd name="connsiteY0" fmla="*/ 32831 h 34026"/>
              <a:gd name="connsiteX1" fmla="*/ 118643 w 364405"/>
              <a:gd name="connsiteY1" fmla="*/ 30774 h 34026"/>
              <a:gd name="connsiteX2" fmla="*/ 364405 w 364405"/>
              <a:gd name="connsiteY2" fmla="*/ 0 h 34026"/>
              <a:gd name="connsiteX0" fmla="*/ 0 w 364405"/>
              <a:gd name="connsiteY0" fmla="*/ 32831 h 33375"/>
              <a:gd name="connsiteX1" fmla="*/ 121024 w 364405"/>
              <a:gd name="connsiteY1" fmla="*/ 26011 h 33375"/>
              <a:gd name="connsiteX2" fmla="*/ 364405 w 364405"/>
              <a:gd name="connsiteY2" fmla="*/ 0 h 33375"/>
              <a:gd name="connsiteX0" fmla="*/ 0 w 364405"/>
              <a:gd name="connsiteY0" fmla="*/ 32831 h 38738"/>
              <a:gd name="connsiteX1" fmla="*/ 121024 w 364405"/>
              <a:gd name="connsiteY1" fmla="*/ 37917 h 38738"/>
              <a:gd name="connsiteX2" fmla="*/ 364405 w 364405"/>
              <a:gd name="connsiteY2" fmla="*/ 0 h 38738"/>
              <a:gd name="connsiteX0" fmla="*/ 0 w 350118"/>
              <a:gd name="connsiteY0" fmla="*/ 28068 h 38429"/>
              <a:gd name="connsiteX1" fmla="*/ 106737 w 350118"/>
              <a:gd name="connsiteY1" fmla="*/ 37917 h 38429"/>
              <a:gd name="connsiteX2" fmla="*/ 350118 w 350118"/>
              <a:gd name="connsiteY2" fmla="*/ 0 h 38429"/>
              <a:gd name="connsiteX0" fmla="*/ 0 w 350118"/>
              <a:gd name="connsiteY0" fmla="*/ 28068 h 33975"/>
              <a:gd name="connsiteX1" fmla="*/ 118643 w 350118"/>
              <a:gd name="connsiteY1" fmla="*/ 33154 h 33975"/>
              <a:gd name="connsiteX2" fmla="*/ 350118 w 350118"/>
              <a:gd name="connsiteY2" fmla="*/ 0 h 33975"/>
              <a:gd name="connsiteX0" fmla="*/ 0 w 378693"/>
              <a:gd name="connsiteY0" fmla="*/ 28068 h 33975"/>
              <a:gd name="connsiteX1" fmla="*/ 147218 w 378693"/>
              <a:gd name="connsiteY1" fmla="*/ 33154 h 33975"/>
              <a:gd name="connsiteX2" fmla="*/ 378693 w 378693"/>
              <a:gd name="connsiteY2" fmla="*/ 0 h 33975"/>
              <a:gd name="connsiteX0" fmla="*/ 0 w 378693"/>
              <a:gd name="connsiteY0" fmla="*/ 28068 h 28435"/>
              <a:gd name="connsiteX1" fmla="*/ 175048 w 378693"/>
              <a:gd name="connsiteY1" fmla="*/ 17251 h 28435"/>
              <a:gd name="connsiteX2" fmla="*/ 378693 w 378693"/>
              <a:gd name="connsiteY2" fmla="*/ 0 h 28435"/>
              <a:gd name="connsiteX0" fmla="*/ 0 w 194520"/>
              <a:gd name="connsiteY0" fmla="*/ 346120 h 346487"/>
              <a:gd name="connsiteX1" fmla="*/ 175048 w 194520"/>
              <a:gd name="connsiteY1" fmla="*/ 335303 h 346487"/>
              <a:gd name="connsiteX2" fmla="*/ 112325 w 194520"/>
              <a:gd name="connsiteY2" fmla="*/ 0 h 346487"/>
              <a:gd name="connsiteX0" fmla="*/ 0 w 317748"/>
              <a:gd name="connsiteY0" fmla="*/ 346120 h 346487"/>
              <a:gd name="connsiteX1" fmla="*/ 175048 w 317748"/>
              <a:gd name="connsiteY1" fmla="*/ 335303 h 346487"/>
              <a:gd name="connsiteX2" fmla="*/ 112325 w 317748"/>
              <a:gd name="connsiteY2" fmla="*/ 0 h 346487"/>
              <a:gd name="connsiteX0" fmla="*/ 0 w 486613"/>
              <a:gd name="connsiteY0" fmla="*/ 346120 h 346213"/>
              <a:gd name="connsiteX1" fmla="*/ 445392 w 486613"/>
              <a:gd name="connsiteY1" fmla="*/ 299522 h 346213"/>
              <a:gd name="connsiteX2" fmla="*/ 112325 w 486613"/>
              <a:gd name="connsiteY2" fmla="*/ 0 h 346213"/>
              <a:gd name="connsiteX0" fmla="*/ 0 w 486613"/>
              <a:gd name="connsiteY0" fmla="*/ 346120 h 354844"/>
              <a:gd name="connsiteX1" fmla="*/ 445392 w 486613"/>
              <a:gd name="connsiteY1" fmla="*/ 299522 h 354844"/>
              <a:gd name="connsiteX2" fmla="*/ 112325 w 486613"/>
              <a:gd name="connsiteY2" fmla="*/ 0 h 354844"/>
              <a:gd name="connsiteX0" fmla="*/ 0 w 466495"/>
              <a:gd name="connsiteY0" fmla="*/ 346120 h 354844"/>
              <a:gd name="connsiteX1" fmla="*/ 445392 w 466495"/>
              <a:gd name="connsiteY1" fmla="*/ 299522 h 354844"/>
              <a:gd name="connsiteX2" fmla="*/ 112325 w 466495"/>
              <a:gd name="connsiteY2" fmla="*/ 0 h 354844"/>
              <a:gd name="connsiteX0" fmla="*/ 0 w 458413"/>
              <a:gd name="connsiteY0" fmla="*/ 346120 h 354844"/>
              <a:gd name="connsiteX1" fmla="*/ 445392 w 458413"/>
              <a:gd name="connsiteY1" fmla="*/ 299522 h 354844"/>
              <a:gd name="connsiteX2" fmla="*/ 112325 w 458413"/>
              <a:gd name="connsiteY2" fmla="*/ 0 h 354844"/>
              <a:gd name="connsiteX0" fmla="*/ 0 w 458413"/>
              <a:gd name="connsiteY0" fmla="*/ 346120 h 349986"/>
              <a:gd name="connsiteX1" fmla="*/ 445392 w 458413"/>
              <a:gd name="connsiteY1" fmla="*/ 299522 h 349986"/>
              <a:gd name="connsiteX2" fmla="*/ 112325 w 458413"/>
              <a:gd name="connsiteY2" fmla="*/ 0 h 349986"/>
              <a:gd name="connsiteX0" fmla="*/ 0 w 488315"/>
              <a:gd name="connsiteY0" fmla="*/ 346120 h 349986"/>
              <a:gd name="connsiteX1" fmla="*/ 445392 w 488315"/>
              <a:gd name="connsiteY1" fmla="*/ 299522 h 349986"/>
              <a:gd name="connsiteX2" fmla="*/ 112325 w 488315"/>
              <a:gd name="connsiteY2" fmla="*/ 0 h 349986"/>
              <a:gd name="connsiteX0" fmla="*/ 0 w 463229"/>
              <a:gd name="connsiteY0" fmla="*/ 346120 h 349986"/>
              <a:gd name="connsiteX1" fmla="*/ 445392 w 463229"/>
              <a:gd name="connsiteY1" fmla="*/ 299522 h 349986"/>
              <a:gd name="connsiteX2" fmla="*/ 112325 w 463229"/>
              <a:gd name="connsiteY2" fmla="*/ 0 h 349986"/>
              <a:gd name="connsiteX0" fmla="*/ 0 w 450331"/>
              <a:gd name="connsiteY0" fmla="*/ 346120 h 349986"/>
              <a:gd name="connsiteX1" fmla="*/ 445392 w 450331"/>
              <a:gd name="connsiteY1" fmla="*/ 299522 h 349986"/>
              <a:gd name="connsiteX2" fmla="*/ 112325 w 450331"/>
              <a:gd name="connsiteY2" fmla="*/ 0 h 349986"/>
              <a:gd name="connsiteX0" fmla="*/ 0 w 447249"/>
              <a:gd name="connsiteY0" fmla="*/ 346120 h 349986"/>
              <a:gd name="connsiteX1" fmla="*/ 445392 w 447249"/>
              <a:gd name="connsiteY1" fmla="*/ 299522 h 349986"/>
              <a:gd name="connsiteX2" fmla="*/ 112325 w 447249"/>
              <a:gd name="connsiteY2" fmla="*/ 0 h 349986"/>
              <a:gd name="connsiteX0" fmla="*/ 0 w 458272"/>
              <a:gd name="connsiteY0" fmla="*/ 346120 h 349986"/>
              <a:gd name="connsiteX1" fmla="*/ 445392 w 458272"/>
              <a:gd name="connsiteY1" fmla="*/ 299522 h 349986"/>
              <a:gd name="connsiteX2" fmla="*/ 112325 w 458272"/>
              <a:gd name="connsiteY2" fmla="*/ 0 h 349986"/>
              <a:gd name="connsiteX0" fmla="*/ 0 w 458272"/>
              <a:gd name="connsiteY0" fmla="*/ 346120 h 346568"/>
              <a:gd name="connsiteX1" fmla="*/ 445392 w 458272"/>
              <a:gd name="connsiteY1" fmla="*/ 299522 h 346568"/>
              <a:gd name="connsiteX2" fmla="*/ 112325 w 458272"/>
              <a:gd name="connsiteY2" fmla="*/ 0 h 346568"/>
              <a:gd name="connsiteX0" fmla="*/ 0 w 458272"/>
              <a:gd name="connsiteY0" fmla="*/ 346120 h 357641"/>
              <a:gd name="connsiteX1" fmla="*/ 445392 w 458272"/>
              <a:gd name="connsiteY1" fmla="*/ 299522 h 357641"/>
              <a:gd name="connsiteX2" fmla="*/ 112325 w 458272"/>
              <a:gd name="connsiteY2" fmla="*/ 0 h 357641"/>
              <a:gd name="connsiteX0" fmla="*/ 0 w 458272"/>
              <a:gd name="connsiteY0" fmla="*/ 346120 h 353991"/>
              <a:gd name="connsiteX1" fmla="*/ 445392 w 458272"/>
              <a:gd name="connsiteY1" fmla="*/ 299522 h 353991"/>
              <a:gd name="connsiteX2" fmla="*/ 112325 w 458272"/>
              <a:gd name="connsiteY2" fmla="*/ 0 h 353991"/>
              <a:gd name="connsiteX0" fmla="*/ 0 w 458272"/>
              <a:gd name="connsiteY0" fmla="*/ 346120 h 355529"/>
              <a:gd name="connsiteX1" fmla="*/ 445392 w 458272"/>
              <a:gd name="connsiteY1" fmla="*/ 299522 h 355529"/>
              <a:gd name="connsiteX2" fmla="*/ 112325 w 458272"/>
              <a:gd name="connsiteY2" fmla="*/ 0 h 355529"/>
              <a:gd name="connsiteX0" fmla="*/ 0 w 458272"/>
              <a:gd name="connsiteY0" fmla="*/ 346120 h 358976"/>
              <a:gd name="connsiteX1" fmla="*/ 445392 w 458272"/>
              <a:gd name="connsiteY1" fmla="*/ 299522 h 358976"/>
              <a:gd name="connsiteX2" fmla="*/ 112325 w 458272"/>
              <a:gd name="connsiteY2" fmla="*/ 0 h 358976"/>
              <a:gd name="connsiteX0" fmla="*/ 0 w 446733"/>
              <a:gd name="connsiteY0" fmla="*/ 346120 h 357497"/>
              <a:gd name="connsiteX1" fmla="*/ 433465 w 446733"/>
              <a:gd name="connsiteY1" fmla="*/ 291571 h 357497"/>
              <a:gd name="connsiteX2" fmla="*/ 112325 w 446733"/>
              <a:gd name="connsiteY2" fmla="*/ 0 h 357497"/>
              <a:gd name="connsiteX0" fmla="*/ 0 w 446733"/>
              <a:gd name="connsiteY0" fmla="*/ 346120 h 363904"/>
              <a:gd name="connsiteX1" fmla="*/ 433465 w 446733"/>
              <a:gd name="connsiteY1" fmla="*/ 291571 h 363904"/>
              <a:gd name="connsiteX2" fmla="*/ 112325 w 446733"/>
              <a:gd name="connsiteY2" fmla="*/ 0 h 363904"/>
              <a:gd name="connsiteX0" fmla="*/ 0 w 446733"/>
              <a:gd name="connsiteY0" fmla="*/ 346120 h 377977"/>
              <a:gd name="connsiteX1" fmla="*/ 433465 w 446733"/>
              <a:gd name="connsiteY1" fmla="*/ 291571 h 377977"/>
              <a:gd name="connsiteX2" fmla="*/ 112325 w 446733"/>
              <a:gd name="connsiteY2" fmla="*/ 0 h 377977"/>
              <a:gd name="connsiteX0" fmla="*/ 0 w 446733"/>
              <a:gd name="connsiteY0" fmla="*/ 346120 h 366785"/>
              <a:gd name="connsiteX1" fmla="*/ 257525 w 446733"/>
              <a:gd name="connsiteY1" fmla="*/ 364784 h 366785"/>
              <a:gd name="connsiteX2" fmla="*/ 433465 w 446733"/>
              <a:gd name="connsiteY2" fmla="*/ 291571 h 366785"/>
              <a:gd name="connsiteX3" fmla="*/ 112325 w 446733"/>
              <a:gd name="connsiteY3" fmla="*/ 0 h 366785"/>
              <a:gd name="connsiteX0" fmla="*/ 0 w 446733"/>
              <a:gd name="connsiteY0" fmla="*/ 346120 h 350180"/>
              <a:gd name="connsiteX1" fmla="*/ 229695 w 446733"/>
              <a:gd name="connsiteY1" fmla="*/ 344906 h 350180"/>
              <a:gd name="connsiteX2" fmla="*/ 433465 w 446733"/>
              <a:gd name="connsiteY2" fmla="*/ 291571 h 350180"/>
              <a:gd name="connsiteX3" fmla="*/ 112325 w 446733"/>
              <a:gd name="connsiteY3" fmla="*/ 0 h 350180"/>
              <a:gd name="connsiteX0" fmla="*/ 0 w 446733"/>
              <a:gd name="connsiteY0" fmla="*/ 346120 h 350180"/>
              <a:gd name="connsiteX1" fmla="*/ 229695 w 446733"/>
              <a:gd name="connsiteY1" fmla="*/ 344906 h 350180"/>
              <a:gd name="connsiteX2" fmla="*/ 433465 w 446733"/>
              <a:gd name="connsiteY2" fmla="*/ 291571 h 350180"/>
              <a:gd name="connsiteX3" fmla="*/ 112325 w 446733"/>
              <a:gd name="connsiteY3" fmla="*/ 0 h 350180"/>
              <a:gd name="connsiteX0" fmla="*/ 0 w 446733"/>
              <a:gd name="connsiteY0" fmla="*/ 346120 h 355346"/>
              <a:gd name="connsiteX1" fmla="*/ 229695 w 446733"/>
              <a:gd name="connsiteY1" fmla="*/ 344906 h 355346"/>
              <a:gd name="connsiteX2" fmla="*/ 433465 w 446733"/>
              <a:gd name="connsiteY2" fmla="*/ 291571 h 355346"/>
              <a:gd name="connsiteX3" fmla="*/ 112325 w 446733"/>
              <a:gd name="connsiteY3" fmla="*/ 0 h 355346"/>
              <a:gd name="connsiteX0" fmla="*/ 0 w 446733"/>
              <a:gd name="connsiteY0" fmla="*/ 346120 h 355346"/>
              <a:gd name="connsiteX1" fmla="*/ 229695 w 446733"/>
              <a:gd name="connsiteY1" fmla="*/ 344906 h 355346"/>
              <a:gd name="connsiteX2" fmla="*/ 433465 w 446733"/>
              <a:gd name="connsiteY2" fmla="*/ 291571 h 355346"/>
              <a:gd name="connsiteX3" fmla="*/ 112325 w 446733"/>
              <a:gd name="connsiteY3" fmla="*/ 0 h 355346"/>
              <a:gd name="connsiteX0" fmla="*/ 0 w 446733"/>
              <a:gd name="connsiteY0" fmla="*/ 346120 h 355346"/>
              <a:gd name="connsiteX1" fmla="*/ 229695 w 446733"/>
              <a:gd name="connsiteY1" fmla="*/ 344906 h 355346"/>
              <a:gd name="connsiteX2" fmla="*/ 433465 w 446733"/>
              <a:gd name="connsiteY2" fmla="*/ 291571 h 355346"/>
              <a:gd name="connsiteX3" fmla="*/ 112325 w 446733"/>
              <a:gd name="connsiteY3" fmla="*/ 0 h 355346"/>
              <a:gd name="connsiteX0" fmla="*/ 0 w 446733"/>
              <a:gd name="connsiteY0" fmla="*/ 346120 h 360612"/>
              <a:gd name="connsiteX1" fmla="*/ 229695 w 446733"/>
              <a:gd name="connsiteY1" fmla="*/ 344906 h 360612"/>
              <a:gd name="connsiteX2" fmla="*/ 433465 w 446733"/>
              <a:gd name="connsiteY2" fmla="*/ 291571 h 360612"/>
              <a:gd name="connsiteX3" fmla="*/ 112325 w 446733"/>
              <a:gd name="connsiteY3" fmla="*/ 0 h 360612"/>
              <a:gd name="connsiteX0" fmla="*/ 0 w 446733"/>
              <a:gd name="connsiteY0" fmla="*/ 346120 h 360612"/>
              <a:gd name="connsiteX1" fmla="*/ 229695 w 446733"/>
              <a:gd name="connsiteY1" fmla="*/ 344906 h 360612"/>
              <a:gd name="connsiteX2" fmla="*/ 433465 w 446733"/>
              <a:gd name="connsiteY2" fmla="*/ 291571 h 360612"/>
              <a:gd name="connsiteX3" fmla="*/ 112325 w 446733"/>
              <a:gd name="connsiteY3" fmla="*/ 0 h 360612"/>
              <a:gd name="connsiteX0" fmla="*/ 0 w 446733"/>
              <a:gd name="connsiteY0" fmla="*/ 346120 h 360612"/>
              <a:gd name="connsiteX1" fmla="*/ 229695 w 446733"/>
              <a:gd name="connsiteY1" fmla="*/ 344906 h 360612"/>
              <a:gd name="connsiteX2" fmla="*/ 433465 w 446733"/>
              <a:gd name="connsiteY2" fmla="*/ 291571 h 360612"/>
              <a:gd name="connsiteX3" fmla="*/ 112325 w 446733"/>
              <a:gd name="connsiteY3" fmla="*/ 0 h 360612"/>
              <a:gd name="connsiteX0" fmla="*/ 0 w 446346"/>
              <a:gd name="connsiteY0" fmla="*/ 334214 h 348706"/>
              <a:gd name="connsiteX1" fmla="*/ 229695 w 446346"/>
              <a:gd name="connsiteY1" fmla="*/ 333000 h 348706"/>
              <a:gd name="connsiteX2" fmla="*/ 433465 w 446346"/>
              <a:gd name="connsiteY2" fmla="*/ 279665 h 348706"/>
              <a:gd name="connsiteX3" fmla="*/ 100419 w 446346"/>
              <a:gd name="connsiteY3" fmla="*/ 0 h 348706"/>
              <a:gd name="connsiteX0" fmla="*/ 0 w 446717"/>
              <a:gd name="connsiteY0" fmla="*/ 334214 h 348706"/>
              <a:gd name="connsiteX1" fmla="*/ 229695 w 446717"/>
              <a:gd name="connsiteY1" fmla="*/ 333000 h 348706"/>
              <a:gd name="connsiteX2" fmla="*/ 433465 w 446717"/>
              <a:gd name="connsiteY2" fmla="*/ 279665 h 348706"/>
              <a:gd name="connsiteX3" fmla="*/ 100419 w 446717"/>
              <a:gd name="connsiteY3" fmla="*/ 0 h 348706"/>
              <a:gd name="connsiteX0" fmla="*/ 0 w 446418"/>
              <a:gd name="connsiteY0" fmla="*/ 334214 h 348706"/>
              <a:gd name="connsiteX1" fmla="*/ 229695 w 446418"/>
              <a:gd name="connsiteY1" fmla="*/ 333000 h 348706"/>
              <a:gd name="connsiteX2" fmla="*/ 433465 w 446418"/>
              <a:gd name="connsiteY2" fmla="*/ 279665 h 348706"/>
              <a:gd name="connsiteX3" fmla="*/ 100419 w 446418"/>
              <a:gd name="connsiteY3" fmla="*/ 0 h 348706"/>
              <a:gd name="connsiteX0" fmla="*/ 0 w 446418"/>
              <a:gd name="connsiteY0" fmla="*/ 334214 h 348706"/>
              <a:gd name="connsiteX1" fmla="*/ 229695 w 446418"/>
              <a:gd name="connsiteY1" fmla="*/ 333000 h 348706"/>
              <a:gd name="connsiteX2" fmla="*/ 433465 w 446418"/>
              <a:gd name="connsiteY2" fmla="*/ 279665 h 348706"/>
              <a:gd name="connsiteX3" fmla="*/ 100419 w 446418"/>
              <a:gd name="connsiteY3" fmla="*/ 0 h 348706"/>
              <a:gd name="connsiteX0" fmla="*/ 0 w 446418"/>
              <a:gd name="connsiteY0" fmla="*/ 334214 h 348706"/>
              <a:gd name="connsiteX1" fmla="*/ 229695 w 446418"/>
              <a:gd name="connsiteY1" fmla="*/ 333000 h 348706"/>
              <a:gd name="connsiteX2" fmla="*/ 433465 w 446418"/>
              <a:gd name="connsiteY2" fmla="*/ 279665 h 348706"/>
              <a:gd name="connsiteX3" fmla="*/ 100419 w 446418"/>
              <a:gd name="connsiteY3" fmla="*/ 0 h 348706"/>
              <a:gd name="connsiteX0" fmla="*/ 0 w 446418"/>
              <a:gd name="connsiteY0" fmla="*/ 334214 h 346600"/>
              <a:gd name="connsiteX1" fmla="*/ 229695 w 446418"/>
              <a:gd name="connsiteY1" fmla="*/ 333000 h 346600"/>
              <a:gd name="connsiteX2" fmla="*/ 433465 w 446418"/>
              <a:gd name="connsiteY2" fmla="*/ 279665 h 346600"/>
              <a:gd name="connsiteX3" fmla="*/ 100419 w 446418"/>
              <a:gd name="connsiteY3" fmla="*/ 0 h 346600"/>
              <a:gd name="connsiteX0" fmla="*/ 0 w 446418"/>
              <a:gd name="connsiteY0" fmla="*/ 334214 h 346600"/>
              <a:gd name="connsiteX1" fmla="*/ 229695 w 446418"/>
              <a:gd name="connsiteY1" fmla="*/ 333000 h 346600"/>
              <a:gd name="connsiteX2" fmla="*/ 433465 w 446418"/>
              <a:gd name="connsiteY2" fmla="*/ 279665 h 346600"/>
              <a:gd name="connsiteX3" fmla="*/ 100419 w 446418"/>
              <a:gd name="connsiteY3" fmla="*/ 0 h 346600"/>
              <a:gd name="connsiteX0" fmla="*/ 0 w 451031"/>
              <a:gd name="connsiteY0" fmla="*/ 334214 h 346600"/>
              <a:gd name="connsiteX1" fmla="*/ 229695 w 451031"/>
              <a:gd name="connsiteY1" fmla="*/ 333000 h 346600"/>
              <a:gd name="connsiteX2" fmla="*/ 438228 w 451031"/>
              <a:gd name="connsiteY2" fmla="*/ 279665 h 346600"/>
              <a:gd name="connsiteX3" fmla="*/ 100419 w 451031"/>
              <a:gd name="connsiteY3" fmla="*/ 0 h 346600"/>
              <a:gd name="connsiteX0" fmla="*/ 0 w 451031"/>
              <a:gd name="connsiteY0" fmla="*/ 334214 h 346600"/>
              <a:gd name="connsiteX1" fmla="*/ 229695 w 451031"/>
              <a:gd name="connsiteY1" fmla="*/ 333000 h 346600"/>
              <a:gd name="connsiteX2" fmla="*/ 438228 w 451031"/>
              <a:gd name="connsiteY2" fmla="*/ 279665 h 346600"/>
              <a:gd name="connsiteX3" fmla="*/ 100419 w 451031"/>
              <a:gd name="connsiteY3" fmla="*/ 0 h 346600"/>
              <a:gd name="connsiteX0" fmla="*/ 0 w 447036"/>
              <a:gd name="connsiteY0" fmla="*/ 334214 h 346600"/>
              <a:gd name="connsiteX1" fmla="*/ 229695 w 447036"/>
              <a:gd name="connsiteY1" fmla="*/ 333000 h 346600"/>
              <a:gd name="connsiteX2" fmla="*/ 438228 w 447036"/>
              <a:gd name="connsiteY2" fmla="*/ 279665 h 346600"/>
              <a:gd name="connsiteX3" fmla="*/ 100419 w 447036"/>
              <a:gd name="connsiteY3" fmla="*/ 0 h 346600"/>
              <a:gd name="connsiteX0" fmla="*/ 0 w 442386"/>
              <a:gd name="connsiteY0" fmla="*/ 334214 h 346600"/>
              <a:gd name="connsiteX1" fmla="*/ 229695 w 442386"/>
              <a:gd name="connsiteY1" fmla="*/ 333000 h 346600"/>
              <a:gd name="connsiteX2" fmla="*/ 433466 w 442386"/>
              <a:gd name="connsiteY2" fmla="*/ 277283 h 346600"/>
              <a:gd name="connsiteX3" fmla="*/ 100419 w 442386"/>
              <a:gd name="connsiteY3" fmla="*/ 0 h 346600"/>
              <a:gd name="connsiteX0" fmla="*/ 0 w 458677"/>
              <a:gd name="connsiteY0" fmla="*/ 334214 h 346600"/>
              <a:gd name="connsiteX1" fmla="*/ 229695 w 458677"/>
              <a:gd name="connsiteY1" fmla="*/ 333000 h 346600"/>
              <a:gd name="connsiteX2" fmla="*/ 450135 w 458677"/>
              <a:gd name="connsiteY2" fmla="*/ 260614 h 346600"/>
              <a:gd name="connsiteX3" fmla="*/ 100419 w 458677"/>
              <a:gd name="connsiteY3" fmla="*/ 0 h 346600"/>
              <a:gd name="connsiteX0" fmla="*/ 0 w 458677"/>
              <a:gd name="connsiteY0" fmla="*/ 334214 h 346600"/>
              <a:gd name="connsiteX1" fmla="*/ 229695 w 458677"/>
              <a:gd name="connsiteY1" fmla="*/ 333000 h 346600"/>
              <a:gd name="connsiteX2" fmla="*/ 450135 w 458677"/>
              <a:gd name="connsiteY2" fmla="*/ 260614 h 346600"/>
              <a:gd name="connsiteX3" fmla="*/ 100419 w 458677"/>
              <a:gd name="connsiteY3" fmla="*/ 0 h 346600"/>
              <a:gd name="connsiteX0" fmla="*/ 0 w 458677"/>
              <a:gd name="connsiteY0" fmla="*/ 334214 h 346600"/>
              <a:gd name="connsiteX1" fmla="*/ 229695 w 458677"/>
              <a:gd name="connsiteY1" fmla="*/ 333000 h 346600"/>
              <a:gd name="connsiteX2" fmla="*/ 450135 w 458677"/>
              <a:gd name="connsiteY2" fmla="*/ 260614 h 346600"/>
              <a:gd name="connsiteX3" fmla="*/ 100419 w 458677"/>
              <a:gd name="connsiteY3" fmla="*/ 0 h 346600"/>
              <a:gd name="connsiteX0" fmla="*/ 0 w 458677"/>
              <a:gd name="connsiteY0" fmla="*/ 334214 h 340326"/>
              <a:gd name="connsiteX1" fmla="*/ 229695 w 458677"/>
              <a:gd name="connsiteY1" fmla="*/ 333000 h 340326"/>
              <a:gd name="connsiteX2" fmla="*/ 450135 w 458677"/>
              <a:gd name="connsiteY2" fmla="*/ 260614 h 340326"/>
              <a:gd name="connsiteX3" fmla="*/ 100419 w 458677"/>
              <a:gd name="connsiteY3" fmla="*/ 0 h 340326"/>
              <a:gd name="connsiteX0" fmla="*/ 0 w 764856"/>
              <a:gd name="connsiteY0" fmla="*/ 520404 h 520444"/>
              <a:gd name="connsiteX1" fmla="*/ 535874 w 764856"/>
              <a:gd name="connsiteY1" fmla="*/ 333000 h 520444"/>
              <a:gd name="connsiteX2" fmla="*/ 756314 w 764856"/>
              <a:gd name="connsiteY2" fmla="*/ 260614 h 520444"/>
              <a:gd name="connsiteX3" fmla="*/ 406598 w 764856"/>
              <a:gd name="connsiteY3" fmla="*/ 0 h 520444"/>
              <a:gd name="connsiteX0" fmla="*/ 0 w 764856"/>
              <a:gd name="connsiteY0" fmla="*/ 520404 h 520452"/>
              <a:gd name="connsiteX1" fmla="*/ 258658 w 764856"/>
              <a:gd name="connsiteY1" fmla="*/ 361963 h 520452"/>
              <a:gd name="connsiteX2" fmla="*/ 756314 w 764856"/>
              <a:gd name="connsiteY2" fmla="*/ 260614 h 520452"/>
              <a:gd name="connsiteX3" fmla="*/ 406598 w 764856"/>
              <a:gd name="connsiteY3" fmla="*/ 0 h 520452"/>
              <a:gd name="connsiteX0" fmla="*/ 0 w 764856"/>
              <a:gd name="connsiteY0" fmla="*/ 537186 h 537234"/>
              <a:gd name="connsiteX1" fmla="*/ 258658 w 764856"/>
              <a:gd name="connsiteY1" fmla="*/ 378745 h 537234"/>
              <a:gd name="connsiteX2" fmla="*/ 756314 w 764856"/>
              <a:gd name="connsiteY2" fmla="*/ 277396 h 537234"/>
              <a:gd name="connsiteX3" fmla="*/ 406598 w 764856"/>
              <a:gd name="connsiteY3" fmla="*/ 16782 h 537234"/>
              <a:gd name="connsiteX4" fmla="*/ 407899 w 764856"/>
              <a:gd name="connsiteY4" fmla="*/ 26280 h 537234"/>
              <a:gd name="connsiteX0" fmla="*/ 0 w 764856"/>
              <a:gd name="connsiteY0" fmla="*/ 742619 h 742667"/>
              <a:gd name="connsiteX1" fmla="*/ 258658 w 764856"/>
              <a:gd name="connsiteY1" fmla="*/ 584178 h 742667"/>
              <a:gd name="connsiteX2" fmla="*/ 756314 w 764856"/>
              <a:gd name="connsiteY2" fmla="*/ 482829 h 742667"/>
              <a:gd name="connsiteX3" fmla="*/ 406598 w 764856"/>
              <a:gd name="connsiteY3" fmla="*/ 222215 h 742667"/>
              <a:gd name="connsiteX4" fmla="*/ 374799 w 764856"/>
              <a:gd name="connsiteY4" fmla="*/ 10 h 742667"/>
              <a:gd name="connsiteX5" fmla="*/ 407899 w 764856"/>
              <a:gd name="connsiteY5" fmla="*/ 231713 h 742667"/>
              <a:gd name="connsiteX0" fmla="*/ 0 w 764856"/>
              <a:gd name="connsiteY0" fmla="*/ 924708 h 924756"/>
              <a:gd name="connsiteX1" fmla="*/ 258658 w 764856"/>
              <a:gd name="connsiteY1" fmla="*/ 766267 h 924756"/>
              <a:gd name="connsiteX2" fmla="*/ 756314 w 764856"/>
              <a:gd name="connsiteY2" fmla="*/ 664918 h 924756"/>
              <a:gd name="connsiteX3" fmla="*/ 406598 w 764856"/>
              <a:gd name="connsiteY3" fmla="*/ 404304 h 924756"/>
              <a:gd name="connsiteX4" fmla="*/ 374799 w 764856"/>
              <a:gd name="connsiteY4" fmla="*/ 182099 h 924756"/>
              <a:gd name="connsiteX5" fmla="*/ 47931 w 764856"/>
              <a:gd name="connsiteY5" fmla="*/ 47 h 924756"/>
              <a:gd name="connsiteX0" fmla="*/ 0 w 764856"/>
              <a:gd name="connsiteY0" fmla="*/ 1135699 h 1135747"/>
              <a:gd name="connsiteX1" fmla="*/ 258658 w 764856"/>
              <a:gd name="connsiteY1" fmla="*/ 977258 h 1135747"/>
              <a:gd name="connsiteX2" fmla="*/ 756314 w 764856"/>
              <a:gd name="connsiteY2" fmla="*/ 875909 h 1135747"/>
              <a:gd name="connsiteX3" fmla="*/ 406598 w 764856"/>
              <a:gd name="connsiteY3" fmla="*/ 615295 h 1135747"/>
              <a:gd name="connsiteX4" fmla="*/ 374799 w 764856"/>
              <a:gd name="connsiteY4" fmla="*/ 393090 h 1135747"/>
              <a:gd name="connsiteX5" fmla="*/ 490650 w 764856"/>
              <a:gd name="connsiteY5" fmla="*/ 22 h 1135747"/>
              <a:gd name="connsiteX0" fmla="*/ 0 w 764856"/>
              <a:gd name="connsiteY0" fmla="*/ 1135705 h 1135753"/>
              <a:gd name="connsiteX1" fmla="*/ 258658 w 764856"/>
              <a:gd name="connsiteY1" fmla="*/ 977264 h 1135753"/>
              <a:gd name="connsiteX2" fmla="*/ 756314 w 764856"/>
              <a:gd name="connsiteY2" fmla="*/ 875915 h 1135753"/>
              <a:gd name="connsiteX3" fmla="*/ 406598 w 764856"/>
              <a:gd name="connsiteY3" fmla="*/ 615301 h 1135753"/>
              <a:gd name="connsiteX4" fmla="*/ 420313 w 764856"/>
              <a:gd name="connsiteY4" fmla="*/ 302070 h 1135753"/>
              <a:gd name="connsiteX5" fmla="*/ 490650 w 764856"/>
              <a:gd name="connsiteY5" fmla="*/ 28 h 1135753"/>
              <a:gd name="connsiteX0" fmla="*/ 0 w 764856"/>
              <a:gd name="connsiteY0" fmla="*/ 1135715 h 1135763"/>
              <a:gd name="connsiteX1" fmla="*/ 258658 w 764856"/>
              <a:gd name="connsiteY1" fmla="*/ 977274 h 1135763"/>
              <a:gd name="connsiteX2" fmla="*/ 756314 w 764856"/>
              <a:gd name="connsiteY2" fmla="*/ 875925 h 1135763"/>
              <a:gd name="connsiteX3" fmla="*/ 406598 w 764856"/>
              <a:gd name="connsiteY3" fmla="*/ 615311 h 1135763"/>
              <a:gd name="connsiteX4" fmla="*/ 412038 w 764856"/>
              <a:gd name="connsiteY4" fmla="*/ 223467 h 1135763"/>
              <a:gd name="connsiteX5" fmla="*/ 490650 w 764856"/>
              <a:gd name="connsiteY5" fmla="*/ 38 h 1135763"/>
              <a:gd name="connsiteX0" fmla="*/ 0 w 765039"/>
              <a:gd name="connsiteY0" fmla="*/ 1135715 h 1135763"/>
              <a:gd name="connsiteX1" fmla="*/ 258658 w 765039"/>
              <a:gd name="connsiteY1" fmla="*/ 977274 h 1135763"/>
              <a:gd name="connsiteX2" fmla="*/ 756314 w 765039"/>
              <a:gd name="connsiteY2" fmla="*/ 875925 h 1135763"/>
              <a:gd name="connsiteX3" fmla="*/ 414873 w 765039"/>
              <a:gd name="connsiteY3" fmla="*/ 611174 h 1135763"/>
              <a:gd name="connsiteX4" fmla="*/ 412038 w 765039"/>
              <a:gd name="connsiteY4" fmla="*/ 223467 h 1135763"/>
              <a:gd name="connsiteX5" fmla="*/ 490650 w 765039"/>
              <a:gd name="connsiteY5" fmla="*/ 38 h 1135763"/>
              <a:gd name="connsiteX0" fmla="*/ 0 w 765039"/>
              <a:gd name="connsiteY0" fmla="*/ 1135715 h 1135763"/>
              <a:gd name="connsiteX1" fmla="*/ 258658 w 765039"/>
              <a:gd name="connsiteY1" fmla="*/ 977274 h 1135763"/>
              <a:gd name="connsiteX2" fmla="*/ 756314 w 765039"/>
              <a:gd name="connsiteY2" fmla="*/ 875925 h 1135763"/>
              <a:gd name="connsiteX3" fmla="*/ 414873 w 765039"/>
              <a:gd name="connsiteY3" fmla="*/ 611174 h 1135763"/>
              <a:gd name="connsiteX4" fmla="*/ 412038 w 765039"/>
              <a:gd name="connsiteY4" fmla="*/ 223467 h 1135763"/>
              <a:gd name="connsiteX5" fmla="*/ 490650 w 765039"/>
              <a:gd name="connsiteY5" fmla="*/ 38 h 1135763"/>
              <a:gd name="connsiteX0" fmla="*/ 0 w 765039"/>
              <a:gd name="connsiteY0" fmla="*/ 1354986 h 1355034"/>
              <a:gd name="connsiteX1" fmla="*/ 258658 w 765039"/>
              <a:gd name="connsiteY1" fmla="*/ 1196545 h 1355034"/>
              <a:gd name="connsiteX2" fmla="*/ 756314 w 765039"/>
              <a:gd name="connsiteY2" fmla="*/ 1095196 h 1355034"/>
              <a:gd name="connsiteX3" fmla="*/ 414873 w 765039"/>
              <a:gd name="connsiteY3" fmla="*/ 830445 h 1355034"/>
              <a:gd name="connsiteX4" fmla="*/ 412038 w 765039"/>
              <a:gd name="connsiteY4" fmla="*/ 442738 h 1355034"/>
              <a:gd name="connsiteX5" fmla="*/ 449275 w 765039"/>
              <a:gd name="connsiteY5" fmla="*/ 19 h 1355034"/>
              <a:gd name="connsiteX0" fmla="*/ 0 w 765039"/>
              <a:gd name="connsiteY0" fmla="*/ 1388085 h 1388133"/>
              <a:gd name="connsiteX1" fmla="*/ 258658 w 765039"/>
              <a:gd name="connsiteY1" fmla="*/ 1229644 h 1388133"/>
              <a:gd name="connsiteX2" fmla="*/ 756314 w 765039"/>
              <a:gd name="connsiteY2" fmla="*/ 1128295 h 1388133"/>
              <a:gd name="connsiteX3" fmla="*/ 414873 w 765039"/>
              <a:gd name="connsiteY3" fmla="*/ 863544 h 1388133"/>
              <a:gd name="connsiteX4" fmla="*/ 412038 w 765039"/>
              <a:gd name="connsiteY4" fmla="*/ 475837 h 1388133"/>
              <a:gd name="connsiteX5" fmla="*/ 490651 w 765039"/>
              <a:gd name="connsiteY5" fmla="*/ 18 h 1388133"/>
              <a:gd name="connsiteX0" fmla="*/ 427893 w 1192932"/>
              <a:gd name="connsiteY0" fmla="*/ 1516345 h 1516393"/>
              <a:gd name="connsiteX1" fmla="*/ 686551 w 1192932"/>
              <a:gd name="connsiteY1" fmla="*/ 1357904 h 1516393"/>
              <a:gd name="connsiteX2" fmla="*/ 1184207 w 1192932"/>
              <a:gd name="connsiteY2" fmla="*/ 1256555 h 1516393"/>
              <a:gd name="connsiteX3" fmla="*/ 842766 w 1192932"/>
              <a:gd name="connsiteY3" fmla="*/ 991804 h 1516393"/>
              <a:gd name="connsiteX4" fmla="*/ 839931 w 1192932"/>
              <a:gd name="connsiteY4" fmla="*/ 604097 h 1516393"/>
              <a:gd name="connsiteX5" fmla="*/ 6 w 1192932"/>
              <a:gd name="connsiteY5" fmla="*/ 14 h 1516393"/>
              <a:gd name="connsiteX0" fmla="*/ 891297 w 1656336"/>
              <a:gd name="connsiteY0" fmla="*/ 2079046 h 2079094"/>
              <a:gd name="connsiteX1" fmla="*/ 1149955 w 1656336"/>
              <a:gd name="connsiteY1" fmla="*/ 1920605 h 2079094"/>
              <a:gd name="connsiteX2" fmla="*/ 1647611 w 1656336"/>
              <a:gd name="connsiteY2" fmla="*/ 1819256 h 2079094"/>
              <a:gd name="connsiteX3" fmla="*/ 1306170 w 1656336"/>
              <a:gd name="connsiteY3" fmla="*/ 1554505 h 2079094"/>
              <a:gd name="connsiteX4" fmla="*/ 1303335 w 1656336"/>
              <a:gd name="connsiteY4" fmla="*/ 1166798 h 2079094"/>
              <a:gd name="connsiteX5" fmla="*/ 4 w 1656336"/>
              <a:gd name="connsiteY5" fmla="*/ 7 h 2079094"/>
              <a:gd name="connsiteX0" fmla="*/ 891297 w 1656336"/>
              <a:gd name="connsiteY0" fmla="*/ 2079047 h 2079095"/>
              <a:gd name="connsiteX1" fmla="*/ 1149955 w 1656336"/>
              <a:gd name="connsiteY1" fmla="*/ 1920606 h 2079095"/>
              <a:gd name="connsiteX2" fmla="*/ 1647611 w 1656336"/>
              <a:gd name="connsiteY2" fmla="*/ 1819257 h 2079095"/>
              <a:gd name="connsiteX3" fmla="*/ 1306170 w 1656336"/>
              <a:gd name="connsiteY3" fmla="*/ 1554506 h 2079095"/>
              <a:gd name="connsiteX4" fmla="*/ 1299198 w 1656336"/>
              <a:gd name="connsiteY4" fmla="*/ 1034398 h 2079095"/>
              <a:gd name="connsiteX5" fmla="*/ 4 w 1656336"/>
              <a:gd name="connsiteY5" fmla="*/ 8 h 2079095"/>
              <a:gd name="connsiteX0" fmla="*/ 891297 w 1656336"/>
              <a:gd name="connsiteY0" fmla="*/ 2079047 h 2079095"/>
              <a:gd name="connsiteX1" fmla="*/ 1149955 w 1656336"/>
              <a:gd name="connsiteY1" fmla="*/ 1920606 h 2079095"/>
              <a:gd name="connsiteX2" fmla="*/ 1647611 w 1656336"/>
              <a:gd name="connsiteY2" fmla="*/ 1819257 h 2079095"/>
              <a:gd name="connsiteX3" fmla="*/ 1306170 w 1656336"/>
              <a:gd name="connsiteY3" fmla="*/ 1554506 h 2079095"/>
              <a:gd name="connsiteX4" fmla="*/ 1299198 w 1656336"/>
              <a:gd name="connsiteY4" fmla="*/ 1034398 h 2079095"/>
              <a:gd name="connsiteX5" fmla="*/ 4 w 1656336"/>
              <a:gd name="connsiteY5" fmla="*/ 8 h 2079095"/>
              <a:gd name="connsiteX0" fmla="*/ 891297 w 1656336"/>
              <a:gd name="connsiteY0" fmla="*/ 2079047 h 2079095"/>
              <a:gd name="connsiteX1" fmla="*/ 1149955 w 1656336"/>
              <a:gd name="connsiteY1" fmla="*/ 1920606 h 2079095"/>
              <a:gd name="connsiteX2" fmla="*/ 1647611 w 1656336"/>
              <a:gd name="connsiteY2" fmla="*/ 1819257 h 2079095"/>
              <a:gd name="connsiteX3" fmla="*/ 1306170 w 1656336"/>
              <a:gd name="connsiteY3" fmla="*/ 1554506 h 2079095"/>
              <a:gd name="connsiteX4" fmla="*/ 1299198 w 1656336"/>
              <a:gd name="connsiteY4" fmla="*/ 1034398 h 2079095"/>
              <a:gd name="connsiteX5" fmla="*/ 4 w 1656336"/>
              <a:gd name="connsiteY5" fmla="*/ 8 h 2079095"/>
              <a:gd name="connsiteX0" fmla="*/ 891297 w 1656728"/>
              <a:gd name="connsiteY0" fmla="*/ 2079047 h 2079095"/>
              <a:gd name="connsiteX1" fmla="*/ 1149955 w 1656728"/>
              <a:gd name="connsiteY1" fmla="*/ 1920606 h 2079095"/>
              <a:gd name="connsiteX2" fmla="*/ 1647611 w 1656728"/>
              <a:gd name="connsiteY2" fmla="*/ 1819257 h 2079095"/>
              <a:gd name="connsiteX3" fmla="*/ 1322721 w 1656728"/>
              <a:gd name="connsiteY3" fmla="*/ 1554506 h 2079095"/>
              <a:gd name="connsiteX4" fmla="*/ 1299198 w 1656728"/>
              <a:gd name="connsiteY4" fmla="*/ 1034398 h 2079095"/>
              <a:gd name="connsiteX5" fmla="*/ 4 w 1656728"/>
              <a:gd name="connsiteY5" fmla="*/ 8 h 2079095"/>
              <a:gd name="connsiteX0" fmla="*/ 891297 w 1655998"/>
              <a:gd name="connsiteY0" fmla="*/ 2079047 h 2079095"/>
              <a:gd name="connsiteX1" fmla="*/ 1149955 w 1655998"/>
              <a:gd name="connsiteY1" fmla="*/ 1920606 h 2079095"/>
              <a:gd name="connsiteX2" fmla="*/ 1647611 w 1655998"/>
              <a:gd name="connsiteY2" fmla="*/ 1819257 h 2079095"/>
              <a:gd name="connsiteX3" fmla="*/ 1322721 w 1655998"/>
              <a:gd name="connsiteY3" fmla="*/ 1554506 h 2079095"/>
              <a:gd name="connsiteX4" fmla="*/ 1299198 w 1655998"/>
              <a:gd name="connsiteY4" fmla="*/ 1034398 h 2079095"/>
              <a:gd name="connsiteX5" fmla="*/ 4 w 1655998"/>
              <a:gd name="connsiteY5" fmla="*/ 8 h 2079095"/>
              <a:gd name="connsiteX0" fmla="*/ 891297 w 1655998"/>
              <a:gd name="connsiteY0" fmla="*/ 2079048 h 2079096"/>
              <a:gd name="connsiteX1" fmla="*/ 1149955 w 1655998"/>
              <a:gd name="connsiteY1" fmla="*/ 1920607 h 2079096"/>
              <a:gd name="connsiteX2" fmla="*/ 1647611 w 1655998"/>
              <a:gd name="connsiteY2" fmla="*/ 1819258 h 2079096"/>
              <a:gd name="connsiteX3" fmla="*/ 1322721 w 1655998"/>
              <a:gd name="connsiteY3" fmla="*/ 1554507 h 2079096"/>
              <a:gd name="connsiteX4" fmla="*/ 1357123 w 1655998"/>
              <a:gd name="connsiteY4" fmla="*/ 926822 h 2079096"/>
              <a:gd name="connsiteX5" fmla="*/ 4 w 1655998"/>
              <a:gd name="connsiteY5" fmla="*/ 9 h 2079096"/>
              <a:gd name="connsiteX0" fmla="*/ 891297 w 1655998"/>
              <a:gd name="connsiteY0" fmla="*/ 2079048 h 2079096"/>
              <a:gd name="connsiteX1" fmla="*/ 1149955 w 1655998"/>
              <a:gd name="connsiteY1" fmla="*/ 1920607 h 2079096"/>
              <a:gd name="connsiteX2" fmla="*/ 1647611 w 1655998"/>
              <a:gd name="connsiteY2" fmla="*/ 1819258 h 2079096"/>
              <a:gd name="connsiteX3" fmla="*/ 1322721 w 1655998"/>
              <a:gd name="connsiteY3" fmla="*/ 1554507 h 2079096"/>
              <a:gd name="connsiteX4" fmla="*/ 1357123 w 1655998"/>
              <a:gd name="connsiteY4" fmla="*/ 926822 h 2079096"/>
              <a:gd name="connsiteX5" fmla="*/ 4 w 1655998"/>
              <a:gd name="connsiteY5" fmla="*/ 9 h 2079096"/>
              <a:gd name="connsiteX0" fmla="*/ 891297 w 1655998"/>
              <a:gd name="connsiteY0" fmla="*/ 2079051 h 2079099"/>
              <a:gd name="connsiteX1" fmla="*/ 1149955 w 1655998"/>
              <a:gd name="connsiteY1" fmla="*/ 1920610 h 2079099"/>
              <a:gd name="connsiteX2" fmla="*/ 1647611 w 1655998"/>
              <a:gd name="connsiteY2" fmla="*/ 1819261 h 2079099"/>
              <a:gd name="connsiteX3" fmla="*/ 1322721 w 1655998"/>
              <a:gd name="connsiteY3" fmla="*/ 1554510 h 2079099"/>
              <a:gd name="connsiteX4" fmla="*/ 1357123 w 1655998"/>
              <a:gd name="connsiteY4" fmla="*/ 926825 h 2079099"/>
              <a:gd name="connsiteX5" fmla="*/ 4 w 1655998"/>
              <a:gd name="connsiteY5" fmla="*/ 12 h 2079099"/>
              <a:gd name="connsiteX0" fmla="*/ 891297 w 1655998"/>
              <a:gd name="connsiteY0" fmla="*/ 2079051 h 2079099"/>
              <a:gd name="connsiteX1" fmla="*/ 1149955 w 1655998"/>
              <a:gd name="connsiteY1" fmla="*/ 1920610 h 2079099"/>
              <a:gd name="connsiteX2" fmla="*/ 1647611 w 1655998"/>
              <a:gd name="connsiteY2" fmla="*/ 1819261 h 2079099"/>
              <a:gd name="connsiteX3" fmla="*/ 1322721 w 1655998"/>
              <a:gd name="connsiteY3" fmla="*/ 1554510 h 2079099"/>
              <a:gd name="connsiteX4" fmla="*/ 1357123 w 1655998"/>
              <a:gd name="connsiteY4" fmla="*/ 926825 h 2079099"/>
              <a:gd name="connsiteX5" fmla="*/ 4 w 1655998"/>
              <a:gd name="connsiteY5" fmla="*/ 12 h 2079099"/>
              <a:gd name="connsiteX0" fmla="*/ 891297 w 1655998"/>
              <a:gd name="connsiteY0" fmla="*/ 2079052 h 2079100"/>
              <a:gd name="connsiteX1" fmla="*/ 1149955 w 1655998"/>
              <a:gd name="connsiteY1" fmla="*/ 1920611 h 2079100"/>
              <a:gd name="connsiteX2" fmla="*/ 1647611 w 1655998"/>
              <a:gd name="connsiteY2" fmla="*/ 1819262 h 2079100"/>
              <a:gd name="connsiteX3" fmla="*/ 1322721 w 1655998"/>
              <a:gd name="connsiteY3" fmla="*/ 1554511 h 2079100"/>
              <a:gd name="connsiteX4" fmla="*/ 1410911 w 1655998"/>
              <a:gd name="connsiteY4" fmla="*/ 881312 h 2079100"/>
              <a:gd name="connsiteX5" fmla="*/ 4 w 1655998"/>
              <a:gd name="connsiteY5" fmla="*/ 13 h 2079100"/>
              <a:gd name="connsiteX0" fmla="*/ 891297 w 1655998"/>
              <a:gd name="connsiteY0" fmla="*/ 2079053 h 2079101"/>
              <a:gd name="connsiteX1" fmla="*/ 1149955 w 1655998"/>
              <a:gd name="connsiteY1" fmla="*/ 1920612 h 2079101"/>
              <a:gd name="connsiteX2" fmla="*/ 1647611 w 1655998"/>
              <a:gd name="connsiteY2" fmla="*/ 1819263 h 2079101"/>
              <a:gd name="connsiteX3" fmla="*/ 1322721 w 1655998"/>
              <a:gd name="connsiteY3" fmla="*/ 1554512 h 2079101"/>
              <a:gd name="connsiteX4" fmla="*/ 1410911 w 1655998"/>
              <a:gd name="connsiteY4" fmla="*/ 881313 h 2079101"/>
              <a:gd name="connsiteX5" fmla="*/ 4 w 1655998"/>
              <a:gd name="connsiteY5" fmla="*/ 14 h 2079101"/>
              <a:gd name="connsiteX0" fmla="*/ 891297 w 1655998"/>
              <a:gd name="connsiteY0" fmla="*/ 2079052 h 2079100"/>
              <a:gd name="connsiteX1" fmla="*/ 1149955 w 1655998"/>
              <a:gd name="connsiteY1" fmla="*/ 1920611 h 2079100"/>
              <a:gd name="connsiteX2" fmla="*/ 1647611 w 1655998"/>
              <a:gd name="connsiteY2" fmla="*/ 1819262 h 2079100"/>
              <a:gd name="connsiteX3" fmla="*/ 1322721 w 1655998"/>
              <a:gd name="connsiteY3" fmla="*/ 1554511 h 2079100"/>
              <a:gd name="connsiteX4" fmla="*/ 1410911 w 1655998"/>
              <a:gd name="connsiteY4" fmla="*/ 881312 h 2079100"/>
              <a:gd name="connsiteX5" fmla="*/ 4 w 1655998"/>
              <a:gd name="connsiteY5" fmla="*/ 13 h 2079100"/>
              <a:gd name="connsiteX0" fmla="*/ 891297 w 1655998"/>
              <a:gd name="connsiteY0" fmla="*/ 2079056 h 2079104"/>
              <a:gd name="connsiteX1" fmla="*/ 1149955 w 1655998"/>
              <a:gd name="connsiteY1" fmla="*/ 1920615 h 2079104"/>
              <a:gd name="connsiteX2" fmla="*/ 1647611 w 1655998"/>
              <a:gd name="connsiteY2" fmla="*/ 1819266 h 2079104"/>
              <a:gd name="connsiteX3" fmla="*/ 1322721 w 1655998"/>
              <a:gd name="connsiteY3" fmla="*/ 1554515 h 2079104"/>
              <a:gd name="connsiteX4" fmla="*/ 1410911 w 1655998"/>
              <a:gd name="connsiteY4" fmla="*/ 881316 h 2079104"/>
              <a:gd name="connsiteX5" fmla="*/ 4 w 1655998"/>
              <a:gd name="connsiteY5" fmla="*/ 17 h 2079104"/>
              <a:gd name="connsiteX0" fmla="*/ 891297 w 1655998"/>
              <a:gd name="connsiteY0" fmla="*/ 2079056 h 2079104"/>
              <a:gd name="connsiteX1" fmla="*/ 1149955 w 1655998"/>
              <a:gd name="connsiteY1" fmla="*/ 1920615 h 2079104"/>
              <a:gd name="connsiteX2" fmla="*/ 1647611 w 1655998"/>
              <a:gd name="connsiteY2" fmla="*/ 1819266 h 2079104"/>
              <a:gd name="connsiteX3" fmla="*/ 1322721 w 1655998"/>
              <a:gd name="connsiteY3" fmla="*/ 1554515 h 2079104"/>
              <a:gd name="connsiteX4" fmla="*/ 1410911 w 1655998"/>
              <a:gd name="connsiteY4" fmla="*/ 881316 h 2079104"/>
              <a:gd name="connsiteX5" fmla="*/ 4 w 1655998"/>
              <a:gd name="connsiteY5" fmla="*/ 17 h 2079104"/>
              <a:gd name="connsiteX0" fmla="*/ 887161 w 1651862"/>
              <a:gd name="connsiteY0" fmla="*/ 2079054 h 2079102"/>
              <a:gd name="connsiteX1" fmla="*/ 1145819 w 1651862"/>
              <a:gd name="connsiteY1" fmla="*/ 1920613 h 2079102"/>
              <a:gd name="connsiteX2" fmla="*/ 1643475 w 1651862"/>
              <a:gd name="connsiteY2" fmla="*/ 1819264 h 2079102"/>
              <a:gd name="connsiteX3" fmla="*/ 1318585 w 1651862"/>
              <a:gd name="connsiteY3" fmla="*/ 1554513 h 2079102"/>
              <a:gd name="connsiteX4" fmla="*/ 1406775 w 1651862"/>
              <a:gd name="connsiteY4" fmla="*/ 881314 h 2079102"/>
              <a:gd name="connsiteX5" fmla="*/ 5 w 1651862"/>
              <a:gd name="connsiteY5" fmla="*/ 15 h 2079102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406770 w 1651857"/>
              <a:gd name="connsiteY4" fmla="*/ 881299 h 2079087"/>
              <a:gd name="connsiteX5" fmla="*/ 670284 w 1651857"/>
              <a:gd name="connsiteY5" fmla="*/ 376522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406770 w 1651857"/>
              <a:gd name="connsiteY4" fmla="*/ 881299 h 2079087"/>
              <a:gd name="connsiteX5" fmla="*/ 558570 w 1651857"/>
              <a:gd name="connsiteY5" fmla="*/ 546161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406770 w 1651857"/>
              <a:gd name="connsiteY4" fmla="*/ 881299 h 2079087"/>
              <a:gd name="connsiteX5" fmla="*/ 558570 w 1651857"/>
              <a:gd name="connsiteY5" fmla="*/ 546161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03331 w 1651857"/>
              <a:gd name="connsiteY4" fmla="*/ 653733 h 2079087"/>
              <a:gd name="connsiteX5" fmla="*/ 558570 w 1651857"/>
              <a:gd name="connsiteY5" fmla="*/ 546161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03331 w 1651857"/>
              <a:gd name="connsiteY4" fmla="*/ 653733 h 2079087"/>
              <a:gd name="connsiteX5" fmla="*/ 558570 w 1651857"/>
              <a:gd name="connsiteY5" fmla="*/ 546161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03331 w 1651857"/>
              <a:gd name="connsiteY4" fmla="*/ 653733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03331 w 1651857"/>
              <a:gd name="connsiteY4" fmla="*/ 653733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03331 w 1651857"/>
              <a:gd name="connsiteY4" fmla="*/ 653733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87"/>
              <a:gd name="connsiteX1" fmla="*/ 1145814 w 1651857"/>
              <a:gd name="connsiteY1" fmla="*/ 1920598 h 2079087"/>
              <a:gd name="connsiteX2" fmla="*/ 1643470 w 1651857"/>
              <a:gd name="connsiteY2" fmla="*/ 1819249 h 2079087"/>
              <a:gd name="connsiteX3" fmla="*/ 1318580 w 1651857"/>
              <a:gd name="connsiteY3" fmla="*/ 1554498 h 2079087"/>
              <a:gd name="connsiteX4" fmla="*/ 1377807 w 1651857"/>
              <a:gd name="connsiteY4" fmla="*/ 732347 h 2079087"/>
              <a:gd name="connsiteX5" fmla="*/ 839924 w 1651857"/>
              <a:gd name="connsiteY5" fmla="*/ 699250 h 2079087"/>
              <a:gd name="connsiteX6" fmla="*/ 0 w 1651857"/>
              <a:gd name="connsiteY6" fmla="*/ 0 h 2079087"/>
              <a:gd name="connsiteX0" fmla="*/ 887156 w 1651857"/>
              <a:gd name="connsiteY0" fmla="*/ 2079039 h 2079091"/>
              <a:gd name="connsiteX1" fmla="*/ 1145814 w 1651857"/>
              <a:gd name="connsiteY1" fmla="*/ 1920598 h 2079091"/>
              <a:gd name="connsiteX2" fmla="*/ 1643470 w 1651857"/>
              <a:gd name="connsiteY2" fmla="*/ 1819249 h 2079091"/>
              <a:gd name="connsiteX3" fmla="*/ 1318580 w 1651857"/>
              <a:gd name="connsiteY3" fmla="*/ 1554498 h 2079091"/>
              <a:gd name="connsiteX4" fmla="*/ 1377807 w 1651857"/>
              <a:gd name="connsiteY4" fmla="*/ 732347 h 2079091"/>
              <a:gd name="connsiteX5" fmla="*/ 839924 w 1651857"/>
              <a:gd name="connsiteY5" fmla="*/ 699250 h 2079091"/>
              <a:gd name="connsiteX6" fmla="*/ 0 w 1651857"/>
              <a:gd name="connsiteY6" fmla="*/ 0 h 2079091"/>
              <a:gd name="connsiteX0" fmla="*/ 887156 w 1651857"/>
              <a:gd name="connsiteY0" fmla="*/ 2079039 h 2079091"/>
              <a:gd name="connsiteX1" fmla="*/ 1145814 w 1651857"/>
              <a:gd name="connsiteY1" fmla="*/ 1920598 h 2079091"/>
              <a:gd name="connsiteX2" fmla="*/ 1643470 w 1651857"/>
              <a:gd name="connsiteY2" fmla="*/ 1819249 h 2079091"/>
              <a:gd name="connsiteX3" fmla="*/ 1318580 w 1651857"/>
              <a:gd name="connsiteY3" fmla="*/ 1554498 h 2079091"/>
              <a:gd name="connsiteX4" fmla="*/ 1377807 w 1651857"/>
              <a:gd name="connsiteY4" fmla="*/ 732347 h 2079091"/>
              <a:gd name="connsiteX5" fmla="*/ 839924 w 1651857"/>
              <a:gd name="connsiteY5" fmla="*/ 699250 h 2079091"/>
              <a:gd name="connsiteX6" fmla="*/ 0 w 1651857"/>
              <a:gd name="connsiteY6" fmla="*/ 0 h 2079091"/>
              <a:gd name="connsiteX0" fmla="*/ 887156 w 1651857"/>
              <a:gd name="connsiteY0" fmla="*/ 2079039 h 2079091"/>
              <a:gd name="connsiteX1" fmla="*/ 1145814 w 1651857"/>
              <a:gd name="connsiteY1" fmla="*/ 1920598 h 2079091"/>
              <a:gd name="connsiteX2" fmla="*/ 1643470 w 1651857"/>
              <a:gd name="connsiteY2" fmla="*/ 1819249 h 2079091"/>
              <a:gd name="connsiteX3" fmla="*/ 1318580 w 1651857"/>
              <a:gd name="connsiteY3" fmla="*/ 1554498 h 2079091"/>
              <a:gd name="connsiteX4" fmla="*/ 1377807 w 1651857"/>
              <a:gd name="connsiteY4" fmla="*/ 732347 h 2079091"/>
              <a:gd name="connsiteX5" fmla="*/ 839924 w 1651857"/>
              <a:gd name="connsiteY5" fmla="*/ 699250 h 2079091"/>
              <a:gd name="connsiteX6" fmla="*/ 0 w 1651857"/>
              <a:gd name="connsiteY6" fmla="*/ 0 h 2079091"/>
              <a:gd name="connsiteX0" fmla="*/ 887156 w 1651857"/>
              <a:gd name="connsiteY0" fmla="*/ 2079039 h 2079091"/>
              <a:gd name="connsiteX1" fmla="*/ 1145814 w 1651857"/>
              <a:gd name="connsiteY1" fmla="*/ 1920598 h 2079091"/>
              <a:gd name="connsiteX2" fmla="*/ 1643470 w 1651857"/>
              <a:gd name="connsiteY2" fmla="*/ 1819249 h 2079091"/>
              <a:gd name="connsiteX3" fmla="*/ 1318580 w 1651857"/>
              <a:gd name="connsiteY3" fmla="*/ 1554498 h 2079091"/>
              <a:gd name="connsiteX4" fmla="*/ 1377807 w 1651857"/>
              <a:gd name="connsiteY4" fmla="*/ 732347 h 2079091"/>
              <a:gd name="connsiteX5" fmla="*/ 839924 w 1651857"/>
              <a:gd name="connsiteY5" fmla="*/ 699250 h 2079091"/>
              <a:gd name="connsiteX6" fmla="*/ 0 w 1651857"/>
              <a:gd name="connsiteY6" fmla="*/ 0 h 2079091"/>
              <a:gd name="connsiteX0" fmla="*/ 887156 w 1643758"/>
              <a:gd name="connsiteY0" fmla="*/ 2079039 h 2079091"/>
              <a:gd name="connsiteX1" fmla="*/ 1145814 w 1643758"/>
              <a:gd name="connsiteY1" fmla="*/ 1920598 h 2079091"/>
              <a:gd name="connsiteX2" fmla="*/ 1635194 w 1643758"/>
              <a:gd name="connsiteY2" fmla="*/ 1835799 h 2079091"/>
              <a:gd name="connsiteX3" fmla="*/ 1318580 w 1643758"/>
              <a:gd name="connsiteY3" fmla="*/ 1554498 h 2079091"/>
              <a:gd name="connsiteX4" fmla="*/ 1377807 w 1643758"/>
              <a:gd name="connsiteY4" fmla="*/ 732347 h 2079091"/>
              <a:gd name="connsiteX5" fmla="*/ 839924 w 1643758"/>
              <a:gd name="connsiteY5" fmla="*/ 699250 h 2079091"/>
              <a:gd name="connsiteX6" fmla="*/ 0 w 1643758"/>
              <a:gd name="connsiteY6" fmla="*/ 0 h 2079091"/>
              <a:gd name="connsiteX0" fmla="*/ 887156 w 1637730"/>
              <a:gd name="connsiteY0" fmla="*/ 2079039 h 2079091"/>
              <a:gd name="connsiteX1" fmla="*/ 1145814 w 1637730"/>
              <a:gd name="connsiteY1" fmla="*/ 1920598 h 2079091"/>
              <a:gd name="connsiteX2" fmla="*/ 1635194 w 1637730"/>
              <a:gd name="connsiteY2" fmla="*/ 1835799 h 2079091"/>
              <a:gd name="connsiteX3" fmla="*/ 1318580 w 1637730"/>
              <a:gd name="connsiteY3" fmla="*/ 1554498 h 2079091"/>
              <a:gd name="connsiteX4" fmla="*/ 1377807 w 1637730"/>
              <a:gd name="connsiteY4" fmla="*/ 732347 h 2079091"/>
              <a:gd name="connsiteX5" fmla="*/ 839924 w 1637730"/>
              <a:gd name="connsiteY5" fmla="*/ 699250 h 2079091"/>
              <a:gd name="connsiteX6" fmla="*/ 0 w 1637730"/>
              <a:gd name="connsiteY6" fmla="*/ 0 h 2079091"/>
              <a:gd name="connsiteX0" fmla="*/ 887156 w 1637730"/>
              <a:gd name="connsiteY0" fmla="*/ 2079039 h 2079091"/>
              <a:gd name="connsiteX1" fmla="*/ 1149951 w 1637730"/>
              <a:gd name="connsiteY1" fmla="*/ 1920598 h 2079091"/>
              <a:gd name="connsiteX2" fmla="*/ 1635194 w 1637730"/>
              <a:gd name="connsiteY2" fmla="*/ 1835799 h 2079091"/>
              <a:gd name="connsiteX3" fmla="*/ 1318580 w 1637730"/>
              <a:gd name="connsiteY3" fmla="*/ 1554498 h 2079091"/>
              <a:gd name="connsiteX4" fmla="*/ 1377807 w 1637730"/>
              <a:gd name="connsiteY4" fmla="*/ 732347 h 2079091"/>
              <a:gd name="connsiteX5" fmla="*/ 839924 w 1637730"/>
              <a:gd name="connsiteY5" fmla="*/ 699250 h 2079091"/>
              <a:gd name="connsiteX6" fmla="*/ 0 w 1637730"/>
              <a:gd name="connsiteY6" fmla="*/ 0 h 2079091"/>
              <a:gd name="connsiteX0" fmla="*/ 887156 w 1637730"/>
              <a:gd name="connsiteY0" fmla="*/ 2079039 h 2079091"/>
              <a:gd name="connsiteX1" fmla="*/ 1149951 w 1637730"/>
              <a:gd name="connsiteY1" fmla="*/ 1920598 h 2079091"/>
              <a:gd name="connsiteX2" fmla="*/ 1635194 w 1637730"/>
              <a:gd name="connsiteY2" fmla="*/ 1835799 h 2079091"/>
              <a:gd name="connsiteX3" fmla="*/ 1318580 w 1637730"/>
              <a:gd name="connsiteY3" fmla="*/ 1554498 h 2079091"/>
              <a:gd name="connsiteX4" fmla="*/ 1377807 w 1637730"/>
              <a:gd name="connsiteY4" fmla="*/ 732347 h 2079091"/>
              <a:gd name="connsiteX5" fmla="*/ 860612 w 1637730"/>
              <a:gd name="connsiteY5" fmla="*/ 686837 h 2079091"/>
              <a:gd name="connsiteX6" fmla="*/ 0 w 1637730"/>
              <a:gd name="connsiteY6" fmla="*/ 0 h 2079091"/>
              <a:gd name="connsiteX0" fmla="*/ 887156 w 1637730"/>
              <a:gd name="connsiteY0" fmla="*/ 2029388 h 2029440"/>
              <a:gd name="connsiteX1" fmla="*/ 1149951 w 1637730"/>
              <a:gd name="connsiteY1" fmla="*/ 1870947 h 2029440"/>
              <a:gd name="connsiteX2" fmla="*/ 1635194 w 1637730"/>
              <a:gd name="connsiteY2" fmla="*/ 1786148 h 2029440"/>
              <a:gd name="connsiteX3" fmla="*/ 1318580 w 1637730"/>
              <a:gd name="connsiteY3" fmla="*/ 1504847 h 2029440"/>
              <a:gd name="connsiteX4" fmla="*/ 1377807 w 1637730"/>
              <a:gd name="connsiteY4" fmla="*/ 682696 h 2029440"/>
              <a:gd name="connsiteX5" fmla="*/ 860612 w 1637730"/>
              <a:gd name="connsiteY5" fmla="*/ 637186 h 2029440"/>
              <a:gd name="connsiteX6" fmla="*/ 0 w 1637730"/>
              <a:gd name="connsiteY6" fmla="*/ 0 h 2029440"/>
              <a:gd name="connsiteX0" fmla="*/ 887156 w 1637730"/>
              <a:gd name="connsiteY0" fmla="*/ 2029388 h 2029440"/>
              <a:gd name="connsiteX1" fmla="*/ 1149951 w 1637730"/>
              <a:gd name="connsiteY1" fmla="*/ 1870947 h 2029440"/>
              <a:gd name="connsiteX2" fmla="*/ 1635194 w 1637730"/>
              <a:gd name="connsiteY2" fmla="*/ 1786148 h 2029440"/>
              <a:gd name="connsiteX3" fmla="*/ 1318580 w 1637730"/>
              <a:gd name="connsiteY3" fmla="*/ 1504847 h 2029440"/>
              <a:gd name="connsiteX4" fmla="*/ 1377807 w 1637730"/>
              <a:gd name="connsiteY4" fmla="*/ 682696 h 2029440"/>
              <a:gd name="connsiteX5" fmla="*/ 860612 w 1637730"/>
              <a:gd name="connsiteY5" fmla="*/ 637186 h 2029440"/>
              <a:gd name="connsiteX6" fmla="*/ 0 w 1637730"/>
              <a:gd name="connsiteY6" fmla="*/ 0 h 2029440"/>
              <a:gd name="connsiteX0" fmla="*/ 907844 w 1658418"/>
              <a:gd name="connsiteY0" fmla="*/ 2054214 h 2054266"/>
              <a:gd name="connsiteX1" fmla="*/ 1170639 w 1658418"/>
              <a:gd name="connsiteY1" fmla="*/ 1895773 h 2054266"/>
              <a:gd name="connsiteX2" fmla="*/ 1655882 w 1658418"/>
              <a:gd name="connsiteY2" fmla="*/ 1810974 h 2054266"/>
              <a:gd name="connsiteX3" fmla="*/ 1339268 w 1658418"/>
              <a:gd name="connsiteY3" fmla="*/ 1529673 h 2054266"/>
              <a:gd name="connsiteX4" fmla="*/ 1398495 w 1658418"/>
              <a:gd name="connsiteY4" fmla="*/ 707522 h 2054266"/>
              <a:gd name="connsiteX5" fmla="*/ 881300 w 1658418"/>
              <a:gd name="connsiteY5" fmla="*/ 662012 h 2054266"/>
              <a:gd name="connsiteX6" fmla="*/ 0 w 1658418"/>
              <a:gd name="connsiteY6" fmla="*/ 0 h 2054266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69532 w 1629455"/>
              <a:gd name="connsiteY4" fmla="*/ 678559 h 2025303"/>
              <a:gd name="connsiteX5" fmla="*/ 852337 w 1629455"/>
              <a:gd name="connsiteY5" fmla="*/ 633049 h 2025303"/>
              <a:gd name="connsiteX6" fmla="*/ 0 w 1629455"/>
              <a:gd name="connsiteY6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19881 w 1629455"/>
              <a:gd name="connsiteY4" fmla="*/ 624770 h 2025303"/>
              <a:gd name="connsiteX5" fmla="*/ 852337 w 1629455"/>
              <a:gd name="connsiteY5" fmla="*/ 633049 h 2025303"/>
              <a:gd name="connsiteX6" fmla="*/ 0 w 1629455"/>
              <a:gd name="connsiteY6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19881 w 1629455"/>
              <a:gd name="connsiteY4" fmla="*/ 624770 h 2025303"/>
              <a:gd name="connsiteX5" fmla="*/ 852337 w 1629455"/>
              <a:gd name="connsiteY5" fmla="*/ 633049 h 2025303"/>
              <a:gd name="connsiteX6" fmla="*/ 0 w 1629455"/>
              <a:gd name="connsiteY6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19881 w 1629455"/>
              <a:gd name="connsiteY4" fmla="*/ 624770 h 2025303"/>
              <a:gd name="connsiteX5" fmla="*/ 852337 w 1629455"/>
              <a:gd name="connsiteY5" fmla="*/ 633049 h 2025303"/>
              <a:gd name="connsiteX6" fmla="*/ 0 w 1629455"/>
              <a:gd name="connsiteY6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19881 w 1629455"/>
              <a:gd name="connsiteY4" fmla="*/ 624770 h 2025303"/>
              <a:gd name="connsiteX5" fmla="*/ 852337 w 1629455"/>
              <a:gd name="connsiteY5" fmla="*/ 633049 h 2025303"/>
              <a:gd name="connsiteX6" fmla="*/ 0 w 1629455"/>
              <a:gd name="connsiteY6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19881 w 1629455"/>
              <a:gd name="connsiteY4" fmla="*/ 624770 h 2025303"/>
              <a:gd name="connsiteX5" fmla="*/ 852337 w 1629455"/>
              <a:gd name="connsiteY5" fmla="*/ 633049 h 2025303"/>
              <a:gd name="connsiteX6" fmla="*/ 0 w 1629455"/>
              <a:gd name="connsiteY6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15742 w 1629455"/>
              <a:gd name="connsiteY4" fmla="*/ 935090 h 2025303"/>
              <a:gd name="connsiteX5" fmla="*/ 1319881 w 1629455"/>
              <a:gd name="connsiteY5" fmla="*/ 624770 h 2025303"/>
              <a:gd name="connsiteX6" fmla="*/ 852337 w 1629455"/>
              <a:gd name="connsiteY6" fmla="*/ 633049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295054 w 1629455"/>
              <a:gd name="connsiteY4" fmla="*/ 1092317 h 2025303"/>
              <a:gd name="connsiteX5" fmla="*/ 1319881 w 1629455"/>
              <a:gd name="connsiteY5" fmla="*/ 624770 h 2025303"/>
              <a:gd name="connsiteX6" fmla="*/ 852337 w 1629455"/>
              <a:gd name="connsiteY6" fmla="*/ 633049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295054 w 1629455"/>
              <a:gd name="connsiteY4" fmla="*/ 1092317 h 2025303"/>
              <a:gd name="connsiteX5" fmla="*/ 1319881 w 1629455"/>
              <a:gd name="connsiteY5" fmla="*/ 624770 h 2025303"/>
              <a:gd name="connsiteX6" fmla="*/ 852337 w 1629455"/>
              <a:gd name="connsiteY6" fmla="*/ 633049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295054 w 1629455"/>
              <a:gd name="connsiteY4" fmla="*/ 1092317 h 2025303"/>
              <a:gd name="connsiteX5" fmla="*/ 1319881 w 1629455"/>
              <a:gd name="connsiteY5" fmla="*/ 624770 h 2025303"/>
              <a:gd name="connsiteX6" fmla="*/ 852337 w 1629455"/>
              <a:gd name="connsiteY6" fmla="*/ 633049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295054 w 1629455"/>
              <a:gd name="connsiteY4" fmla="*/ 1092317 h 2025303"/>
              <a:gd name="connsiteX5" fmla="*/ 1319881 w 1629455"/>
              <a:gd name="connsiteY5" fmla="*/ 624770 h 2025303"/>
              <a:gd name="connsiteX6" fmla="*/ 852337 w 1629455"/>
              <a:gd name="connsiteY6" fmla="*/ 633049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295054 w 1629455"/>
              <a:gd name="connsiteY4" fmla="*/ 1092317 h 2025303"/>
              <a:gd name="connsiteX5" fmla="*/ 1319881 w 1629455"/>
              <a:gd name="connsiteY5" fmla="*/ 624770 h 2025303"/>
              <a:gd name="connsiteX6" fmla="*/ 852337 w 1629455"/>
              <a:gd name="connsiteY6" fmla="*/ 633049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295054 w 1629455"/>
              <a:gd name="connsiteY4" fmla="*/ 1092317 h 2025303"/>
              <a:gd name="connsiteX5" fmla="*/ 1319881 w 1629455"/>
              <a:gd name="connsiteY5" fmla="*/ 624770 h 2025303"/>
              <a:gd name="connsiteX6" fmla="*/ 852337 w 1629455"/>
              <a:gd name="connsiteY6" fmla="*/ 662012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295054 w 1629455"/>
              <a:gd name="connsiteY4" fmla="*/ 1092317 h 2025303"/>
              <a:gd name="connsiteX5" fmla="*/ 1319881 w 1629455"/>
              <a:gd name="connsiteY5" fmla="*/ 624770 h 2025303"/>
              <a:gd name="connsiteX6" fmla="*/ 852337 w 1629455"/>
              <a:gd name="connsiteY6" fmla="*/ 628912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295054 w 1629455"/>
              <a:gd name="connsiteY4" fmla="*/ 1092317 h 2025303"/>
              <a:gd name="connsiteX5" fmla="*/ 1319881 w 1629455"/>
              <a:gd name="connsiteY5" fmla="*/ 624770 h 2025303"/>
              <a:gd name="connsiteX6" fmla="*/ 1257817 w 1629455"/>
              <a:gd name="connsiteY6" fmla="*/ 575123 h 2025303"/>
              <a:gd name="connsiteX7" fmla="*/ 852337 w 1629455"/>
              <a:gd name="connsiteY7" fmla="*/ 628912 h 2025303"/>
              <a:gd name="connsiteX8" fmla="*/ 0 w 1629455"/>
              <a:gd name="connsiteY8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295054 w 1629455"/>
              <a:gd name="connsiteY4" fmla="*/ 1092317 h 2025303"/>
              <a:gd name="connsiteX5" fmla="*/ 1381944 w 1629455"/>
              <a:gd name="connsiteY5" fmla="*/ 703383 h 2025303"/>
              <a:gd name="connsiteX6" fmla="*/ 1257817 w 1629455"/>
              <a:gd name="connsiteY6" fmla="*/ 575123 h 2025303"/>
              <a:gd name="connsiteX7" fmla="*/ 852337 w 1629455"/>
              <a:gd name="connsiteY7" fmla="*/ 628912 h 2025303"/>
              <a:gd name="connsiteX8" fmla="*/ 0 w 1629455"/>
              <a:gd name="connsiteY8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295054 w 1629455"/>
              <a:gd name="connsiteY4" fmla="*/ 1092317 h 2025303"/>
              <a:gd name="connsiteX5" fmla="*/ 1257817 w 1629455"/>
              <a:gd name="connsiteY5" fmla="*/ 575123 h 2025303"/>
              <a:gd name="connsiteX6" fmla="*/ 852337 w 1629455"/>
              <a:gd name="connsiteY6" fmla="*/ 628912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03329 w 1629455"/>
              <a:gd name="connsiteY4" fmla="*/ 1046804 h 2025303"/>
              <a:gd name="connsiteX5" fmla="*/ 1257817 w 1629455"/>
              <a:gd name="connsiteY5" fmla="*/ 575123 h 2025303"/>
              <a:gd name="connsiteX6" fmla="*/ 852337 w 1629455"/>
              <a:gd name="connsiteY6" fmla="*/ 628912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03329 w 1629455"/>
              <a:gd name="connsiteY4" fmla="*/ 1046804 h 2025303"/>
              <a:gd name="connsiteX5" fmla="*/ 1257817 w 1629455"/>
              <a:gd name="connsiteY5" fmla="*/ 575123 h 2025303"/>
              <a:gd name="connsiteX6" fmla="*/ 852337 w 1629455"/>
              <a:gd name="connsiteY6" fmla="*/ 628912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03329 w 1629455"/>
              <a:gd name="connsiteY4" fmla="*/ 1046804 h 2025303"/>
              <a:gd name="connsiteX5" fmla="*/ 1257817 w 1629455"/>
              <a:gd name="connsiteY5" fmla="*/ 575123 h 2025303"/>
              <a:gd name="connsiteX6" fmla="*/ 852337 w 1629455"/>
              <a:gd name="connsiteY6" fmla="*/ 628912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03329 w 1629455"/>
              <a:gd name="connsiteY4" fmla="*/ 1046804 h 2025303"/>
              <a:gd name="connsiteX5" fmla="*/ 1257817 w 1629455"/>
              <a:gd name="connsiteY5" fmla="*/ 575123 h 2025303"/>
              <a:gd name="connsiteX6" fmla="*/ 852337 w 1629455"/>
              <a:gd name="connsiteY6" fmla="*/ 628912 h 2025303"/>
              <a:gd name="connsiteX7" fmla="*/ 0 w 1629455"/>
              <a:gd name="connsiteY7" fmla="*/ 0 h 2025303"/>
              <a:gd name="connsiteX0" fmla="*/ 878881 w 1629455"/>
              <a:gd name="connsiteY0" fmla="*/ 2025251 h 2025303"/>
              <a:gd name="connsiteX1" fmla="*/ 1141676 w 1629455"/>
              <a:gd name="connsiteY1" fmla="*/ 1866810 h 2025303"/>
              <a:gd name="connsiteX2" fmla="*/ 1626919 w 1629455"/>
              <a:gd name="connsiteY2" fmla="*/ 1782011 h 2025303"/>
              <a:gd name="connsiteX3" fmla="*/ 1310305 w 1629455"/>
              <a:gd name="connsiteY3" fmla="*/ 1500710 h 2025303"/>
              <a:gd name="connsiteX4" fmla="*/ 1303329 w 1629455"/>
              <a:gd name="connsiteY4" fmla="*/ 1046804 h 2025303"/>
              <a:gd name="connsiteX5" fmla="*/ 1274367 w 1629455"/>
              <a:gd name="connsiteY5" fmla="*/ 575123 h 2025303"/>
              <a:gd name="connsiteX6" fmla="*/ 852337 w 1629455"/>
              <a:gd name="connsiteY6" fmla="*/ 628912 h 2025303"/>
              <a:gd name="connsiteX7" fmla="*/ 0 w 1629455"/>
              <a:gd name="connsiteY7" fmla="*/ 0 h 2025303"/>
              <a:gd name="connsiteX0" fmla="*/ 878881 w 1654106"/>
              <a:gd name="connsiteY0" fmla="*/ 2025251 h 2025303"/>
              <a:gd name="connsiteX1" fmla="*/ 1141676 w 1654106"/>
              <a:gd name="connsiteY1" fmla="*/ 1866810 h 2025303"/>
              <a:gd name="connsiteX2" fmla="*/ 1651745 w 1654106"/>
              <a:gd name="connsiteY2" fmla="*/ 1777873 h 2025303"/>
              <a:gd name="connsiteX3" fmla="*/ 1310305 w 1654106"/>
              <a:gd name="connsiteY3" fmla="*/ 1500710 h 2025303"/>
              <a:gd name="connsiteX4" fmla="*/ 1303329 w 1654106"/>
              <a:gd name="connsiteY4" fmla="*/ 1046804 h 2025303"/>
              <a:gd name="connsiteX5" fmla="*/ 1274367 w 1654106"/>
              <a:gd name="connsiteY5" fmla="*/ 575123 h 2025303"/>
              <a:gd name="connsiteX6" fmla="*/ 852337 w 1654106"/>
              <a:gd name="connsiteY6" fmla="*/ 628912 h 2025303"/>
              <a:gd name="connsiteX7" fmla="*/ 0 w 1654106"/>
              <a:gd name="connsiteY7" fmla="*/ 0 h 2025303"/>
              <a:gd name="connsiteX0" fmla="*/ 878881 w 1654106"/>
              <a:gd name="connsiteY0" fmla="*/ 2025251 h 2025303"/>
              <a:gd name="connsiteX1" fmla="*/ 1141676 w 1654106"/>
              <a:gd name="connsiteY1" fmla="*/ 1866810 h 2025303"/>
              <a:gd name="connsiteX2" fmla="*/ 1651745 w 1654106"/>
              <a:gd name="connsiteY2" fmla="*/ 1777873 h 2025303"/>
              <a:gd name="connsiteX3" fmla="*/ 1310305 w 1654106"/>
              <a:gd name="connsiteY3" fmla="*/ 1500710 h 2025303"/>
              <a:gd name="connsiteX4" fmla="*/ 1303329 w 1654106"/>
              <a:gd name="connsiteY4" fmla="*/ 1046804 h 2025303"/>
              <a:gd name="connsiteX5" fmla="*/ 1274367 w 1654106"/>
              <a:gd name="connsiteY5" fmla="*/ 575123 h 2025303"/>
              <a:gd name="connsiteX6" fmla="*/ 852337 w 1654106"/>
              <a:gd name="connsiteY6" fmla="*/ 628912 h 2025303"/>
              <a:gd name="connsiteX7" fmla="*/ 0 w 1654106"/>
              <a:gd name="connsiteY7" fmla="*/ 0 h 2025303"/>
              <a:gd name="connsiteX0" fmla="*/ 878881 w 1660677"/>
              <a:gd name="connsiteY0" fmla="*/ 2025251 h 2025303"/>
              <a:gd name="connsiteX1" fmla="*/ 1141676 w 1660677"/>
              <a:gd name="connsiteY1" fmla="*/ 1866810 h 2025303"/>
              <a:gd name="connsiteX2" fmla="*/ 1651745 w 1660677"/>
              <a:gd name="connsiteY2" fmla="*/ 1777873 h 2025303"/>
              <a:gd name="connsiteX3" fmla="*/ 1310305 w 1660677"/>
              <a:gd name="connsiteY3" fmla="*/ 1500710 h 2025303"/>
              <a:gd name="connsiteX4" fmla="*/ 1303329 w 1660677"/>
              <a:gd name="connsiteY4" fmla="*/ 1046804 h 2025303"/>
              <a:gd name="connsiteX5" fmla="*/ 1274367 w 1660677"/>
              <a:gd name="connsiteY5" fmla="*/ 575123 h 2025303"/>
              <a:gd name="connsiteX6" fmla="*/ 852337 w 1660677"/>
              <a:gd name="connsiteY6" fmla="*/ 628912 h 2025303"/>
              <a:gd name="connsiteX7" fmla="*/ 0 w 1660677"/>
              <a:gd name="connsiteY7" fmla="*/ 0 h 2025303"/>
              <a:gd name="connsiteX0" fmla="*/ 878881 w 1665516"/>
              <a:gd name="connsiteY0" fmla="*/ 2025251 h 2025303"/>
              <a:gd name="connsiteX1" fmla="*/ 1141676 w 1665516"/>
              <a:gd name="connsiteY1" fmla="*/ 1866810 h 2025303"/>
              <a:gd name="connsiteX2" fmla="*/ 1651745 w 1665516"/>
              <a:gd name="connsiteY2" fmla="*/ 1777873 h 2025303"/>
              <a:gd name="connsiteX3" fmla="*/ 1310305 w 1665516"/>
              <a:gd name="connsiteY3" fmla="*/ 1500710 h 2025303"/>
              <a:gd name="connsiteX4" fmla="*/ 1303329 w 1665516"/>
              <a:gd name="connsiteY4" fmla="*/ 1046804 h 2025303"/>
              <a:gd name="connsiteX5" fmla="*/ 1274367 w 1665516"/>
              <a:gd name="connsiteY5" fmla="*/ 575123 h 2025303"/>
              <a:gd name="connsiteX6" fmla="*/ 852337 w 1665516"/>
              <a:gd name="connsiteY6" fmla="*/ 628912 h 2025303"/>
              <a:gd name="connsiteX7" fmla="*/ 0 w 1665516"/>
              <a:gd name="connsiteY7" fmla="*/ 0 h 2025303"/>
              <a:gd name="connsiteX0" fmla="*/ 878881 w 1657363"/>
              <a:gd name="connsiteY0" fmla="*/ 2025251 h 2025303"/>
              <a:gd name="connsiteX1" fmla="*/ 1141676 w 1657363"/>
              <a:gd name="connsiteY1" fmla="*/ 1866810 h 2025303"/>
              <a:gd name="connsiteX2" fmla="*/ 1651745 w 1657363"/>
              <a:gd name="connsiteY2" fmla="*/ 1777873 h 2025303"/>
              <a:gd name="connsiteX3" fmla="*/ 1310305 w 1657363"/>
              <a:gd name="connsiteY3" fmla="*/ 1500710 h 2025303"/>
              <a:gd name="connsiteX4" fmla="*/ 1303329 w 1657363"/>
              <a:gd name="connsiteY4" fmla="*/ 1046804 h 2025303"/>
              <a:gd name="connsiteX5" fmla="*/ 1274367 w 1657363"/>
              <a:gd name="connsiteY5" fmla="*/ 575123 h 2025303"/>
              <a:gd name="connsiteX6" fmla="*/ 852337 w 1657363"/>
              <a:gd name="connsiteY6" fmla="*/ 628912 h 2025303"/>
              <a:gd name="connsiteX7" fmla="*/ 0 w 1657363"/>
              <a:gd name="connsiteY7" fmla="*/ 0 h 2025303"/>
              <a:gd name="connsiteX0" fmla="*/ 878881 w 1657363"/>
              <a:gd name="connsiteY0" fmla="*/ 2025251 h 2025303"/>
              <a:gd name="connsiteX1" fmla="*/ 1141676 w 1657363"/>
              <a:gd name="connsiteY1" fmla="*/ 1866810 h 2025303"/>
              <a:gd name="connsiteX2" fmla="*/ 1651745 w 1657363"/>
              <a:gd name="connsiteY2" fmla="*/ 1777873 h 2025303"/>
              <a:gd name="connsiteX3" fmla="*/ 1310305 w 1657363"/>
              <a:gd name="connsiteY3" fmla="*/ 1500710 h 2025303"/>
              <a:gd name="connsiteX4" fmla="*/ 1303329 w 1657363"/>
              <a:gd name="connsiteY4" fmla="*/ 1046804 h 2025303"/>
              <a:gd name="connsiteX5" fmla="*/ 1274367 w 1657363"/>
              <a:gd name="connsiteY5" fmla="*/ 575123 h 2025303"/>
              <a:gd name="connsiteX6" fmla="*/ 852337 w 1657363"/>
              <a:gd name="connsiteY6" fmla="*/ 628912 h 2025303"/>
              <a:gd name="connsiteX7" fmla="*/ 0 w 1657363"/>
              <a:gd name="connsiteY7" fmla="*/ 0 h 2025303"/>
              <a:gd name="connsiteX0" fmla="*/ 878881 w 1661542"/>
              <a:gd name="connsiteY0" fmla="*/ 2025251 h 2025303"/>
              <a:gd name="connsiteX1" fmla="*/ 1141676 w 1661542"/>
              <a:gd name="connsiteY1" fmla="*/ 1866810 h 2025303"/>
              <a:gd name="connsiteX2" fmla="*/ 1651745 w 1661542"/>
              <a:gd name="connsiteY2" fmla="*/ 1777873 h 2025303"/>
              <a:gd name="connsiteX3" fmla="*/ 1310305 w 1661542"/>
              <a:gd name="connsiteY3" fmla="*/ 1500710 h 2025303"/>
              <a:gd name="connsiteX4" fmla="*/ 1303329 w 1661542"/>
              <a:gd name="connsiteY4" fmla="*/ 1046804 h 2025303"/>
              <a:gd name="connsiteX5" fmla="*/ 1274367 w 1661542"/>
              <a:gd name="connsiteY5" fmla="*/ 575123 h 2025303"/>
              <a:gd name="connsiteX6" fmla="*/ 852337 w 1661542"/>
              <a:gd name="connsiteY6" fmla="*/ 628912 h 2025303"/>
              <a:gd name="connsiteX7" fmla="*/ 0 w 1661542"/>
              <a:gd name="connsiteY7" fmla="*/ 0 h 2025303"/>
              <a:gd name="connsiteX0" fmla="*/ 878881 w 1661542"/>
              <a:gd name="connsiteY0" fmla="*/ 2025251 h 2025303"/>
              <a:gd name="connsiteX1" fmla="*/ 1141676 w 1661542"/>
              <a:gd name="connsiteY1" fmla="*/ 1866810 h 2025303"/>
              <a:gd name="connsiteX2" fmla="*/ 1651745 w 1661542"/>
              <a:gd name="connsiteY2" fmla="*/ 1777873 h 2025303"/>
              <a:gd name="connsiteX3" fmla="*/ 1310305 w 1661542"/>
              <a:gd name="connsiteY3" fmla="*/ 1500710 h 2025303"/>
              <a:gd name="connsiteX4" fmla="*/ 1303329 w 1661542"/>
              <a:gd name="connsiteY4" fmla="*/ 1046804 h 2025303"/>
              <a:gd name="connsiteX5" fmla="*/ 1274367 w 1661542"/>
              <a:gd name="connsiteY5" fmla="*/ 575123 h 2025303"/>
              <a:gd name="connsiteX6" fmla="*/ 852337 w 1661542"/>
              <a:gd name="connsiteY6" fmla="*/ 628912 h 2025303"/>
              <a:gd name="connsiteX7" fmla="*/ 0 w 1661542"/>
              <a:gd name="connsiteY7" fmla="*/ 0 h 2025303"/>
              <a:gd name="connsiteX0" fmla="*/ 878881 w 1661542"/>
              <a:gd name="connsiteY0" fmla="*/ 2025251 h 2025303"/>
              <a:gd name="connsiteX1" fmla="*/ 1141676 w 1661542"/>
              <a:gd name="connsiteY1" fmla="*/ 1866810 h 2025303"/>
              <a:gd name="connsiteX2" fmla="*/ 1651745 w 1661542"/>
              <a:gd name="connsiteY2" fmla="*/ 1777873 h 2025303"/>
              <a:gd name="connsiteX3" fmla="*/ 1310305 w 1661542"/>
              <a:gd name="connsiteY3" fmla="*/ 1500710 h 2025303"/>
              <a:gd name="connsiteX4" fmla="*/ 1303329 w 1661542"/>
              <a:gd name="connsiteY4" fmla="*/ 1046804 h 2025303"/>
              <a:gd name="connsiteX5" fmla="*/ 1274367 w 1661542"/>
              <a:gd name="connsiteY5" fmla="*/ 575123 h 2025303"/>
              <a:gd name="connsiteX6" fmla="*/ 852337 w 1661542"/>
              <a:gd name="connsiteY6" fmla="*/ 628912 h 2025303"/>
              <a:gd name="connsiteX7" fmla="*/ 0 w 1661542"/>
              <a:gd name="connsiteY7" fmla="*/ 0 h 2025303"/>
              <a:gd name="connsiteX0" fmla="*/ 878881 w 1651745"/>
              <a:gd name="connsiteY0" fmla="*/ 2025251 h 2025303"/>
              <a:gd name="connsiteX1" fmla="*/ 1141676 w 1651745"/>
              <a:gd name="connsiteY1" fmla="*/ 1866810 h 2025303"/>
              <a:gd name="connsiteX2" fmla="*/ 1651745 w 1651745"/>
              <a:gd name="connsiteY2" fmla="*/ 1777873 h 2025303"/>
              <a:gd name="connsiteX3" fmla="*/ 1310305 w 1651745"/>
              <a:gd name="connsiteY3" fmla="*/ 1500710 h 2025303"/>
              <a:gd name="connsiteX4" fmla="*/ 1303329 w 1651745"/>
              <a:gd name="connsiteY4" fmla="*/ 1046804 h 2025303"/>
              <a:gd name="connsiteX5" fmla="*/ 1274367 w 1651745"/>
              <a:gd name="connsiteY5" fmla="*/ 575123 h 2025303"/>
              <a:gd name="connsiteX6" fmla="*/ 852337 w 1651745"/>
              <a:gd name="connsiteY6" fmla="*/ 628912 h 2025303"/>
              <a:gd name="connsiteX7" fmla="*/ 0 w 1651745"/>
              <a:gd name="connsiteY7" fmla="*/ 0 h 2025303"/>
              <a:gd name="connsiteX0" fmla="*/ 878881 w 1651745"/>
              <a:gd name="connsiteY0" fmla="*/ 2025251 h 2025303"/>
              <a:gd name="connsiteX1" fmla="*/ 1141676 w 1651745"/>
              <a:gd name="connsiteY1" fmla="*/ 1866810 h 2025303"/>
              <a:gd name="connsiteX2" fmla="*/ 1651745 w 1651745"/>
              <a:gd name="connsiteY2" fmla="*/ 1786148 h 2025303"/>
              <a:gd name="connsiteX3" fmla="*/ 1310305 w 1651745"/>
              <a:gd name="connsiteY3" fmla="*/ 1500710 h 2025303"/>
              <a:gd name="connsiteX4" fmla="*/ 1303329 w 1651745"/>
              <a:gd name="connsiteY4" fmla="*/ 1046804 h 2025303"/>
              <a:gd name="connsiteX5" fmla="*/ 1274367 w 1651745"/>
              <a:gd name="connsiteY5" fmla="*/ 575123 h 2025303"/>
              <a:gd name="connsiteX6" fmla="*/ 852337 w 1651745"/>
              <a:gd name="connsiteY6" fmla="*/ 628912 h 2025303"/>
              <a:gd name="connsiteX7" fmla="*/ 0 w 1651745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303329 w 1652118"/>
              <a:gd name="connsiteY4" fmla="*/ 1046804 h 2025303"/>
              <a:gd name="connsiteX5" fmla="*/ 1274367 w 1652118"/>
              <a:gd name="connsiteY5" fmla="*/ 575123 h 2025303"/>
              <a:gd name="connsiteX6" fmla="*/ 852337 w 1652118"/>
              <a:gd name="connsiteY6" fmla="*/ 628912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303329 w 1652118"/>
              <a:gd name="connsiteY4" fmla="*/ 1046804 h 2025303"/>
              <a:gd name="connsiteX5" fmla="*/ 1274367 w 1652118"/>
              <a:gd name="connsiteY5" fmla="*/ 575123 h 2025303"/>
              <a:gd name="connsiteX6" fmla="*/ 852337 w 1652118"/>
              <a:gd name="connsiteY6" fmla="*/ 628912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274367 w 1652118"/>
              <a:gd name="connsiteY5" fmla="*/ 575123 h 2025303"/>
              <a:gd name="connsiteX6" fmla="*/ 852337 w 1652118"/>
              <a:gd name="connsiteY6" fmla="*/ 628912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274367 w 1652118"/>
              <a:gd name="connsiteY5" fmla="*/ 575123 h 2025303"/>
              <a:gd name="connsiteX6" fmla="*/ 852337 w 1652118"/>
              <a:gd name="connsiteY6" fmla="*/ 628912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274367 w 1652118"/>
              <a:gd name="connsiteY5" fmla="*/ 575123 h 2025303"/>
              <a:gd name="connsiteX6" fmla="*/ 852337 w 1652118"/>
              <a:gd name="connsiteY6" fmla="*/ 628912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328156 w 1652118"/>
              <a:gd name="connsiteY5" fmla="*/ 670287 h 2025303"/>
              <a:gd name="connsiteX6" fmla="*/ 852337 w 1652118"/>
              <a:gd name="connsiteY6" fmla="*/ 628912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328156 w 1652118"/>
              <a:gd name="connsiteY5" fmla="*/ 670287 h 2025303"/>
              <a:gd name="connsiteX6" fmla="*/ 852337 w 1652118"/>
              <a:gd name="connsiteY6" fmla="*/ 628912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328156 w 1652118"/>
              <a:gd name="connsiteY5" fmla="*/ 637187 h 2025303"/>
              <a:gd name="connsiteX6" fmla="*/ 852337 w 1652118"/>
              <a:gd name="connsiteY6" fmla="*/ 628912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328156 w 1652118"/>
              <a:gd name="connsiteY5" fmla="*/ 637187 h 2025303"/>
              <a:gd name="connsiteX6" fmla="*/ 852337 w 1652118"/>
              <a:gd name="connsiteY6" fmla="*/ 628912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328156 w 1652118"/>
              <a:gd name="connsiteY5" fmla="*/ 637187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328156 w 1652118"/>
              <a:gd name="connsiteY5" fmla="*/ 637187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299193 w 1652118"/>
              <a:gd name="connsiteY5" fmla="*/ 599949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95054 w 1652118"/>
              <a:gd name="connsiteY4" fmla="*/ 1113005 h 2025303"/>
              <a:gd name="connsiteX5" fmla="*/ 1319881 w 1652118"/>
              <a:gd name="connsiteY5" fmla="*/ 628912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53678 w 1652118"/>
              <a:gd name="connsiteY4" fmla="*/ 1125417 h 2025303"/>
              <a:gd name="connsiteX5" fmla="*/ 1319881 w 1652118"/>
              <a:gd name="connsiteY5" fmla="*/ 628912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53678 w 1652118"/>
              <a:gd name="connsiteY4" fmla="*/ 1125417 h 2025303"/>
              <a:gd name="connsiteX5" fmla="*/ 1319881 w 1652118"/>
              <a:gd name="connsiteY5" fmla="*/ 628912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53678 w 1652118"/>
              <a:gd name="connsiteY4" fmla="*/ 1125417 h 2025303"/>
              <a:gd name="connsiteX5" fmla="*/ 1295056 w 1652118"/>
              <a:gd name="connsiteY5" fmla="*/ 633049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53678 w 1652118"/>
              <a:gd name="connsiteY4" fmla="*/ 1125417 h 2025303"/>
              <a:gd name="connsiteX5" fmla="*/ 1295056 w 1652118"/>
              <a:gd name="connsiteY5" fmla="*/ 633049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53678 w 1652118"/>
              <a:gd name="connsiteY4" fmla="*/ 1125417 h 2025303"/>
              <a:gd name="connsiteX5" fmla="*/ 1295056 w 1652118"/>
              <a:gd name="connsiteY5" fmla="*/ 624774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53678 w 1652118"/>
              <a:gd name="connsiteY4" fmla="*/ 1125417 h 2025303"/>
              <a:gd name="connsiteX5" fmla="*/ 1295056 w 1652118"/>
              <a:gd name="connsiteY5" fmla="*/ 624774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53678 w 1652118"/>
              <a:gd name="connsiteY4" fmla="*/ 1125417 h 2025303"/>
              <a:gd name="connsiteX5" fmla="*/ 1307468 w 1652118"/>
              <a:gd name="connsiteY5" fmla="*/ 620637 h 2025303"/>
              <a:gd name="connsiteX6" fmla="*/ 951638 w 1652118"/>
              <a:gd name="connsiteY6" fmla="*/ 682700 h 2025303"/>
              <a:gd name="connsiteX7" fmla="*/ 0 w 1652118"/>
              <a:gd name="connsiteY7" fmla="*/ 0 h 2025303"/>
              <a:gd name="connsiteX0" fmla="*/ 878881 w 1652118"/>
              <a:gd name="connsiteY0" fmla="*/ 2025251 h 2025303"/>
              <a:gd name="connsiteX1" fmla="*/ 1141676 w 1652118"/>
              <a:gd name="connsiteY1" fmla="*/ 1866810 h 2025303"/>
              <a:gd name="connsiteX2" fmla="*/ 1651745 w 1652118"/>
              <a:gd name="connsiteY2" fmla="*/ 1786148 h 2025303"/>
              <a:gd name="connsiteX3" fmla="*/ 1310305 w 1652118"/>
              <a:gd name="connsiteY3" fmla="*/ 1500710 h 2025303"/>
              <a:gd name="connsiteX4" fmla="*/ 1253678 w 1652118"/>
              <a:gd name="connsiteY4" fmla="*/ 1125417 h 2025303"/>
              <a:gd name="connsiteX5" fmla="*/ 1307468 w 1652118"/>
              <a:gd name="connsiteY5" fmla="*/ 620637 h 2025303"/>
              <a:gd name="connsiteX6" fmla="*/ 972326 w 1652118"/>
              <a:gd name="connsiteY6" fmla="*/ 715801 h 2025303"/>
              <a:gd name="connsiteX7" fmla="*/ 0 w 1652118"/>
              <a:gd name="connsiteY7" fmla="*/ 0 h 2025303"/>
              <a:gd name="connsiteX0" fmla="*/ 907844 w 1681081"/>
              <a:gd name="connsiteY0" fmla="*/ 2058351 h 2058403"/>
              <a:gd name="connsiteX1" fmla="*/ 1170639 w 1681081"/>
              <a:gd name="connsiteY1" fmla="*/ 1899910 h 2058403"/>
              <a:gd name="connsiteX2" fmla="*/ 1680708 w 1681081"/>
              <a:gd name="connsiteY2" fmla="*/ 1819248 h 2058403"/>
              <a:gd name="connsiteX3" fmla="*/ 1339268 w 1681081"/>
              <a:gd name="connsiteY3" fmla="*/ 1533810 h 2058403"/>
              <a:gd name="connsiteX4" fmla="*/ 1282641 w 1681081"/>
              <a:gd name="connsiteY4" fmla="*/ 1158517 h 2058403"/>
              <a:gd name="connsiteX5" fmla="*/ 1336431 w 1681081"/>
              <a:gd name="connsiteY5" fmla="*/ 653737 h 2058403"/>
              <a:gd name="connsiteX6" fmla="*/ 1001289 w 1681081"/>
              <a:gd name="connsiteY6" fmla="*/ 748901 h 2058403"/>
              <a:gd name="connsiteX7" fmla="*/ 0 w 1681081"/>
              <a:gd name="connsiteY7" fmla="*/ 0 h 2058403"/>
              <a:gd name="connsiteX0" fmla="*/ 907844 w 1681081"/>
              <a:gd name="connsiteY0" fmla="*/ 2058351 h 2058403"/>
              <a:gd name="connsiteX1" fmla="*/ 1170639 w 1681081"/>
              <a:gd name="connsiteY1" fmla="*/ 1899910 h 2058403"/>
              <a:gd name="connsiteX2" fmla="*/ 1680708 w 1681081"/>
              <a:gd name="connsiteY2" fmla="*/ 1819248 h 2058403"/>
              <a:gd name="connsiteX3" fmla="*/ 1339268 w 1681081"/>
              <a:gd name="connsiteY3" fmla="*/ 1533810 h 2058403"/>
              <a:gd name="connsiteX4" fmla="*/ 1282641 w 1681081"/>
              <a:gd name="connsiteY4" fmla="*/ 1158517 h 2058403"/>
              <a:gd name="connsiteX5" fmla="*/ 1336431 w 1681081"/>
              <a:gd name="connsiteY5" fmla="*/ 653737 h 2058403"/>
              <a:gd name="connsiteX6" fmla="*/ 1001289 w 1681081"/>
              <a:gd name="connsiteY6" fmla="*/ 748901 h 2058403"/>
              <a:gd name="connsiteX7" fmla="*/ 0 w 1681081"/>
              <a:gd name="connsiteY7" fmla="*/ 0 h 2058403"/>
              <a:gd name="connsiteX0" fmla="*/ 907844 w 1681081"/>
              <a:gd name="connsiteY0" fmla="*/ 2058351 h 2058403"/>
              <a:gd name="connsiteX1" fmla="*/ 1170639 w 1681081"/>
              <a:gd name="connsiteY1" fmla="*/ 1899910 h 2058403"/>
              <a:gd name="connsiteX2" fmla="*/ 1680708 w 1681081"/>
              <a:gd name="connsiteY2" fmla="*/ 1819248 h 2058403"/>
              <a:gd name="connsiteX3" fmla="*/ 1339268 w 1681081"/>
              <a:gd name="connsiteY3" fmla="*/ 1533810 h 2058403"/>
              <a:gd name="connsiteX4" fmla="*/ 1282641 w 1681081"/>
              <a:gd name="connsiteY4" fmla="*/ 1158517 h 2058403"/>
              <a:gd name="connsiteX5" fmla="*/ 1336431 w 1681081"/>
              <a:gd name="connsiteY5" fmla="*/ 653737 h 2058403"/>
              <a:gd name="connsiteX6" fmla="*/ 1001289 w 1681081"/>
              <a:gd name="connsiteY6" fmla="*/ 748901 h 2058403"/>
              <a:gd name="connsiteX7" fmla="*/ 0 w 1681081"/>
              <a:gd name="connsiteY7" fmla="*/ 0 h 2058403"/>
              <a:gd name="connsiteX0" fmla="*/ 887156 w 1660393"/>
              <a:gd name="connsiteY0" fmla="*/ 2033526 h 2033578"/>
              <a:gd name="connsiteX1" fmla="*/ 1149951 w 1660393"/>
              <a:gd name="connsiteY1" fmla="*/ 1875085 h 2033578"/>
              <a:gd name="connsiteX2" fmla="*/ 1660020 w 1660393"/>
              <a:gd name="connsiteY2" fmla="*/ 1794423 h 2033578"/>
              <a:gd name="connsiteX3" fmla="*/ 1318580 w 1660393"/>
              <a:gd name="connsiteY3" fmla="*/ 1508985 h 2033578"/>
              <a:gd name="connsiteX4" fmla="*/ 1261953 w 1660393"/>
              <a:gd name="connsiteY4" fmla="*/ 1133692 h 2033578"/>
              <a:gd name="connsiteX5" fmla="*/ 1315743 w 1660393"/>
              <a:gd name="connsiteY5" fmla="*/ 628912 h 2033578"/>
              <a:gd name="connsiteX6" fmla="*/ 980601 w 1660393"/>
              <a:gd name="connsiteY6" fmla="*/ 724076 h 2033578"/>
              <a:gd name="connsiteX7" fmla="*/ 0 w 1660393"/>
              <a:gd name="connsiteY7" fmla="*/ 0 h 2033578"/>
              <a:gd name="connsiteX0" fmla="*/ 903706 w 1676943"/>
              <a:gd name="connsiteY0" fmla="*/ 2062489 h 2062541"/>
              <a:gd name="connsiteX1" fmla="*/ 1166501 w 1676943"/>
              <a:gd name="connsiteY1" fmla="*/ 1904048 h 2062541"/>
              <a:gd name="connsiteX2" fmla="*/ 1676570 w 1676943"/>
              <a:gd name="connsiteY2" fmla="*/ 1823386 h 2062541"/>
              <a:gd name="connsiteX3" fmla="*/ 1335130 w 1676943"/>
              <a:gd name="connsiteY3" fmla="*/ 1537948 h 2062541"/>
              <a:gd name="connsiteX4" fmla="*/ 1278503 w 1676943"/>
              <a:gd name="connsiteY4" fmla="*/ 1162655 h 2062541"/>
              <a:gd name="connsiteX5" fmla="*/ 1332293 w 1676943"/>
              <a:gd name="connsiteY5" fmla="*/ 657875 h 2062541"/>
              <a:gd name="connsiteX6" fmla="*/ 997151 w 1676943"/>
              <a:gd name="connsiteY6" fmla="*/ 753039 h 2062541"/>
              <a:gd name="connsiteX7" fmla="*/ 0 w 1676943"/>
              <a:gd name="connsiteY7" fmla="*/ 0 h 2062541"/>
              <a:gd name="connsiteX0" fmla="*/ 903706 w 1676943"/>
              <a:gd name="connsiteY0" fmla="*/ 2062489 h 2062541"/>
              <a:gd name="connsiteX1" fmla="*/ 1166501 w 1676943"/>
              <a:gd name="connsiteY1" fmla="*/ 1904048 h 2062541"/>
              <a:gd name="connsiteX2" fmla="*/ 1676570 w 1676943"/>
              <a:gd name="connsiteY2" fmla="*/ 1823386 h 2062541"/>
              <a:gd name="connsiteX3" fmla="*/ 1335130 w 1676943"/>
              <a:gd name="connsiteY3" fmla="*/ 1537948 h 2062541"/>
              <a:gd name="connsiteX4" fmla="*/ 1278503 w 1676943"/>
              <a:gd name="connsiteY4" fmla="*/ 1162655 h 2062541"/>
              <a:gd name="connsiteX5" fmla="*/ 1332293 w 1676943"/>
              <a:gd name="connsiteY5" fmla="*/ 657875 h 2062541"/>
              <a:gd name="connsiteX6" fmla="*/ 997151 w 1676943"/>
              <a:gd name="connsiteY6" fmla="*/ 753039 h 2062541"/>
              <a:gd name="connsiteX7" fmla="*/ 0 w 1676943"/>
              <a:gd name="connsiteY7" fmla="*/ 0 h 2062541"/>
              <a:gd name="connsiteX0" fmla="*/ 903706 w 1676943"/>
              <a:gd name="connsiteY0" fmla="*/ 2062489 h 2062541"/>
              <a:gd name="connsiteX1" fmla="*/ 1166501 w 1676943"/>
              <a:gd name="connsiteY1" fmla="*/ 1904048 h 2062541"/>
              <a:gd name="connsiteX2" fmla="*/ 1676570 w 1676943"/>
              <a:gd name="connsiteY2" fmla="*/ 1823386 h 2062541"/>
              <a:gd name="connsiteX3" fmla="*/ 1335130 w 1676943"/>
              <a:gd name="connsiteY3" fmla="*/ 1537948 h 2062541"/>
              <a:gd name="connsiteX4" fmla="*/ 1278503 w 1676943"/>
              <a:gd name="connsiteY4" fmla="*/ 1162655 h 2062541"/>
              <a:gd name="connsiteX5" fmla="*/ 1332293 w 1676943"/>
              <a:gd name="connsiteY5" fmla="*/ 657875 h 2062541"/>
              <a:gd name="connsiteX6" fmla="*/ 997151 w 1676943"/>
              <a:gd name="connsiteY6" fmla="*/ 753039 h 2062541"/>
              <a:gd name="connsiteX7" fmla="*/ 0 w 1676943"/>
              <a:gd name="connsiteY7" fmla="*/ 0 h 2062541"/>
              <a:gd name="connsiteX0" fmla="*/ 903706 w 1676943"/>
              <a:gd name="connsiteY0" fmla="*/ 2062489 h 2062541"/>
              <a:gd name="connsiteX1" fmla="*/ 1166501 w 1676943"/>
              <a:gd name="connsiteY1" fmla="*/ 1904048 h 2062541"/>
              <a:gd name="connsiteX2" fmla="*/ 1676570 w 1676943"/>
              <a:gd name="connsiteY2" fmla="*/ 1823386 h 2062541"/>
              <a:gd name="connsiteX3" fmla="*/ 1335130 w 1676943"/>
              <a:gd name="connsiteY3" fmla="*/ 1537948 h 2062541"/>
              <a:gd name="connsiteX4" fmla="*/ 1278503 w 1676943"/>
              <a:gd name="connsiteY4" fmla="*/ 1162655 h 2062541"/>
              <a:gd name="connsiteX5" fmla="*/ 1332293 w 1676943"/>
              <a:gd name="connsiteY5" fmla="*/ 657875 h 2062541"/>
              <a:gd name="connsiteX6" fmla="*/ 997151 w 1676943"/>
              <a:gd name="connsiteY6" fmla="*/ 753039 h 2062541"/>
              <a:gd name="connsiteX7" fmla="*/ 0 w 1676943"/>
              <a:gd name="connsiteY7" fmla="*/ 0 h 2062541"/>
              <a:gd name="connsiteX0" fmla="*/ 903706 w 1676943"/>
              <a:gd name="connsiteY0" fmla="*/ 2062489 h 2062541"/>
              <a:gd name="connsiteX1" fmla="*/ 1166501 w 1676943"/>
              <a:gd name="connsiteY1" fmla="*/ 1904048 h 2062541"/>
              <a:gd name="connsiteX2" fmla="*/ 1676570 w 1676943"/>
              <a:gd name="connsiteY2" fmla="*/ 1823386 h 2062541"/>
              <a:gd name="connsiteX3" fmla="*/ 1335130 w 1676943"/>
              <a:gd name="connsiteY3" fmla="*/ 1537948 h 2062541"/>
              <a:gd name="connsiteX4" fmla="*/ 1278503 w 1676943"/>
              <a:gd name="connsiteY4" fmla="*/ 1162655 h 2062541"/>
              <a:gd name="connsiteX5" fmla="*/ 1332293 w 1676943"/>
              <a:gd name="connsiteY5" fmla="*/ 657875 h 2062541"/>
              <a:gd name="connsiteX6" fmla="*/ 997151 w 1676943"/>
              <a:gd name="connsiteY6" fmla="*/ 753039 h 2062541"/>
              <a:gd name="connsiteX7" fmla="*/ 0 w 1676943"/>
              <a:gd name="connsiteY7" fmla="*/ 0 h 2062541"/>
              <a:gd name="connsiteX0" fmla="*/ 903706 w 1692403"/>
              <a:gd name="connsiteY0" fmla="*/ 2062489 h 2062541"/>
              <a:gd name="connsiteX1" fmla="*/ 1166501 w 1692403"/>
              <a:gd name="connsiteY1" fmla="*/ 1904048 h 2062541"/>
              <a:gd name="connsiteX2" fmla="*/ 1676570 w 1692403"/>
              <a:gd name="connsiteY2" fmla="*/ 1823386 h 2062541"/>
              <a:gd name="connsiteX3" fmla="*/ 1335130 w 1692403"/>
              <a:gd name="connsiteY3" fmla="*/ 1537948 h 2062541"/>
              <a:gd name="connsiteX4" fmla="*/ 1278503 w 1692403"/>
              <a:gd name="connsiteY4" fmla="*/ 1162655 h 2062541"/>
              <a:gd name="connsiteX5" fmla="*/ 1332293 w 1692403"/>
              <a:gd name="connsiteY5" fmla="*/ 657875 h 2062541"/>
              <a:gd name="connsiteX6" fmla="*/ 997151 w 1692403"/>
              <a:gd name="connsiteY6" fmla="*/ 753039 h 2062541"/>
              <a:gd name="connsiteX7" fmla="*/ 0 w 1692403"/>
              <a:gd name="connsiteY7" fmla="*/ 0 h 2062541"/>
              <a:gd name="connsiteX0" fmla="*/ 903706 w 1684410"/>
              <a:gd name="connsiteY0" fmla="*/ 2062489 h 2062541"/>
              <a:gd name="connsiteX1" fmla="*/ 1166501 w 1684410"/>
              <a:gd name="connsiteY1" fmla="*/ 1904048 h 2062541"/>
              <a:gd name="connsiteX2" fmla="*/ 1668295 w 1684410"/>
              <a:gd name="connsiteY2" fmla="*/ 1790286 h 2062541"/>
              <a:gd name="connsiteX3" fmla="*/ 1335130 w 1684410"/>
              <a:gd name="connsiteY3" fmla="*/ 1537948 h 2062541"/>
              <a:gd name="connsiteX4" fmla="*/ 1278503 w 1684410"/>
              <a:gd name="connsiteY4" fmla="*/ 1162655 h 2062541"/>
              <a:gd name="connsiteX5" fmla="*/ 1332293 w 1684410"/>
              <a:gd name="connsiteY5" fmla="*/ 657875 h 2062541"/>
              <a:gd name="connsiteX6" fmla="*/ 997151 w 1684410"/>
              <a:gd name="connsiteY6" fmla="*/ 753039 h 2062541"/>
              <a:gd name="connsiteX7" fmla="*/ 0 w 1684410"/>
              <a:gd name="connsiteY7" fmla="*/ 0 h 2062541"/>
              <a:gd name="connsiteX0" fmla="*/ 903706 w 1678284"/>
              <a:gd name="connsiteY0" fmla="*/ 2062489 h 2062541"/>
              <a:gd name="connsiteX1" fmla="*/ 1166501 w 1678284"/>
              <a:gd name="connsiteY1" fmla="*/ 1904048 h 2062541"/>
              <a:gd name="connsiteX2" fmla="*/ 1668295 w 1678284"/>
              <a:gd name="connsiteY2" fmla="*/ 1790286 h 2062541"/>
              <a:gd name="connsiteX3" fmla="*/ 1335130 w 1678284"/>
              <a:gd name="connsiteY3" fmla="*/ 1537948 h 2062541"/>
              <a:gd name="connsiteX4" fmla="*/ 1278503 w 1678284"/>
              <a:gd name="connsiteY4" fmla="*/ 1162655 h 2062541"/>
              <a:gd name="connsiteX5" fmla="*/ 1332293 w 1678284"/>
              <a:gd name="connsiteY5" fmla="*/ 657875 h 2062541"/>
              <a:gd name="connsiteX6" fmla="*/ 997151 w 1678284"/>
              <a:gd name="connsiteY6" fmla="*/ 753039 h 2062541"/>
              <a:gd name="connsiteX7" fmla="*/ 0 w 1678284"/>
              <a:gd name="connsiteY7" fmla="*/ 0 h 2062541"/>
              <a:gd name="connsiteX0" fmla="*/ 903706 w 1674783"/>
              <a:gd name="connsiteY0" fmla="*/ 2062489 h 2062541"/>
              <a:gd name="connsiteX1" fmla="*/ 1166501 w 1674783"/>
              <a:gd name="connsiteY1" fmla="*/ 1904048 h 2062541"/>
              <a:gd name="connsiteX2" fmla="*/ 1668295 w 1674783"/>
              <a:gd name="connsiteY2" fmla="*/ 1790286 h 2062541"/>
              <a:gd name="connsiteX3" fmla="*/ 1335130 w 1674783"/>
              <a:gd name="connsiteY3" fmla="*/ 1537948 h 2062541"/>
              <a:gd name="connsiteX4" fmla="*/ 1278503 w 1674783"/>
              <a:gd name="connsiteY4" fmla="*/ 1162655 h 2062541"/>
              <a:gd name="connsiteX5" fmla="*/ 1332293 w 1674783"/>
              <a:gd name="connsiteY5" fmla="*/ 657875 h 2062541"/>
              <a:gd name="connsiteX6" fmla="*/ 997151 w 1674783"/>
              <a:gd name="connsiteY6" fmla="*/ 753039 h 2062541"/>
              <a:gd name="connsiteX7" fmla="*/ 0 w 1674783"/>
              <a:gd name="connsiteY7" fmla="*/ 0 h 2062541"/>
              <a:gd name="connsiteX0" fmla="*/ 903706 w 1658518"/>
              <a:gd name="connsiteY0" fmla="*/ 2062489 h 2062541"/>
              <a:gd name="connsiteX1" fmla="*/ 1166501 w 1658518"/>
              <a:gd name="connsiteY1" fmla="*/ 1904048 h 2062541"/>
              <a:gd name="connsiteX2" fmla="*/ 1651745 w 1658518"/>
              <a:gd name="connsiteY2" fmla="*/ 1782011 h 2062541"/>
              <a:gd name="connsiteX3" fmla="*/ 1335130 w 1658518"/>
              <a:gd name="connsiteY3" fmla="*/ 1537948 h 2062541"/>
              <a:gd name="connsiteX4" fmla="*/ 1278503 w 1658518"/>
              <a:gd name="connsiteY4" fmla="*/ 1162655 h 2062541"/>
              <a:gd name="connsiteX5" fmla="*/ 1332293 w 1658518"/>
              <a:gd name="connsiteY5" fmla="*/ 657875 h 2062541"/>
              <a:gd name="connsiteX6" fmla="*/ 997151 w 1658518"/>
              <a:gd name="connsiteY6" fmla="*/ 753039 h 2062541"/>
              <a:gd name="connsiteX7" fmla="*/ 0 w 1658518"/>
              <a:gd name="connsiteY7" fmla="*/ 0 h 2062541"/>
              <a:gd name="connsiteX0" fmla="*/ 903706 w 1654252"/>
              <a:gd name="connsiteY0" fmla="*/ 2062489 h 2062541"/>
              <a:gd name="connsiteX1" fmla="*/ 1166501 w 1654252"/>
              <a:gd name="connsiteY1" fmla="*/ 1904048 h 2062541"/>
              <a:gd name="connsiteX2" fmla="*/ 1651745 w 1654252"/>
              <a:gd name="connsiteY2" fmla="*/ 1782011 h 2062541"/>
              <a:gd name="connsiteX3" fmla="*/ 1335130 w 1654252"/>
              <a:gd name="connsiteY3" fmla="*/ 1537948 h 2062541"/>
              <a:gd name="connsiteX4" fmla="*/ 1278503 w 1654252"/>
              <a:gd name="connsiteY4" fmla="*/ 1162655 h 2062541"/>
              <a:gd name="connsiteX5" fmla="*/ 1332293 w 1654252"/>
              <a:gd name="connsiteY5" fmla="*/ 657875 h 2062541"/>
              <a:gd name="connsiteX6" fmla="*/ 997151 w 1654252"/>
              <a:gd name="connsiteY6" fmla="*/ 753039 h 2062541"/>
              <a:gd name="connsiteX7" fmla="*/ 0 w 1654252"/>
              <a:gd name="connsiteY7" fmla="*/ 0 h 2062541"/>
              <a:gd name="connsiteX0" fmla="*/ 921994 w 1672540"/>
              <a:gd name="connsiteY0" fmla="*/ 2066147 h 2066199"/>
              <a:gd name="connsiteX1" fmla="*/ 1184789 w 1672540"/>
              <a:gd name="connsiteY1" fmla="*/ 1907706 h 2066199"/>
              <a:gd name="connsiteX2" fmla="*/ 1670033 w 1672540"/>
              <a:gd name="connsiteY2" fmla="*/ 1785669 h 2066199"/>
              <a:gd name="connsiteX3" fmla="*/ 1353418 w 1672540"/>
              <a:gd name="connsiteY3" fmla="*/ 1541606 h 2066199"/>
              <a:gd name="connsiteX4" fmla="*/ 1296791 w 1672540"/>
              <a:gd name="connsiteY4" fmla="*/ 1166313 h 2066199"/>
              <a:gd name="connsiteX5" fmla="*/ 1350581 w 1672540"/>
              <a:gd name="connsiteY5" fmla="*/ 661533 h 2066199"/>
              <a:gd name="connsiteX6" fmla="*/ 1015439 w 1672540"/>
              <a:gd name="connsiteY6" fmla="*/ 756697 h 2066199"/>
              <a:gd name="connsiteX7" fmla="*/ 0 w 1672540"/>
              <a:gd name="connsiteY7" fmla="*/ 0 h 2066199"/>
              <a:gd name="connsiteX0" fmla="*/ 1017091 w 1767637"/>
              <a:gd name="connsiteY0" fmla="*/ 1967392 h 1967444"/>
              <a:gd name="connsiteX1" fmla="*/ 1279886 w 1767637"/>
              <a:gd name="connsiteY1" fmla="*/ 1808951 h 1967444"/>
              <a:gd name="connsiteX2" fmla="*/ 1765130 w 1767637"/>
              <a:gd name="connsiteY2" fmla="*/ 1686914 h 1967444"/>
              <a:gd name="connsiteX3" fmla="*/ 1448515 w 1767637"/>
              <a:gd name="connsiteY3" fmla="*/ 1442851 h 1967444"/>
              <a:gd name="connsiteX4" fmla="*/ 1391888 w 1767637"/>
              <a:gd name="connsiteY4" fmla="*/ 1067558 h 1967444"/>
              <a:gd name="connsiteX5" fmla="*/ 1445678 w 1767637"/>
              <a:gd name="connsiteY5" fmla="*/ 562778 h 1967444"/>
              <a:gd name="connsiteX6" fmla="*/ 1110536 w 1767637"/>
              <a:gd name="connsiteY6" fmla="*/ 657942 h 1967444"/>
              <a:gd name="connsiteX7" fmla="*/ 0 w 1767637"/>
              <a:gd name="connsiteY7" fmla="*/ 0 h 1967444"/>
              <a:gd name="connsiteX0" fmla="*/ 918336 w 1668882"/>
              <a:gd name="connsiteY0" fmla="*/ 2073462 h 2073514"/>
              <a:gd name="connsiteX1" fmla="*/ 1181131 w 1668882"/>
              <a:gd name="connsiteY1" fmla="*/ 1915021 h 2073514"/>
              <a:gd name="connsiteX2" fmla="*/ 1666375 w 1668882"/>
              <a:gd name="connsiteY2" fmla="*/ 1792984 h 2073514"/>
              <a:gd name="connsiteX3" fmla="*/ 1349760 w 1668882"/>
              <a:gd name="connsiteY3" fmla="*/ 1548921 h 2073514"/>
              <a:gd name="connsiteX4" fmla="*/ 1293133 w 1668882"/>
              <a:gd name="connsiteY4" fmla="*/ 1173628 h 2073514"/>
              <a:gd name="connsiteX5" fmla="*/ 1346923 w 1668882"/>
              <a:gd name="connsiteY5" fmla="*/ 668848 h 2073514"/>
              <a:gd name="connsiteX6" fmla="*/ 1011781 w 1668882"/>
              <a:gd name="connsiteY6" fmla="*/ 764012 h 2073514"/>
              <a:gd name="connsiteX7" fmla="*/ 0 w 1668882"/>
              <a:gd name="connsiteY7" fmla="*/ 0 h 2073514"/>
              <a:gd name="connsiteX0" fmla="*/ 932967 w 1683513"/>
              <a:gd name="connsiteY0" fmla="*/ 2088092 h 2088144"/>
              <a:gd name="connsiteX1" fmla="*/ 1195762 w 1683513"/>
              <a:gd name="connsiteY1" fmla="*/ 1929651 h 2088144"/>
              <a:gd name="connsiteX2" fmla="*/ 1681006 w 1683513"/>
              <a:gd name="connsiteY2" fmla="*/ 1807614 h 2088144"/>
              <a:gd name="connsiteX3" fmla="*/ 1364391 w 1683513"/>
              <a:gd name="connsiteY3" fmla="*/ 1563551 h 2088144"/>
              <a:gd name="connsiteX4" fmla="*/ 1307764 w 1683513"/>
              <a:gd name="connsiteY4" fmla="*/ 1188258 h 2088144"/>
              <a:gd name="connsiteX5" fmla="*/ 1361554 w 1683513"/>
              <a:gd name="connsiteY5" fmla="*/ 683478 h 2088144"/>
              <a:gd name="connsiteX6" fmla="*/ 1026412 w 1683513"/>
              <a:gd name="connsiteY6" fmla="*/ 778642 h 2088144"/>
              <a:gd name="connsiteX7" fmla="*/ 0 w 1683513"/>
              <a:gd name="connsiteY7" fmla="*/ 0 h 2088144"/>
              <a:gd name="connsiteX0" fmla="*/ 932967 w 1683513"/>
              <a:gd name="connsiteY0" fmla="*/ 2088092 h 2088144"/>
              <a:gd name="connsiteX1" fmla="*/ 1195762 w 1683513"/>
              <a:gd name="connsiteY1" fmla="*/ 1929651 h 2088144"/>
              <a:gd name="connsiteX2" fmla="*/ 1681006 w 1683513"/>
              <a:gd name="connsiteY2" fmla="*/ 1807614 h 2088144"/>
              <a:gd name="connsiteX3" fmla="*/ 1364391 w 1683513"/>
              <a:gd name="connsiteY3" fmla="*/ 1563551 h 2088144"/>
              <a:gd name="connsiteX4" fmla="*/ 1307764 w 1683513"/>
              <a:gd name="connsiteY4" fmla="*/ 1188258 h 2088144"/>
              <a:gd name="connsiteX5" fmla="*/ 1361554 w 1683513"/>
              <a:gd name="connsiteY5" fmla="*/ 683478 h 2088144"/>
              <a:gd name="connsiteX6" fmla="*/ 1026412 w 1683513"/>
              <a:gd name="connsiteY6" fmla="*/ 778642 h 2088144"/>
              <a:gd name="connsiteX7" fmla="*/ 0 w 1683513"/>
              <a:gd name="connsiteY7" fmla="*/ 0 h 20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3513" h="2088144">
                <a:moveTo>
                  <a:pt x="932967" y="2088092"/>
                </a:moveTo>
                <a:cubicBezTo>
                  <a:pt x="975888" y="2091203"/>
                  <a:pt x="1020613" y="1955959"/>
                  <a:pt x="1195762" y="1929651"/>
                </a:cubicBezTo>
                <a:cubicBezTo>
                  <a:pt x="1458609" y="1853049"/>
                  <a:pt x="1647632" y="1934083"/>
                  <a:pt x="1681006" y="1807614"/>
                </a:cubicBezTo>
                <a:cubicBezTo>
                  <a:pt x="1714380" y="1681145"/>
                  <a:pt x="1404336" y="1762280"/>
                  <a:pt x="1364391" y="1563551"/>
                </a:cubicBezTo>
                <a:cubicBezTo>
                  <a:pt x="1312528" y="1422397"/>
                  <a:pt x="1335131" y="1417000"/>
                  <a:pt x="1307764" y="1188258"/>
                </a:cubicBezTo>
                <a:cubicBezTo>
                  <a:pt x="1414867" y="938828"/>
                  <a:pt x="1456028" y="831049"/>
                  <a:pt x="1361554" y="683478"/>
                </a:cubicBezTo>
                <a:cubicBezTo>
                  <a:pt x="1250529" y="555904"/>
                  <a:pt x="1223635" y="818638"/>
                  <a:pt x="1026412" y="778642"/>
                </a:cubicBezTo>
                <a:cubicBezTo>
                  <a:pt x="729886" y="726923"/>
                  <a:pt x="210948" y="292652"/>
                  <a:pt x="0" y="0"/>
                </a:cubicBezTo>
              </a:path>
            </a:pathLst>
          </a:custGeom>
          <a:ln w="38100">
            <a:solidFill>
              <a:srgbClr val="FF3399"/>
            </a:solidFill>
            <a:headEnd/>
            <a:tailEnd type="stealth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6036166" y="2054679"/>
            <a:ext cx="1379633" cy="2019546"/>
          </a:xfrm>
          <a:custGeom>
            <a:avLst/>
            <a:gdLst>
              <a:gd name="connsiteX0" fmla="*/ 0 w 152354"/>
              <a:gd name="connsiteY0" fmla="*/ 0 h 186407"/>
              <a:gd name="connsiteX1" fmla="*/ 152354 w 152354"/>
              <a:gd name="connsiteY1" fmla="*/ 186407 h 186407"/>
              <a:gd name="connsiteX0" fmla="*/ 0 w 540974"/>
              <a:gd name="connsiteY0" fmla="*/ 0 h 548357"/>
              <a:gd name="connsiteX1" fmla="*/ 540974 w 540974"/>
              <a:gd name="connsiteY1" fmla="*/ 548357 h 548357"/>
              <a:gd name="connsiteX0" fmla="*/ 0 w 540974"/>
              <a:gd name="connsiteY0" fmla="*/ 62 h 548419"/>
              <a:gd name="connsiteX1" fmla="*/ 540974 w 540974"/>
              <a:gd name="connsiteY1" fmla="*/ 548419 h 548419"/>
              <a:gd name="connsiteX0" fmla="*/ 0 w 620984"/>
              <a:gd name="connsiteY0" fmla="*/ 51 h 662708"/>
              <a:gd name="connsiteX1" fmla="*/ 620984 w 620984"/>
              <a:gd name="connsiteY1" fmla="*/ 662708 h 662708"/>
              <a:gd name="connsiteX0" fmla="*/ 0 w 563834"/>
              <a:gd name="connsiteY0" fmla="*/ 57 h 590324"/>
              <a:gd name="connsiteX1" fmla="*/ 563834 w 563834"/>
              <a:gd name="connsiteY1" fmla="*/ 590324 h 590324"/>
              <a:gd name="connsiteX0" fmla="*/ 0 w 548594"/>
              <a:gd name="connsiteY0" fmla="*/ 59 h 571276"/>
              <a:gd name="connsiteX1" fmla="*/ 548594 w 548594"/>
              <a:gd name="connsiteY1" fmla="*/ 571276 h 571276"/>
              <a:gd name="connsiteX0" fmla="*/ 0 w 998174"/>
              <a:gd name="connsiteY0" fmla="*/ 42 h 784619"/>
              <a:gd name="connsiteX1" fmla="*/ 998174 w 998174"/>
              <a:gd name="connsiteY1" fmla="*/ 784619 h 784619"/>
              <a:gd name="connsiteX0" fmla="*/ 0 w 998174"/>
              <a:gd name="connsiteY0" fmla="*/ 2519 h 787096"/>
              <a:gd name="connsiteX1" fmla="*/ 998174 w 998174"/>
              <a:gd name="connsiteY1" fmla="*/ 787096 h 787096"/>
              <a:gd name="connsiteX0" fmla="*/ 0 w 1001984"/>
              <a:gd name="connsiteY0" fmla="*/ 2555 h 775702"/>
              <a:gd name="connsiteX1" fmla="*/ 1001984 w 1001984"/>
              <a:gd name="connsiteY1" fmla="*/ 775702 h 775702"/>
              <a:gd name="connsiteX0" fmla="*/ 0 w 1001984"/>
              <a:gd name="connsiteY0" fmla="*/ 3487 h 776634"/>
              <a:gd name="connsiteX1" fmla="*/ 1001984 w 1001984"/>
              <a:gd name="connsiteY1" fmla="*/ 776634 h 776634"/>
              <a:gd name="connsiteX0" fmla="*/ 0 w 1123904"/>
              <a:gd name="connsiteY0" fmla="*/ 3510 h 772847"/>
              <a:gd name="connsiteX1" fmla="*/ 1123904 w 1123904"/>
              <a:gd name="connsiteY1" fmla="*/ 772847 h 772847"/>
              <a:gd name="connsiteX0" fmla="*/ 0 w 1123904"/>
              <a:gd name="connsiteY0" fmla="*/ 19979 h 789316"/>
              <a:gd name="connsiteX1" fmla="*/ 1123904 w 1123904"/>
              <a:gd name="connsiteY1" fmla="*/ 789316 h 789316"/>
              <a:gd name="connsiteX0" fmla="*/ 0 w 1123904"/>
              <a:gd name="connsiteY0" fmla="*/ 3996 h 773333"/>
              <a:gd name="connsiteX1" fmla="*/ 1123904 w 1123904"/>
              <a:gd name="connsiteY1" fmla="*/ 773333 h 773333"/>
              <a:gd name="connsiteX0" fmla="*/ 0 w 1085804"/>
              <a:gd name="connsiteY0" fmla="*/ 4389 h 720386"/>
              <a:gd name="connsiteX1" fmla="*/ 1085804 w 1085804"/>
              <a:gd name="connsiteY1" fmla="*/ 720386 h 720386"/>
              <a:gd name="connsiteX0" fmla="*/ 0 w 1104854"/>
              <a:gd name="connsiteY0" fmla="*/ 4156 h 750633"/>
              <a:gd name="connsiteX1" fmla="*/ 1104854 w 1104854"/>
              <a:gd name="connsiteY1" fmla="*/ 750633 h 750633"/>
              <a:gd name="connsiteX0" fmla="*/ 0 w 1104854"/>
              <a:gd name="connsiteY0" fmla="*/ 5336 h 751813"/>
              <a:gd name="connsiteX1" fmla="*/ 1104854 w 1104854"/>
              <a:gd name="connsiteY1" fmla="*/ 751813 h 751813"/>
              <a:gd name="connsiteX0" fmla="*/ 0 w 1104854"/>
              <a:gd name="connsiteY0" fmla="*/ 1267 h 747744"/>
              <a:gd name="connsiteX1" fmla="*/ 1104854 w 1104854"/>
              <a:gd name="connsiteY1" fmla="*/ 747744 h 747744"/>
              <a:gd name="connsiteX0" fmla="*/ 0 w 1104854"/>
              <a:gd name="connsiteY0" fmla="*/ 4708 h 751185"/>
              <a:gd name="connsiteX1" fmla="*/ 1104854 w 1104854"/>
              <a:gd name="connsiteY1" fmla="*/ 751185 h 751185"/>
              <a:gd name="connsiteX0" fmla="*/ 0 w 1104854"/>
              <a:gd name="connsiteY0" fmla="*/ 11099 h 757576"/>
              <a:gd name="connsiteX1" fmla="*/ 60291 w 1104854"/>
              <a:gd name="connsiteY1" fmla="*/ 4147 h 757576"/>
              <a:gd name="connsiteX2" fmla="*/ 1104854 w 1104854"/>
              <a:gd name="connsiteY2" fmla="*/ 757576 h 757576"/>
              <a:gd name="connsiteX0" fmla="*/ 0 w 1104854"/>
              <a:gd name="connsiteY0" fmla="*/ 8259 h 754736"/>
              <a:gd name="connsiteX1" fmla="*/ 60291 w 1104854"/>
              <a:gd name="connsiteY1" fmla="*/ 1307 h 754736"/>
              <a:gd name="connsiteX2" fmla="*/ 1104854 w 1104854"/>
              <a:gd name="connsiteY2" fmla="*/ 754736 h 754736"/>
              <a:gd name="connsiteX0" fmla="*/ 0 w 1104854"/>
              <a:gd name="connsiteY0" fmla="*/ 6952 h 753429"/>
              <a:gd name="connsiteX1" fmla="*/ 60291 w 1104854"/>
              <a:gd name="connsiteY1" fmla="*/ 0 h 753429"/>
              <a:gd name="connsiteX2" fmla="*/ 1104854 w 1104854"/>
              <a:gd name="connsiteY2" fmla="*/ 753429 h 753429"/>
              <a:gd name="connsiteX0" fmla="*/ 0 w 1104854"/>
              <a:gd name="connsiteY0" fmla="*/ 6952 h 753429"/>
              <a:gd name="connsiteX1" fmla="*/ 60291 w 1104854"/>
              <a:gd name="connsiteY1" fmla="*/ 0 h 753429"/>
              <a:gd name="connsiteX2" fmla="*/ 1104854 w 1104854"/>
              <a:gd name="connsiteY2" fmla="*/ 753429 h 753429"/>
              <a:gd name="connsiteX0" fmla="*/ 0 w 1104854"/>
              <a:gd name="connsiteY0" fmla="*/ 6952 h 753429"/>
              <a:gd name="connsiteX1" fmla="*/ 60291 w 1104854"/>
              <a:gd name="connsiteY1" fmla="*/ 0 h 753429"/>
              <a:gd name="connsiteX2" fmla="*/ 1104854 w 1104854"/>
              <a:gd name="connsiteY2" fmla="*/ 753429 h 753429"/>
              <a:gd name="connsiteX0" fmla="*/ 0 w 1104854"/>
              <a:gd name="connsiteY0" fmla="*/ 6952 h 753429"/>
              <a:gd name="connsiteX1" fmla="*/ 60291 w 1104854"/>
              <a:gd name="connsiteY1" fmla="*/ 0 h 753429"/>
              <a:gd name="connsiteX2" fmla="*/ 1104854 w 1104854"/>
              <a:gd name="connsiteY2" fmla="*/ 753429 h 753429"/>
              <a:gd name="connsiteX0" fmla="*/ 0 w 1104854"/>
              <a:gd name="connsiteY0" fmla="*/ 6952 h 753429"/>
              <a:gd name="connsiteX1" fmla="*/ 60291 w 1104854"/>
              <a:gd name="connsiteY1" fmla="*/ 0 h 753429"/>
              <a:gd name="connsiteX2" fmla="*/ 1104854 w 1104854"/>
              <a:gd name="connsiteY2" fmla="*/ 753429 h 753429"/>
              <a:gd name="connsiteX0" fmla="*/ 0 w 1104854"/>
              <a:gd name="connsiteY0" fmla="*/ 6952 h 753429"/>
              <a:gd name="connsiteX1" fmla="*/ 60291 w 1104854"/>
              <a:gd name="connsiteY1" fmla="*/ 0 h 753429"/>
              <a:gd name="connsiteX2" fmla="*/ 1104854 w 1104854"/>
              <a:gd name="connsiteY2" fmla="*/ 753429 h 753429"/>
              <a:gd name="connsiteX0" fmla="*/ 0 w 1104854"/>
              <a:gd name="connsiteY0" fmla="*/ 95 h 746572"/>
              <a:gd name="connsiteX1" fmla="*/ 170781 w 1104854"/>
              <a:gd name="connsiteY1" fmla="*/ 763 h 746572"/>
              <a:gd name="connsiteX2" fmla="*/ 1104854 w 1104854"/>
              <a:gd name="connsiteY2" fmla="*/ 746572 h 746572"/>
              <a:gd name="connsiteX0" fmla="*/ 0 w 1032464"/>
              <a:gd name="connsiteY0" fmla="*/ 2 h 837919"/>
              <a:gd name="connsiteX1" fmla="*/ 98391 w 1032464"/>
              <a:gd name="connsiteY1" fmla="*/ 92110 h 837919"/>
              <a:gd name="connsiteX2" fmla="*/ 1032464 w 1032464"/>
              <a:gd name="connsiteY2" fmla="*/ 837919 h 837919"/>
              <a:gd name="connsiteX0" fmla="*/ 0 w 1032464"/>
              <a:gd name="connsiteY0" fmla="*/ 2 h 837919"/>
              <a:gd name="connsiteX1" fmla="*/ 201261 w 1032464"/>
              <a:gd name="connsiteY1" fmla="*/ 141640 h 837919"/>
              <a:gd name="connsiteX2" fmla="*/ 1032464 w 1032464"/>
              <a:gd name="connsiteY2" fmla="*/ 837919 h 837919"/>
              <a:gd name="connsiteX0" fmla="*/ 0 w 1032464"/>
              <a:gd name="connsiteY0" fmla="*/ 2 h 837919"/>
              <a:gd name="connsiteX1" fmla="*/ 201261 w 1032464"/>
              <a:gd name="connsiteY1" fmla="*/ 141640 h 837919"/>
              <a:gd name="connsiteX2" fmla="*/ 1032464 w 1032464"/>
              <a:gd name="connsiteY2" fmla="*/ 837919 h 837919"/>
              <a:gd name="connsiteX0" fmla="*/ 0 w 1032464"/>
              <a:gd name="connsiteY0" fmla="*/ 0 h 837917"/>
              <a:gd name="connsiteX1" fmla="*/ 1032464 w 1032464"/>
              <a:gd name="connsiteY1" fmla="*/ 837917 h 837917"/>
              <a:gd name="connsiteX0" fmla="*/ 0 w 956264"/>
              <a:gd name="connsiteY0" fmla="*/ 0 h 750287"/>
              <a:gd name="connsiteX1" fmla="*/ 956264 w 956264"/>
              <a:gd name="connsiteY1" fmla="*/ 750287 h 750287"/>
              <a:gd name="connsiteX0" fmla="*/ 0 w 944834"/>
              <a:gd name="connsiteY0" fmla="*/ 0 h 750287"/>
              <a:gd name="connsiteX1" fmla="*/ 944834 w 944834"/>
              <a:gd name="connsiteY1" fmla="*/ 750287 h 750287"/>
              <a:gd name="connsiteX0" fmla="*/ 0 w 944834"/>
              <a:gd name="connsiteY0" fmla="*/ 0 h 750287"/>
              <a:gd name="connsiteX1" fmla="*/ 944834 w 944834"/>
              <a:gd name="connsiteY1" fmla="*/ 750287 h 750287"/>
              <a:gd name="connsiteX0" fmla="*/ 0 w 944834"/>
              <a:gd name="connsiteY0" fmla="*/ 0 h 750287"/>
              <a:gd name="connsiteX1" fmla="*/ 944834 w 944834"/>
              <a:gd name="connsiteY1" fmla="*/ 750287 h 750287"/>
              <a:gd name="connsiteX0" fmla="*/ 0 w 979124"/>
              <a:gd name="connsiteY0" fmla="*/ 0 h 738857"/>
              <a:gd name="connsiteX1" fmla="*/ 979124 w 979124"/>
              <a:gd name="connsiteY1" fmla="*/ 738857 h 738857"/>
              <a:gd name="connsiteX0" fmla="*/ 0 w 979124"/>
              <a:gd name="connsiteY0" fmla="*/ 0 h 738857"/>
              <a:gd name="connsiteX1" fmla="*/ 979124 w 979124"/>
              <a:gd name="connsiteY1" fmla="*/ 738857 h 738857"/>
              <a:gd name="connsiteX0" fmla="*/ 0 w 895304"/>
              <a:gd name="connsiteY0" fmla="*/ 0 h 731237"/>
              <a:gd name="connsiteX1" fmla="*/ 895304 w 895304"/>
              <a:gd name="connsiteY1" fmla="*/ 731237 h 731237"/>
              <a:gd name="connsiteX0" fmla="*/ 0 w 944834"/>
              <a:gd name="connsiteY0" fmla="*/ 0 h 727427"/>
              <a:gd name="connsiteX1" fmla="*/ 944834 w 944834"/>
              <a:gd name="connsiteY1" fmla="*/ 727427 h 727427"/>
              <a:gd name="connsiteX0" fmla="*/ 0 w 944834"/>
              <a:gd name="connsiteY0" fmla="*/ 0 h 727427"/>
              <a:gd name="connsiteX1" fmla="*/ 944834 w 944834"/>
              <a:gd name="connsiteY1" fmla="*/ 727427 h 727427"/>
              <a:gd name="connsiteX0" fmla="*/ 0 w 944834"/>
              <a:gd name="connsiteY0" fmla="*/ 0 h 727427"/>
              <a:gd name="connsiteX1" fmla="*/ 944834 w 944834"/>
              <a:gd name="connsiteY1" fmla="*/ 727427 h 727427"/>
              <a:gd name="connsiteX0" fmla="*/ 0 w 944834"/>
              <a:gd name="connsiteY0" fmla="*/ 0 h 727427"/>
              <a:gd name="connsiteX1" fmla="*/ 98722 w 944834"/>
              <a:gd name="connsiteY1" fmla="*/ 29326 h 727427"/>
              <a:gd name="connsiteX2" fmla="*/ 944834 w 944834"/>
              <a:gd name="connsiteY2" fmla="*/ 727427 h 727427"/>
              <a:gd name="connsiteX0" fmla="*/ 294929 w 1239763"/>
              <a:gd name="connsiteY0" fmla="*/ 38264 h 765691"/>
              <a:gd name="connsiteX1" fmla="*/ 62 w 1239763"/>
              <a:gd name="connsiteY1" fmla="*/ 4 h 765691"/>
              <a:gd name="connsiteX2" fmla="*/ 393651 w 1239763"/>
              <a:gd name="connsiteY2" fmla="*/ 67590 h 765691"/>
              <a:gd name="connsiteX3" fmla="*/ 1239763 w 1239763"/>
              <a:gd name="connsiteY3" fmla="*/ 765691 h 765691"/>
              <a:gd name="connsiteX0" fmla="*/ 0 w 1509377"/>
              <a:gd name="connsiteY0" fmla="*/ 85971 h 765690"/>
              <a:gd name="connsiteX1" fmla="*/ 269676 w 1509377"/>
              <a:gd name="connsiteY1" fmla="*/ 3 h 765690"/>
              <a:gd name="connsiteX2" fmla="*/ 663265 w 1509377"/>
              <a:gd name="connsiteY2" fmla="*/ 67589 h 765690"/>
              <a:gd name="connsiteX3" fmla="*/ 1509377 w 1509377"/>
              <a:gd name="connsiteY3" fmla="*/ 765690 h 765690"/>
              <a:gd name="connsiteX0" fmla="*/ 0 w 1509377"/>
              <a:gd name="connsiteY0" fmla="*/ 85971 h 765690"/>
              <a:gd name="connsiteX1" fmla="*/ 269676 w 1509377"/>
              <a:gd name="connsiteY1" fmla="*/ 3 h 765690"/>
              <a:gd name="connsiteX2" fmla="*/ 587727 w 1509377"/>
              <a:gd name="connsiteY2" fmla="*/ 43736 h 765690"/>
              <a:gd name="connsiteX3" fmla="*/ 1509377 w 1509377"/>
              <a:gd name="connsiteY3" fmla="*/ 765690 h 765690"/>
              <a:gd name="connsiteX0" fmla="*/ 0 w 1509377"/>
              <a:gd name="connsiteY0" fmla="*/ 85971 h 765690"/>
              <a:gd name="connsiteX1" fmla="*/ 269676 w 1509377"/>
              <a:gd name="connsiteY1" fmla="*/ 3 h 765690"/>
              <a:gd name="connsiteX2" fmla="*/ 587727 w 1509377"/>
              <a:gd name="connsiteY2" fmla="*/ 43736 h 765690"/>
              <a:gd name="connsiteX3" fmla="*/ 1509377 w 1509377"/>
              <a:gd name="connsiteY3" fmla="*/ 765690 h 765690"/>
              <a:gd name="connsiteX0" fmla="*/ 0 w 1509377"/>
              <a:gd name="connsiteY0" fmla="*/ 42235 h 721954"/>
              <a:gd name="connsiteX1" fmla="*/ 217993 w 1509377"/>
              <a:gd name="connsiteY1" fmla="*/ 103366 h 721954"/>
              <a:gd name="connsiteX2" fmla="*/ 587727 w 1509377"/>
              <a:gd name="connsiteY2" fmla="*/ 0 h 721954"/>
              <a:gd name="connsiteX3" fmla="*/ 1509377 w 1509377"/>
              <a:gd name="connsiteY3" fmla="*/ 721954 h 721954"/>
              <a:gd name="connsiteX0" fmla="*/ 0 w 1509377"/>
              <a:gd name="connsiteY0" fmla="*/ 58443 h 738162"/>
              <a:gd name="connsiteX1" fmla="*/ 217993 w 1509377"/>
              <a:gd name="connsiteY1" fmla="*/ 119574 h 738162"/>
              <a:gd name="connsiteX2" fmla="*/ 587727 w 1509377"/>
              <a:gd name="connsiteY2" fmla="*/ 16208 h 738162"/>
              <a:gd name="connsiteX3" fmla="*/ 1509377 w 1509377"/>
              <a:gd name="connsiteY3" fmla="*/ 738162 h 738162"/>
              <a:gd name="connsiteX0" fmla="*/ 0 w 1298667"/>
              <a:gd name="connsiteY0" fmla="*/ 0 h 1538459"/>
              <a:gd name="connsiteX1" fmla="*/ 7283 w 1298667"/>
              <a:gd name="connsiteY1" fmla="*/ 919871 h 1538459"/>
              <a:gd name="connsiteX2" fmla="*/ 377017 w 1298667"/>
              <a:gd name="connsiteY2" fmla="*/ 816505 h 1538459"/>
              <a:gd name="connsiteX3" fmla="*/ 1298667 w 1298667"/>
              <a:gd name="connsiteY3" fmla="*/ 1538459 h 1538459"/>
              <a:gd name="connsiteX0" fmla="*/ 124054 w 1422721"/>
              <a:gd name="connsiteY0" fmla="*/ 0 h 1538459"/>
              <a:gd name="connsiteX1" fmla="*/ 140 w 1422721"/>
              <a:gd name="connsiteY1" fmla="*/ 780723 h 1538459"/>
              <a:gd name="connsiteX2" fmla="*/ 501071 w 1422721"/>
              <a:gd name="connsiteY2" fmla="*/ 816505 h 1538459"/>
              <a:gd name="connsiteX3" fmla="*/ 1422721 w 1422721"/>
              <a:gd name="connsiteY3" fmla="*/ 1538459 h 1538459"/>
              <a:gd name="connsiteX0" fmla="*/ 124054 w 1422721"/>
              <a:gd name="connsiteY0" fmla="*/ 0 h 1538459"/>
              <a:gd name="connsiteX1" fmla="*/ 140 w 1422721"/>
              <a:gd name="connsiteY1" fmla="*/ 780723 h 1538459"/>
              <a:gd name="connsiteX2" fmla="*/ 501071 w 1422721"/>
              <a:gd name="connsiteY2" fmla="*/ 816505 h 1538459"/>
              <a:gd name="connsiteX3" fmla="*/ 1422721 w 1422721"/>
              <a:gd name="connsiteY3" fmla="*/ 1538459 h 1538459"/>
              <a:gd name="connsiteX0" fmla="*/ 147886 w 1446553"/>
              <a:gd name="connsiteY0" fmla="*/ 0 h 1538459"/>
              <a:gd name="connsiteX1" fmla="*/ 119 w 1446553"/>
              <a:gd name="connsiteY1" fmla="*/ 740967 h 1538459"/>
              <a:gd name="connsiteX2" fmla="*/ 524903 w 1446553"/>
              <a:gd name="connsiteY2" fmla="*/ 816505 h 1538459"/>
              <a:gd name="connsiteX3" fmla="*/ 1446553 w 1446553"/>
              <a:gd name="connsiteY3" fmla="*/ 1538459 h 1538459"/>
              <a:gd name="connsiteX0" fmla="*/ 100230 w 1398897"/>
              <a:gd name="connsiteY0" fmla="*/ 0 h 1538459"/>
              <a:gd name="connsiteX1" fmla="*/ 171 w 1398897"/>
              <a:gd name="connsiteY1" fmla="*/ 760845 h 1538459"/>
              <a:gd name="connsiteX2" fmla="*/ 477247 w 1398897"/>
              <a:gd name="connsiteY2" fmla="*/ 816505 h 1538459"/>
              <a:gd name="connsiteX3" fmla="*/ 1398897 w 1398897"/>
              <a:gd name="connsiteY3" fmla="*/ 1538459 h 1538459"/>
              <a:gd name="connsiteX0" fmla="*/ 100230 w 1398897"/>
              <a:gd name="connsiteY0" fmla="*/ 0 h 1538459"/>
              <a:gd name="connsiteX1" fmla="*/ 171 w 1398897"/>
              <a:gd name="connsiteY1" fmla="*/ 760845 h 1538459"/>
              <a:gd name="connsiteX2" fmla="*/ 477247 w 1398897"/>
              <a:gd name="connsiteY2" fmla="*/ 816505 h 1538459"/>
              <a:gd name="connsiteX3" fmla="*/ 1398897 w 1398897"/>
              <a:gd name="connsiteY3" fmla="*/ 1538459 h 1538459"/>
              <a:gd name="connsiteX0" fmla="*/ 100230 w 1398897"/>
              <a:gd name="connsiteY0" fmla="*/ 0 h 1538459"/>
              <a:gd name="connsiteX1" fmla="*/ 171 w 1398897"/>
              <a:gd name="connsiteY1" fmla="*/ 760845 h 1538459"/>
              <a:gd name="connsiteX2" fmla="*/ 365929 w 1398897"/>
              <a:gd name="connsiteY2" fmla="*/ 780724 h 1538459"/>
              <a:gd name="connsiteX3" fmla="*/ 1398897 w 1398897"/>
              <a:gd name="connsiteY3" fmla="*/ 1538459 h 1538459"/>
              <a:gd name="connsiteX0" fmla="*/ 100230 w 1398897"/>
              <a:gd name="connsiteY0" fmla="*/ 0 h 1538459"/>
              <a:gd name="connsiteX1" fmla="*/ 171 w 1398897"/>
              <a:gd name="connsiteY1" fmla="*/ 760845 h 1538459"/>
              <a:gd name="connsiteX2" fmla="*/ 365929 w 1398897"/>
              <a:gd name="connsiteY2" fmla="*/ 780724 h 1538459"/>
              <a:gd name="connsiteX3" fmla="*/ 1398897 w 1398897"/>
              <a:gd name="connsiteY3" fmla="*/ 1538459 h 1538459"/>
              <a:gd name="connsiteX0" fmla="*/ 100230 w 1398897"/>
              <a:gd name="connsiteY0" fmla="*/ 0 h 1538459"/>
              <a:gd name="connsiteX1" fmla="*/ 171 w 1398897"/>
              <a:gd name="connsiteY1" fmla="*/ 760845 h 1538459"/>
              <a:gd name="connsiteX2" fmla="*/ 365929 w 1398897"/>
              <a:gd name="connsiteY2" fmla="*/ 780724 h 1538459"/>
              <a:gd name="connsiteX3" fmla="*/ 1398897 w 1398897"/>
              <a:gd name="connsiteY3" fmla="*/ 1538459 h 1538459"/>
              <a:gd name="connsiteX0" fmla="*/ 100230 w 1398897"/>
              <a:gd name="connsiteY0" fmla="*/ 0 h 1538459"/>
              <a:gd name="connsiteX1" fmla="*/ 171 w 1398897"/>
              <a:gd name="connsiteY1" fmla="*/ 760845 h 1538459"/>
              <a:gd name="connsiteX2" fmla="*/ 365929 w 1398897"/>
              <a:gd name="connsiteY2" fmla="*/ 780724 h 1538459"/>
              <a:gd name="connsiteX3" fmla="*/ 1398897 w 1398897"/>
              <a:gd name="connsiteY3" fmla="*/ 1538459 h 1538459"/>
              <a:gd name="connsiteX0" fmla="*/ 100230 w 1398897"/>
              <a:gd name="connsiteY0" fmla="*/ 0 h 1538459"/>
              <a:gd name="connsiteX1" fmla="*/ 171 w 1398897"/>
              <a:gd name="connsiteY1" fmla="*/ 760845 h 1538459"/>
              <a:gd name="connsiteX2" fmla="*/ 365929 w 1398897"/>
              <a:gd name="connsiteY2" fmla="*/ 780724 h 1538459"/>
              <a:gd name="connsiteX3" fmla="*/ 1398897 w 1398897"/>
              <a:gd name="connsiteY3" fmla="*/ 1538459 h 1538459"/>
              <a:gd name="connsiteX0" fmla="*/ 100230 w 1398897"/>
              <a:gd name="connsiteY0" fmla="*/ 0 h 1538459"/>
              <a:gd name="connsiteX1" fmla="*/ 171 w 1398897"/>
              <a:gd name="connsiteY1" fmla="*/ 760845 h 1538459"/>
              <a:gd name="connsiteX2" fmla="*/ 365929 w 1398897"/>
              <a:gd name="connsiteY2" fmla="*/ 780724 h 1538459"/>
              <a:gd name="connsiteX3" fmla="*/ 1398897 w 1398897"/>
              <a:gd name="connsiteY3" fmla="*/ 1538459 h 1538459"/>
              <a:gd name="connsiteX0" fmla="*/ 100230 w 1398897"/>
              <a:gd name="connsiteY0" fmla="*/ 0 h 1538459"/>
              <a:gd name="connsiteX1" fmla="*/ 171 w 1398897"/>
              <a:gd name="connsiteY1" fmla="*/ 760845 h 1538459"/>
              <a:gd name="connsiteX2" fmla="*/ 365929 w 1398897"/>
              <a:gd name="connsiteY2" fmla="*/ 780724 h 1538459"/>
              <a:gd name="connsiteX3" fmla="*/ 1398897 w 1398897"/>
              <a:gd name="connsiteY3" fmla="*/ 1538459 h 1538459"/>
              <a:gd name="connsiteX0" fmla="*/ 100230 w 1398897"/>
              <a:gd name="connsiteY0" fmla="*/ 0 h 1538459"/>
              <a:gd name="connsiteX1" fmla="*/ 171 w 1398897"/>
              <a:gd name="connsiteY1" fmla="*/ 760845 h 1538459"/>
              <a:gd name="connsiteX2" fmla="*/ 365929 w 1398897"/>
              <a:gd name="connsiteY2" fmla="*/ 780724 h 1538459"/>
              <a:gd name="connsiteX3" fmla="*/ 1398897 w 1398897"/>
              <a:gd name="connsiteY3" fmla="*/ 1538459 h 1538459"/>
              <a:gd name="connsiteX0" fmla="*/ 114383 w 1413050"/>
              <a:gd name="connsiteY0" fmla="*/ 0 h 1538459"/>
              <a:gd name="connsiteX1" fmla="*/ 77934 w 1413050"/>
              <a:gd name="connsiteY1" fmla="*/ 208229 h 1538459"/>
              <a:gd name="connsiteX2" fmla="*/ 14324 w 1413050"/>
              <a:gd name="connsiteY2" fmla="*/ 760845 h 1538459"/>
              <a:gd name="connsiteX3" fmla="*/ 380082 w 1413050"/>
              <a:gd name="connsiteY3" fmla="*/ 780724 h 1538459"/>
              <a:gd name="connsiteX4" fmla="*/ 1413050 w 1413050"/>
              <a:gd name="connsiteY4" fmla="*/ 1538459 h 1538459"/>
              <a:gd name="connsiteX0" fmla="*/ 110868 w 1409535"/>
              <a:gd name="connsiteY0" fmla="*/ 0 h 1538459"/>
              <a:gd name="connsiteX1" fmla="*/ 118152 w 1409535"/>
              <a:gd name="connsiteY1" fmla="*/ 311596 h 1538459"/>
              <a:gd name="connsiteX2" fmla="*/ 10809 w 1409535"/>
              <a:gd name="connsiteY2" fmla="*/ 760845 h 1538459"/>
              <a:gd name="connsiteX3" fmla="*/ 376567 w 1409535"/>
              <a:gd name="connsiteY3" fmla="*/ 780724 h 1538459"/>
              <a:gd name="connsiteX4" fmla="*/ 1409535 w 1409535"/>
              <a:gd name="connsiteY4" fmla="*/ 1538459 h 1538459"/>
              <a:gd name="connsiteX0" fmla="*/ 170503 w 1409535"/>
              <a:gd name="connsiteY0" fmla="*/ 0 h 1769047"/>
              <a:gd name="connsiteX1" fmla="*/ 118152 w 1409535"/>
              <a:gd name="connsiteY1" fmla="*/ 542184 h 1769047"/>
              <a:gd name="connsiteX2" fmla="*/ 10809 w 1409535"/>
              <a:gd name="connsiteY2" fmla="*/ 991433 h 1769047"/>
              <a:gd name="connsiteX3" fmla="*/ 376567 w 1409535"/>
              <a:gd name="connsiteY3" fmla="*/ 1011312 h 1769047"/>
              <a:gd name="connsiteX4" fmla="*/ 1409535 w 1409535"/>
              <a:gd name="connsiteY4" fmla="*/ 1769047 h 1769047"/>
              <a:gd name="connsiteX0" fmla="*/ 504458 w 1409535"/>
              <a:gd name="connsiteY0" fmla="*/ 0 h 2106977"/>
              <a:gd name="connsiteX1" fmla="*/ 118152 w 1409535"/>
              <a:gd name="connsiteY1" fmla="*/ 880114 h 2106977"/>
              <a:gd name="connsiteX2" fmla="*/ 10809 w 1409535"/>
              <a:gd name="connsiteY2" fmla="*/ 1329363 h 2106977"/>
              <a:gd name="connsiteX3" fmla="*/ 376567 w 1409535"/>
              <a:gd name="connsiteY3" fmla="*/ 1349242 h 2106977"/>
              <a:gd name="connsiteX4" fmla="*/ 1409535 w 1409535"/>
              <a:gd name="connsiteY4" fmla="*/ 2106977 h 2106977"/>
              <a:gd name="connsiteX0" fmla="*/ 506809 w 1411886"/>
              <a:gd name="connsiteY0" fmla="*/ 0 h 2106977"/>
              <a:gd name="connsiteX1" fmla="*/ 88698 w 1411886"/>
              <a:gd name="connsiteY1" fmla="*/ 729039 h 2106977"/>
              <a:gd name="connsiteX2" fmla="*/ 13160 w 1411886"/>
              <a:gd name="connsiteY2" fmla="*/ 1329363 h 2106977"/>
              <a:gd name="connsiteX3" fmla="*/ 378918 w 1411886"/>
              <a:gd name="connsiteY3" fmla="*/ 1349242 h 2106977"/>
              <a:gd name="connsiteX4" fmla="*/ 1411886 w 1411886"/>
              <a:gd name="connsiteY4" fmla="*/ 2106977 h 2106977"/>
              <a:gd name="connsiteX0" fmla="*/ 502452 w 1407529"/>
              <a:gd name="connsiteY0" fmla="*/ 0 h 2106977"/>
              <a:gd name="connsiteX1" fmla="*/ 84341 w 1407529"/>
              <a:gd name="connsiteY1" fmla="*/ 729039 h 2106977"/>
              <a:gd name="connsiteX2" fmla="*/ 8803 w 1407529"/>
              <a:gd name="connsiteY2" fmla="*/ 1329363 h 2106977"/>
              <a:gd name="connsiteX3" fmla="*/ 374561 w 1407529"/>
              <a:gd name="connsiteY3" fmla="*/ 1349242 h 2106977"/>
              <a:gd name="connsiteX4" fmla="*/ 1407529 w 1407529"/>
              <a:gd name="connsiteY4" fmla="*/ 2106977 h 2106977"/>
              <a:gd name="connsiteX0" fmla="*/ 502775 w 1407852"/>
              <a:gd name="connsiteY0" fmla="*/ 0 h 2106977"/>
              <a:gd name="connsiteX1" fmla="*/ 84664 w 1407852"/>
              <a:gd name="connsiteY1" fmla="*/ 729039 h 2106977"/>
              <a:gd name="connsiteX2" fmla="*/ 9126 w 1407852"/>
              <a:gd name="connsiteY2" fmla="*/ 1329363 h 2106977"/>
              <a:gd name="connsiteX3" fmla="*/ 374884 w 1407852"/>
              <a:gd name="connsiteY3" fmla="*/ 1349242 h 2106977"/>
              <a:gd name="connsiteX4" fmla="*/ 1407852 w 1407852"/>
              <a:gd name="connsiteY4" fmla="*/ 2106977 h 2106977"/>
              <a:gd name="connsiteX0" fmla="*/ 496761 w 1401838"/>
              <a:gd name="connsiteY0" fmla="*/ 0 h 2106977"/>
              <a:gd name="connsiteX1" fmla="*/ 78650 w 1401838"/>
              <a:gd name="connsiteY1" fmla="*/ 729039 h 2106977"/>
              <a:gd name="connsiteX2" fmla="*/ 3112 w 1401838"/>
              <a:gd name="connsiteY2" fmla="*/ 1329363 h 2106977"/>
              <a:gd name="connsiteX3" fmla="*/ 368870 w 1401838"/>
              <a:gd name="connsiteY3" fmla="*/ 1349242 h 2106977"/>
              <a:gd name="connsiteX4" fmla="*/ 1401838 w 1401838"/>
              <a:gd name="connsiteY4" fmla="*/ 2106977 h 2106977"/>
              <a:gd name="connsiteX0" fmla="*/ 492862 w 1397939"/>
              <a:gd name="connsiteY0" fmla="*/ 0 h 2106977"/>
              <a:gd name="connsiteX1" fmla="*/ 74751 w 1397939"/>
              <a:gd name="connsiteY1" fmla="*/ 729039 h 2106977"/>
              <a:gd name="connsiteX2" fmla="*/ 3188 w 1397939"/>
              <a:gd name="connsiteY2" fmla="*/ 1321412 h 2106977"/>
              <a:gd name="connsiteX3" fmla="*/ 364971 w 1397939"/>
              <a:gd name="connsiteY3" fmla="*/ 1349242 h 2106977"/>
              <a:gd name="connsiteX4" fmla="*/ 1397939 w 1397939"/>
              <a:gd name="connsiteY4" fmla="*/ 2106977 h 2106977"/>
              <a:gd name="connsiteX0" fmla="*/ 495668 w 1400745"/>
              <a:gd name="connsiteY0" fmla="*/ 0 h 2106977"/>
              <a:gd name="connsiteX1" fmla="*/ 77557 w 1400745"/>
              <a:gd name="connsiteY1" fmla="*/ 729039 h 2106977"/>
              <a:gd name="connsiteX2" fmla="*/ 5994 w 1400745"/>
              <a:gd name="connsiteY2" fmla="*/ 1321412 h 2106977"/>
              <a:gd name="connsiteX3" fmla="*/ 367777 w 1400745"/>
              <a:gd name="connsiteY3" fmla="*/ 1349242 h 2106977"/>
              <a:gd name="connsiteX4" fmla="*/ 1400745 w 1400745"/>
              <a:gd name="connsiteY4" fmla="*/ 2106977 h 2106977"/>
              <a:gd name="connsiteX0" fmla="*/ 495315 w 1400392"/>
              <a:gd name="connsiteY0" fmla="*/ 0 h 2106977"/>
              <a:gd name="connsiteX1" fmla="*/ 77204 w 1400392"/>
              <a:gd name="connsiteY1" fmla="*/ 729039 h 2106977"/>
              <a:gd name="connsiteX2" fmla="*/ 5641 w 1400392"/>
              <a:gd name="connsiteY2" fmla="*/ 1321412 h 2106977"/>
              <a:gd name="connsiteX3" fmla="*/ 367424 w 1400392"/>
              <a:gd name="connsiteY3" fmla="*/ 1349242 h 2106977"/>
              <a:gd name="connsiteX4" fmla="*/ 1400392 w 1400392"/>
              <a:gd name="connsiteY4" fmla="*/ 2106977 h 2106977"/>
              <a:gd name="connsiteX0" fmla="*/ 495315 w 1400392"/>
              <a:gd name="connsiteY0" fmla="*/ 0 h 2106977"/>
              <a:gd name="connsiteX1" fmla="*/ 77204 w 1400392"/>
              <a:gd name="connsiteY1" fmla="*/ 729039 h 2106977"/>
              <a:gd name="connsiteX2" fmla="*/ 5641 w 1400392"/>
              <a:gd name="connsiteY2" fmla="*/ 1321412 h 2106977"/>
              <a:gd name="connsiteX3" fmla="*/ 367424 w 1400392"/>
              <a:gd name="connsiteY3" fmla="*/ 1349242 h 2106977"/>
              <a:gd name="connsiteX4" fmla="*/ 1400392 w 1400392"/>
              <a:gd name="connsiteY4" fmla="*/ 2106977 h 2106977"/>
              <a:gd name="connsiteX0" fmla="*/ 495315 w 1400392"/>
              <a:gd name="connsiteY0" fmla="*/ 0 h 2106977"/>
              <a:gd name="connsiteX1" fmla="*/ 77204 w 1400392"/>
              <a:gd name="connsiteY1" fmla="*/ 729039 h 2106977"/>
              <a:gd name="connsiteX2" fmla="*/ 5641 w 1400392"/>
              <a:gd name="connsiteY2" fmla="*/ 1321412 h 2106977"/>
              <a:gd name="connsiteX3" fmla="*/ 367424 w 1400392"/>
              <a:gd name="connsiteY3" fmla="*/ 1349242 h 2106977"/>
              <a:gd name="connsiteX4" fmla="*/ 1400392 w 1400392"/>
              <a:gd name="connsiteY4" fmla="*/ 2106977 h 2106977"/>
              <a:gd name="connsiteX0" fmla="*/ 495315 w 1400392"/>
              <a:gd name="connsiteY0" fmla="*/ 0 h 2106977"/>
              <a:gd name="connsiteX1" fmla="*/ 77204 w 1400392"/>
              <a:gd name="connsiteY1" fmla="*/ 729039 h 2106977"/>
              <a:gd name="connsiteX2" fmla="*/ 5641 w 1400392"/>
              <a:gd name="connsiteY2" fmla="*/ 1321412 h 2106977"/>
              <a:gd name="connsiteX3" fmla="*/ 367424 w 1400392"/>
              <a:gd name="connsiteY3" fmla="*/ 1349242 h 2106977"/>
              <a:gd name="connsiteX4" fmla="*/ 1400392 w 1400392"/>
              <a:gd name="connsiteY4" fmla="*/ 2106977 h 2106977"/>
              <a:gd name="connsiteX0" fmla="*/ 495315 w 1400392"/>
              <a:gd name="connsiteY0" fmla="*/ 0 h 2106977"/>
              <a:gd name="connsiteX1" fmla="*/ 77204 w 1400392"/>
              <a:gd name="connsiteY1" fmla="*/ 729039 h 2106977"/>
              <a:gd name="connsiteX2" fmla="*/ 5641 w 1400392"/>
              <a:gd name="connsiteY2" fmla="*/ 1321412 h 2106977"/>
              <a:gd name="connsiteX3" fmla="*/ 367424 w 1400392"/>
              <a:gd name="connsiteY3" fmla="*/ 1349242 h 2106977"/>
              <a:gd name="connsiteX4" fmla="*/ 1400392 w 1400392"/>
              <a:gd name="connsiteY4" fmla="*/ 2106977 h 2106977"/>
              <a:gd name="connsiteX0" fmla="*/ 495315 w 1400392"/>
              <a:gd name="connsiteY0" fmla="*/ 0 h 2106977"/>
              <a:gd name="connsiteX1" fmla="*/ 77204 w 1400392"/>
              <a:gd name="connsiteY1" fmla="*/ 729039 h 2106977"/>
              <a:gd name="connsiteX2" fmla="*/ 5641 w 1400392"/>
              <a:gd name="connsiteY2" fmla="*/ 1321412 h 2106977"/>
              <a:gd name="connsiteX3" fmla="*/ 367424 w 1400392"/>
              <a:gd name="connsiteY3" fmla="*/ 1349242 h 2106977"/>
              <a:gd name="connsiteX4" fmla="*/ 1400392 w 1400392"/>
              <a:gd name="connsiteY4" fmla="*/ 2106977 h 2106977"/>
              <a:gd name="connsiteX0" fmla="*/ 495315 w 1400392"/>
              <a:gd name="connsiteY0" fmla="*/ 0 h 2106977"/>
              <a:gd name="connsiteX1" fmla="*/ 77204 w 1400392"/>
              <a:gd name="connsiteY1" fmla="*/ 729039 h 2106977"/>
              <a:gd name="connsiteX2" fmla="*/ 5641 w 1400392"/>
              <a:gd name="connsiteY2" fmla="*/ 1321412 h 2106977"/>
              <a:gd name="connsiteX3" fmla="*/ 367424 w 1400392"/>
              <a:gd name="connsiteY3" fmla="*/ 1349242 h 2106977"/>
              <a:gd name="connsiteX4" fmla="*/ 1400392 w 1400392"/>
              <a:gd name="connsiteY4" fmla="*/ 2106977 h 2106977"/>
              <a:gd name="connsiteX0" fmla="*/ 494628 w 1399705"/>
              <a:gd name="connsiteY0" fmla="*/ 0 h 2106977"/>
              <a:gd name="connsiteX1" fmla="*/ 76517 w 1399705"/>
              <a:gd name="connsiteY1" fmla="*/ 729039 h 2106977"/>
              <a:gd name="connsiteX2" fmla="*/ 4954 w 1399705"/>
              <a:gd name="connsiteY2" fmla="*/ 1321412 h 2106977"/>
              <a:gd name="connsiteX3" fmla="*/ 366737 w 1399705"/>
              <a:gd name="connsiteY3" fmla="*/ 1349242 h 2106977"/>
              <a:gd name="connsiteX4" fmla="*/ 1399705 w 1399705"/>
              <a:gd name="connsiteY4" fmla="*/ 2106977 h 2106977"/>
              <a:gd name="connsiteX0" fmla="*/ 494628 w 1399705"/>
              <a:gd name="connsiteY0" fmla="*/ 0 h 2106977"/>
              <a:gd name="connsiteX1" fmla="*/ 76517 w 1399705"/>
              <a:gd name="connsiteY1" fmla="*/ 729039 h 2106977"/>
              <a:gd name="connsiteX2" fmla="*/ 4954 w 1399705"/>
              <a:gd name="connsiteY2" fmla="*/ 1321412 h 2106977"/>
              <a:gd name="connsiteX3" fmla="*/ 366737 w 1399705"/>
              <a:gd name="connsiteY3" fmla="*/ 1349242 h 2106977"/>
              <a:gd name="connsiteX4" fmla="*/ 1399705 w 1399705"/>
              <a:gd name="connsiteY4" fmla="*/ 2106977 h 2106977"/>
              <a:gd name="connsiteX0" fmla="*/ 494628 w 1399705"/>
              <a:gd name="connsiteY0" fmla="*/ 0 h 2106977"/>
              <a:gd name="connsiteX1" fmla="*/ 76517 w 1399705"/>
              <a:gd name="connsiteY1" fmla="*/ 729039 h 2106977"/>
              <a:gd name="connsiteX2" fmla="*/ 4954 w 1399705"/>
              <a:gd name="connsiteY2" fmla="*/ 1321412 h 2106977"/>
              <a:gd name="connsiteX3" fmla="*/ 366737 w 1399705"/>
              <a:gd name="connsiteY3" fmla="*/ 1349242 h 2106977"/>
              <a:gd name="connsiteX4" fmla="*/ 1399705 w 1399705"/>
              <a:gd name="connsiteY4" fmla="*/ 2106977 h 2106977"/>
              <a:gd name="connsiteX0" fmla="*/ 494628 w 1399705"/>
              <a:gd name="connsiteY0" fmla="*/ 0 h 2106977"/>
              <a:gd name="connsiteX1" fmla="*/ 76517 w 1399705"/>
              <a:gd name="connsiteY1" fmla="*/ 729039 h 2106977"/>
              <a:gd name="connsiteX2" fmla="*/ 4954 w 1399705"/>
              <a:gd name="connsiteY2" fmla="*/ 1321412 h 2106977"/>
              <a:gd name="connsiteX3" fmla="*/ 366737 w 1399705"/>
              <a:gd name="connsiteY3" fmla="*/ 1349242 h 2106977"/>
              <a:gd name="connsiteX4" fmla="*/ 1399705 w 1399705"/>
              <a:gd name="connsiteY4" fmla="*/ 2106977 h 2106977"/>
              <a:gd name="connsiteX0" fmla="*/ 495314 w 1400391"/>
              <a:gd name="connsiteY0" fmla="*/ 0 h 2106977"/>
              <a:gd name="connsiteX1" fmla="*/ 77203 w 1400391"/>
              <a:gd name="connsiteY1" fmla="*/ 729039 h 2106977"/>
              <a:gd name="connsiteX2" fmla="*/ 5640 w 1400391"/>
              <a:gd name="connsiteY2" fmla="*/ 1321412 h 2106977"/>
              <a:gd name="connsiteX3" fmla="*/ 367423 w 1400391"/>
              <a:gd name="connsiteY3" fmla="*/ 1349242 h 2106977"/>
              <a:gd name="connsiteX4" fmla="*/ 1400391 w 1400391"/>
              <a:gd name="connsiteY4" fmla="*/ 2106977 h 2106977"/>
              <a:gd name="connsiteX0" fmla="*/ 494901 w 1399978"/>
              <a:gd name="connsiteY0" fmla="*/ 0 h 2106977"/>
              <a:gd name="connsiteX1" fmla="*/ 76790 w 1399978"/>
              <a:gd name="connsiteY1" fmla="*/ 729039 h 2106977"/>
              <a:gd name="connsiteX2" fmla="*/ 5227 w 1399978"/>
              <a:gd name="connsiteY2" fmla="*/ 1321412 h 2106977"/>
              <a:gd name="connsiteX3" fmla="*/ 367010 w 1399978"/>
              <a:gd name="connsiteY3" fmla="*/ 1349242 h 2106977"/>
              <a:gd name="connsiteX4" fmla="*/ 1399978 w 1399978"/>
              <a:gd name="connsiteY4" fmla="*/ 2106977 h 2106977"/>
              <a:gd name="connsiteX0" fmla="*/ 494901 w 1399978"/>
              <a:gd name="connsiteY0" fmla="*/ 0 h 2106977"/>
              <a:gd name="connsiteX1" fmla="*/ 76790 w 1399978"/>
              <a:gd name="connsiteY1" fmla="*/ 729039 h 2106977"/>
              <a:gd name="connsiteX2" fmla="*/ 5227 w 1399978"/>
              <a:gd name="connsiteY2" fmla="*/ 1321412 h 2106977"/>
              <a:gd name="connsiteX3" fmla="*/ 367010 w 1399978"/>
              <a:gd name="connsiteY3" fmla="*/ 1349242 h 2106977"/>
              <a:gd name="connsiteX4" fmla="*/ 1399978 w 1399978"/>
              <a:gd name="connsiteY4" fmla="*/ 2106977 h 2106977"/>
              <a:gd name="connsiteX0" fmla="*/ 494901 w 1399978"/>
              <a:gd name="connsiteY0" fmla="*/ 0 h 2106977"/>
              <a:gd name="connsiteX1" fmla="*/ 76790 w 1399978"/>
              <a:gd name="connsiteY1" fmla="*/ 729039 h 2106977"/>
              <a:gd name="connsiteX2" fmla="*/ 5227 w 1399978"/>
              <a:gd name="connsiteY2" fmla="*/ 1321412 h 2106977"/>
              <a:gd name="connsiteX3" fmla="*/ 367010 w 1399978"/>
              <a:gd name="connsiteY3" fmla="*/ 1349242 h 2106977"/>
              <a:gd name="connsiteX4" fmla="*/ 1399978 w 1399978"/>
              <a:gd name="connsiteY4" fmla="*/ 2106977 h 2106977"/>
              <a:gd name="connsiteX0" fmla="*/ 494901 w 1399978"/>
              <a:gd name="connsiteY0" fmla="*/ 0 h 2106977"/>
              <a:gd name="connsiteX1" fmla="*/ 76790 w 1399978"/>
              <a:gd name="connsiteY1" fmla="*/ 729039 h 2106977"/>
              <a:gd name="connsiteX2" fmla="*/ 5227 w 1399978"/>
              <a:gd name="connsiteY2" fmla="*/ 1321412 h 2106977"/>
              <a:gd name="connsiteX3" fmla="*/ 367010 w 1399978"/>
              <a:gd name="connsiteY3" fmla="*/ 1349242 h 2106977"/>
              <a:gd name="connsiteX4" fmla="*/ 1399978 w 1399978"/>
              <a:gd name="connsiteY4" fmla="*/ 2106977 h 2106977"/>
              <a:gd name="connsiteX0" fmla="*/ 494901 w 1399978"/>
              <a:gd name="connsiteY0" fmla="*/ 0 h 2106977"/>
              <a:gd name="connsiteX1" fmla="*/ 76790 w 1399978"/>
              <a:gd name="connsiteY1" fmla="*/ 729039 h 2106977"/>
              <a:gd name="connsiteX2" fmla="*/ 5227 w 1399978"/>
              <a:gd name="connsiteY2" fmla="*/ 1321412 h 2106977"/>
              <a:gd name="connsiteX3" fmla="*/ 367010 w 1399978"/>
              <a:gd name="connsiteY3" fmla="*/ 1349242 h 2106977"/>
              <a:gd name="connsiteX4" fmla="*/ 1399978 w 1399978"/>
              <a:gd name="connsiteY4" fmla="*/ 2106977 h 2106977"/>
              <a:gd name="connsiteX0" fmla="*/ 494804 w 1399881"/>
              <a:gd name="connsiteY0" fmla="*/ 0 h 2106977"/>
              <a:gd name="connsiteX1" fmla="*/ 80669 w 1399881"/>
              <a:gd name="connsiteY1" fmla="*/ 661453 h 2106977"/>
              <a:gd name="connsiteX2" fmla="*/ 5130 w 1399881"/>
              <a:gd name="connsiteY2" fmla="*/ 1321412 h 2106977"/>
              <a:gd name="connsiteX3" fmla="*/ 366913 w 1399881"/>
              <a:gd name="connsiteY3" fmla="*/ 1349242 h 2106977"/>
              <a:gd name="connsiteX4" fmla="*/ 1399881 w 1399881"/>
              <a:gd name="connsiteY4" fmla="*/ 2106977 h 2106977"/>
              <a:gd name="connsiteX0" fmla="*/ 494625 w 1399702"/>
              <a:gd name="connsiteY0" fmla="*/ 0 h 2106977"/>
              <a:gd name="connsiteX1" fmla="*/ 80490 w 1399702"/>
              <a:gd name="connsiteY1" fmla="*/ 661453 h 2106977"/>
              <a:gd name="connsiteX2" fmla="*/ 4951 w 1399702"/>
              <a:gd name="connsiteY2" fmla="*/ 1321412 h 2106977"/>
              <a:gd name="connsiteX3" fmla="*/ 366734 w 1399702"/>
              <a:gd name="connsiteY3" fmla="*/ 1349242 h 2106977"/>
              <a:gd name="connsiteX4" fmla="*/ 1399702 w 1399702"/>
              <a:gd name="connsiteY4" fmla="*/ 2106977 h 2106977"/>
              <a:gd name="connsiteX0" fmla="*/ 494625 w 1399702"/>
              <a:gd name="connsiteY0" fmla="*/ 0 h 2106977"/>
              <a:gd name="connsiteX1" fmla="*/ 80490 w 1399702"/>
              <a:gd name="connsiteY1" fmla="*/ 661453 h 2106977"/>
              <a:gd name="connsiteX2" fmla="*/ 4951 w 1399702"/>
              <a:gd name="connsiteY2" fmla="*/ 1321412 h 2106977"/>
              <a:gd name="connsiteX3" fmla="*/ 366734 w 1399702"/>
              <a:gd name="connsiteY3" fmla="*/ 1349242 h 2106977"/>
              <a:gd name="connsiteX4" fmla="*/ 1399702 w 1399702"/>
              <a:gd name="connsiteY4" fmla="*/ 2106977 h 2106977"/>
              <a:gd name="connsiteX0" fmla="*/ 494625 w 1399702"/>
              <a:gd name="connsiteY0" fmla="*/ 0 h 2106977"/>
              <a:gd name="connsiteX1" fmla="*/ 80490 w 1399702"/>
              <a:gd name="connsiteY1" fmla="*/ 661453 h 2106977"/>
              <a:gd name="connsiteX2" fmla="*/ 4951 w 1399702"/>
              <a:gd name="connsiteY2" fmla="*/ 1321412 h 2106977"/>
              <a:gd name="connsiteX3" fmla="*/ 366734 w 1399702"/>
              <a:gd name="connsiteY3" fmla="*/ 1349242 h 2106977"/>
              <a:gd name="connsiteX4" fmla="*/ 1399702 w 1399702"/>
              <a:gd name="connsiteY4" fmla="*/ 2106977 h 2106977"/>
              <a:gd name="connsiteX0" fmla="*/ 494625 w 1399702"/>
              <a:gd name="connsiteY0" fmla="*/ 0 h 2106977"/>
              <a:gd name="connsiteX1" fmla="*/ 80490 w 1399702"/>
              <a:gd name="connsiteY1" fmla="*/ 661453 h 2106977"/>
              <a:gd name="connsiteX2" fmla="*/ 4951 w 1399702"/>
              <a:gd name="connsiteY2" fmla="*/ 1321412 h 2106977"/>
              <a:gd name="connsiteX3" fmla="*/ 366734 w 1399702"/>
              <a:gd name="connsiteY3" fmla="*/ 1349242 h 2106977"/>
              <a:gd name="connsiteX4" fmla="*/ 1399702 w 1399702"/>
              <a:gd name="connsiteY4" fmla="*/ 2106977 h 2106977"/>
              <a:gd name="connsiteX0" fmla="*/ 494625 w 1399702"/>
              <a:gd name="connsiteY0" fmla="*/ 0 h 2106977"/>
              <a:gd name="connsiteX1" fmla="*/ 80490 w 1399702"/>
              <a:gd name="connsiteY1" fmla="*/ 661453 h 2106977"/>
              <a:gd name="connsiteX2" fmla="*/ 4951 w 1399702"/>
              <a:gd name="connsiteY2" fmla="*/ 1321412 h 2106977"/>
              <a:gd name="connsiteX3" fmla="*/ 366734 w 1399702"/>
              <a:gd name="connsiteY3" fmla="*/ 1349242 h 2106977"/>
              <a:gd name="connsiteX4" fmla="*/ 1399702 w 1399702"/>
              <a:gd name="connsiteY4" fmla="*/ 2106977 h 2106977"/>
              <a:gd name="connsiteX0" fmla="*/ 494625 w 1399702"/>
              <a:gd name="connsiteY0" fmla="*/ 0 h 2106977"/>
              <a:gd name="connsiteX1" fmla="*/ 80490 w 1399702"/>
              <a:gd name="connsiteY1" fmla="*/ 661453 h 2106977"/>
              <a:gd name="connsiteX2" fmla="*/ 4951 w 1399702"/>
              <a:gd name="connsiteY2" fmla="*/ 1321412 h 2106977"/>
              <a:gd name="connsiteX3" fmla="*/ 366734 w 1399702"/>
              <a:gd name="connsiteY3" fmla="*/ 1349242 h 2106977"/>
              <a:gd name="connsiteX4" fmla="*/ 1399702 w 1399702"/>
              <a:gd name="connsiteY4" fmla="*/ 2106977 h 2106977"/>
              <a:gd name="connsiteX0" fmla="*/ 494625 w 1399702"/>
              <a:gd name="connsiteY0" fmla="*/ 0 h 2106977"/>
              <a:gd name="connsiteX1" fmla="*/ 80490 w 1399702"/>
              <a:gd name="connsiteY1" fmla="*/ 661453 h 2106977"/>
              <a:gd name="connsiteX2" fmla="*/ 4951 w 1399702"/>
              <a:gd name="connsiteY2" fmla="*/ 1321412 h 2106977"/>
              <a:gd name="connsiteX3" fmla="*/ 366734 w 1399702"/>
              <a:gd name="connsiteY3" fmla="*/ 1349242 h 2106977"/>
              <a:gd name="connsiteX4" fmla="*/ 1399702 w 1399702"/>
              <a:gd name="connsiteY4" fmla="*/ 2106977 h 2106977"/>
              <a:gd name="connsiteX0" fmla="*/ 494625 w 1399702"/>
              <a:gd name="connsiteY0" fmla="*/ 0 h 2106977"/>
              <a:gd name="connsiteX1" fmla="*/ 80490 w 1399702"/>
              <a:gd name="connsiteY1" fmla="*/ 661453 h 2106977"/>
              <a:gd name="connsiteX2" fmla="*/ 4951 w 1399702"/>
              <a:gd name="connsiteY2" fmla="*/ 1321412 h 2106977"/>
              <a:gd name="connsiteX3" fmla="*/ 366734 w 1399702"/>
              <a:gd name="connsiteY3" fmla="*/ 1349242 h 2106977"/>
              <a:gd name="connsiteX4" fmla="*/ 1399702 w 1399702"/>
              <a:gd name="connsiteY4" fmla="*/ 2106977 h 2106977"/>
              <a:gd name="connsiteX0" fmla="*/ 494712 w 1399789"/>
              <a:gd name="connsiteY0" fmla="*/ 0 h 2106977"/>
              <a:gd name="connsiteX1" fmla="*/ 80577 w 1399789"/>
              <a:gd name="connsiteY1" fmla="*/ 661453 h 2106977"/>
              <a:gd name="connsiteX2" fmla="*/ 5038 w 1399789"/>
              <a:gd name="connsiteY2" fmla="*/ 1321412 h 2106977"/>
              <a:gd name="connsiteX3" fmla="*/ 366821 w 1399789"/>
              <a:gd name="connsiteY3" fmla="*/ 1349242 h 2106977"/>
              <a:gd name="connsiteX4" fmla="*/ 1399789 w 1399789"/>
              <a:gd name="connsiteY4" fmla="*/ 2106977 h 2106977"/>
              <a:gd name="connsiteX0" fmla="*/ 494535 w 1399612"/>
              <a:gd name="connsiteY0" fmla="*/ 0 h 2106977"/>
              <a:gd name="connsiteX1" fmla="*/ 88352 w 1399612"/>
              <a:gd name="connsiteY1" fmla="*/ 593866 h 2106977"/>
              <a:gd name="connsiteX2" fmla="*/ 4861 w 1399612"/>
              <a:gd name="connsiteY2" fmla="*/ 1321412 h 2106977"/>
              <a:gd name="connsiteX3" fmla="*/ 366644 w 1399612"/>
              <a:gd name="connsiteY3" fmla="*/ 1349242 h 2106977"/>
              <a:gd name="connsiteX4" fmla="*/ 1399612 w 1399612"/>
              <a:gd name="connsiteY4" fmla="*/ 2106977 h 2106977"/>
              <a:gd name="connsiteX0" fmla="*/ 494535 w 1399612"/>
              <a:gd name="connsiteY0" fmla="*/ 0 h 2106977"/>
              <a:gd name="connsiteX1" fmla="*/ 88352 w 1399612"/>
              <a:gd name="connsiteY1" fmla="*/ 593866 h 2106977"/>
              <a:gd name="connsiteX2" fmla="*/ 4861 w 1399612"/>
              <a:gd name="connsiteY2" fmla="*/ 1321412 h 2106977"/>
              <a:gd name="connsiteX3" fmla="*/ 366644 w 1399612"/>
              <a:gd name="connsiteY3" fmla="*/ 1349242 h 2106977"/>
              <a:gd name="connsiteX4" fmla="*/ 1399612 w 1399612"/>
              <a:gd name="connsiteY4" fmla="*/ 2106977 h 2106977"/>
              <a:gd name="connsiteX0" fmla="*/ 497608 w 1402685"/>
              <a:gd name="connsiteY0" fmla="*/ 0 h 2106977"/>
              <a:gd name="connsiteX1" fmla="*/ 91425 w 1402685"/>
              <a:gd name="connsiteY1" fmla="*/ 593866 h 2106977"/>
              <a:gd name="connsiteX2" fmla="*/ 7934 w 1402685"/>
              <a:gd name="connsiteY2" fmla="*/ 1321412 h 2106977"/>
              <a:gd name="connsiteX3" fmla="*/ 369717 w 1402685"/>
              <a:gd name="connsiteY3" fmla="*/ 1349242 h 2106977"/>
              <a:gd name="connsiteX4" fmla="*/ 1402685 w 1402685"/>
              <a:gd name="connsiteY4" fmla="*/ 2106977 h 2106977"/>
              <a:gd name="connsiteX0" fmla="*/ 494014 w 1399091"/>
              <a:gd name="connsiteY0" fmla="*/ 0 h 2106977"/>
              <a:gd name="connsiteX1" fmla="*/ 87831 w 1399091"/>
              <a:gd name="connsiteY1" fmla="*/ 593866 h 2106977"/>
              <a:gd name="connsiteX2" fmla="*/ 4340 w 1399091"/>
              <a:gd name="connsiteY2" fmla="*/ 1321412 h 2106977"/>
              <a:gd name="connsiteX3" fmla="*/ 366123 w 1399091"/>
              <a:gd name="connsiteY3" fmla="*/ 1349242 h 2106977"/>
              <a:gd name="connsiteX4" fmla="*/ 1399091 w 1399091"/>
              <a:gd name="connsiteY4" fmla="*/ 2106977 h 2106977"/>
              <a:gd name="connsiteX0" fmla="*/ 494385 w 1399462"/>
              <a:gd name="connsiteY0" fmla="*/ 0 h 2106977"/>
              <a:gd name="connsiteX1" fmla="*/ 68323 w 1399462"/>
              <a:gd name="connsiteY1" fmla="*/ 705184 h 2106977"/>
              <a:gd name="connsiteX2" fmla="*/ 4711 w 1399462"/>
              <a:gd name="connsiteY2" fmla="*/ 1321412 h 2106977"/>
              <a:gd name="connsiteX3" fmla="*/ 366494 w 1399462"/>
              <a:gd name="connsiteY3" fmla="*/ 1349242 h 2106977"/>
              <a:gd name="connsiteX4" fmla="*/ 1399462 w 1399462"/>
              <a:gd name="connsiteY4" fmla="*/ 2106977 h 2106977"/>
              <a:gd name="connsiteX0" fmla="*/ 494385 w 1399462"/>
              <a:gd name="connsiteY0" fmla="*/ 0 h 2106977"/>
              <a:gd name="connsiteX1" fmla="*/ 191565 w 1399462"/>
              <a:gd name="connsiteY1" fmla="*/ 311596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91565 w 1399462"/>
              <a:gd name="connsiteY1" fmla="*/ 263888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91565 w 1399462"/>
              <a:gd name="connsiteY1" fmla="*/ 263888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99517 w 1399462"/>
              <a:gd name="connsiteY1" fmla="*/ 236058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99517 w 1399462"/>
              <a:gd name="connsiteY1" fmla="*/ 236058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99517 w 1399462"/>
              <a:gd name="connsiteY1" fmla="*/ 236058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99517 w 1399462"/>
              <a:gd name="connsiteY1" fmla="*/ 236058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99517 w 1399462"/>
              <a:gd name="connsiteY1" fmla="*/ 236058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87590 w 1399462"/>
              <a:gd name="connsiteY1" fmla="*/ 244009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87590 w 1399462"/>
              <a:gd name="connsiteY1" fmla="*/ 244009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87590 w 1399462"/>
              <a:gd name="connsiteY1" fmla="*/ 244009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87590 w 1399462"/>
              <a:gd name="connsiteY1" fmla="*/ 244009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87590 w 1399462"/>
              <a:gd name="connsiteY1" fmla="*/ 244009 h 2106977"/>
              <a:gd name="connsiteX2" fmla="*/ 68323 w 1399462"/>
              <a:gd name="connsiteY2" fmla="*/ 70518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87590 w 1399462"/>
              <a:gd name="connsiteY1" fmla="*/ 244009 h 2106977"/>
              <a:gd name="connsiteX2" fmla="*/ 68323 w 1399462"/>
              <a:gd name="connsiteY2" fmla="*/ 76084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87590 w 1399462"/>
              <a:gd name="connsiteY1" fmla="*/ 244009 h 2106977"/>
              <a:gd name="connsiteX2" fmla="*/ 68323 w 1399462"/>
              <a:gd name="connsiteY2" fmla="*/ 76084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87590 w 1399462"/>
              <a:gd name="connsiteY1" fmla="*/ 244009 h 2106977"/>
              <a:gd name="connsiteX2" fmla="*/ 68323 w 1399462"/>
              <a:gd name="connsiteY2" fmla="*/ 760844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87590 w 1399462"/>
              <a:gd name="connsiteY1" fmla="*/ 244009 h 2106977"/>
              <a:gd name="connsiteX2" fmla="*/ 68323 w 1399462"/>
              <a:gd name="connsiteY2" fmla="*/ 641575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385 w 1399462"/>
              <a:gd name="connsiteY0" fmla="*/ 0 h 2106977"/>
              <a:gd name="connsiteX1" fmla="*/ 187590 w 1399462"/>
              <a:gd name="connsiteY1" fmla="*/ 244009 h 2106977"/>
              <a:gd name="connsiteX2" fmla="*/ 68323 w 1399462"/>
              <a:gd name="connsiteY2" fmla="*/ 641575 h 2106977"/>
              <a:gd name="connsiteX3" fmla="*/ 4711 w 1399462"/>
              <a:gd name="connsiteY3" fmla="*/ 1321412 h 2106977"/>
              <a:gd name="connsiteX4" fmla="*/ 366494 w 1399462"/>
              <a:gd name="connsiteY4" fmla="*/ 1349242 h 2106977"/>
              <a:gd name="connsiteX5" fmla="*/ 1399462 w 1399462"/>
              <a:gd name="connsiteY5" fmla="*/ 2106977 h 2106977"/>
              <a:gd name="connsiteX0" fmla="*/ 494633 w 1399710"/>
              <a:gd name="connsiteY0" fmla="*/ 0 h 2106977"/>
              <a:gd name="connsiteX1" fmla="*/ 187838 w 1399710"/>
              <a:gd name="connsiteY1" fmla="*/ 244009 h 2106977"/>
              <a:gd name="connsiteX2" fmla="*/ 68571 w 1399710"/>
              <a:gd name="connsiteY2" fmla="*/ 641575 h 2106977"/>
              <a:gd name="connsiteX3" fmla="*/ 4959 w 1399710"/>
              <a:gd name="connsiteY3" fmla="*/ 1321412 h 2106977"/>
              <a:gd name="connsiteX4" fmla="*/ 366742 w 1399710"/>
              <a:gd name="connsiteY4" fmla="*/ 1349242 h 2106977"/>
              <a:gd name="connsiteX5" fmla="*/ 1399710 w 1399710"/>
              <a:gd name="connsiteY5" fmla="*/ 2106977 h 2106977"/>
              <a:gd name="connsiteX0" fmla="*/ 494546 w 1399623"/>
              <a:gd name="connsiteY0" fmla="*/ 0 h 2106977"/>
              <a:gd name="connsiteX1" fmla="*/ 187751 w 1399623"/>
              <a:gd name="connsiteY1" fmla="*/ 244009 h 2106977"/>
              <a:gd name="connsiteX2" fmla="*/ 72460 w 1399623"/>
              <a:gd name="connsiteY2" fmla="*/ 669405 h 2106977"/>
              <a:gd name="connsiteX3" fmla="*/ 4872 w 1399623"/>
              <a:gd name="connsiteY3" fmla="*/ 1321412 h 2106977"/>
              <a:gd name="connsiteX4" fmla="*/ 366655 w 1399623"/>
              <a:gd name="connsiteY4" fmla="*/ 1349242 h 2106977"/>
              <a:gd name="connsiteX5" fmla="*/ 1399623 w 1399623"/>
              <a:gd name="connsiteY5" fmla="*/ 2106977 h 2106977"/>
              <a:gd name="connsiteX0" fmla="*/ 494546 w 1399623"/>
              <a:gd name="connsiteY0" fmla="*/ 0 h 2106977"/>
              <a:gd name="connsiteX1" fmla="*/ 187751 w 1399623"/>
              <a:gd name="connsiteY1" fmla="*/ 244009 h 2106977"/>
              <a:gd name="connsiteX2" fmla="*/ 72460 w 1399623"/>
              <a:gd name="connsiteY2" fmla="*/ 669405 h 2106977"/>
              <a:gd name="connsiteX3" fmla="*/ 4872 w 1399623"/>
              <a:gd name="connsiteY3" fmla="*/ 1321412 h 2106977"/>
              <a:gd name="connsiteX4" fmla="*/ 366655 w 1399623"/>
              <a:gd name="connsiteY4" fmla="*/ 1349242 h 2106977"/>
              <a:gd name="connsiteX5" fmla="*/ 1399623 w 1399623"/>
              <a:gd name="connsiteY5" fmla="*/ 2106977 h 2106977"/>
              <a:gd name="connsiteX0" fmla="*/ 494546 w 1399623"/>
              <a:gd name="connsiteY0" fmla="*/ 0 h 2106977"/>
              <a:gd name="connsiteX1" fmla="*/ 187751 w 1399623"/>
              <a:gd name="connsiteY1" fmla="*/ 244009 h 2106977"/>
              <a:gd name="connsiteX2" fmla="*/ 72460 w 1399623"/>
              <a:gd name="connsiteY2" fmla="*/ 669405 h 2106977"/>
              <a:gd name="connsiteX3" fmla="*/ 4872 w 1399623"/>
              <a:gd name="connsiteY3" fmla="*/ 1321412 h 2106977"/>
              <a:gd name="connsiteX4" fmla="*/ 366655 w 1399623"/>
              <a:gd name="connsiteY4" fmla="*/ 1349242 h 2106977"/>
              <a:gd name="connsiteX5" fmla="*/ 1399623 w 1399623"/>
              <a:gd name="connsiteY5" fmla="*/ 2106977 h 2106977"/>
              <a:gd name="connsiteX0" fmla="*/ 487030 w 1399623"/>
              <a:gd name="connsiteY0" fmla="*/ 0 h 2076915"/>
              <a:gd name="connsiteX1" fmla="*/ 187751 w 1399623"/>
              <a:gd name="connsiteY1" fmla="*/ 213947 h 2076915"/>
              <a:gd name="connsiteX2" fmla="*/ 72460 w 1399623"/>
              <a:gd name="connsiteY2" fmla="*/ 639343 h 2076915"/>
              <a:gd name="connsiteX3" fmla="*/ 4872 w 1399623"/>
              <a:gd name="connsiteY3" fmla="*/ 1291350 h 2076915"/>
              <a:gd name="connsiteX4" fmla="*/ 366655 w 1399623"/>
              <a:gd name="connsiteY4" fmla="*/ 1319180 h 2076915"/>
              <a:gd name="connsiteX5" fmla="*/ 1399623 w 1399623"/>
              <a:gd name="connsiteY5" fmla="*/ 2076915 h 2076915"/>
              <a:gd name="connsiteX0" fmla="*/ 487030 w 1399623"/>
              <a:gd name="connsiteY0" fmla="*/ 0 h 2076915"/>
              <a:gd name="connsiteX1" fmla="*/ 187751 w 1399623"/>
              <a:gd name="connsiteY1" fmla="*/ 213947 h 2076915"/>
              <a:gd name="connsiteX2" fmla="*/ 72460 w 1399623"/>
              <a:gd name="connsiteY2" fmla="*/ 639343 h 2076915"/>
              <a:gd name="connsiteX3" fmla="*/ 4872 w 1399623"/>
              <a:gd name="connsiteY3" fmla="*/ 1291350 h 2076915"/>
              <a:gd name="connsiteX4" fmla="*/ 366655 w 1399623"/>
              <a:gd name="connsiteY4" fmla="*/ 1319180 h 2076915"/>
              <a:gd name="connsiteX5" fmla="*/ 1399623 w 1399623"/>
              <a:gd name="connsiteY5" fmla="*/ 2076915 h 2076915"/>
              <a:gd name="connsiteX0" fmla="*/ 487030 w 1399623"/>
              <a:gd name="connsiteY0" fmla="*/ 0 h 2076915"/>
              <a:gd name="connsiteX1" fmla="*/ 187751 w 1399623"/>
              <a:gd name="connsiteY1" fmla="*/ 213947 h 2076915"/>
              <a:gd name="connsiteX2" fmla="*/ 72460 w 1399623"/>
              <a:gd name="connsiteY2" fmla="*/ 639343 h 2076915"/>
              <a:gd name="connsiteX3" fmla="*/ 4872 w 1399623"/>
              <a:gd name="connsiteY3" fmla="*/ 1291350 h 2076915"/>
              <a:gd name="connsiteX4" fmla="*/ 366655 w 1399623"/>
              <a:gd name="connsiteY4" fmla="*/ 1319180 h 2076915"/>
              <a:gd name="connsiteX5" fmla="*/ 1399623 w 1399623"/>
              <a:gd name="connsiteY5" fmla="*/ 2076915 h 2076915"/>
              <a:gd name="connsiteX0" fmla="*/ 487030 w 1399623"/>
              <a:gd name="connsiteY0" fmla="*/ 0 h 2076915"/>
              <a:gd name="connsiteX1" fmla="*/ 187751 w 1399623"/>
              <a:gd name="connsiteY1" fmla="*/ 213947 h 2076915"/>
              <a:gd name="connsiteX2" fmla="*/ 72460 w 1399623"/>
              <a:gd name="connsiteY2" fmla="*/ 639343 h 2076915"/>
              <a:gd name="connsiteX3" fmla="*/ 4872 w 1399623"/>
              <a:gd name="connsiteY3" fmla="*/ 1291350 h 2076915"/>
              <a:gd name="connsiteX4" fmla="*/ 366655 w 1399623"/>
              <a:gd name="connsiteY4" fmla="*/ 1319180 h 2076915"/>
              <a:gd name="connsiteX5" fmla="*/ 1399623 w 1399623"/>
              <a:gd name="connsiteY5" fmla="*/ 2076915 h 2076915"/>
              <a:gd name="connsiteX0" fmla="*/ 487030 w 1399623"/>
              <a:gd name="connsiteY0" fmla="*/ 0 h 2076915"/>
              <a:gd name="connsiteX1" fmla="*/ 187751 w 1399623"/>
              <a:gd name="connsiteY1" fmla="*/ 213947 h 2076915"/>
              <a:gd name="connsiteX2" fmla="*/ 72460 w 1399623"/>
              <a:gd name="connsiteY2" fmla="*/ 639343 h 2076915"/>
              <a:gd name="connsiteX3" fmla="*/ 4872 w 1399623"/>
              <a:gd name="connsiteY3" fmla="*/ 1291350 h 2076915"/>
              <a:gd name="connsiteX4" fmla="*/ 366655 w 1399623"/>
              <a:gd name="connsiteY4" fmla="*/ 1319180 h 2076915"/>
              <a:gd name="connsiteX5" fmla="*/ 1399623 w 1399623"/>
              <a:gd name="connsiteY5" fmla="*/ 2076915 h 2076915"/>
              <a:gd name="connsiteX0" fmla="*/ 487030 w 1399623"/>
              <a:gd name="connsiteY0" fmla="*/ 0 h 2076915"/>
              <a:gd name="connsiteX1" fmla="*/ 187751 w 1399623"/>
              <a:gd name="connsiteY1" fmla="*/ 213947 h 2076915"/>
              <a:gd name="connsiteX2" fmla="*/ 72460 w 1399623"/>
              <a:gd name="connsiteY2" fmla="*/ 639343 h 2076915"/>
              <a:gd name="connsiteX3" fmla="*/ 4872 w 1399623"/>
              <a:gd name="connsiteY3" fmla="*/ 1291350 h 2076915"/>
              <a:gd name="connsiteX4" fmla="*/ 366655 w 1399623"/>
              <a:gd name="connsiteY4" fmla="*/ 1319180 h 2076915"/>
              <a:gd name="connsiteX5" fmla="*/ 1399623 w 1399623"/>
              <a:gd name="connsiteY5" fmla="*/ 2076915 h 2076915"/>
              <a:gd name="connsiteX0" fmla="*/ 487084 w 1399677"/>
              <a:gd name="connsiteY0" fmla="*/ 0 h 2076915"/>
              <a:gd name="connsiteX1" fmla="*/ 187805 w 1399677"/>
              <a:gd name="connsiteY1" fmla="*/ 213947 h 2076915"/>
              <a:gd name="connsiteX2" fmla="*/ 70009 w 1399677"/>
              <a:gd name="connsiteY2" fmla="*/ 654374 h 2076915"/>
              <a:gd name="connsiteX3" fmla="*/ 4926 w 1399677"/>
              <a:gd name="connsiteY3" fmla="*/ 1291350 h 2076915"/>
              <a:gd name="connsiteX4" fmla="*/ 366709 w 1399677"/>
              <a:gd name="connsiteY4" fmla="*/ 1319180 h 2076915"/>
              <a:gd name="connsiteX5" fmla="*/ 1399677 w 1399677"/>
              <a:gd name="connsiteY5" fmla="*/ 2076915 h 2076915"/>
              <a:gd name="connsiteX0" fmla="*/ 487084 w 1399677"/>
              <a:gd name="connsiteY0" fmla="*/ 0 h 2076915"/>
              <a:gd name="connsiteX1" fmla="*/ 187805 w 1399677"/>
              <a:gd name="connsiteY1" fmla="*/ 213947 h 2076915"/>
              <a:gd name="connsiteX2" fmla="*/ 70009 w 1399677"/>
              <a:gd name="connsiteY2" fmla="*/ 654374 h 2076915"/>
              <a:gd name="connsiteX3" fmla="*/ 4926 w 1399677"/>
              <a:gd name="connsiteY3" fmla="*/ 1291350 h 2076915"/>
              <a:gd name="connsiteX4" fmla="*/ 366709 w 1399677"/>
              <a:gd name="connsiteY4" fmla="*/ 1319180 h 2076915"/>
              <a:gd name="connsiteX5" fmla="*/ 1399677 w 1399677"/>
              <a:gd name="connsiteY5" fmla="*/ 2076915 h 2076915"/>
              <a:gd name="connsiteX0" fmla="*/ 487826 w 1400419"/>
              <a:gd name="connsiteY0" fmla="*/ 0 h 2076915"/>
              <a:gd name="connsiteX1" fmla="*/ 188547 w 1400419"/>
              <a:gd name="connsiteY1" fmla="*/ 213947 h 2076915"/>
              <a:gd name="connsiteX2" fmla="*/ 70751 w 1400419"/>
              <a:gd name="connsiteY2" fmla="*/ 654374 h 2076915"/>
              <a:gd name="connsiteX3" fmla="*/ 5668 w 1400419"/>
              <a:gd name="connsiteY3" fmla="*/ 1291350 h 2076915"/>
              <a:gd name="connsiteX4" fmla="*/ 367451 w 1400419"/>
              <a:gd name="connsiteY4" fmla="*/ 1319180 h 2076915"/>
              <a:gd name="connsiteX5" fmla="*/ 1400419 w 1400419"/>
              <a:gd name="connsiteY5" fmla="*/ 2076915 h 2076915"/>
              <a:gd name="connsiteX0" fmla="*/ 487139 w 1399732"/>
              <a:gd name="connsiteY0" fmla="*/ 0 h 2076915"/>
              <a:gd name="connsiteX1" fmla="*/ 187860 w 1399732"/>
              <a:gd name="connsiteY1" fmla="*/ 213947 h 2076915"/>
              <a:gd name="connsiteX2" fmla="*/ 70064 w 1399732"/>
              <a:gd name="connsiteY2" fmla="*/ 654374 h 2076915"/>
              <a:gd name="connsiteX3" fmla="*/ 4981 w 1399732"/>
              <a:gd name="connsiteY3" fmla="*/ 1291350 h 2076915"/>
              <a:gd name="connsiteX4" fmla="*/ 366764 w 1399732"/>
              <a:gd name="connsiteY4" fmla="*/ 1319180 h 2076915"/>
              <a:gd name="connsiteX5" fmla="*/ 1399732 w 1399732"/>
              <a:gd name="connsiteY5" fmla="*/ 2076915 h 2076915"/>
              <a:gd name="connsiteX0" fmla="*/ 486454 w 1399047"/>
              <a:gd name="connsiteY0" fmla="*/ 0 h 2076915"/>
              <a:gd name="connsiteX1" fmla="*/ 187175 w 1399047"/>
              <a:gd name="connsiteY1" fmla="*/ 213947 h 2076915"/>
              <a:gd name="connsiteX2" fmla="*/ 4296 w 1399047"/>
              <a:gd name="connsiteY2" fmla="*/ 1291350 h 2076915"/>
              <a:gd name="connsiteX3" fmla="*/ 366079 w 1399047"/>
              <a:gd name="connsiteY3" fmla="*/ 1319180 h 2076915"/>
              <a:gd name="connsiteX4" fmla="*/ 1399047 w 1399047"/>
              <a:gd name="connsiteY4" fmla="*/ 2076915 h 2076915"/>
              <a:gd name="connsiteX0" fmla="*/ 501113 w 1413706"/>
              <a:gd name="connsiteY0" fmla="*/ 0 h 2076915"/>
              <a:gd name="connsiteX1" fmla="*/ 201834 w 1413706"/>
              <a:gd name="connsiteY1" fmla="*/ 213947 h 2076915"/>
              <a:gd name="connsiteX2" fmla="*/ 3923 w 1413706"/>
              <a:gd name="connsiteY2" fmla="*/ 1211183 h 2076915"/>
              <a:gd name="connsiteX3" fmla="*/ 380738 w 1413706"/>
              <a:gd name="connsiteY3" fmla="*/ 1319180 h 2076915"/>
              <a:gd name="connsiteX4" fmla="*/ 1413706 w 1413706"/>
              <a:gd name="connsiteY4" fmla="*/ 2076915 h 2076915"/>
              <a:gd name="connsiteX0" fmla="*/ 501113 w 1413706"/>
              <a:gd name="connsiteY0" fmla="*/ 0 h 2076915"/>
              <a:gd name="connsiteX1" fmla="*/ 201834 w 1413706"/>
              <a:gd name="connsiteY1" fmla="*/ 213947 h 2076915"/>
              <a:gd name="connsiteX2" fmla="*/ 3923 w 1413706"/>
              <a:gd name="connsiteY2" fmla="*/ 1211183 h 2076915"/>
              <a:gd name="connsiteX3" fmla="*/ 380738 w 1413706"/>
              <a:gd name="connsiteY3" fmla="*/ 1319180 h 2076915"/>
              <a:gd name="connsiteX4" fmla="*/ 1413706 w 1413706"/>
              <a:gd name="connsiteY4" fmla="*/ 2076915 h 2076915"/>
              <a:gd name="connsiteX0" fmla="*/ 497190 w 1409783"/>
              <a:gd name="connsiteY0" fmla="*/ 0 h 2076915"/>
              <a:gd name="connsiteX1" fmla="*/ 197911 w 1409783"/>
              <a:gd name="connsiteY1" fmla="*/ 213947 h 2076915"/>
              <a:gd name="connsiteX2" fmla="*/ 0 w 1409783"/>
              <a:gd name="connsiteY2" fmla="*/ 1211183 h 2076915"/>
              <a:gd name="connsiteX3" fmla="*/ 376815 w 1409783"/>
              <a:gd name="connsiteY3" fmla="*/ 1319180 h 2076915"/>
              <a:gd name="connsiteX4" fmla="*/ 1409783 w 1409783"/>
              <a:gd name="connsiteY4" fmla="*/ 2076915 h 2076915"/>
              <a:gd name="connsiteX0" fmla="*/ 497190 w 1409783"/>
              <a:gd name="connsiteY0" fmla="*/ 0 h 2076915"/>
              <a:gd name="connsiteX1" fmla="*/ 197911 w 1409783"/>
              <a:gd name="connsiteY1" fmla="*/ 213947 h 2076915"/>
              <a:gd name="connsiteX2" fmla="*/ 0 w 1409783"/>
              <a:gd name="connsiteY2" fmla="*/ 1211183 h 2076915"/>
              <a:gd name="connsiteX3" fmla="*/ 376815 w 1409783"/>
              <a:gd name="connsiteY3" fmla="*/ 1319180 h 2076915"/>
              <a:gd name="connsiteX4" fmla="*/ 1409783 w 1409783"/>
              <a:gd name="connsiteY4" fmla="*/ 2076915 h 2076915"/>
              <a:gd name="connsiteX0" fmla="*/ 497190 w 1409783"/>
              <a:gd name="connsiteY0" fmla="*/ 0 h 2076915"/>
              <a:gd name="connsiteX1" fmla="*/ 197911 w 1409783"/>
              <a:gd name="connsiteY1" fmla="*/ 213947 h 2076915"/>
              <a:gd name="connsiteX2" fmla="*/ 0 w 1409783"/>
              <a:gd name="connsiteY2" fmla="*/ 1211183 h 2076915"/>
              <a:gd name="connsiteX3" fmla="*/ 376815 w 1409783"/>
              <a:gd name="connsiteY3" fmla="*/ 1319180 h 2076915"/>
              <a:gd name="connsiteX4" fmla="*/ 1409783 w 1409783"/>
              <a:gd name="connsiteY4" fmla="*/ 2076915 h 2076915"/>
              <a:gd name="connsiteX0" fmla="*/ 507027 w 1419620"/>
              <a:gd name="connsiteY0" fmla="*/ 0 h 2076915"/>
              <a:gd name="connsiteX1" fmla="*/ 207748 w 1419620"/>
              <a:gd name="connsiteY1" fmla="*/ 213947 h 2076915"/>
              <a:gd name="connsiteX2" fmla="*/ 9837 w 1419620"/>
              <a:gd name="connsiteY2" fmla="*/ 1211183 h 2076915"/>
              <a:gd name="connsiteX3" fmla="*/ 386652 w 1419620"/>
              <a:gd name="connsiteY3" fmla="*/ 1319180 h 2076915"/>
              <a:gd name="connsiteX4" fmla="*/ 1419620 w 1419620"/>
              <a:gd name="connsiteY4" fmla="*/ 2076915 h 2076915"/>
              <a:gd name="connsiteX0" fmla="*/ 492739 w 1405332"/>
              <a:gd name="connsiteY0" fmla="*/ 0 h 2076915"/>
              <a:gd name="connsiteX1" fmla="*/ 193460 w 1405332"/>
              <a:gd name="connsiteY1" fmla="*/ 213947 h 2076915"/>
              <a:gd name="connsiteX2" fmla="*/ 10580 w 1405332"/>
              <a:gd name="connsiteY2" fmla="*/ 1291350 h 2076915"/>
              <a:gd name="connsiteX3" fmla="*/ 372364 w 1405332"/>
              <a:gd name="connsiteY3" fmla="*/ 1319180 h 2076915"/>
              <a:gd name="connsiteX4" fmla="*/ 1405332 w 1405332"/>
              <a:gd name="connsiteY4" fmla="*/ 2076915 h 2076915"/>
              <a:gd name="connsiteX0" fmla="*/ 492739 w 1405332"/>
              <a:gd name="connsiteY0" fmla="*/ 0 h 2076915"/>
              <a:gd name="connsiteX1" fmla="*/ 193460 w 1405332"/>
              <a:gd name="connsiteY1" fmla="*/ 213947 h 2076915"/>
              <a:gd name="connsiteX2" fmla="*/ 10580 w 1405332"/>
              <a:gd name="connsiteY2" fmla="*/ 1291350 h 2076915"/>
              <a:gd name="connsiteX3" fmla="*/ 372364 w 1405332"/>
              <a:gd name="connsiteY3" fmla="*/ 1319180 h 2076915"/>
              <a:gd name="connsiteX4" fmla="*/ 1405332 w 1405332"/>
              <a:gd name="connsiteY4" fmla="*/ 2076915 h 2076915"/>
              <a:gd name="connsiteX0" fmla="*/ 480920 w 1393513"/>
              <a:gd name="connsiteY0" fmla="*/ 0 h 2076915"/>
              <a:gd name="connsiteX1" fmla="*/ 181641 w 1393513"/>
              <a:gd name="connsiteY1" fmla="*/ 213947 h 2076915"/>
              <a:gd name="connsiteX2" fmla="*/ 11287 w 1393513"/>
              <a:gd name="connsiteY2" fmla="*/ 1286340 h 2076915"/>
              <a:gd name="connsiteX3" fmla="*/ 360545 w 1393513"/>
              <a:gd name="connsiteY3" fmla="*/ 1319180 h 2076915"/>
              <a:gd name="connsiteX4" fmla="*/ 1393513 w 1393513"/>
              <a:gd name="connsiteY4" fmla="*/ 2076915 h 2076915"/>
              <a:gd name="connsiteX0" fmla="*/ 490241 w 1402834"/>
              <a:gd name="connsiteY0" fmla="*/ 0 h 2076915"/>
              <a:gd name="connsiteX1" fmla="*/ 103280 w 1402834"/>
              <a:gd name="connsiteY1" fmla="*/ 544634 h 2076915"/>
              <a:gd name="connsiteX2" fmla="*/ 20608 w 1402834"/>
              <a:gd name="connsiteY2" fmla="*/ 1286340 h 2076915"/>
              <a:gd name="connsiteX3" fmla="*/ 369866 w 1402834"/>
              <a:gd name="connsiteY3" fmla="*/ 1319180 h 2076915"/>
              <a:gd name="connsiteX4" fmla="*/ 1402834 w 1402834"/>
              <a:gd name="connsiteY4" fmla="*/ 2076915 h 2076915"/>
              <a:gd name="connsiteX0" fmla="*/ 490241 w 1402834"/>
              <a:gd name="connsiteY0" fmla="*/ 0 h 2076915"/>
              <a:gd name="connsiteX1" fmla="*/ 103280 w 1402834"/>
              <a:gd name="connsiteY1" fmla="*/ 544634 h 2076915"/>
              <a:gd name="connsiteX2" fmla="*/ 20608 w 1402834"/>
              <a:gd name="connsiteY2" fmla="*/ 1286340 h 2076915"/>
              <a:gd name="connsiteX3" fmla="*/ 369866 w 1402834"/>
              <a:gd name="connsiteY3" fmla="*/ 1319180 h 2076915"/>
              <a:gd name="connsiteX4" fmla="*/ 1402834 w 1402834"/>
              <a:gd name="connsiteY4" fmla="*/ 2076915 h 2076915"/>
              <a:gd name="connsiteX0" fmla="*/ 490241 w 1402834"/>
              <a:gd name="connsiteY0" fmla="*/ 0 h 2076915"/>
              <a:gd name="connsiteX1" fmla="*/ 103280 w 1402834"/>
              <a:gd name="connsiteY1" fmla="*/ 544634 h 2076915"/>
              <a:gd name="connsiteX2" fmla="*/ 20608 w 1402834"/>
              <a:gd name="connsiteY2" fmla="*/ 1286340 h 2076915"/>
              <a:gd name="connsiteX3" fmla="*/ 369866 w 1402834"/>
              <a:gd name="connsiteY3" fmla="*/ 1319180 h 2076915"/>
              <a:gd name="connsiteX4" fmla="*/ 1402834 w 1402834"/>
              <a:gd name="connsiteY4" fmla="*/ 2076915 h 2076915"/>
              <a:gd name="connsiteX0" fmla="*/ 490241 w 1402834"/>
              <a:gd name="connsiteY0" fmla="*/ 0 h 2076915"/>
              <a:gd name="connsiteX1" fmla="*/ 103280 w 1402834"/>
              <a:gd name="connsiteY1" fmla="*/ 544634 h 2076915"/>
              <a:gd name="connsiteX2" fmla="*/ 20608 w 1402834"/>
              <a:gd name="connsiteY2" fmla="*/ 1286340 h 2076915"/>
              <a:gd name="connsiteX3" fmla="*/ 369866 w 1402834"/>
              <a:gd name="connsiteY3" fmla="*/ 1319180 h 2076915"/>
              <a:gd name="connsiteX4" fmla="*/ 1402834 w 1402834"/>
              <a:gd name="connsiteY4" fmla="*/ 2076915 h 2076915"/>
              <a:gd name="connsiteX0" fmla="*/ 490241 w 1402834"/>
              <a:gd name="connsiteY0" fmla="*/ 0 h 2076915"/>
              <a:gd name="connsiteX1" fmla="*/ 103280 w 1402834"/>
              <a:gd name="connsiteY1" fmla="*/ 544634 h 2076915"/>
              <a:gd name="connsiteX2" fmla="*/ 20608 w 1402834"/>
              <a:gd name="connsiteY2" fmla="*/ 1286340 h 2076915"/>
              <a:gd name="connsiteX3" fmla="*/ 369866 w 1402834"/>
              <a:gd name="connsiteY3" fmla="*/ 1319180 h 2076915"/>
              <a:gd name="connsiteX4" fmla="*/ 1402834 w 1402834"/>
              <a:gd name="connsiteY4" fmla="*/ 2076915 h 2076915"/>
              <a:gd name="connsiteX0" fmla="*/ 490241 w 1402834"/>
              <a:gd name="connsiteY0" fmla="*/ 0 h 2076915"/>
              <a:gd name="connsiteX1" fmla="*/ 103280 w 1402834"/>
              <a:gd name="connsiteY1" fmla="*/ 544634 h 2076915"/>
              <a:gd name="connsiteX2" fmla="*/ 20608 w 1402834"/>
              <a:gd name="connsiteY2" fmla="*/ 1286340 h 2076915"/>
              <a:gd name="connsiteX3" fmla="*/ 369866 w 1402834"/>
              <a:gd name="connsiteY3" fmla="*/ 1319180 h 2076915"/>
              <a:gd name="connsiteX4" fmla="*/ 1402834 w 1402834"/>
              <a:gd name="connsiteY4" fmla="*/ 2076915 h 2076915"/>
              <a:gd name="connsiteX0" fmla="*/ 490241 w 1402834"/>
              <a:gd name="connsiteY0" fmla="*/ 0 h 2076915"/>
              <a:gd name="connsiteX1" fmla="*/ 103280 w 1402834"/>
              <a:gd name="connsiteY1" fmla="*/ 544634 h 2076915"/>
              <a:gd name="connsiteX2" fmla="*/ 20608 w 1402834"/>
              <a:gd name="connsiteY2" fmla="*/ 1286340 h 2076915"/>
              <a:gd name="connsiteX3" fmla="*/ 369866 w 1402834"/>
              <a:gd name="connsiteY3" fmla="*/ 1319180 h 2076915"/>
              <a:gd name="connsiteX4" fmla="*/ 1402834 w 1402834"/>
              <a:gd name="connsiteY4" fmla="*/ 2076915 h 2076915"/>
              <a:gd name="connsiteX0" fmla="*/ 485801 w 1398394"/>
              <a:gd name="connsiteY0" fmla="*/ 0 h 2076915"/>
              <a:gd name="connsiteX1" fmla="*/ 128902 w 1398394"/>
              <a:gd name="connsiteY1" fmla="*/ 466973 h 2076915"/>
              <a:gd name="connsiteX2" fmla="*/ 16168 w 1398394"/>
              <a:gd name="connsiteY2" fmla="*/ 1286340 h 2076915"/>
              <a:gd name="connsiteX3" fmla="*/ 365426 w 1398394"/>
              <a:gd name="connsiteY3" fmla="*/ 1319180 h 2076915"/>
              <a:gd name="connsiteX4" fmla="*/ 1398394 w 1398394"/>
              <a:gd name="connsiteY4" fmla="*/ 2076915 h 2076915"/>
              <a:gd name="connsiteX0" fmla="*/ 485801 w 1398394"/>
              <a:gd name="connsiteY0" fmla="*/ 0 h 2076915"/>
              <a:gd name="connsiteX1" fmla="*/ 128902 w 1398394"/>
              <a:gd name="connsiteY1" fmla="*/ 466973 h 2076915"/>
              <a:gd name="connsiteX2" fmla="*/ 16168 w 1398394"/>
              <a:gd name="connsiteY2" fmla="*/ 1286340 h 2076915"/>
              <a:gd name="connsiteX3" fmla="*/ 365426 w 1398394"/>
              <a:gd name="connsiteY3" fmla="*/ 1319180 h 2076915"/>
              <a:gd name="connsiteX4" fmla="*/ 1398394 w 1398394"/>
              <a:gd name="connsiteY4" fmla="*/ 2076915 h 2076915"/>
              <a:gd name="connsiteX0" fmla="*/ 482628 w 1395221"/>
              <a:gd name="connsiteY0" fmla="*/ 0 h 2076915"/>
              <a:gd name="connsiteX1" fmla="*/ 125729 w 1395221"/>
              <a:gd name="connsiteY1" fmla="*/ 466973 h 2076915"/>
              <a:gd name="connsiteX2" fmla="*/ 12995 w 1395221"/>
              <a:gd name="connsiteY2" fmla="*/ 1286340 h 2076915"/>
              <a:gd name="connsiteX3" fmla="*/ 362253 w 1395221"/>
              <a:gd name="connsiteY3" fmla="*/ 1319180 h 2076915"/>
              <a:gd name="connsiteX4" fmla="*/ 1395221 w 1395221"/>
              <a:gd name="connsiteY4" fmla="*/ 2076915 h 2076915"/>
              <a:gd name="connsiteX0" fmla="*/ 483711 w 1396304"/>
              <a:gd name="connsiteY0" fmla="*/ 0 h 2076915"/>
              <a:gd name="connsiteX1" fmla="*/ 114285 w 1396304"/>
              <a:gd name="connsiteY1" fmla="*/ 474488 h 2076915"/>
              <a:gd name="connsiteX2" fmla="*/ 14078 w 1396304"/>
              <a:gd name="connsiteY2" fmla="*/ 1286340 h 2076915"/>
              <a:gd name="connsiteX3" fmla="*/ 363336 w 1396304"/>
              <a:gd name="connsiteY3" fmla="*/ 1319180 h 2076915"/>
              <a:gd name="connsiteX4" fmla="*/ 1396304 w 1396304"/>
              <a:gd name="connsiteY4" fmla="*/ 2076915 h 2076915"/>
              <a:gd name="connsiteX0" fmla="*/ 483711 w 1396304"/>
              <a:gd name="connsiteY0" fmla="*/ 0 h 2076915"/>
              <a:gd name="connsiteX1" fmla="*/ 114285 w 1396304"/>
              <a:gd name="connsiteY1" fmla="*/ 484508 h 2076915"/>
              <a:gd name="connsiteX2" fmla="*/ 14078 w 1396304"/>
              <a:gd name="connsiteY2" fmla="*/ 1286340 h 2076915"/>
              <a:gd name="connsiteX3" fmla="*/ 363336 w 1396304"/>
              <a:gd name="connsiteY3" fmla="*/ 1319180 h 2076915"/>
              <a:gd name="connsiteX4" fmla="*/ 1396304 w 1396304"/>
              <a:gd name="connsiteY4" fmla="*/ 2076915 h 2076915"/>
              <a:gd name="connsiteX0" fmla="*/ 484942 w 1397535"/>
              <a:gd name="connsiteY0" fmla="*/ 0 h 2076915"/>
              <a:gd name="connsiteX1" fmla="*/ 115516 w 1397535"/>
              <a:gd name="connsiteY1" fmla="*/ 484508 h 2076915"/>
              <a:gd name="connsiteX2" fmla="*/ 67481 w 1397535"/>
              <a:gd name="connsiteY2" fmla="*/ 673490 h 2076915"/>
              <a:gd name="connsiteX3" fmla="*/ 15309 w 1397535"/>
              <a:gd name="connsiteY3" fmla="*/ 1286340 h 2076915"/>
              <a:gd name="connsiteX4" fmla="*/ 364567 w 1397535"/>
              <a:gd name="connsiteY4" fmla="*/ 1319180 h 2076915"/>
              <a:gd name="connsiteX5" fmla="*/ 1397535 w 1397535"/>
              <a:gd name="connsiteY5" fmla="*/ 2076915 h 2076915"/>
              <a:gd name="connsiteX0" fmla="*/ 481338 w 1393931"/>
              <a:gd name="connsiteY0" fmla="*/ 0 h 2076915"/>
              <a:gd name="connsiteX1" fmla="*/ 111912 w 1393931"/>
              <a:gd name="connsiteY1" fmla="*/ 484508 h 2076915"/>
              <a:gd name="connsiteX2" fmla="*/ 101455 w 1393931"/>
              <a:gd name="connsiteY2" fmla="*/ 913989 h 2076915"/>
              <a:gd name="connsiteX3" fmla="*/ 11705 w 1393931"/>
              <a:gd name="connsiteY3" fmla="*/ 1286340 h 2076915"/>
              <a:gd name="connsiteX4" fmla="*/ 360963 w 1393931"/>
              <a:gd name="connsiteY4" fmla="*/ 1319180 h 2076915"/>
              <a:gd name="connsiteX5" fmla="*/ 1393931 w 1393931"/>
              <a:gd name="connsiteY5" fmla="*/ 2076915 h 2076915"/>
              <a:gd name="connsiteX0" fmla="*/ 482264 w 1394857"/>
              <a:gd name="connsiteY0" fmla="*/ 0 h 2076915"/>
              <a:gd name="connsiteX1" fmla="*/ 112838 w 1394857"/>
              <a:gd name="connsiteY1" fmla="*/ 484508 h 2076915"/>
              <a:gd name="connsiteX2" fmla="*/ 102381 w 1394857"/>
              <a:gd name="connsiteY2" fmla="*/ 913989 h 2076915"/>
              <a:gd name="connsiteX3" fmla="*/ 12631 w 1394857"/>
              <a:gd name="connsiteY3" fmla="*/ 1286340 h 2076915"/>
              <a:gd name="connsiteX4" fmla="*/ 361889 w 1394857"/>
              <a:gd name="connsiteY4" fmla="*/ 1319180 h 2076915"/>
              <a:gd name="connsiteX5" fmla="*/ 1394857 w 1394857"/>
              <a:gd name="connsiteY5" fmla="*/ 2076915 h 2076915"/>
              <a:gd name="connsiteX0" fmla="*/ 482264 w 1394857"/>
              <a:gd name="connsiteY0" fmla="*/ 0 h 2076915"/>
              <a:gd name="connsiteX1" fmla="*/ 112838 w 1394857"/>
              <a:gd name="connsiteY1" fmla="*/ 484508 h 2076915"/>
              <a:gd name="connsiteX2" fmla="*/ 102381 w 1394857"/>
              <a:gd name="connsiteY2" fmla="*/ 913989 h 2076915"/>
              <a:gd name="connsiteX3" fmla="*/ 12631 w 1394857"/>
              <a:gd name="connsiteY3" fmla="*/ 1286340 h 2076915"/>
              <a:gd name="connsiteX4" fmla="*/ 361889 w 1394857"/>
              <a:gd name="connsiteY4" fmla="*/ 1319180 h 2076915"/>
              <a:gd name="connsiteX5" fmla="*/ 1394857 w 1394857"/>
              <a:gd name="connsiteY5" fmla="*/ 2076915 h 2076915"/>
              <a:gd name="connsiteX0" fmla="*/ 502306 w 1394857"/>
              <a:gd name="connsiteY0" fmla="*/ 0 h 2084431"/>
              <a:gd name="connsiteX1" fmla="*/ 112838 w 1394857"/>
              <a:gd name="connsiteY1" fmla="*/ 492024 h 2084431"/>
              <a:gd name="connsiteX2" fmla="*/ 102381 w 1394857"/>
              <a:gd name="connsiteY2" fmla="*/ 921505 h 2084431"/>
              <a:gd name="connsiteX3" fmla="*/ 12631 w 1394857"/>
              <a:gd name="connsiteY3" fmla="*/ 1293856 h 2084431"/>
              <a:gd name="connsiteX4" fmla="*/ 361889 w 1394857"/>
              <a:gd name="connsiteY4" fmla="*/ 1326696 h 2084431"/>
              <a:gd name="connsiteX5" fmla="*/ 1394857 w 1394857"/>
              <a:gd name="connsiteY5" fmla="*/ 2084431 h 2084431"/>
              <a:gd name="connsiteX0" fmla="*/ 502306 w 1394857"/>
              <a:gd name="connsiteY0" fmla="*/ 0 h 2084431"/>
              <a:gd name="connsiteX1" fmla="*/ 112838 w 1394857"/>
              <a:gd name="connsiteY1" fmla="*/ 492024 h 2084431"/>
              <a:gd name="connsiteX2" fmla="*/ 102381 w 1394857"/>
              <a:gd name="connsiteY2" fmla="*/ 921505 h 2084431"/>
              <a:gd name="connsiteX3" fmla="*/ 12631 w 1394857"/>
              <a:gd name="connsiteY3" fmla="*/ 1293856 h 2084431"/>
              <a:gd name="connsiteX4" fmla="*/ 361889 w 1394857"/>
              <a:gd name="connsiteY4" fmla="*/ 1326696 h 2084431"/>
              <a:gd name="connsiteX5" fmla="*/ 1394857 w 1394857"/>
              <a:gd name="connsiteY5" fmla="*/ 2084431 h 2084431"/>
              <a:gd name="connsiteX0" fmla="*/ 502306 w 1394857"/>
              <a:gd name="connsiteY0" fmla="*/ 0 h 2084431"/>
              <a:gd name="connsiteX1" fmla="*/ 112838 w 1394857"/>
              <a:gd name="connsiteY1" fmla="*/ 492024 h 2084431"/>
              <a:gd name="connsiteX2" fmla="*/ 102381 w 1394857"/>
              <a:gd name="connsiteY2" fmla="*/ 921505 h 2084431"/>
              <a:gd name="connsiteX3" fmla="*/ 12631 w 1394857"/>
              <a:gd name="connsiteY3" fmla="*/ 1293856 h 2084431"/>
              <a:gd name="connsiteX4" fmla="*/ 361889 w 1394857"/>
              <a:gd name="connsiteY4" fmla="*/ 1326696 h 2084431"/>
              <a:gd name="connsiteX5" fmla="*/ 1394857 w 1394857"/>
              <a:gd name="connsiteY5" fmla="*/ 2084431 h 2084431"/>
              <a:gd name="connsiteX0" fmla="*/ 502306 w 1394857"/>
              <a:gd name="connsiteY0" fmla="*/ 0 h 2084431"/>
              <a:gd name="connsiteX1" fmla="*/ 112838 w 1394857"/>
              <a:gd name="connsiteY1" fmla="*/ 492024 h 2084431"/>
              <a:gd name="connsiteX2" fmla="*/ 102381 w 1394857"/>
              <a:gd name="connsiteY2" fmla="*/ 921505 h 2084431"/>
              <a:gd name="connsiteX3" fmla="*/ 12631 w 1394857"/>
              <a:gd name="connsiteY3" fmla="*/ 1293856 h 2084431"/>
              <a:gd name="connsiteX4" fmla="*/ 361889 w 1394857"/>
              <a:gd name="connsiteY4" fmla="*/ 1326696 h 2084431"/>
              <a:gd name="connsiteX5" fmla="*/ 1394857 w 1394857"/>
              <a:gd name="connsiteY5" fmla="*/ 2084431 h 2084431"/>
              <a:gd name="connsiteX0" fmla="*/ 487275 w 1394857"/>
              <a:gd name="connsiteY0" fmla="*/ 0 h 2074410"/>
              <a:gd name="connsiteX1" fmla="*/ 112838 w 1394857"/>
              <a:gd name="connsiteY1" fmla="*/ 482003 h 2074410"/>
              <a:gd name="connsiteX2" fmla="*/ 102381 w 1394857"/>
              <a:gd name="connsiteY2" fmla="*/ 911484 h 2074410"/>
              <a:gd name="connsiteX3" fmla="*/ 12631 w 1394857"/>
              <a:gd name="connsiteY3" fmla="*/ 1283835 h 2074410"/>
              <a:gd name="connsiteX4" fmla="*/ 361889 w 1394857"/>
              <a:gd name="connsiteY4" fmla="*/ 1316675 h 2074410"/>
              <a:gd name="connsiteX5" fmla="*/ 1394857 w 1394857"/>
              <a:gd name="connsiteY5" fmla="*/ 2074410 h 2074410"/>
              <a:gd name="connsiteX0" fmla="*/ 487275 w 1394857"/>
              <a:gd name="connsiteY0" fmla="*/ 0 h 2074410"/>
              <a:gd name="connsiteX1" fmla="*/ 112838 w 1394857"/>
              <a:gd name="connsiteY1" fmla="*/ 482003 h 2074410"/>
              <a:gd name="connsiteX2" fmla="*/ 102381 w 1394857"/>
              <a:gd name="connsiteY2" fmla="*/ 911484 h 2074410"/>
              <a:gd name="connsiteX3" fmla="*/ 12631 w 1394857"/>
              <a:gd name="connsiteY3" fmla="*/ 1283835 h 2074410"/>
              <a:gd name="connsiteX4" fmla="*/ 361889 w 1394857"/>
              <a:gd name="connsiteY4" fmla="*/ 1316675 h 2074410"/>
              <a:gd name="connsiteX5" fmla="*/ 1394857 w 1394857"/>
              <a:gd name="connsiteY5" fmla="*/ 2074410 h 2074410"/>
              <a:gd name="connsiteX0" fmla="*/ 493996 w 1401578"/>
              <a:gd name="connsiteY0" fmla="*/ 0 h 2074410"/>
              <a:gd name="connsiteX1" fmla="*/ 119559 w 1401578"/>
              <a:gd name="connsiteY1" fmla="*/ 482003 h 2074410"/>
              <a:gd name="connsiteX2" fmla="*/ 109102 w 1401578"/>
              <a:gd name="connsiteY2" fmla="*/ 911484 h 2074410"/>
              <a:gd name="connsiteX3" fmla="*/ 12037 w 1401578"/>
              <a:gd name="connsiteY3" fmla="*/ 1298466 h 2074410"/>
              <a:gd name="connsiteX4" fmla="*/ 368610 w 1401578"/>
              <a:gd name="connsiteY4" fmla="*/ 1316675 h 2074410"/>
              <a:gd name="connsiteX5" fmla="*/ 1401578 w 1401578"/>
              <a:gd name="connsiteY5" fmla="*/ 2074410 h 2074410"/>
              <a:gd name="connsiteX0" fmla="*/ 493996 w 1401578"/>
              <a:gd name="connsiteY0" fmla="*/ 0 h 2074410"/>
              <a:gd name="connsiteX1" fmla="*/ 119559 w 1401578"/>
              <a:gd name="connsiteY1" fmla="*/ 482003 h 2074410"/>
              <a:gd name="connsiteX2" fmla="*/ 109102 w 1401578"/>
              <a:gd name="connsiteY2" fmla="*/ 911484 h 2074410"/>
              <a:gd name="connsiteX3" fmla="*/ 12037 w 1401578"/>
              <a:gd name="connsiteY3" fmla="*/ 1298466 h 2074410"/>
              <a:gd name="connsiteX4" fmla="*/ 390555 w 1401578"/>
              <a:gd name="connsiteY4" fmla="*/ 1316675 h 2074410"/>
              <a:gd name="connsiteX5" fmla="*/ 1401578 w 1401578"/>
              <a:gd name="connsiteY5" fmla="*/ 2074410 h 2074410"/>
              <a:gd name="connsiteX0" fmla="*/ 493996 w 1401578"/>
              <a:gd name="connsiteY0" fmla="*/ 0 h 2074410"/>
              <a:gd name="connsiteX1" fmla="*/ 119559 w 1401578"/>
              <a:gd name="connsiteY1" fmla="*/ 482003 h 2074410"/>
              <a:gd name="connsiteX2" fmla="*/ 109102 w 1401578"/>
              <a:gd name="connsiteY2" fmla="*/ 911484 h 2074410"/>
              <a:gd name="connsiteX3" fmla="*/ 12037 w 1401578"/>
              <a:gd name="connsiteY3" fmla="*/ 1298466 h 2074410"/>
              <a:gd name="connsiteX4" fmla="*/ 368609 w 1401578"/>
              <a:gd name="connsiteY4" fmla="*/ 1316675 h 2074410"/>
              <a:gd name="connsiteX5" fmla="*/ 1401578 w 1401578"/>
              <a:gd name="connsiteY5" fmla="*/ 2074410 h 2074410"/>
              <a:gd name="connsiteX0" fmla="*/ 493996 w 1401578"/>
              <a:gd name="connsiteY0" fmla="*/ 0 h 2074410"/>
              <a:gd name="connsiteX1" fmla="*/ 119559 w 1401578"/>
              <a:gd name="connsiteY1" fmla="*/ 482003 h 2074410"/>
              <a:gd name="connsiteX2" fmla="*/ 109102 w 1401578"/>
              <a:gd name="connsiteY2" fmla="*/ 911484 h 2074410"/>
              <a:gd name="connsiteX3" fmla="*/ 12037 w 1401578"/>
              <a:gd name="connsiteY3" fmla="*/ 1298466 h 2074410"/>
              <a:gd name="connsiteX4" fmla="*/ 368609 w 1401578"/>
              <a:gd name="connsiteY4" fmla="*/ 1316675 h 2074410"/>
              <a:gd name="connsiteX5" fmla="*/ 1401578 w 1401578"/>
              <a:gd name="connsiteY5" fmla="*/ 2074410 h 2074410"/>
              <a:gd name="connsiteX0" fmla="*/ 493996 w 1361344"/>
              <a:gd name="connsiteY0" fmla="*/ 0 h 2023203"/>
              <a:gd name="connsiteX1" fmla="*/ 119559 w 1361344"/>
              <a:gd name="connsiteY1" fmla="*/ 482003 h 2023203"/>
              <a:gd name="connsiteX2" fmla="*/ 109102 w 1361344"/>
              <a:gd name="connsiteY2" fmla="*/ 911484 h 2023203"/>
              <a:gd name="connsiteX3" fmla="*/ 12037 w 1361344"/>
              <a:gd name="connsiteY3" fmla="*/ 1298466 h 2023203"/>
              <a:gd name="connsiteX4" fmla="*/ 368609 w 1361344"/>
              <a:gd name="connsiteY4" fmla="*/ 1316675 h 2023203"/>
              <a:gd name="connsiteX5" fmla="*/ 1361344 w 1361344"/>
              <a:gd name="connsiteY5" fmla="*/ 2023203 h 2023203"/>
              <a:gd name="connsiteX0" fmla="*/ 493996 w 1383290"/>
              <a:gd name="connsiteY0" fmla="*/ 0 h 2041491"/>
              <a:gd name="connsiteX1" fmla="*/ 119559 w 1383290"/>
              <a:gd name="connsiteY1" fmla="*/ 482003 h 2041491"/>
              <a:gd name="connsiteX2" fmla="*/ 109102 w 1383290"/>
              <a:gd name="connsiteY2" fmla="*/ 911484 h 2041491"/>
              <a:gd name="connsiteX3" fmla="*/ 12037 w 1383290"/>
              <a:gd name="connsiteY3" fmla="*/ 1298466 h 2041491"/>
              <a:gd name="connsiteX4" fmla="*/ 368609 w 1383290"/>
              <a:gd name="connsiteY4" fmla="*/ 1316675 h 2041491"/>
              <a:gd name="connsiteX5" fmla="*/ 1383290 w 1383290"/>
              <a:gd name="connsiteY5" fmla="*/ 2041491 h 2041491"/>
              <a:gd name="connsiteX0" fmla="*/ 493996 w 1397920"/>
              <a:gd name="connsiteY0" fmla="*/ 0 h 2048806"/>
              <a:gd name="connsiteX1" fmla="*/ 119559 w 1397920"/>
              <a:gd name="connsiteY1" fmla="*/ 482003 h 2048806"/>
              <a:gd name="connsiteX2" fmla="*/ 109102 w 1397920"/>
              <a:gd name="connsiteY2" fmla="*/ 911484 h 2048806"/>
              <a:gd name="connsiteX3" fmla="*/ 12037 w 1397920"/>
              <a:gd name="connsiteY3" fmla="*/ 1298466 h 2048806"/>
              <a:gd name="connsiteX4" fmla="*/ 368609 w 1397920"/>
              <a:gd name="connsiteY4" fmla="*/ 1316675 h 2048806"/>
              <a:gd name="connsiteX5" fmla="*/ 1397920 w 1397920"/>
              <a:gd name="connsiteY5" fmla="*/ 2048806 h 2048806"/>
              <a:gd name="connsiteX0" fmla="*/ 493996 w 1368660"/>
              <a:gd name="connsiteY0" fmla="*/ 0 h 2052464"/>
              <a:gd name="connsiteX1" fmla="*/ 119559 w 1368660"/>
              <a:gd name="connsiteY1" fmla="*/ 482003 h 2052464"/>
              <a:gd name="connsiteX2" fmla="*/ 109102 w 1368660"/>
              <a:gd name="connsiteY2" fmla="*/ 911484 h 2052464"/>
              <a:gd name="connsiteX3" fmla="*/ 12037 w 1368660"/>
              <a:gd name="connsiteY3" fmla="*/ 1298466 h 2052464"/>
              <a:gd name="connsiteX4" fmla="*/ 368609 w 1368660"/>
              <a:gd name="connsiteY4" fmla="*/ 1316675 h 2052464"/>
              <a:gd name="connsiteX5" fmla="*/ 1368660 w 1368660"/>
              <a:gd name="connsiteY5" fmla="*/ 2052464 h 2052464"/>
              <a:gd name="connsiteX0" fmla="*/ 493996 w 1390606"/>
              <a:gd name="connsiteY0" fmla="*/ 0 h 2052464"/>
              <a:gd name="connsiteX1" fmla="*/ 119559 w 1390606"/>
              <a:gd name="connsiteY1" fmla="*/ 482003 h 2052464"/>
              <a:gd name="connsiteX2" fmla="*/ 109102 w 1390606"/>
              <a:gd name="connsiteY2" fmla="*/ 911484 h 2052464"/>
              <a:gd name="connsiteX3" fmla="*/ 12037 w 1390606"/>
              <a:gd name="connsiteY3" fmla="*/ 1298466 h 2052464"/>
              <a:gd name="connsiteX4" fmla="*/ 368609 w 1390606"/>
              <a:gd name="connsiteY4" fmla="*/ 1316675 h 2052464"/>
              <a:gd name="connsiteX5" fmla="*/ 1390606 w 1390606"/>
              <a:gd name="connsiteY5" fmla="*/ 2052464 h 2052464"/>
              <a:gd name="connsiteX0" fmla="*/ 493996 w 1390606"/>
              <a:gd name="connsiteY0" fmla="*/ 0 h 2052464"/>
              <a:gd name="connsiteX1" fmla="*/ 119559 w 1390606"/>
              <a:gd name="connsiteY1" fmla="*/ 482003 h 2052464"/>
              <a:gd name="connsiteX2" fmla="*/ 109102 w 1390606"/>
              <a:gd name="connsiteY2" fmla="*/ 911484 h 2052464"/>
              <a:gd name="connsiteX3" fmla="*/ 12037 w 1390606"/>
              <a:gd name="connsiteY3" fmla="*/ 1298466 h 2052464"/>
              <a:gd name="connsiteX4" fmla="*/ 368609 w 1390606"/>
              <a:gd name="connsiteY4" fmla="*/ 1316675 h 2052464"/>
              <a:gd name="connsiteX5" fmla="*/ 1390606 w 1390606"/>
              <a:gd name="connsiteY5" fmla="*/ 2052464 h 2052464"/>
              <a:gd name="connsiteX0" fmla="*/ 493996 w 1390606"/>
              <a:gd name="connsiteY0" fmla="*/ 0 h 2052464"/>
              <a:gd name="connsiteX1" fmla="*/ 119559 w 1390606"/>
              <a:gd name="connsiteY1" fmla="*/ 482003 h 2052464"/>
              <a:gd name="connsiteX2" fmla="*/ 109102 w 1390606"/>
              <a:gd name="connsiteY2" fmla="*/ 911484 h 2052464"/>
              <a:gd name="connsiteX3" fmla="*/ 12037 w 1390606"/>
              <a:gd name="connsiteY3" fmla="*/ 1298466 h 2052464"/>
              <a:gd name="connsiteX4" fmla="*/ 368609 w 1390606"/>
              <a:gd name="connsiteY4" fmla="*/ 1316675 h 2052464"/>
              <a:gd name="connsiteX5" fmla="*/ 1390606 w 1390606"/>
              <a:gd name="connsiteY5" fmla="*/ 2052464 h 2052464"/>
              <a:gd name="connsiteX0" fmla="*/ 493996 w 1397921"/>
              <a:gd name="connsiteY0" fmla="*/ 0 h 2045149"/>
              <a:gd name="connsiteX1" fmla="*/ 119559 w 1397921"/>
              <a:gd name="connsiteY1" fmla="*/ 482003 h 2045149"/>
              <a:gd name="connsiteX2" fmla="*/ 109102 w 1397921"/>
              <a:gd name="connsiteY2" fmla="*/ 911484 h 2045149"/>
              <a:gd name="connsiteX3" fmla="*/ 12037 w 1397921"/>
              <a:gd name="connsiteY3" fmla="*/ 1298466 h 2045149"/>
              <a:gd name="connsiteX4" fmla="*/ 368609 w 1397921"/>
              <a:gd name="connsiteY4" fmla="*/ 1316675 h 2045149"/>
              <a:gd name="connsiteX5" fmla="*/ 1397921 w 1397921"/>
              <a:gd name="connsiteY5" fmla="*/ 2045149 h 2045149"/>
              <a:gd name="connsiteX0" fmla="*/ 493996 w 1397921"/>
              <a:gd name="connsiteY0" fmla="*/ 0 h 2045149"/>
              <a:gd name="connsiteX1" fmla="*/ 119559 w 1397921"/>
              <a:gd name="connsiteY1" fmla="*/ 482003 h 2045149"/>
              <a:gd name="connsiteX2" fmla="*/ 109102 w 1397921"/>
              <a:gd name="connsiteY2" fmla="*/ 911484 h 2045149"/>
              <a:gd name="connsiteX3" fmla="*/ 12037 w 1397921"/>
              <a:gd name="connsiteY3" fmla="*/ 1298466 h 2045149"/>
              <a:gd name="connsiteX4" fmla="*/ 368609 w 1397921"/>
              <a:gd name="connsiteY4" fmla="*/ 1316675 h 2045149"/>
              <a:gd name="connsiteX5" fmla="*/ 1397921 w 1397921"/>
              <a:gd name="connsiteY5" fmla="*/ 2045149 h 2045149"/>
              <a:gd name="connsiteX0" fmla="*/ 493996 w 1361345"/>
              <a:gd name="connsiteY0" fmla="*/ 0 h 2019546"/>
              <a:gd name="connsiteX1" fmla="*/ 119559 w 1361345"/>
              <a:gd name="connsiteY1" fmla="*/ 482003 h 2019546"/>
              <a:gd name="connsiteX2" fmla="*/ 109102 w 1361345"/>
              <a:gd name="connsiteY2" fmla="*/ 911484 h 2019546"/>
              <a:gd name="connsiteX3" fmla="*/ 12037 w 1361345"/>
              <a:gd name="connsiteY3" fmla="*/ 1298466 h 2019546"/>
              <a:gd name="connsiteX4" fmla="*/ 368609 w 1361345"/>
              <a:gd name="connsiteY4" fmla="*/ 1316675 h 2019546"/>
              <a:gd name="connsiteX5" fmla="*/ 1361345 w 1361345"/>
              <a:gd name="connsiteY5" fmla="*/ 2019546 h 2019546"/>
              <a:gd name="connsiteX0" fmla="*/ 493996 w 1379633"/>
              <a:gd name="connsiteY0" fmla="*/ 0 h 2019546"/>
              <a:gd name="connsiteX1" fmla="*/ 119559 w 1379633"/>
              <a:gd name="connsiteY1" fmla="*/ 482003 h 2019546"/>
              <a:gd name="connsiteX2" fmla="*/ 109102 w 1379633"/>
              <a:gd name="connsiteY2" fmla="*/ 911484 h 2019546"/>
              <a:gd name="connsiteX3" fmla="*/ 12037 w 1379633"/>
              <a:gd name="connsiteY3" fmla="*/ 1298466 h 2019546"/>
              <a:gd name="connsiteX4" fmla="*/ 368609 w 1379633"/>
              <a:gd name="connsiteY4" fmla="*/ 1316675 h 2019546"/>
              <a:gd name="connsiteX5" fmla="*/ 1379633 w 1379633"/>
              <a:gd name="connsiteY5" fmla="*/ 2019546 h 2019546"/>
              <a:gd name="connsiteX0" fmla="*/ 493996 w 1379633"/>
              <a:gd name="connsiteY0" fmla="*/ 0 h 2019546"/>
              <a:gd name="connsiteX1" fmla="*/ 119559 w 1379633"/>
              <a:gd name="connsiteY1" fmla="*/ 482003 h 2019546"/>
              <a:gd name="connsiteX2" fmla="*/ 109102 w 1379633"/>
              <a:gd name="connsiteY2" fmla="*/ 911484 h 2019546"/>
              <a:gd name="connsiteX3" fmla="*/ 12037 w 1379633"/>
              <a:gd name="connsiteY3" fmla="*/ 1298466 h 2019546"/>
              <a:gd name="connsiteX4" fmla="*/ 368609 w 1379633"/>
              <a:gd name="connsiteY4" fmla="*/ 1316675 h 2019546"/>
              <a:gd name="connsiteX5" fmla="*/ 1379633 w 1379633"/>
              <a:gd name="connsiteY5" fmla="*/ 2019546 h 201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9633" h="2019546">
                <a:moveTo>
                  <a:pt x="493996" y="0"/>
                </a:moveTo>
                <a:cubicBezTo>
                  <a:pt x="348056" y="297606"/>
                  <a:pt x="169874" y="12110"/>
                  <a:pt x="119559" y="482003"/>
                </a:cubicBezTo>
                <a:cubicBezTo>
                  <a:pt x="49982" y="594251"/>
                  <a:pt x="108267" y="757804"/>
                  <a:pt x="109102" y="911484"/>
                </a:cubicBezTo>
                <a:cubicBezTo>
                  <a:pt x="79875" y="1042618"/>
                  <a:pt x="-37477" y="1190851"/>
                  <a:pt x="12037" y="1298466"/>
                </a:cubicBezTo>
                <a:cubicBezTo>
                  <a:pt x="104621" y="1648670"/>
                  <a:pt x="189705" y="1291495"/>
                  <a:pt x="368609" y="1316675"/>
                </a:cubicBezTo>
                <a:cubicBezTo>
                  <a:pt x="837936" y="1446733"/>
                  <a:pt x="1059355" y="1712148"/>
                  <a:pt x="1379633" y="2019546"/>
                </a:cubicBezTo>
              </a:path>
            </a:pathLst>
          </a:custGeom>
          <a:ln w="38100">
            <a:solidFill>
              <a:srgbClr val="00B050"/>
            </a:solidFill>
            <a:headEnd/>
            <a:tailEnd type="stealth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0"/>
            <a:ext cx="8748464" cy="8367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rgbClr val="0070C0"/>
                </a:solidFill>
              </a:rPr>
              <a:t>TKE </a:t>
            </a:r>
            <a:r>
              <a:rPr lang="en-US" sz="4000" dirty="0" err="1" smtClean="0">
                <a:solidFill>
                  <a:srgbClr val="0070C0"/>
                </a:solidFill>
              </a:rPr>
              <a:t>deconvolution</a:t>
            </a:r>
            <a:endParaRPr lang="ru-RU" sz="4000" dirty="0">
              <a:solidFill>
                <a:srgbClr val="0070C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675328"/>
              </p:ext>
            </p:extLst>
          </p:nvPr>
        </p:nvGraphicFramePr>
        <p:xfrm>
          <a:off x="121526" y="298190"/>
          <a:ext cx="3960000" cy="6590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3" name="Graph" r:id="rId5" imgW="2425320" imgH="4033440" progId="Origin50.Graph">
                  <p:embed/>
                </p:oleObj>
              </mc:Choice>
              <mc:Fallback>
                <p:oleObj name="Graph" r:id="rId5" imgW="2425320" imgH="4033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526" y="298190"/>
                        <a:ext cx="3960000" cy="6590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Группа 4"/>
          <p:cNvGrpSpPr/>
          <p:nvPr/>
        </p:nvGrpSpPr>
        <p:grpSpPr>
          <a:xfrm>
            <a:off x="1907704" y="1412776"/>
            <a:ext cx="1230526" cy="3263219"/>
            <a:chOff x="2024717" y="1727098"/>
            <a:chExt cx="1080120" cy="326321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Двойная стрелка влево/вправо 1"/>
            <p:cNvSpPr/>
            <p:nvPr/>
          </p:nvSpPr>
          <p:spPr>
            <a:xfrm>
              <a:off x="2060721" y="1727098"/>
              <a:ext cx="1044116" cy="166875"/>
            </a:xfrm>
            <a:prstGeom prst="leftRightArrow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Двойная стрелка влево/вправо 48"/>
            <p:cNvSpPr/>
            <p:nvPr/>
          </p:nvSpPr>
          <p:spPr>
            <a:xfrm>
              <a:off x="2024717" y="3190117"/>
              <a:ext cx="1044116" cy="166875"/>
            </a:xfrm>
            <a:prstGeom prst="leftRightArrow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Двойная стрелка влево/вправо 49"/>
            <p:cNvSpPr/>
            <p:nvPr/>
          </p:nvSpPr>
          <p:spPr>
            <a:xfrm>
              <a:off x="2024717" y="4823442"/>
              <a:ext cx="1044116" cy="166875"/>
            </a:xfrm>
            <a:prstGeom prst="leftRightArrow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Стрелка вниз 10"/>
          <p:cNvSpPr/>
          <p:nvPr/>
        </p:nvSpPr>
        <p:spPr>
          <a:xfrm>
            <a:off x="2385273" y="418356"/>
            <a:ext cx="314519" cy="5746948"/>
          </a:xfrm>
          <a:prstGeom prst="downArrow">
            <a:avLst>
              <a:gd name="adj1" fmla="val 50000"/>
              <a:gd name="adj2" fmla="val 10906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61"/>
          <p:cNvGrpSpPr>
            <a:grpSpLocks/>
          </p:cNvGrpSpPr>
          <p:nvPr/>
        </p:nvGrpSpPr>
        <p:grpSpPr bwMode="auto">
          <a:xfrm>
            <a:off x="899592" y="1988838"/>
            <a:ext cx="2997823" cy="1007231"/>
            <a:chOff x="4426478" y="2932442"/>
            <a:chExt cx="2904582" cy="881840"/>
          </a:xfrm>
        </p:grpSpPr>
        <p:grpSp>
          <p:nvGrpSpPr>
            <p:cNvPr id="14" name="Группа 70"/>
            <p:cNvGrpSpPr>
              <a:grpSpLocks/>
            </p:cNvGrpSpPr>
            <p:nvPr/>
          </p:nvGrpSpPr>
          <p:grpSpPr bwMode="auto">
            <a:xfrm>
              <a:off x="4426478" y="2932442"/>
              <a:ext cx="2904582" cy="853155"/>
              <a:chOff x="4426478" y="2932442"/>
              <a:chExt cx="2904582" cy="853155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426478" y="3204411"/>
                <a:ext cx="987476" cy="3697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QF</a:t>
                </a:r>
                <a:r>
                  <a:rPr lang="en-US" b="1" baseline="-25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asym</a:t>
                </a:r>
                <a:endParaRPr lang="ru-RU" b="1" baseline="-25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33466" y="2932442"/>
                <a:ext cx="717637" cy="323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srgbClr val="FF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CNF</a:t>
                </a:r>
                <a:endParaRPr lang="ru-RU" b="1" baseline="-25000" dirty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521549" y="3141366"/>
                <a:ext cx="809511" cy="323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QF</a:t>
                </a:r>
                <a:r>
                  <a:rPr lang="en-US" b="1" baseline="-25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sym</a:t>
                </a:r>
                <a:endParaRPr lang="ru-RU" b="1" baseline="-25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9" name="Straight Arrow Connector 68"/>
              <p:cNvCxnSpPr>
                <a:stCxn id="17" idx="2"/>
              </p:cNvCxnSpPr>
              <p:nvPr/>
            </p:nvCxnSpPr>
            <p:spPr>
              <a:xfrm>
                <a:off x="5692285" y="3255796"/>
                <a:ext cx="173665" cy="319872"/>
              </a:xfrm>
              <a:prstGeom prst="straightConnector1">
                <a:avLst/>
              </a:prstGeom>
              <a:ln w="38100">
                <a:solidFill>
                  <a:srgbClr val="FF339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69"/>
              <p:cNvCxnSpPr>
                <a:stCxn id="18" idx="2"/>
              </p:cNvCxnSpPr>
              <p:nvPr/>
            </p:nvCxnSpPr>
            <p:spPr>
              <a:xfrm flipH="1">
                <a:off x="6665256" y="3464718"/>
                <a:ext cx="261049" cy="320879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43"/>
            <p:cNvCxnSpPr>
              <a:stCxn id="16" idx="2"/>
            </p:cNvCxnSpPr>
            <p:nvPr/>
          </p:nvCxnSpPr>
          <p:spPr>
            <a:xfrm>
              <a:off x="4920216" y="3574116"/>
              <a:ext cx="281007" cy="24016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Placeholder 2"/>
          <p:cNvSpPr txBox="1">
            <a:spLocks/>
          </p:cNvSpPr>
          <p:nvPr/>
        </p:nvSpPr>
        <p:spPr bwMode="auto">
          <a:xfrm flipH="1">
            <a:off x="4396754" y="5445224"/>
            <a:ext cx="2003456" cy="62670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 anchorCtr="0"/>
          <a:lstStyle>
            <a:lvl1pPr marL="44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  <a:spcAft>
                <a:spcPts val="300"/>
              </a:spcAft>
              <a:buClr>
                <a:srgbClr val="04A8A4"/>
              </a:buClr>
              <a:buSzPct val="130000"/>
              <a:buFont typeface="Georgia" pitchFamily="18" charset="0"/>
              <a:buNone/>
              <a:defRPr/>
            </a:pP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ＭＳ Ｐゴシック" pitchFamily="34" charset="-128"/>
              </a:rPr>
              <a:t>A</a:t>
            </a:r>
            <a:r>
              <a:rPr lang="en-US" sz="2400" b="1" i="1" baseline="-25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ＭＳ Ｐゴシック" pitchFamily="34" charset="-128"/>
              </a:rPr>
              <a:t>CN</a:t>
            </a:r>
            <a:r>
              <a:rPr lang="ru-RU" sz="2400" b="1" i="1" baseline="-25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ＭＳ Ｐゴシック" pitchFamily="34" charset="-128"/>
              </a:rPr>
              <a:t> </a:t>
            </a:r>
            <a:r>
              <a:rPr lang="en-US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ＭＳ Ｐゴシック" pitchFamily="34" charset="-128"/>
              </a:rPr>
              <a:t>/2±20 u</a:t>
            </a:r>
            <a:endParaRPr lang="ru-RU" sz="24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ＭＳ Ｐゴシック" pitchFamily="34" charset="-128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5927732" y="6257080"/>
            <a:ext cx="2204450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/>
              <a:t>Courtesy of Iulia </a:t>
            </a:r>
            <a:r>
              <a:rPr lang="en-US" i="1" dirty="0" err="1" smtClean="0"/>
              <a:t>Itkis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2394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2" grpId="0" animBg="1"/>
      <p:bldP spid="1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38200"/>
            <a:ext cx="82486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4800" y="4011"/>
            <a:ext cx="8686800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Shell Effects - 1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12616" y="6278563"/>
            <a:ext cx="8126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M.G. </a:t>
            </a:r>
            <a:r>
              <a:rPr lang="en-US" altLang="en-US" sz="1600" dirty="0" err="1">
                <a:latin typeface="Times New Roman" pitchFamily="18" charset="0"/>
              </a:rPr>
              <a:t>Itkis</a:t>
            </a:r>
            <a:r>
              <a:rPr lang="en-US" altLang="en-US" sz="1600" dirty="0">
                <a:latin typeface="Times New Roman" pitchFamily="18" charset="0"/>
              </a:rPr>
              <a:t>, E. Vardaci, I.M. </a:t>
            </a:r>
            <a:r>
              <a:rPr lang="en-US" altLang="en-US" sz="1600" dirty="0" err="1">
                <a:latin typeface="Times New Roman" pitchFamily="18" charset="0"/>
              </a:rPr>
              <a:t>Itkis</a:t>
            </a:r>
            <a:r>
              <a:rPr lang="en-US" altLang="en-US" sz="1600" dirty="0">
                <a:latin typeface="Times New Roman" pitchFamily="18" charset="0"/>
              </a:rPr>
              <a:t>, G.N. </a:t>
            </a:r>
            <a:r>
              <a:rPr lang="en-US" altLang="en-US" sz="1600" dirty="0" err="1">
                <a:latin typeface="Times New Roman" pitchFamily="18" charset="0"/>
              </a:rPr>
              <a:t>Knyazheva</a:t>
            </a:r>
            <a:r>
              <a:rPr lang="en-US" altLang="en-US" sz="1600" dirty="0">
                <a:latin typeface="Times New Roman" pitchFamily="18" charset="0"/>
              </a:rPr>
              <a:t>, E.M. Kozulin, </a:t>
            </a:r>
            <a:r>
              <a:rPr lang="en-US" altLang="en-US" sz="1600" dirty="0" err="1">
                <a:latin typeface="Times New Roman" pitchFamily="18" charset="0"/>
              </a:rPr>
              <a:t>Nucl</a:t>
            </a:r>
            <a:r>
              <a:rPr lang="en-US" altLang="en-US" sz="1600" dirty="0">
                <a:latin typeface="Times New Roman" pitchFamily="18" charset="0"/>
              </a:rPr>
              <a:t>. Phys. </a:t>
            </a:r>
            <a:r>
              <a:rPr lang="en-US" altLang="en-US" sz="1600" b="1" dirty="0">
                <a:latin typeface="Times New Roman" pitchFamily="18" charset="0"/>
              </a:rPr>
              <a:t>A 944 </a:t>
            </a:r>
            <a:r>
              <a:rPr lang="en-US" altLang="en-US" sz="1600" dirty="0">
                <a:latin typeface="Times New Roman" pitchFamily="18" charset="0"/>
              </a:rPr>
              <a:t>(2015) 204</a:t>
            </a:r>
          </a:p>
        </p:txBody>
      </p:sp>
    </p:spTree>
    <p:extLst>
      <p:ext uri="{BB962C8B-B14F-4D97-AF65-F5344CB8AC3E}">
        <p14:creationId xmlns:p14="http://schemas.microsoft.com/office/powerpoint/2010/main" val="29557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1393825"/>
            <a:ext cx="799782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4800" y="4011"/>
            <a:ext cx="8686800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Shell Effects - 2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12616" y="6278563"/>
            <a:ext cx="8126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M.G. </a:t>
            </a:r>
            <a:r>
              <a:rPr lang="en-US" altLang="en-US" sz="1600" dirty="0" err="1">
                <a:latin typeface="Times New Roman" pitchFamily="18" charset="0"/>
              </a:rPr>
              <a:t>Itkis</a:t>
            </a:r>
            <a:r>
              <a:rPr lang="en-US" altLang="en-US" sz="1600" dirty="0">
                <a:latin typeface="Times New Roman" pitchFamily="18" charset="0"/>
              </a:rPr>
              <a:t>, E. Vardaci, I.M. </a:t>
            </a:r>
            <a:r>
              <a:rPr lang="en-US" altLang="en-US" sz="1600" dirty="0" err="1">
                <a:latin typeface="Times New Roman" pitchFamily="18" charset="0"/>
              </a:rPr>
              <a:t>Itkis</a:t>
            </a:r>
            <a:r>
              <a:rPr lang="en-US" altLang="en-US" sz="1600" dirty="0">
                <a:latin typeface="Times New Roman" pitchFamily="18" charset="0"/>
              </a:rPr>
              <a:t>, G.N. </a:t>
            </a:r>
            <a:r>
              <a:rPr lang="en-US" altLang="en-US" sz="1600" dirty="0" err="1">
                <a:latin typeface="Times New Roman" pitchFamily="18" charset="0"/>
              </a:rPr>
              <a:t>Knyazheva</a:t>
            </a:r>
            <a:r>
              <a:rPr lang="en-US" altLang="en-US" sz="1600" dirty="0">
                <a:latin typeface="Times New Roman" pitchFamily="18" charset="0"/>
              </a:rPr>
              <a:t>, E.M. Kozulin, </a:t>
            </a:r>
            <a:r>
              <a:rPr lang="en-US" altLang="en-US" sz="1600" dirty="0" err="1">
                <a:latin typeface="Times New Roman" pitchFamily="18" charset="0"/>
              </a:rPr>
              <a:t>Nucl</a:t>
            </a:r>
            <a:r>
              <a:rPr lang="en-US" altLang="en-US" sz="1600" dirty="0">
                <a:latin typeface="Times New Roman" pitchFamily="18" charset="0"/>
              </a:rPr>
              <a:t>. Phys. </a:t>
            </a:r>
            <a:r>
              <a:rPr lang="en-US" altLang="en-US" sz="1600" b="1" dirty="0">
                <a:latin typeface="Times New Roman" pitchFamily="18" charset="0"/>
              </a:rPr>
              <a:t>A 944 </a:t>
            </a:r>
            <a:r>
              <a:rPr lang="en-US" altLang="en-US" sz="1600" dirty="0">
                <a:latin typeface="Times New Roman" pitchFamily="18" charset="0"/>
              </a:rPr>
              <a:t>(2015) 204</a:t>
            </a:r>
          </a:p>
        </p:txBody>
      </p:sp>
    </p:spTree>
    <p:extLst>
      <p:ext uri="{BB962C8B-B14F-4D97-AF65-F5344CB8AC3E}">
        <p14:creationId xmlns:p14="http://schemas.microsoft.com/office/powerpoint/2010/main" val="6770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457200"/>
            <a:ext cx="724852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530350"/>
            <a:ext cx="4229100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530350"/>
            <a:ext cx="4764087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2667000"/>
            <a:ext cx="4608513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4800" y="4011"/>
            <a:ext cx="8686800" cy="584775"/>
          </a:xfrm>
          <a:prstGeom prst="rect">
            <a:avLst/>
          </a:prstGeom>
          <a:gradFill flip="none" rotWithShape="1">
            <a:gsLst>
              <a:gs pos="0">
                <a:srgbClr val="9DF363">
                  <a:tint val="66000"/>
                  <a:satMod val="160000"/>
                </a:srgbClr>
              </a:gs>
              <a:gs pos="50000">
                <a:srgbClr val="9DF363">
                  <a:tint val="44500"/>
                  <a:satMod val="160000"/>
                </a:srgbClr>
              </a:gs>
              <a:gs pos="100000">
                <a:srgbClr val="9DF3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Shell Effects - 3</a:t>
            </a:r>
            <a:endParaRPr lang="en-US" sz="3200" u="none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7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138969"/>
              </p:ext>
            </p:extLst>
          </p:nvPr>
        </p:nvGraphicFramePr>
        <p:xfrm>
          <a:off x="4664286" y="381000"/>
          <a:ext cx="4403514" cy="6425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5" name="Graph" r:id="rId4" imgW="2679840" imgH="3909960" progId="Origin50.Graph">
                  <p:embed/>
                </p:oleObj>
              </mc:Choice>
              <mc:Fallback>
                <p:oleObj name="Graph" r:id="rId4" imgW="2679840" imgH="3909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64286" y="381000"/>
                        <a:ext cx="4403514" cy="64252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848600" y="381000"/>
            <a:ext cx="12041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3300"/>
                </a:solidFill>
                <a:latin typeface="Calibri" panose="020F0502020204030204" pitchFamily="34" charset="0"/>
              </a:rPr>
              <a:t>E*</a:t>
            </a:r>
            <a:r>
              <a:rPr lang="en-US" altLang="ru-RU" sz="1600" b="1" dirty="0">
                <a:solidFill>
                  <a:srgbClr val="FF3300"/>
                </a:solidFill>
                <a:latin typeface="Calibri" panose="020F0502020204030204" pitchFamily="34" charset="0"/>
                <a:sym typeface="Symbol" pitchFamily="18" charset="2"/>
              </a:rPr>
              <a:t></a:t>
            </a:r>
            <a:r>
              <a:rPr lang="en-US" altLang="ru-RU" sz="1600" b="1" dirty="0">
                <a:solidFill>
                  <a:srgbClr val="FF3300"/>
                </a:solidFill>
                <a:latin typeface="Calibri" panose="020F0502020204030204" pitchFamily="34" charset="0"/>
              </a:rPr>
              <a:t> 33 MeV</a:t>
            </a:r>
            <a:endParaRPr lang="ru-RU" altLang="ru-RU" sz="1600" b="1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2271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ru-RU" sz="1800">
              <a:latin typeface="Arial" charset="0"/>
            </a:endParaRPr>
          </a:p>
        </p:txBody>
      </p:sp>
      <p:sp>
        <p:nvSpPr>
          <p:cNvPr id="12" name="Заголовок 22"/>
          <p:cNvSpPr>
            <a:spLocks noGrp="1"/>
          </p:cNvSpPr>
          <p:nvPr>
            <p:ph type="title" idx="4294967295"/>
          </p:nvPr>
        </p:nvSpPr>
        <p:spPr>
          <a:xfrm>
            <a:off x="220661" y="553551"/>
            <a:ext cx="47752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Reactions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with </a:t>
            </a:r>
            <a:r>
              <a:rPr lang="en-US" sz="40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48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</a:t>
            </a:r>
            <a:endParaRPr lang="en-GB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200" y="2133600"/>
            <a:ext cx="4572000" cy="3577489"/>
            <a:chOff x="76200" y="2133600"/>
            <a:chExt cx="4572000" cy="3577489"/>
          </a:xfrm>
        </p:grpSpPr>
        <p:grpSp>
          <p:nvGrpSpPr>
            <p:cNvPr id="15" name="Group 14"/>
            <p:cNvGrpSpPr/>
            <p:nvPr/>
          </p:nvGrpSpPr>
          <p:grpSpPr>
            <a:xfrm>
              <a:off x="76200" y="2133600"/>
              <a:ext cx="4572000" cy="3577489"/>
              <a:chOff x="0" y="2271713"/>
              <a:chExt cx="5029200" cy="3962677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0" y="2271713"/>
                <a:ext cx="5029200" cy="39195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 Box 14"/>
              <p:cNvSpPr txBox="1">
                <a:spLocks noChangeArrowheads="1"/>
              </p:cNvSpPr>
              <p:nvPr/>
            </p:nvSpPr>
            <p:spPr bwMode="auto">
              <a:xfrm>
                <a:off x="1173480" y="5791200"/>
                <a:ext cx="2653349" cy="443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2000" b="1" dirty="0">
                    <a:latin typeface="Times New Roman" pitchFamily="18" charset="0"/>
                  </a:rPr>
                  <a:t>Fragment  </a:t>
                </a:r>
                <a:r>
                  <a:rPr lang="en-US" altLang="ru-RU" sz="2000" b="1" dirty="0" smtClean="0">
                    <a:latin typeface="Times New Roman" pitchFamily="18" charset="0"/>
                  </a:rPr>
                  <a:t>mass </a:t>
                </a:r>
                <a:r>
                  <a:rPr lang="en-US" altLang="ru-RU" sz="2000" b="1" dirty="0">
                    <a:latin typeface="Times New Roman" pitchFamily="18" charset="0"/>
                  </a:rPr>
                  <a:t>(u)</a:t>
                </a:r>
                <a:endParaRPr lang="ru-RU" altLang="ru-RU" sz="2000" b="1" dirty="0">
                  <a:latin typeface="Times New Roman" pitchFamily="18" charset="0"/>
                </a:endParaRPr>
              </a:p>
            </p:txBody>
          </p:sp>
          <p:sp>
            <p:nvSpPr>
              <p:cNvPr id="9" name="Text Box 15"/>
              <p:cNvSpPr txBox="1">
                <a:spLocks noChangeArrowheads="1"/>
              </p:cNvSpPr>
              <p:nvPr/>
            </p:nvSpPr>
            <p:spPr bwMode="auto">
              <a:xfrm rot="16200000">
                <a:off x="-447645" y="3800445"/>
                <a:ext cx="14478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2000" b="1" dirty="0">
                    <a:latin typeface="Times New Roman" pitchFamily="18" charset="0"/>
                  </a:rPr>
                  <a:t>Yield,%</a:t>
                </a:r>
                <a:endParaRPr lang="ru-RU" altLang="ru-RU" sz="2000" b="1" dirty="0">
                  <a:latin typeface="Times New Roman" pitchFamily="18" charset="0"/>
                </a:endParaRPr>
              </a:p>
            </p:txBody>
          </p:sp>
          <p:graphicFrame>
            <p:nvGraphicFramePr>
              <p:cNvPr id="11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9183774"/>
                  </p:ext>
                </p:extLst>
              </p:nvPr>
            </p:nvGraphicFramePr>
            <p:xfrm>
              <a:off x="525462" y="2514600"/>
              <a:ext cx="4281488" cy="3308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06" name="PHOTO-PAINT" r:id="rId6" imgW="6160000" imgH="4731429" progId="CorelPHOTOPAINT.Image.13">
                      <p:embed/>
                    </p:oleObj>
                  </mc:Choice>
                  <mc:Fallback>
                    <p:oleObj name="PHOTO-PAINT" r:id="rId6" imgW="6160000" imgH="4731429" progId="CorelPHOTOPAINT.Image.1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7013" r="1169" b="684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5462" y="2514600"/>
                            <a:ext cx="4281488" cy="3308663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838200" y="2895600"/>
              <a:ext cx="715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2400" b="1" baseline="30000" dirty="0" smtClean="0">
                  <a:latin typeface="+mn-lt"/>
                </a:rPr>
                <a:t>238</a:t>
              </a:r>
              <a:r>
                <a:rPr lang="en-US" altLang="ru-RU" sz="2400" b="1" dirty="0" smtClean="0">
                  <a:latin typeface="+mn-lt"/>
                </a:rPr>
                <a:t>U</a:t>
              </a:r>
              <a:endParaRPr lang="ru-RU" altLang="ru-RU" sz="2400" b="1" dirty="0">
                <a:latin typeface="+mn-lt"/>
              </a:endParaRPr>
            </a:p>
          </p:txBody>
        </p:sp>
      </p:grpSp>
      <p:sp>
        <p:nvSpPr>
          <p:cNvPr id="13" name="Line 18"/>
          <p:cNvSpPr>
            <a:spLocks noChangeShapeType="1"/>
          </p:cNvSpPr>
          <p:nvPr/>
        </p:nvSpPr>
        <p:spPr bwMode="auto">
          <a:xfrm flipH="1" flipV="1">
            <a:off x="4419600" y="5541514"/>
            <a:ext cx="3149600" cy="127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9" name="Group 18"/>
          <p:cNvGrpSpPr/>
          <p:nvPr/>
        </p:nvGrpSpPr>
        <p:grpSpPr>
          <a:xfrm>
            <a:off x="2467350" y="1356360"/>
            <a:ext cx="1263225" cy="1146185"/>
            <a:chOff x="2467350" y="1356360"/>
            <a:chExt cx="1263225" cy="1146185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895090" y="1356360"/>
              <a:ext cx="8354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2400" b="1" baseline="30000" dirty="0" smtClean="0">
                  <a:solidFill>
                    <a:srgbClr val="FF0000"/>
                  </a:solidFill>
                  <a:latin typeface="+mn-lt"/>
                </a:rPr>
                <a:t>132</a:t>
              </a:r>
              <a:r>
                <a:rPr lang="en-US" altLang="ru-RU" sz="2400" b="1" dirty="0" smtClean="0">
                  <a:solidFill>
                    <a:srgbClr val="FF0000"/>
                  </a:solidFill>
                  <a:latin typeface="+mn-lt"/>
                </a:rPr>
                <a:t>Sn</a:t>
              </a:r>
              <a:endParaRPr lang="ru-RU" altLang="ru-RU" sz="24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2467350" y="1587192"/>
              <a:ext cx="427740" cy="915353"/>
            </a:xfrm>
            <a:prstGeom prst="downArrow">
              <a:avLst>
                <a:gd name="adj1" fmla="val 50000"/>
                <a:gd name="adj2" fmla="val 89192"/>
              </a:avLst>
            </a:prstGeom>
            <a:solidFill>
              <a:srgbClr val="FF0000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700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55650" y="194469"/>
            <a:ext cx="8007350" cy="62063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13"/>
          <p:cNvSpPr>
            <a:spLocks noChangeArrowheads="1"/>
          </p:cNvSpPr>
          <p:nvPr/>
        </p:nvSpPr>
        <p:spPr bwMode="auto">
          <a:xfrm>
            <a:off x="4356100" y="2205038"/>
            <a:ext cx="1730375" cy="1730375"/>
          </a:xfrm>
          <a:prstGeom prst="ellips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6458926"/>
              </p:ext>
            </p:extLst>
          </p:nvPr>
        </p:nvGraphicFramePr>
        <p:xfrm>
          <a:off x="1052512" y="349250"/>
          <a:ext cx="7280275" cy="601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0" name="CorelDRAW" r:id="rId3" imgW="8277480" imgH="6841080" progId="">
                  <p:embed/>
                </p:oleObj>
              </mc:Choice>
              <mc:Fallback>
                <p:oleObj name="CorelDRAW" r:id="rId3" imgW="8277480" imgH="6841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2" y="349250"/>
                        <a:ext cx="7280275" cy="601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55875" y="3860800"/>
            <a:ext cx="1165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600" b="1" dirty="0">
                <a:solidFill>
                  <a:srgbClr val="008000"/>
                </a:solidFill>
              </a:rPr>
              <a:t>low energy</a:t>
            </a:r>
          </a:p>
          <a:p>
            <a:r>
              <a:rPr lang="en-US" altLang="ru-RU" sz="1600" b="1" dirty="0">
                <a:solidFill>
                  <a:srgbClr val="008000"/>
                </a:solidFill>
              </a:rPr>
              <a:t>fission</a:t>
            </a:r>
            <a:endParaRPr lang="ru-RU" altLang="ru-RU" sz="1600" b="1" dirty="0">
              <a:solidFill>
                <a:srgbClr val="008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797786" y="2271713"/>
            <a:ext cx="1347677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altLang="ru-RU" sz="1600" b="1" dirty="0">
                <a:solidFill>
                  <a:srgbClr val="008000"/>
                </a:solidFill>
              </a:rPr>
              <a:t>fission of </a:t>
            </a:r>
          </a:p>
          <a:p>
            <a:pPr algn="r"/>
            <a:r>
              <a:rPr lang="en-US" altLang="ru-RU" sz="1600" b="1" dirty="0">
                <a:solidFill>
                  <a:srgbClr val="008000"/>
                </a:solidFill>
              </a:rPr>
              <a:t>excited nuclei</a:t>
            </a:r>
            <a:endParaRPr lang="ru-RU" altLang="ru-RU" sz="1600" b="1" dirty="0">
              <a:solidFill>
                <a:srgbClr val="008000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604091" y="1557338"/>
            <a:ext cx="12820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1600" b="1" dirty="0">
                <a:solidFill>
                  <a:srgbClr val="008000"/>
                </a:solidFill>
              </a:rPr>
              <a:t>spontaneous</a:t>
            </a:r>
          </a:p>
          <a:p>
            <a:pPr algn="ctr"/>
            <a:r>
              <a:rPr lang="en-US" altLang="ru-RU" sz="1600" b="1" dirty="0">
                <a:solidFill>
                  <a:srgbClr val="008000"/>
                </a:solidFill>
              </a:rPr>
              <a:t>fission</a:t>
            </a:r>
            <a:endParaRPr lang="ru-RU" altLang="ru-RU" sz="1600" b="1" dirty="0">
              <a:solidFill>
                <a:srgbClr val="008000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95601" y="808038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600" dirty="0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458365" y="658069"/>
            <a:ext cx="1547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600" b="1" dirty="0" smtClean="0"/>
              <a:t>FISSION </a:t>
            </a:r>
            <a:r>
              <a:rPr lang="en-US" altLang="ru-RU" sz="1600" b="1" dirty="0"/>
              <a:t>MODES</a:t>
            </a:r>
            <a:endParaRPr lang="ru-RU" altLang="ru-RU" sz="1600" b="1" dirty="0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755650" y="6207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305300" y="3808413"/>
            <a:ext cx="71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2400" b="1" baseline="30000">
                <a:solidFill>
                  <a:srgbClr val="0070C0"/>
                </a:solidFill>
              </a:rPr>
              <a:t>252</a:t>
            </a:r>
            <a:r>
              <a:rPr lang="en-US" altLang="ru-RU" sz="2000" b="1">
                <a:solidFill>
                  <a:srgbClr val="0070C0"/>
                </a:solidFill>
              </a:rPr>
              <a:t>Cf</a:t>
            </a:r>
            <a:endParaRPr lang="ru-RU" altLang="ru-RU" sz="2000" b="1">
              <a:solidFill>
                <a:srgbClr val="0070C0"/>
              </a:solidFill>
            </a:endParaRPr>
          </a:p>
        </p:txBody>
      </p:sp>
      <p:sp>
        <p:nvSpPr>
          <p:cNvPr id="13" name="Прямоугольник 16"/>
          <p:cNvSpPr/>
          <p:nvPr/>
        </p:nvSpPr>
        <p:spPr>
          <a:xfrm>
            <a:off x="4373563" y="4048125"/>
            <a:ext cx="142875" cy="1444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7"/>
          <p:cNvSpPr/>
          <p:nvPr/>
        </p:nvSpPr>
        <p:spPr>
          <a:xfrm>
            <a:off x="4370388" y="2535238"/>
            <a:ext cx="144462" cy="1444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20"/>
          <p:cNvSpPr/>
          <p:nvPr/>
        </p:nvSpPr>
        <p:spPr>
          <a:xfrm>
            <a:off x="5292725" y="2886075"/>
            <a:ext cx="142875" cy="1428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106988" y="2090738"/>
            <a:ext cx="1079500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268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Rf/Db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cxnSp>
        <p:nvCxnSpPr>
          <p:cNvPr id="17" name="Соединительная линия уступом 30"/>
          <p:cNvCxnSpPr/>
          <p:nvPr/>
        </p:nvCxnSpPr>
        <p:spPr>
          <a:xfrm rot="5400000">
            <a:off x="5267326" y="2517775"/>
            <a:ext cx="481012" cy="287337"/>
          </a:xfrm>
          <a:prstGeom prst="bent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97439" y="3933825"/>
            <a:ext cx="28083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pass through the 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point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the symmetric masses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around of 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264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Fm where the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mode 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of nuclear fission changes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0" name="Группа 27"/>
          <p:cNvGrpSpPr>
            <a:grpSpLocks/>
          </p:cNvGrpSpPr>
          <p:nvPr/>
        </p:nvGrpSpPr>
        <p:grpSpPr bwMode="auto">
          <a:xfrm>
            <a:off x="2555875" y="2724150"/>
            <a:ext cx="2397125" cy="977900"/>
            <a:chOff x="2555875" y="2723778"/>
            <a:chExt cx="2397125" cy="978396"/>
          </a:xfrm>
        </p:grpSpPr>
        <p:grpSp>
          <p:nvGrpSpPr>
            <p:cNvPr id="21" name="Группа 38"/>
            <p:cNvGrpSpPr>
              <a:grpSpLocks/>
            </p:cNvGrpSpPr>
            <p:nvPr/>
          </p:nvGrpSpPr>
          <p:grpSpPr bwMode="auto">
            <a:xfrm>
              <a:off x="2555875" y="3095625"/>
              <a:ext cx="2397125" cy="598488"/>
              <a:chOff x="2555776" y="3095630"/>
              <a:chExt cx="2397219" cy="598542"/>
            </a:xfrm>
          </p:grpSpPr>
          <p:sp>
            <p:nvSpPr>
              <p:cNvPr id="24" name="Прямоугольник 24"/>
              <p:cNvSpPr/>
              <p:nvPr/>
            </p:nvSpPr>
            <p:spPr>
              <a:xfrm>
                <a:off x="4714861" y="3138335"/>
                <a:ext cx="144469" cy="14454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" name="Прямоугольник 25"/>
              <p:cNvSpPr/>
              <p:nvPr/>
            </p:nvSpPr>
            <p:spPr>
              <a:xfrm>
                <a:off x="4808527" y="3095447"/>
                <a:ext cx="144468" cy="14454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26" name="Соединительная линия уступом 33"/>
              <p:cNvCxnSpPr/>
              <p:nvPr/>
            </p:nvCxnSpPr>
            <p:spPr>
              <a:xfrm flipV="1">
                <a:off x="3924255" y="3212992"/>
                <a:ext cx="768380" cy="287509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2555776" y="3294003"/>
                <a:ext cx="1485958" cy="4002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258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Fm-</a:t>
                </a:r>
                <a:r>
                  <a:rPr lang="en-US" sz="2000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260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Md</a:t>
                </a:r>
                <a:endPara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cxnSp>
          <p:nvCxnSpPr>
            <p:cNvPr id="22" name="Прямая со стрелкой 28"/>
            <p:cNvCxnSpPr/>
            <p:nvPr/>
          </p:nvCxnSpPr>
          <p:spPr>
            <a:xfrm>
              <a:off x="4500563" y="2723778"/>
              <a:ext cx="215900" cy="34466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31"/>
            <p:cNvCxnSpPr/>
            <p:nvPr/>
          </p:nvCxnSpPr>
          <p:spPr>
            <a:xfrm flipV="1">
              <a:off x="4541838" y="3357512"/>
              <a:ext cx="215900" cy="3446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651583" y="6400800"/>
            <a:ext cx="8126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M.G. </a:t>
            </a:r>
            <a:r>
              <a:rPr lang="en-US" altLang="en-US" sz="1600" dirty="0" err="1">
                <a:latin typeface="Times New Roman" pitchFamily="18" charset="0"/>
              </a:rPr>
              <a:t>Itkis</a:t>
            </a:r>
            <a:r>
              <a:rPr lang="en-US" altLang="en-US" sz="1600" dirty="0">
                <a:latin typeface="Times New Roman" pitchFamily="18" charset="0"/>
              </a:rPr>
              <a:t>, E. Vardaci, I.M. </a:t>
            </a:r>
            <a:r>
              <a:rPr lang="en-US" altLang="en-US" sz="1600" dirty="0" err="1">
                <a:latin typeface="Times New Roman" pitchFamily="18" charset="0"/>
              </a:rPr>
              <a:t>Itkis</a:t>
            </a:r>
            <a:r>
              <a:rPr lang="en-US" altLang="en-US" sz="1600" dirty="0">
                <a:latin typeface="Times New Roman" pitchFamily="18" charset="0"/>
              </a:rPr>
              <a:t>, G.N. </a:t>
            </a:r>
            <a:r>
              <a:rPr lang="en-US" altLang="en-US" sz="1600" dirty="0" err="1">
                <a:latin typeface="Times New Roman" pitchFamily="18" charset="0"/>
              </a:rPr>
              <a:t>Knyazheva</a:t>
            </a:r>
            <a:r>
              <a:rPr lang="en-US" altLang="en-US" sz="1600" dirty="0">
                <a:latin typeface="Times New Roman" pitchFamily="18" charset="0"/>
              </a:rPr>
              <a:t>, E.M. Kozulin, </a:t>
            </a:r>
            <a:r>
              <a:rPr lang="en-US" altLang="en-US" sz="1600" dirty="0" err="1">
                <a:latin typeface="Times New Roman" pitchFamily="18" charset="0"/>
              </a:rPr>
              <a:t>Nucl</a:t>
            </a:r>
            <a:r>
              <a:rPr lang="en-US" altLang="en-US" sz="1600" dirty="0">
                <a:latin typeface="Times New Roman" pitchFamily="18" charset="0"/>
              </a:rPr>
              <a:t>. Phys. </a:t>
            </a:r>
            <a:r>
              <a:rPr lang="en-US" altLang="en-US" sz="1600" b="1" dirty="0">
                <a:latin typeface="Times New Roman" pitchFamily="18" charset="0"/>
              </a:rPr>
              <a:t>A 944 </a:t>
            </a:r>
            <a:r>
              <a:rPr lang="en-US" altLang="en-US" sz="1600" dirty="0">
                <a:latin typeface="Times New Roman" pitchFamily="18" charset="0"/>
              </a:rPr>
              <a:t>(2015) 204</a:t>
            </a:r>
          </a:p>
        </p:txBody>
      </p:sp>
    </p:spTree>
    <p:extLst>
      <p:ext uri="{BB962C8B-B14F-4D97-AF65-F5344CB8AC3E}">
        <p14:creationId xmlns:p14="http://schemas.microsoft.com/office/powerpoint/2010/main" val="24337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9" y="889000"/>
            <a:ext cx="7648932" cy="481076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51583" y="6400800"/>
            <a:ext cx="8126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M.G. </a:t>
            </a:r>
            <a:r>
              <a:rPr lang="en-US" altLang="en-US" sz="1600" dirty="0" err="1">
                <a:latin typeface="Times New Roman" pitchFamily="18" charset="0"/>
              </a:rPr>
              <a:t>Itkis</a:t>
            </a:r>
            <a:r>
              <a:rPr lang="en-US" altLang="en-US" sz="1600" dirty="0">
                <a:latin typeface="Times New Roman" pitchFamily="18" charset="0"/>
              </a:rPr>
              <a:t>, E. Vardaci, I.M. </a:t>
            </a:r>
            <a:r>
              <a:rPr lang="en-US" altLang="en-US" sz="1600" dirty="0" err="1">
                <a:latin typeface="Times New Roman" pitchFamily="18" charset="0"/>
              </a:rPr>
              <a:t>Itkis</a:t>
            </a:r>
            <a:r>
              <a:rPr lang="en-US" altLang="en-US" sz="1600" dirty="0">
                <a:latin typeface="Times New Roman" pitchFamily="18" charset="0"/>
              </a:rPr>
              <a:t>, G.N. </a:t>
            </a:r>
            <a:r>
              <a:rPr lang="en-US" altLang="en-US" sz="1600" dirty="0" err="1">
                <a:latin typeface="Times New Roman" pitchFamily="18" charset="0"/>
              </a:rPr>
              <a:t>Knyazheva</a:t>
            </a:r>
            <a:r>
              <a:rPr lang="en-US" altLang="en-US" sz="1600" dirty="0">
                <a:latin typeface="Times New Roman" pitchFamily="18" charset="0"/>
              </a:rPr>
              <a:t>, E.M. Kozulin, </a:t>
            </a:r>
            <a:r>
              <a:rPr lang="en-US" altLang="en-US" sz="1600" dirty="0" err="1">
                <a:latin typeface="Times New Roman" pitchFamily="18" charset="0"/>
              </a:rPr>
              <a:t>Nucl</a:t>
            </a:r>
            <a:r>
              <a:rPr lang="en-US" altLang="en-US" sz="1600" dirty="0">
                <a:latin typeface="Times New Roman" pitchFamily="18" charset="0"/>
              </a:rPr>
              <a:t>. Phys. </a:t>
            </a:r>
            <a:r>
              <a:rPr lang="en-US" altLang="en-US" sz="1600" b="1" dirty="0">
                <a:latin typeface="Times New Roman" pitchFamily="18" charset="0"/>
              </a:rPr>
              <a:t>A 944 </a:t>
            </a:r>
            <a:r>
              <a:rPr lang="en-US" altLang="en-US" sz="1600" dirty="0">
                <a:latin typeface="Times New Roman" pitchFamily="18" charset="0"/>
              </a:rPr>
              <a:t>(2015) 204</a:t>
            </a:r>
          </a:p>
        </p:txBody>
      </p:sp>
    </p:spTree>
    <p:extLst>
      <p:ext uri="{BB962C8B-B14F-4D97-AF65-F5344CB8AC3E}">
        <p14:creationId xmlns:p14="http://schemas.microsoft.com/office/powerpoint/2010/main" val="250008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5158680" cy="8367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</a:rPr>
              <a:t>Inverse </a:t>
            </a:r>
            <a:r>
              <a:rPr lang="en-US" sz="4000" b="1" dirty="0" err="1" smtClean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</a:rPr>
              <a:t>Quasifission</a:t>
            </a:r>
            <a:endParaRPr lang="ru-RU" sz="4000" b="1" dirty="0">
              <a:solidFill>
                <a:schemeClr val="bg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744288"/>
              </p:ext>
            </p:extLst>
          </p:nvPr>
        </p:nvGraphicFramePr>
        <p:xfrm>
          <a:off x="136442" y="764704"/>
          <a:ext cx="4579574" cy="572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6" name="Graph" r:id="rId3" imgW="2856240" imgH="3567240" progId="Origin50.Graph">
                  <p:embed/>
                </p:oleObj>
              </mc:Choice>
              <mc:Fallback>
                <p:oleObj name="Graph" r:id="rId3" imgW="2856240" imgH="35672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442" y="764704"/>
                        <a:ext cx="4579574" cy="57200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Группа 7"/>
          <p:cNvGrpSpPr/>
          <p:nvPr/>
        </p:nvGrpSpPr>
        <p:grpSpPr>
          <a:xfrm>
            <a:off x="1151440" y="1124744"/>
            <a:ext cx="2738617" cy="681682"/>
            <a:chOff x="1151440" y="1239143"/>
            <a:chExt cx="2738617" cy="681682"/>
          </a:xfrm>
        </p:grpSpPr>
        <p:sp>
          <p:nvSpPr>
            <p:cNvPr id="8" name="TextBox 7"/>
            <p:cNvSpPr txBox="1"/>
            <p:nvPr/>
          </p:nvSpPr>
          <p:spPr>
            <a:xfrm>
              <a:off x="1581742" y="1239143"/>
              <a:ext cx="19101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‘Normal’ QF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Выгнутая вверх стрелка 10"/>
            <p:cNvSpPr/>
            <p:nvPr/>
          </p:nvSpPr>
          <p:spPr>
            <a:xfrm rot="20548489" flipH="1">
              <a:off x="3026057" y="1560825"/>
              <a:ext cx="864000" cy="360000"/>
            </a:xfrm>
            <a:prstGeom prst="curvedDownArrow">
              <a:avLst>
                <a:gd name="adj1" fmla="val 14550"/>
                <a:gd name="adj2" fmla="val 48027"/>
                <a:gd name="adj3" fmla="val 455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Выгнутая вверх стрелка 12"/>
            <p:cNvSpPr/>
            <p:nvPr/>
          </p:nvSpPr>
          <p:spPr>
            <a:xfrm rot="1021640">
              <a:off x="1151440" y="1557705"/>
              <a:ext cx="864000" cy="360000"/>
            </a:xfrm>
            <a:prstGeom prst="curvedDownArrow">
              <a:avLst>
                <a:gd name="adj1" fmla="val 14550"/>
                <a:gd name="adj2" fmla="val 48027"/>
                <a:gd name="adj3" fmla="val 455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6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094153"/>
              </p:ext>
            </p:extLst>
          </p:nvPr>
        </p:nvGraphicFramePr>
        <p:xfrm>
          <a:off x="5043487" y="764704"/>
          <a:ext cx="3942000" cy="3076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" name="Graph" r:id="rId5" imgW="2877840" imgH="2248560" progId="Origin50.Graph">
                  <p:embed/>
                </p:oleObj>
              </mc:Choice>
              <mc:Fallback>
                <p:oleObj name="Graph" r:id="rId5" imgW="2877840" imgH="2248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43487" y="764704"/>
                        <a:ext cx="3942000" cy="30765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Группа 15"/>
          <p:cNvGrpSpPr/>
          <p:nvPr/>
        </p:nvGrpSpPr>
        <p:grpSpPr>
          <a:xfrm>
            <a:off x="1480419" y="3861048"/>
            <a:ext cx="2080659" cy="792088"/>
            <a:chOff x="1493278" y="4100919"/>
            <a:chExt cx="2080659" cy="792088"/>
          </a:xfrm>
        </p:grpSpPr>
        <p:sp>
          <p:nvSpPr>
            <p:cNvPr id="12" name="TextBox 11"/>
            <p:cNvSpPr txBox="1"/>
            <p:nvPr/>
          </p:nvSpPr>
          <p:spPr>
            <a:xfrm>
              <a:off x="1619672" y="4100919"/>
              <a:ext cx="1927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‘Inverse’ QF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Выгнутая вверх стрелка 11"/>
            <p:cNvSpPr/>
            <p:nvPr/>
          </p:nvSpPr>
          <p:spPr>
            <a:xfrm rot="600000">
              <a:off x="2853937" y="4533007"/>
              <a:ext cx="720000" cy="36000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 rot="21220915" flipH="1">
              <a:off x="1493278" y="4533007"/>
              <a:ext cx="720000" cy="36000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291" y="6474822"/>
            <a:ext cx="4137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Kozulin et al.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Phys.Rev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. C 96 064621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(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2017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)</a:t>
            </a:r>
            <a:endParaRPr lang="ru-RU" sz="1600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00" y="3693868"/>
            <a:ext cx="3942000" cy="293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15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1110629" y="2209800"/>
            <a:ext cx="7499971" cy="3065463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u="none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This talk is dedicated to the memory of </a:t>
            </a:r>
            <a:r>
              <a:rPr lang="en-US" altLang="en-US" dirty="0" smtClean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V. Zagrebaev</a:t>
            </a:r>
          </a:p>
          <a:p>
            <a:pPr>
              <a:buFontTx/>
              <a:buNone/>
              <a:defRPr/>
            </a:pPr>
            <a:r>
              <a:rPr lang="en-US" altLang="en-US" dirty="0" smtClean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W. Greiner</a:t>
            </a:r>
          </a:p>
          <a:p>
            <a:pPr>
              <a:buFontTx/>
              <a:buNone/>
              <a:defRPr/>
            </a:pPr>
            <a:r>
              <a:rPr lang="en-US" altLang="en-US" dirty="0" smtClean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P.R. Gomes</a:t>
            </a:r>
          </a:p>
          <a:p>
            <a:pPr>
              <a:buFontTx/>
              <a:buNone/>
              <a:defRPr/>
            </a:pPr>
            <a:r>
              <a:rPr lang="en-US" alt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</a:t>
            </a:r>
            <a:r>
              <a:rPr lang="en-US" altLang="en-US" u="none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nd …. </a:t>
            </a:r>
            <a:r>
              <a:rPr lang="en-US" altLang="en-US" u="none" dirty="0" smtClean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M. Kaplan</a:t>
            </a:r>
            <a:r>
              <a:rPr lang="en-US" altLang="en-US" u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my </a:t>
            </a:r>
            <a:r>
              <a:rPr lang="en-US" alt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supervisor</a:t>
            </a:r>
            <a:r>
              <a:rPr lang="en-US" altLang="en-US" u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en-US" altLang="en-US" u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at CMU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341416" y="1085850"/>
            <a:ext cx="8218487" cy="6477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2000" u="none" dirty="0" smtClean="0">
                <a:solidFill>
                  <a:srgbClr val="0070C0"/>
                </a:solidFill>
                <a:latin typeface="Univers" pitchFamily="34" charset="0"/>
              </a:rPr>
              <a:t>Thank you note to </a:t>
            </a:r>
            <a:r>
              <a:rPr lang="en-US" altLang="en-US" sz="2000" i="1" u="none" dirty="0" err="1" smtClean="0">
                <a:solidFill>
                  <a:srgbClr val="0070C0"/>
                </a:solidFill>
                <a:latin typeface="Univers" pitchFamily="34" charset="0"/>
              </a:rPr>
              <a:t>Ivano</a:t>
            </a:r>
            <a:r>
              <a:rPr lang="en-US" altLang="en-US" sz="2000" i="1" u="none" dirty="0" smtClean="0">
                <a:solidFill>
                  <a:srgbClr val="0070C0"/>
                </a:solidFill>
                <a:latin typeface="Univers" pitchFamily="34" charset="0"/>
              </a:rPr>
              <a:t> Lombardo </a:t>
            </a:r>
            <a:r>
              <a:rPr lang="en-US" altLang="en-US" sz="2000" u="none" dirty="0" smtClean="0">
                <a:solidFill>
                  <a:srgbClr val="0070C0"/>
                </a:solidFill>
                <a:latin typeface="Univers" pitchFamily="34" charset="0"/>
              </a:rPr>
              <a:t>and </a:t>
            </a:r>
            <a:r>
              <a:rPr lang="en-US" altLang="en-US" sz="2000" i="1" u="none" dirty="0" smtClean="0">
                <a:solidFill>
                  <a:srgbClr val="0070C0"/>
                </a:solidFill>
                <a:latin typeface="Univers" pitchFamily="34" charset="0"/>
              </a:rPr>
              <a:t>Daniele </a:t>
            </a:r>
            <a:r>
              <a:rPr lang="en-US" altLang="en-US" sz="2000" i="1" u="none" dirty="0" err="1" smtClean="0">
                <a:solidFill>
                  <a:srgbClr val="0070C0"/>
                </a:solidFill>
                <a:latin typeface="Univers" pitchFamily="34" charset="0"/>
              </a:rPr>
              <a:t>Dell’Aquila</a:t>
            </a:r>
            <a:r>
              <a:rPr lang="en-US" altLang="en-US" sz="2000" i="1" u="none" dirty="0" smtClean="0">
                <a:solidFill>
                  <a:srgbClr val="0070C0"/>
                </a:solidFill>
                <a:latin typeface="Univers" pitchFamily="34" charset="0"/>
              </a:rPr>
              <a:t> </a:t>
            </a:r>
            <a:r>
              <a:rPr lang="en-US" altLang="en-US" sz="2000" u="none" dirty="0" smtClean="0">
                <a:solidFill>
                  <a:srgbClr val="0070C0"/>
                </a:solidFill>
                <a:latin typeface="Univers" pitchFamily="34" charset="0"/>
              </a:rPr>
              <a:t>for useful discussions</a:t>
            </a:r>
          </a:p>
        </p:txBody>
      </p:sp>
    </p:spTree>
    <p:extLst>
      <p:ext uri="{BB962C8B-B14F-4D97-AF65-F5344CB8AC3E}">
        <p14:creationId xmlns:p14="http://schemas.microsoft.com/office/powerpoint/2010/main" val="21519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60" y="317500"/>
            <a:ext cx="6720287" cy="634574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vardaci\Downloads\cluster_ki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800"/>
            <a:ext cx="1676400" cy="19731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533398" y="3352800"/>
            <a:ext cx="8218487" cy="668337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en-US" altLang="en-US" u="none" dirty="0" smtClean="0">
                <a:solidFill>
                  <a:srgbClr val="0070C0"/>
                </a:solidFill>
                <a:latin typeface="Univers" pitchFamily="34" charset="0"/>
              </a:rPr>
              <a:t>Thank you for your kind attention</a:t>
            </a:r>
          </a:p>
        </p:txBody>
      </p:sp>
    </p:spTree>
    <p:extLst>
      <p:ext uri="{BB962C8B-B14F-4D97-AF65-F5344CB8AC3E}">
        <p14:creationId xmlns:p14="http://schemas.microsoft.com/office/powerpoint/2010/main" val="28803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2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403421"/>
              </p:ext>
            </p:extLst>
          </p:nvPr>
        </p:nvGraphicFramePr>
        <p:xfrm>
          <a:off x="4732534" y="325834"/>
          <a:ext cx="4519986" cy="6271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8" name="Graph" r:id="rId3" imgW="2926080" imgH="4071960" progId="Origin50.Graph">
                  <p:embed/>
                </p:oleObj>
              </mc:Choice>
              <mc:Fallback>
                <p:oleObj name="Graph" r:id="rId3" imgW="2926080" imgH="4071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534" y="325834"/>
                        <a:ext cx="4519986" cy="6271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829986" y="6187857"/>
            <a:ext cx="4136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E.K. </a:t>
            </a:r>
            <a:r>
              <a:rPr lang="en-US" sz="1600" dirty="0" err="1">
                <a:latin typeface="Calibri" pitchFamily="34" charset="0"/>
              </a:rPr>
              <a:t>Hulet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i="1" dirty="0">
                <a:latin typeface="Calibri" pitchFamily="34" charset="0"/>
              </a:rPr>
              <a:t>et al</a:t>
            </a:r>
            <a:r>
              <a:rPr lang="en-US" sz="1600" dirty="0">
                <a:latin typeface="Calibri" pitchFamily="34" charset="0"/>
              </a:rPr>
              <a:t>., Phys. Rev. </a:t>
            </a:r>
            <a:r>
              <a:rPr lang="en-US" sz="1600" dirty="0" err="1">
                <a:latin typeface="Calibri" pitchFamily="34" charset="0"/>
              </a:rPr>
              <a:t>Lett</a:t>
            </a:r>
            <a:r>
              <a:rPr lang="en-US" sz="1600" dirty="0">
                <a:latin typeface="Calibri" pitchFamily="34" charset="0"/>
              </a:rPr>
              <a:t>. </a:t>
            </a:r>
            <a:r>
              <a:rPr lang="en-US" sz="1600" b="1" dirty="0">
                <a:latin typeface="Calibri" pitchFamily="34" charset="0"/>
              </a:rPr>
              <a:t>56</a:t>
            </a:r>
            <a:r>
              <a:rPr lang="en-US" sz="1600" dirty="0">
                <a:latin typeface="Calibri" pitchFamily="34" charset="0"/>
              </a:rPr>
              <a:t>, 313 (1986)</a:t>
            </a:r>
            <a:endParaRPr lang="ru-RU" sz="1600" dirty="0">
              <a:latin typeface="Calibri" pitchFamily="34" charset="0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67544" y="4474944"/>
            <a:ext cx="590550" cy="1712913"/>
            <a:chOff x="3568887" y="3684896"/>
            <a:chExt cx="590528" cy="1713314"/>
          </a:xfrm>
        </p:grpSpPr>
        <p:sp>
          <p:nvSpPr>
            <p:cNvPr id="5" name="Down Arrow 4"/>
            <p:cNvSpPr/>
            <p:nvPr/>
          </p:nvSpPr>
          <p:spPr>
            <a:xfrm>
              <a:off x="3691719" y="4067033"/>
              <a:ext cx="313899" cy="341194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Oval 5"/>
            <p:cNvSpPr/>
            <p:nvPr/>
          </p:nvSpPr>
          <p:spPr>
            <a:xfrm>
              <a:off x="3575712" y="3684896"/>
              <a:ext cx="576000" cy="288000"/>
            </a:xfrm>
            <a:prstGeom prst="ellipse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Oval 6"/>
            <p:cNvSpPr/>
            <p:nvPr/>
          </p:nvSpPr>
          <p:spPr>
            <a:xfrm>
              <a:off x="3568887" y="5110210"/>
              <a:ext cx="288000" cy="288000"/>
            </a:xfrm>
            <a:prstGeom prst="ellipse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Oval 7"/>
            <p:cNvSpPr/>
            <p:nvPr/>
          </p:nvSpPr>
          <p:spPr>
            <a:xfrm>
              <a:off x="3871415" y="5110210"/>
              <a:ext cx="288000" cy="288000"/>
            </a:xfrm>
            <a:prstGeom prst="ellipse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Oval 8"/>
            <p:cNvSpPr/>
            <p:nvPr/>
          </p:nvSpPr>
          <p:spPr>
            <a:xfrm>
              <a:off x="3830471" y="4410498"/>
              <a:ext cx="288000" cy="288000"/>
            </a:xfrm>
            <a:prstGeom prst="ellipse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Oval 9"/>
            <p:cNvSpPr/>
            <p:nvPr/>
          </p:nvSpPr>
          <p:spPr>
            <a:xfrm>
              <a:off x="3582535" y="4410498"/>
              <a:ext cx="288000" cy="288000"/>
            </a:xfrm>
            <a:prstGeom prst="ellipse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3699937" y="4766738"/>
              <a:ext cx="313899" cy="341194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91223" y="5027533"/>
            <a:ext cx="2349596" cy="8113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2000" tIns="36000" rIns="0" b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alibri" pitchFamily="34" charset="0"/>
                <a:cs typeface="Arial" pitchFamily="34" charset="0"/>
              </a:rPr>
              <a:t>Z</a:t>
            </a:r>
            <a:r>
              <a:rPr lang="en-US" sz="2400" b="1" baseline="-25000" dirty="0">
                <a:latin typeface="Calibri" pitchFamily="34" charset="0"/>
                <a:cs typeface="Arial" pitchFamily="34" charset="0"/>
              </a:rPr>
              <a:t>1</a:t>
            </a:r>
            <a:r>
              <a:rPr lang="ru-RU" sz="2400" b="1" baseline="-25000" dirty="0">
                <a:latin typeface="Calibri" pitchFamily="34" charset="0"/>
                <a:cs typeface="Arial" pitchFamily="34" charset="0"/>
              </a:rPr>
              <a:t>  </a:t>
            </a:r>
            <a:r>
              <a:rPr lang="en-US" sz="2400" b="1" dirty="0">
                <a:latin typeface="Calibri" pitchFamily="34" charset="0"/>
                <a:cs typeface="Arial" pitchFamily="34" charset="0"/>
              </a:rPr>
              <a:t> = Z</a:t>
            </a:r>
            <a:r>
              <a:rPr lang="en-US" sz="24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sz="2400" b="1" dirty="0">
                <a:latin typeface="Calibri" pitchFamily="34" charset="0"/>
                <a:cs typeface="Arial" pitchFamily="34" charset="0"/>
              </a:rPr>
              <a:t> ≈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50</a:t>
            </a:r>
            <a:endParaRPr lang="en-US" sz="2400" b="1" dirty="0">
              <a:latin typeface="Calibri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alibri" pitchFamily="34" charset="0"/>
                <a:cs typeface="Arial" pitchFamily="34" charset="0"/>
              </a:rPr>
              <a:t>N</a:t>
            </a:r>
            <a:r>
              <a:rPr lang="en-US" sz="2400" b="1" baseline="-25000" dirty="0">
                <a:latin typeface="Calibri" pitchFamily="34" charset="0"/>
                <a:cs typeface="Arial" pitchFamily="34" charset="0"/>
              </a:rPr>
              <a:t>1</a:t>
            </a:r>
            <a:r>
              <a:rPr lang="en-US" sz="2400" b="1" dirty="0">
                <a:latin typeface="Calibri" pitchFamily="34" charset="0"/>
                <a:cs typeface="Arial" pitchFamily="34" charset="0"/>
              </a:rPr>
              <a:t> = N</a:t>
            </a:r>
            <a:r>
              <a:rPr lang="en-US" sz="2400" b="1" baseline="-25000" dirty="0">
                <a:latin typeface="Calibri" pitchFamily="34" charset="0"/>
                <a:cs typeface="Arial" pitchFamily="34" charset="0"/>
              </a:rPr>
              <a:t>2</a:t>
            </a:r>
            <a:r>
              <a:rPr lang="en-US" sz="2400" b="1" dirty="0">
                <a:latin typeface="Calibri" pitchFamily="34" charset="0"/>
                <a:cs typeface="Arial" pitchFamily="34" charset="0"/>
              </a:rPr>
              <a:t> ≈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82</a:t>
            </a:r>
            <a:endParaRPr lang="ru-RU" sz="2400" b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3" name="Picture 3" descr="fi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" y="915842"/>
            <a:ext cx="4842317" cy="344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-8760" y="2969"/>
            <a:ext cx="9152760" cy="910596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4400" dirty="0">
                <a:solidFill>
                  <a:srgbClr val="0070C0"/>
                </a:solidFill>
              </a:rPr>
              <a:t>B</a:t>
            </a:r>
            <a:r>
              <a:rPr lang="en-US" sz="4400" dirty="0" smtClean="0">
                <a:solidFill>
                  <a:srgbClr val="0070C0"/>
                </a:solidFill>
              </a:rPr>
              <a:t>imodal fission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09600" y="6443246"/>
            <a:ext cx="8126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M.G. </a:t>
            </a:r>
            <a:r>
              <a:rPr lang="en-US" altLang="en-US" sz="1600" dirty="0" err="1">
                <a:latin typeface="Times New Roman" pitchFamily="18" charset="0"/>
              </a:rPr>
              <a:t>Itkis</a:t>
            </a:r>
            <a:r>
              <a:rPr lang="en-US" altLang="en-US" sz="1600" dirty="0">
                <a:latin typeface="Times New Roman" pitchFamily="18" charset="0"/>
              </a:rPr>
              <a:t>, E. Vardaci, I.M. </a:t>
            </a:r>
            <a:r>
              <a:rPr lang="en-US" altLang="en-US" sz="1600" dirty="0" err="1">
                <a:latin typeface="Times New Roman" pitchFamily="18" charset="0"/>
              </a:rPr>
              <a:t>Itkis</a:t>
            </a:r>
            <a:r>
              <a:rPr lang="en-US" altLang="en-US" sz="1600" dirty="0">
                <a:latin typeface="Times New Roman" pitchFamily="18" charset="0"/>
              </a:rPr>
              <a:t>, G.N. </a:t>
            </a:r>
            <a:r>
              <a:rPr lang="en-US" altLang="en-US" sz="1600" dirty="0" err="1">
                <a:latin typeface="Times New Roman" pitchFamily="18" charset="0"/>
              </a:rPr>
              <a:t>Knyazheva</a:t>
            </a:r>
            <a:r>
              <a:rPr lang="en-US" altLang="en-US" sz="1600" dirty="0">
                <a:latin typeface="Times New Roman" pitchFamily="18" charset="0"/>
              </a:rPr>
              <a:t>, E.M. Kozulin, </a:t>
            </a:r>
            <a:r>
              <a:rPr lang="en-US" altLang="en-US" sz="1600" dirty="0" err="1">
                <a:latin typeface="Times New Roman" pitchFamily="18" charset="0"/>
              </a:rPr>
              <a:t>Nucl</a:t>
            </a:r>
            <a:r>
              <a:rPr lang="en-US" altLang="en-US" sz="1600" dirty="0">
                <a:latin typeface="Times New Roman" pitchFamily="18" charset="0"/>
              </a:rPr>
              <a:t>. Phys. </a:t>
            </a:r>
            <a:r>
              <a:rPr lang="en-US" altLang="en-US" sz="1600" b="1" dirty="0">
                <a:latin typeface="Times New Roman" pitchFamily="18" charset="0"/>
              </a:rPr>
              <a:t>A 944 </a:t>
            </a:r>
            <a:r>
              <a:rPr lang="en-US" altLang="en-US" sz="1600" dirty="0">
                <a:latin typeface="Times New Roman" pitchFamily="18" charset="0"/>
              </a:rPr>
              <a:t>(2015) 204</a:t>
            </a:r>
          </a:p>
        </p:txBody>
      </p:sp>
    </p:spTree>
    <p:extLst>
      <p:ext uri="{BB962C8B-B14F-4D97-AF65-F5344CB8AC3E}">
        <p14:creationId xmlns:p14="http://schemas.microsoft.com/office/powerpoint/2010/main" val="276942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642938" y="894153"/>
            <a:ext cx="8153400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228600" y="1144053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The goal is to search for signatures of cluster structures in atomic nuclei</a:t>
            </a:r>
            <a:endParaRPr lang="en-US" sz="2400" dirty="0">
              <a:solidFill>
                <a:srgbClr val="00B0F0"/>
              </a:solidFill>
              <a:latin typeface="Lucida Sans" panose="020B0602030504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2142" y="2166015"/>
            <a:ext cx="7482079" cy="1995596"/>
            <a:chOff x="572142" y="2166015"/>
            <a:chExt cx="7482079" cy="1995596"/>
          </a:xfrm>
        </p:grpSpPr>
        <p:sp>
          <p:nvSpPr>
            <p:cNvPr id="5" name="TextBox 4"/>
            <p:cNvSpPr txBox="1"/>
            <p:nvPr/>
          </p:nvSpPr>
          <p:spPr>
            <a:xfrm>
              <a:off x="572142" y="2166015"/>
              <a:ext cx="1901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Beware: </a:t>
              </a:r>
              <a:endParaRPr lang="en-US" sz="3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8000" y="2362168"/>
              <a:ext cx="48538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«In bound states, clustering is not an observable»</a:t>
              </a:r>
              <a:endParaRPr lang="en-US" sz="3200" dirty="0"/>
            </a:p>
          </p:txBody>
        </p:sp>
        <p:pic>
          <p:nvPicPr>
            <p:cNvPr id="2050" name="Picture 2" descr="Risultati immagini per cave canem mosaic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319" y="2711669"/>
              <a:ext cx="2172859" cy="1449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867400" y="3414015"/>
              <a:ext cx="21868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(D. </a:t>
              </a:r>
              <a:r>
                <a:rPr lang="it-IT" sz="1600" dirty="0" err="1" smtClean="0"/>
                <a:t>Baye</a:t>
              </a:r>
              <a:r>
                <a:rPr lang="it-IT" sz="1600" dirty="0" smtClean="0"/>
                <a:t>, SOTANCP3) </a:t>
              </a:r>
              <a:endParaRPr lang="it-IT" sz="16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2142" y="4161611"/>
            <a:ext cx="7940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The goal is to search for signatures «to be linked to the existence» of cluster structures in atomic nuclei</a:t>
            </a:r>
            <a:endParaRPr lang="en-US" sz="2400" dirty="0">
              <a:solidFill>
                <a:srgbClr val="00B0F0"/>
              </a:solidFill>
              <a:latin typeface="Lucida Sans" panose="020B0602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319" y="5098307"/>
            <a:ext cx="7940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Experimental evidence is therefore only </a:t>
            </a:r>
            <a:r>
              <a:rPr lang="en-US" sz="2400" b="1" i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indirect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: to validate nuclear clustering, theory and experiment must meet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82362" y="279790"/>
            <a:ext cx="82568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Experiments in Nuclear Cluster Physics </a:t>
            </a:r>
            <a:r>
              <a:rPr lang="en-US" sz="1600" u="none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1/3</a:t>
            </a:r>
            <a:endParaRPr lang="en-US" sz="3200" u="none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8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642938" y="894153"/>
            <a:ext cx="8153400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58562" y="279790"/>
            <a:ext cx="792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Main Reaction Channels</a:t>
            </a:r>
            <a:endParaRPr lang="en-US" sz="3200" u="none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917" y="1600200"/>
            <a:ext cx="7940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Elastic and inelastic scattering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Compound nucleus reactions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 reactions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Coulomb excitation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Surrogate reactions (i.e. THM)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38933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642938" y="894153"/>
            <a:ext cx="8153400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58562" y="279790"/>
            <a:ext cx="82568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Experiments in Nuclear Cluster Physics </a:t>
            </a:r>
            <a:r>
              <a:rPr lang="en-US" sz="1600" u="none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2/3</a:t>
            </a:r>
            <a:endParaRPr lang="en-US" sz="3200" u="none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494" y="990600"/>
            <a:ext cx="8247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Evidence is based on the trend of observables and their correlations: </a:t>
            </a:r>
            <a:r>
              <a:rPr lang="en-US" sz="2800" dirty="0" smtClean="0">
                <a:solidFill>
                  <a:srgbClr val="FF0000"/>
                </a:solidFill>
                <a:latin typeface="Lucida Sans" panose="020B0602030504020204" pitchFamily="34" charset="0"/>
              </a:rPr>
              <a:t>Which observables?</a:t>
            </a:r>
            <a:endParaRPr lang="en-US" sz="2800" dirty="0">
              <a:solidFill>
                <a:srgbClr val="FF0000"/>
              </a:solidFill>
              <a:latin typeface="Lucida Sans" panose="020B0602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204" y="4800600"/>
            <a:ext cx="7940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  <a:cs typeface="Aharoni" panose="02010803020104030203" pitchFamily="2" charset="-79"/>
              </a:rPr>
              <a:t>Mostly “traditional” nuclear methods and instrumentation, however,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  <a:cs typeface="Aharoni" panose="02010803020104030203" pitchFamily="2" charset="-79"/>
              </a:rPr>
              <a:t>more precision is needed!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750" y="2209800"/>
            <a:ext cx="7940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Charged particle spectroscopy 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(energy, momentum, 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ang.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distr., TOFs, many-fold coincidences, invariant mass…)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Gamma spectroscopy 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(level and band searching…)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  <a:r>
              <a:rPr lang="en-US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spectroscopy 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(rarely explored)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737" y="5631597"/>
            <a:ext cx="794042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andara" panose="020E0502030303020204" pitchFamily="34" charset="0"/>
                <a:cs typeface="Aharoni" panose="02010803020104030203" pitchFamily="2" charset="-79"/>
              </a:rPr>
              <a:t>Newer setups: TEXAT or TTIK, OPC, STELLA, </a:t>
            </a:r>
            <a:r>
              <a:rPr lang="en-US" sz="2400" dirty="0" err="1" smtClean="0">
                <a:solidFill>
                  <a:srgbClr val="002060"/>
                </a:solidFill>
                <a:latin typeface="Candara" panose="020E0502030303020204" pitchFamily="34" charset="0"/>
                <a:cs typeface="Aharoni" panose="02010803020104030203" pitchFamily="2" charset="-79"/>
              </a:rPr>
              <a:t>MAIKo</a:t>
            </a:r>
            <a:r>
              <a:rPr lang="en-US" sz="2400" dirty="0" smtClean="0">
                <a:solidFill>
                  <a:srgbClr val="002060"/>
                </a:solidFill>
                <a:latin typeface="Candara" panose="020E0502030303020204" pitchFamily="34" charset="0"/>
                <a:cs typeface="Aharoni" panose="02010803020104030203" pitchFamily="2" charset="-79"/>
              </a:rPr>
              <a:t>…</a:t>
            </a:r>
            <a:endParaRPr lang="en-US" sz="2400" dirty="0">
              <a:solidFill>
                <a:srgbClr val="002060"/>
              </a:solidFill>
              <a:latin typeface="Candara" panose="020E0502030303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310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42938" y="894153"/>
            <a:ext cx="8153400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847170" y="1600200"/>
            <a:ext cx="7940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Clustering in self and non-self conjugated nuclei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Clustering in reactions mechanisms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Clustering in Nuclear Astrophysics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Cluster radioactivity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Clustering in super-heavy research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58562" y="329625"/>
            <a:ext cx="82568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u="none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Experiments in Nuclear Cluster Physics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3</a:t>
            </a:r>
            <a:r>
              <a:rPr lang="en-US" sz="1600" u="none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/3</a:t>
            </a:r>
            <a:endParaRPr lang="en-US" sz="3200" u="none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10926</TotalTime>
  <Words>3182</Words>
  <Application>Microsoft Office PowerPoint</Application>
  <PresentationFormat>On-screen Show (4:3)</PresentationFormat>
  <Paragraphs>426</Paragraphs>
  <Slides>52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NewsPrint</vt:lpstr>
      <vt:lpstr>Graph</vt:lpstr>
      <vt:lpstr>PHOTO-PAINT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Reaction channels  in the collisions of heavy ions</vt:lpstr>
      <vt:lpstr>PowerPoint Presentation</vt:lpstr>
      <vt:lpstr>Mass and Energy distributions  in the Ca-induced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Reactions with 48Ca</vt:lpstr>
      <vt:lpstr>PowerPoint Presentation</vt:lpstr>
      <vt:lpstr>PowerPoint Presentation</vt:lpstr>
      <vt:lpstr>Inverse Quasifission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vardaci</dc:creator>
  <cp:lastModifiedBy>vardaci</cp:lastModifiedBy>
  <cp:revision>420</cp:revision>
  <dcterms:created xsi:type="dcterms:W3CDTF">2006-08-16T00:00:00Z</dcterms:created>
  <dcterms:modified xsi:type="dcterms:W3CDTF">2018-05-14T13:49:11Z</dcterms:modified>
</cp:coreProperties>
</file>