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4" r:id="rId1"/>
    <p:sldMasterId id="2147483936" r:id="rId2"/>
  </p:sldMasterIdLst>
  <p:notesMasterIdLst>
    <p:notesMasterId r:id="rId53"/>
  </p:notesMasterIdLst>
  <p:sldIdLst>
    <p:sldId id="257" r:id="rId3"/>
    <p:sldId id="372" r:id="rId4"/>
    <p:sldId id="395" r:id="rId5"/>
    <p:sldId id="396" r:id="rId6"/>
    <p:sldId id="397" r:id="rId7"/>
    <p:sldId id="398" r:id="rId8"/>
    <p:sldId id="399" r:id="rId9"/>
    <p:sldId id="400" r:id="rId10"/>
    <p:sldId id="357" r:id="rId11"/>
    <p:sldId id="261" r:id="rId12"/>
    <p:sldId id="271" r:id="rId13"/>
    <p:sldId id="322" r:id="rId14"/>
    <p:sldId id="267" r:id="rId15"/>
    <p:sldId id="268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8" r:id="rId25"/>
    <p:sldId id="290" r:id="rId26"/>
    <p:sldId id="295" r:id="rId27"/>
    <p:sldId id="330" r:id="rId28"/>
    <p:sldId id="375" r:id="rId29"/>
    <p:sldId id="296" r:id="rId30"/>
    <p:sldId id="301" r:id="rId31"/>
    <p:sldId id="409" r:id="rId32"/>
    <p:sldId id="410" r:id="rId33"/>
    <p:sldId id="411" r:id="rId34"/>
    <p:sldId id="389" r:id="rId35"/>
    <p:sldId id="351" r:id="rId36"/>
    <p:sldId id="352" r:id="rId37"/>
    <p:sldId id="353" r:id="rId38"/>
    <p:sldId id="354" r:id="rId39"/>
    <p:sldId id="355" r:id="rId40"/>
    <p:sldId id="356" r:id="rId41"/>
    <p:sldId id="367" r:id="rId42"/>
    <p:sldId id="385" r:id="rId43"/>
    <p:sldId id="419" r:id="rId44"/>
    <p:sldId id="420" r:id="rId45"/>
    <p:sldId id="421" r:id="rId46"/>
    <p:sldId id="422" r:id="rId47"/>
    <p:sldId id="423" r:id="rId48"/>
    <p:sldId id="424" r:id="rId49"/>
    <p:sldId id="425" r:id="rId50"/>
    <p:sldId id="336" r:id="rId51"/>
    <p:sldId id="337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7317"/>
    <a:srgbClr val="A71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440" autoAdjust="0"/>
    <p:restoredTop sz="86378" autoAdjust="0"/>
  </p:normalViewPr>
  <p:slideViewPr>
    <p:cSldViewPr snapToGrid="0" snapToObjects="1">
      <p:cViewPr>
        <p:scale>
          <a:sx n="95" d="100"/>
          <a:sy n="95" d="100"/>
        </p:scale>
        <p:origin x="80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3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notesMaster" Target="notesMasters/notesMaster1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BDCAF-B443-874E-9033-161CB8EA5DBF}" type="datetimeFigureOut">
              <a:rPr lang="en-US" smtClean="0"/>
              <a:t>5/17/18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D2AE2-8ABD-A84C-B5B2-047DC1C4F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46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68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8A80F2-7393-1742-95E6-73686B43F312}" type="slidenum">
              <a:rPr lang="en-US"/>
              <a:pPr/>
              <a:t>21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97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8A80F2-7393-1742-95E6-73686B43F312}" type="slidenum">
              <a:rPr lang="en-US"/>
              <a:pPr/>
              <a:t>22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96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DDE251-DF49-FC41-81C3-B64C7F0108DB}" type="slidenum">
              <a:rPr lang="en-US"/>
              <a:pPr/>
              <a:t>23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47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38711C-7FBD-9340-B3B3-1B061B2B0651}" type="slidenum">
              <a:rPr lang="en-US"/>
              <a:pPr/>
              <a:t>27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5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79D780-2BFC-904E-9130-B4ABFE9E028D}" type="slidenum">
              <a:rPr lang="en-US"/>
              <a:pPr/>
              <a:t>13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49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4F5260-3A93-4742-8AEA-0EC38C88DCB1}" type="slidenum">
              <a:rPr lang="en-US"/>
              <a:pPr/>
              <a:t>14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12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172BB-96FB-E24F-91B6-7E8BD058F92C}" type="slidenum">
              <a:rPr lang="en-US"/>
              <a:pPr/>
              <a:t>15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20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DD9A17-4177-6745-AC34-05AF55130F6D}" type="slidenum">
              <a:rPr lang="en-US"/>
              <a:pPr/>
              <a:t>16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8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345D9-5D54-0341-9788-2BB8A03C2108}" type="slidenum">
              <a:rPr lang="en-US"/>
              <a:pPr/>
              <a:t>17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1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EAB278-FDB8-8842-A391-91C7533B2477}" type="slidenum">
              <a:rPr lang="en-US"/>
              <a:pPr/>
              <a:t>18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45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96AB78-087A-EC4B-A712-1DF021ACCC98}" type="slidenum">
              <a:rPr lang="en-US"/>
              <a:pPr/>
              <a:t>19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58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4D74BF-DEF8-644B-A5C2-F76397838AD2}" type="slidenum">
              <a:rPr lang="en-US"/>
              <a:pPr/>
              <a:t>20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29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7664B50-3AF5-804D-B0CE-7D3B16CE01A2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4B50-3AF5-804D-B0CE-7D3B16CE01A2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7AC4-919D-3E41-9A13-3202D1AF7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4B50-3AF5-804D-B0CE-7D3B16CE01A2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7AC4-919D-3E41-9A13-3202D1AF7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F7F3D-E65A-7144-87A4-4FC621EBB8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402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FF6A5-0DAB-A049-A16E-0058B7240C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80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B1F53-979D-7642-B596-1BE40F2FC3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41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43320-87F9-BF45-B9AD-776E23FB55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90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2D180-09E6-7040-B181-18B7A17519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56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A1A48-184D-DF4F-ABFA-5FA110C01E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339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6D5F7-F0C9-4E40-9751-830263597C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855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BA13B-2CDA-2147-B12A-F1C35B6C5B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45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4B50-3AF5-804D-B0CE-7D3B16CE01A2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7AC4-919D-3E41-9A13-3202D1AF7EF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A5434-B4AF-8242-9A33-12056EB2D0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62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7E968-14CB-B94C-BDF2-7CB80AF920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11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5368F-6B32-F041-9831-B8ABE1C656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02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4B50-3AF5-804D-B0CE-7D3B16CE01A2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7AC4-919D-3E41-9A13-3202D1AF7EF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4B50-3AF5-804D-B0CE-7D3B16CE01A2}" type="datetimeFigureOut">
              <a:rPr lang="en-US" smtClean="0"/>
              <a:t>5/17/18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7AC4-919D-3E41-9A13-3202D1AF7EF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4B50-3AF5-804D-B0CE-7D3B16CE01A2}" type="datetimeFigureOut">
              <a:rPr lang="en-US" smtClean="0"/>
              <a:t>5/17/18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7AC4-919D-3E41-9A13-3202D1AF7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4B50-3AF5-804D-B0CE-7D3B16CE01A2}" type="datetimeFigureOut">
              <a:rPr lang="en-US" smtClean="0"/>
              <a:t>5/17/18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7AC4-919D-3E41-9A13-3202D1AF7EF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4B50-3AF5-804D-B0CE-7D3B16CE01A2}" type="datetimeFigureOut">
              <a:rPr lang="en-US" smtClean="0"/>
              <a:t>5/17/18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7AC4-919D-3E41-9A13-3202D1AF7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4B50-3AF5-804D-B0CE-7D3B16CE01A2}" type="datetimeFigureOut">
              <a:rPr lang="en-US" smtClean="0"/>
              <a:t>5/17/18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7AC4-919D-3E41-9A13-3202D1AF7EF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4B50-3AF5-804D-B0CE-7D3B16CE01A2}" type="datetimeFigureOut">
              <a:rPr lang="en-US" smtClean="0"/>
              <a:t>5/17/18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67AC4-919D-3E41-9A13-3202D1AF7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7664B50-3AF5-804D-B0CE-7D3B16CE01A2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CE67AC4-919D-3E41-9A13-3202D1AF7EF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C533AF65-73DE-914C-BDFF-1991C455B39B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35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14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14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5" Type="http://schemas.openxmlformats.org/officeDocument/2006/relationships/image" Target="../media/image26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7" Type="http://schemas.openxmlformats.org/officeDocument/2006/relationships/image" Target="../media/image35.emf"/><Relationship Id="rId8" Type="http://schemas.openxmlformats.org/officeDocument/2006/relationships/image" Target="../media/image36.emf"/><Relationship Id="rId9" Type="http://schemas.openxmlformats.org/officeDocument/2006/relationships/image" Target="../media/image37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png"/><Relationship Id="rId5" Type="http://schemas.openxmlformats.org/officeDocument/2006/relationships/image" Target="../media/image41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9.emf"/><Relationship Id="rId3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36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9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4.png"/><Relationship Id="rId3" Type="http://schemas.openxmlformats.org/officeDocument/2006/relationships/image" Target="../media/image9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5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5" Type="http://schemas.openxmlformats.org/officeDocument/2006/relationships/image" Target="../media/image50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7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1.emf"/><Relationship Id="rId3" Type="http://schemas.openxmlformats.org/officeDocument/2006/relationships/image" Target="../media/image5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3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332" y="1216327"/>
            <a:ext cx="7315200" cy="159410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tetraneutron resonance: THEORY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798" y="3805728"/>
            <a:ext cx="7942268" cy="169333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3580B"/>
                </a:solidFill>
              </a:rPr>
              <a:t>Andrey Shirokov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>
                <a:solidFill>
                  <a:srgbClr val="005A00"/>
                </a:solidFill>
              </a:rPr>
              <a:t>Lomonosov</a:t>
            </a:r>
            <a:r>
              <a:rPr lang="en-US" sz="2400" dirty="0" smtClean="0">
                <a:solidFill>
                  <a:srgbClr val="005A00"/>
                </a:solidFill>
              </a:rPr>
              <a:t> Moscow </a:t>
            </a:r>
            <a:r>
              <a:rPr lang="en-US" sz="2400" dirty="0">
                <a:solidFill>
                  <a:srgbClr val="005A00"/>
                </a:solidFill>
              </a:rPr>
              <a:t>State </a:t>
            </a:r>
            <a:r>
              <a:rPr lang="en-US" sz="2400" dirty="0" smtClean="0">
                <a:solidFill>
                  <a:srgbClr val="005A00"/>
                </a:solidFill>
              </a:rPr>
              <a:t>University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005A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i="0" dirty="0"/>
              <a:t>State of the Art in Nuclear Cluster Physics</a:t>
            </a:r>
            <a:endParaRPr lang="en-US" sz="2400" dirty="0">
              <a:solidFill>
                <a:srgbClr val="005A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2046" y="6364185"/>
            <a:ext cx="583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CFFCC"/>
                </a:solidFill>
              </a:rPr>
              <a:t>Galveston, May 2018</a:t>
            </a:r>
          </a:p>
        </p:txBody>
      </p:sp>
    </p:spTree>
    <p:extLst>
      <p:ext uri="{BB962C8B-B14F-4D97-AF65-F5344CB8AC3E}">
        <p14:creationId xmlns:p14="http://schemas.microsoft.com/office/powerpoint/2010/main" val="380386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90"/>
                </a:solidFill>
              </a:rPr>
              <a:t>No-core Shell Model</a:t>
            </a:r>
            <a:endParaRPr lang="en-US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A7161E"/>
                </a:solidFill>
              </a:rPr>
              <a:t>NCSM is a standard tool in </a:t>
            </a:r>
            <a:r>
              <a:rPr lang="en-US" sz="2400" i="1" smtClean="0">
                <a:solidFill>
                  <a:srgbClr val="A7161E"/>
                </a:solidFill>
              </a:rPr>
              <a:t>ab initio</a:t>
            </a:r>
            <a:r>
              <a:rPr lang="en-US" sz="2400" smtClean="0">
                <a:solidFill>
                  <a:srgbClr val="A7161E"/>
                </a:solidFill>
              </a:rPr>
              <a:t> nuclear structure theory</a:t>
            </a:r>
          </a:p>
          <a:p>
            <a:r>
              <a:rPr lang="en-US" sz="2400" smtClean="0">
                <a:solidFill>
                  <a:srgbClr val="A7161E"/>
                </a:solidFill>
              </a:rPr>
              <a:t>NCSM: </a:t>
            </a:r>
            <a:r>
              <a:rPr lang="en-US" sz="2400" err="1" smtClean="0">
                <a:solidFill>
                  <a:srgbClr val="A7161E"/>
                </a:solidFill>
              </a:rPr>
              <a:t>antisymmetrized</a:t>
            </a:r>
            <a:r>
              <a:rPr lang="en-US" sz="2400" smtClean="0">
                <a:solidFill>
                  <a:srgbClr val="A7161E"/>
                </a:solidFill>
              </a:rPr>
              <a:t> function of all nucleons</a:t>
            </a:r>
          </a:p>
          <a:p>
            <a:r>
              <a:rPr lang="en-US" sz="2400" smtClean="0">
                <a:solidFill>
                  <a:srgbClr val="A7161E"/>
                </a:solidFill>
              </a:rPr>
              <a:t>Wave function: </a:t>
            </a:r>
          </a:p>
          <a:p>
            <a:endParaRPr lang="en-US" sz="2400">
              <a:solidFill>
                <a:srgbClr val="A7161E"/>
              </a:solidFill>
            </a:endParaRPr>
          </a:p>
          <a:p>
            <a:r>
              <a:rPr lang="en-US" sz="2400" smtClean="0">
                <a:solidFill>
                  <a:srgbClr val="A7161E"/>
                </a:solidFill>
              </a:rPr>
              <a:t>Traditionally single-particle functions            are harmonic oscillator wave functions </a:t>
            </a:r>
          </a:p>
          <a:p>
            <a:r>
              <a:rPr lang="en-US" sz="2400" i="1" err="1" smtClean="0">
                <a:solidFill>
                  <a:srgbClr val="A7161E"/>
                </a:solidFill>
              </a:rPr>
              <a:t>N</a:t>
            </a:r>
            <a:r>
              <a:rPr lang="en-US" sz="2400" baseline="-25000" err="1" smtClean="0">
                <a:solidFill>
                  <a:srgbClr val="A7161E"/>
                </a:solidFill>
              </a:rPr>
              <a:t>max</a:t>
            </a:r>
            <a:r>
              <a:rPr lang="en-US" sz="2400" smtClean="0">
                <a:solidFill>
                  <a:srgbClr val="A7161E"/>
                </a:solidFill>
              </a:rPr>
              <a:t> truncation makes it possible to separate </a:t>
            </a:r>
            <a:r>
              <a:rPr lang="en-US" sz="2400" err="1" smtClean="0">
                <a:solidFill>
                  <a:srgbClr val="A7161E"/>
                </a:solidFill>
              </a:rPr>
              <a:t>c.m</a:t>
            </a:r>
            <a:r>
              <a:rPr lang="en-US" sz="2400" smtClean="0">
                <a:solidFill>
                  <a:srgbClr val="A7161E"/>
                </a:solidFill>
              </a:rPr>
              <a:t>. motion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928" y="3255020"/>
            <a:ext cx="2095500" cy="6731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32" y="4191233"/>
            <a:ext cx="7239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90"/>
                </a:solidFill>
              </a:rPr>
              <a:t>No-core Shell Model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896726" cy="4114800"/>
          </a:xfrm>
        </p:spPr>
        <p:txBody>
          <a:bodyPr/>
          <a:lstStyle/>
          <a:p>
            <a:r>
              <a:rPr lang="en-US" sz="2000" smtClean="0"/>
              <a:t>NCSM is a bound state technique, no continuum spectrum; not clear how to interpret states in continuum above thresholds − how to extract resonance widths or scattering phase shifts</a:t>
            </a:r>
          </a:p>
          <a:p>
            <a:r>
              <a:rPr lang="en-US" sz="2000" smtClean="0"/>
              <a:t>HORSE (</a:t>
            </a:r>
            <a:r>
              <a:rPr lang="en-US" sz="2000" i="1" smtClean="0"/>
              <a:t>J</a:t>
            </a:r>
            <a:r>
              <a:rPr lang="en-US" sz="2000" smtClean="0"/>
              <a:t>-matrix) formalism can be used for this purpose</a:t>
            </a:r>
          </a:p>
          <a:p>
            <a:pPr marL="0" indent="0"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52093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90"/>
                </a:solidFill>
              </a:rPr>
              <a:t>No-core Shell Model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896726" cy="4114800"/>
          </a:xfrm>
        </p:spPr>
        <p:txBody>
          <a:bodyPr/>
          <a:lstStyle/>
          <a:p>
            <a:r>
              <a:rPr lang="en-US" sz="2000" dirty="0" smtClean="0"/>
              <a:t>NCSM is a bound state technique, no continuum spectrum; not clear how to interpret states in continuum above thresholds − how to extract resonance widths or scattering phase shifts</a:t>
            </a:r>
          </a:p>
          <a:p>
            <a:r>
              <a:rPr lang="en-US" sz="2000" dirty="0" smtClean="0"/>
              <a:t>HORSE (</a:t>
            </a:r>
            <a:r>
              <a:rPr lang="en-US" sz="2000" i="1" dirty="0" smtClean="0"/>
              <a:t>J</a:t>
            </a:r>
            <a:r>
              <a:rPr lang="en-US" sz="2000" dirty="0" smtClean="0"/>
              <a:t>-matrix) formalism can be used for this purpose</a:t>
            </a:r>
          </a:p>
          <a:p>
            <a:r>
              <a:rPr lang="en-US" sz="2000" dirty="0" smtClean="0"/>
              <a:t>Other possible approaches: NCSM+RGM; </a:t>
            </a:r>
            <a:r>
              <a:rPr lang="en-US" sz="2000" dirty="0" err="1" smtClean="0"/>
              <a:t>Gamov</a:t>
            </a:r>
            <a:r>
              <a:rPr lang="en-US" sz="2000" dirty="0" smtClean="0"/>
              <a:t> SM; Continuum SM; </a:t>
            </a:r>
            <a:r>
              <a:rPr lang="en-US" sz="2000" dirty="0" err="1" smtClean="0"/>
              <a:t>SM+Complex</a:t>
            </a:r>
            <a:r>
              <a:rPr lang="en-US" sz="2000" dirty="0" smtClean="0"/>
              <a:t> Scaling; …</a:t>
            </a:r>
          </a:p>
          <a:p>
            <a:r>
              <a:rPr lang="en-US" sz="2000" dirty="0" smtClean="0"/>
              <a:t>All of them make the SM much more complicated. Our goal is to interpret directly the SM results above thresholds obtained in a usual way without additional complexities and to extract from them resonant parameters and phase shifts at low energies.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601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i="1">
                <a:solidFill>
                  <a:srgbClr val="FF0000"/>
                </a:solidFill>
              </a:rPr>
              <a:t>J</a:t>
            </a:r>
            <a:r>
              <a:rPr lang="en-GB">
                <a:solidFill>
                  <a:srgbClr val="FF0000"/>
                </a:solidFill>
              </a:rPr>
              <a:t>-matrix </a:t>
            </a:r>
            <a:r>
              <a:rPr lang="en-GB" smtClean="0">
                <a:solidFill>
                  <a:srgbClr val="FF0000"/>
                </a:solidFill>
              </a:rPr>
              <a:t>(Jacobi matrix) formalism </a:t>
            </a:r>
            <a:r>
              <a:rPr lang="en-GB">
                <a:solidFill>
                  <a:srgbClr val="FF0000"/>
                </a:solidFill>
              </a:rPr>
              <a:t>in scattering theory </a:t>
            </a:r>
            <a:br>
              <a:rPr lang="en-GB">
                <a:solidFill>
                  <a:srgbClr val="FF0000"/>
                </a:solidFill>
              </a:rPr>
            </a:br>
            <a:endParaRPr lang="en-US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981200"/>
            <a:ext cx="8204200" cy="4114800"/>
          </a:xfrm>
        </p:spPr>
        <p:txBody>
          <a:bodyPr/>
          <a:lstStyle/>
          <a:p>
            <a:r>
              <a:rPr lang="en-US"/>
              <a:t>Two types of </a:t>
            </a:r>
            <a:r>
              <a:rPr lang="en-US" i="1"/>
              <a:t>L</a:t>
            </a:r>
            <a:r>
              <a:rPr lang="en-US" baseline="30000"/>
              <a:t>2</a:t>
            </a:r>
            <a:r>
              <a:rPr lang="en-US"/>
              <a:t> </a:t>
            </a:r>
            <a:r>
              <a:rPr lang="en-US" err="1"/>
              <a:t>basises</a:t>
            </a:r>
            <a:r>
              <a:rPr lang="en-US"/>
              <a:t>: </a:t>
            </a:r>
          </a:p>
          <a:p>
            <a:r>
              <a:rPr lang="en-US" err="1"/>
              <a:t>Laguerre</a:t>
            </a:r>
            <a:r>
              <a:rPr lang="en-US"/>
              <a:t> basis (atomic hydrogen-like states) — atomic applications</a:t>
            </a:r>
          </a:p>
          <a:p>
            <a:r>
              <a:rPr lang="en-US"/>
              <a:t>Oscillator basis — nuclear </a:t>
            </a:r>
            <a:r>
              <a:rPr lang="en-US" smtClean="0"/>
              <a:t>applications</a:t>
            </a:r>
          </a:p>
          <a:p>
            <a:r>
              <a:rPr lang="en-US" smtClean="0">
                <a:solidFill>
                  <a:srgbClr val="000090"/>
                </a:solidFill>
              </a:rPr>
              <a:t>Other titles in case of oscillator basis:</a:t>
            </a:r>
          </a:p>
          <a:p>
            <a:pPr marL="0" indent="0">
              <a:buNone/>
            </a:pPr>
            <a:r>
              <a:rPr lang="en-US" smtClean="0">
                <a:solidFill>
                  <a:srgbClr val="008000"/>
                </a:solidFill>
              </a:rPr>
              <a:t>HORSE (harmonic oscillator  representation of scattering equations),</a:t>
            </a:r>
          </a:p>
          <a:p>
            <a:pPr marL="0" indent="0">
              <a:buNone/>
            </a:pPr>
            <a:r>
              <a:rPr lang="en-US" smtClean="0">
                <a:solidFill>
                  <a:srgbClr val="000090"/>
                </a:solidFill>
              </a:rPr>
              <a:t>Algebraic version of RGM</a:t>
            </a:r>
          </a:p>
          <a:p>
            <a:pPr marL="0" indent="0">
              <a:buNone/>
            </a:pPr>
            <a:r>
              <a:rPr lang="en-US" smtClean="0">
                <a:solidFill>
                  <a:srgbClr val="000090"/>
                </a:solidFill>
              </a:rPr>
              <a:t> </a:t>
            </a:r>
            <a:endParaRPr lang="en-US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19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GB" i="1">
                <a:solidFill>
                  <a:srgbClr val="FF0000"/>
                </a:solidFill>
              </a:rPr>
              <a:t>J</a:t>
            </a:r>
            <a:r>
              <a:rPr lang="en-GB">
                <a:solidFill>
                  <a:srgbClr val="FF0000"/>
                </a:solidFill>
              </a:rPr>
              <a:t>-matrix formalism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Initially suggested in atomic physics (E. Heller, H. Yamani,    </a:t>
            </a:r>
            <a:r>
              <a:rPr lang="en-US" sz="2000" smtClean="0"/>
              <a:t>   </a:t>
            </a:r>
            <a:r>
              <a:rPr lang="en-US" sz="2000"/>
              <a:t>L. Fishman, J. Broad, W. Reinhardt) :          </a:t>
            </a:r>
          </a:p>
          <a:p>
            <a:pPr>
              <a:buFontTx/>
              <a:buNone/>
            </a:pPr>
            <a:r>
              <a:rPr lang="en-US" sz="2000"/>
              <a:t>     </a:t>
            </a:r>
            <a:r>
              <a:rPr lang="en-US" sz="2000" err="1"/>
              <a:t>H.A.Yamani</a:t>
            </a:r>
            <a:r>
              <a:rPr lang="en-US" sz="2000"/>
              <a:t> and </a:t>
            </a:r>
            <a:r>
              <a:rPr lang="en-US" sz="2000" err="1"/>
              <a:t>L.Fishman</a:t>
            </a:r>
            <a:r>
              <a:rPr lang="en-US" sz="2000"/>
              <a:t>, J. Math. </a:t>
            </a:r>
            <a:r>
              <a:rPr lang="en-US" sz="2000" err="1"/>
              <a:t>Phys</a:t>
            </a:r>
            <a:r>
              <a:rPr lang="en-US" sz="2000"/>
              <a:t> </a:t>
            </a:r>
            <a:r>
              <a:rPr lang="en-US" sz="2000" b="1" u="sng"/>
              <a:t>16</a:t>
            </a:r>
            <a:r>
              <a:rPr lang="en-US" sz="2000"/>
              <a:t>, 410 (1975). </a:t>
            </a:r>
            <a:r>
              <a:rPr lang="en-US" sz="2000" err="1"/>
              <a:t>Laguerre</a:t>
            </a:r>
            <a:r>
              <a:rPr lang="en-US" sz="2000"/>
              <a:t> </a:t>
            </a:r>
            <a:r>
              <a:rPr lang="en-US" sz="2000" smtClean="0"/>
              <a:t>and oscillator basis</a:t>
            </a:r>
            <a:r>
              <a:rPr lang="en-US" sz="2000"/>
              <a:t>.</a:t>
            </a:r>
          </a:p>
          <a:p>
            <a:r>
              <a:rPr lang="en-US" sz="2000"/>
              <a:t>Rediscovered independently in nuclear physics (G. </a:t>
            </a:r>
            <a:r>
              <a:rPr lang="en-US" sz="2000" err="1"/>
              <a:t>Filippov</a:t>
            </a:r>
            <a:r>
              <a:rPr lang="en-US" sz="2000"/>
              <a:t>,   </a:t>
            </a:r>
            <a:r>
              <a:rPr lang="en-US" sz="2000" smtClean="0"/>
              <a:t>   </a:t>
            </a:r>
            <a:r>
              <a:rPr lang="en-US" sz="2000"/>
              <a:t>I. </a:t>
            </a:r>
            <a:r>
              <a:rPr lang="en-US" sz="2000" err="1"/>
              <a:t>Okhrimenko</a:t>
            </a:r>
            <a:r>
              <a:rPr lang="en-US" sz="2000"/>
              <a:t>, Yu. Smirnov):</a:t>
            </a:r>
          </a:p>
          <a:p>
            <a:pPr>
              <a:buFontTx/>
              <a:buNone/>
            </a:pPr>
            <a:r>
              <a:rPr lang="en-US" sz="2000"/>
              <a:t>     </a:t>
            </a:r>
            <a:r>
              <a:rPr lang="en-US" sz="2000" err="1"/>
              <a:t>G.F.Filippov</a:t>
            </a:r>
            <a:r>
              <a:rPr lang="en-US" sz="2000"/>
              <a:t> and </a:t>
            </a:r>
            <a:r>
              <a:rPr lang="en-US" sz="2000" err="1"/>
              <a:t>I.P.Okhrimenko</a:t>
            </a:r>
            <a:r>
              <a:rPr lang="en-US" sz="2000"/>
              <a:t>, </a:t>
            </a:r>
            <a:r>
              <a:rPr lang="en-US" sz="2000" err="1"/>
              <a:t>Sov</a:t>
            </a:r>
            <a:r>
              <a:rPr lang="en-US" sz="2000"/>
              <a:t>. J. </a:t>
            </a:r>
            <a:r>
              <a:rPr lang="en-US" sz="2000" err="1"/>
              <a:t>Nucl</a:t>
            </a:r>
            <a:r>
              <a:rPr lang="en-US" sz="2000"/>
              <a:t>. Phys. </a:t>
            </a:r>
            <a:r>
              <a:rPr lang="en-US" sz="2000" b="1" u="sng"/>
              <a:t>32</a:t>
            </a:r>
            <a:r>
              <a:rPr lang="en-US" sz="2000"/>
              <a:t>, 480 (1980).  Oscillator basis.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3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General idea of the</a:t>
            </a:r>
            <a:br>
              <a:rPr lang="en-GB">
                <a:solidFill>
                  <a:schemeClr val="tx1"/>
                </a:solidFill>
              </a:rPr>
            </a:br>
            <a:r>
              <a:rPr lang="en-GB" i="1">
                <a:solidFill>
                  <a:srgbClr val="FF0000"/>
                </a:solidFill>
              </a:rPr>
              <a:t> </a:t>
            </a:r>
            <a:r>
              <a:rPr lang="en-GB" smtClean="0">
                <a:solidFill>
                  <a:srgbClr val="FF0000"/>
                </a:solidFill>
              </a:rPr>
              <a:t>HORSE</a:t>
            </a:r>
            <a:r>
              <a:rPr lang="en-GB" i="1" smtClean="0">
                <a:solidFill>
                  <a:srgbClr val="FF0000"/>
                </a:solidFill>
              </a:rPr>
              <a:t> </a:t>
            </a:r>
            <a:r>
              <a:rPr lang="en-GB" smtClean="0">
                <a:solidFill>
                  <a:srgbClr val="FF0000"/>
                </a:solidFill>
              </a:rPr>
              <a:t>formalism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-935038" y="46180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4039" name="Picture 7" descr="Picture 26"/>
          <p:cNvPicPr>
            <a:picLocks noChangeAspect="1" noChangeArrowheads="1"/>
          </p:cNvPicPr>
          <p:nvPr/>
        </p:nvPicPr>
        <p:blipFill>
          <a:blip r:embed="rId3">
            <a:lum bright="-42000" contras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47800"/>
            <a:ext cx="4079875" cy="106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4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General idea of the</a:t>
            </a:r>
            <a:br>
              <a:rPr lang="en-GB">
                <a:solidFill>
                  <a:schemeClr val="tx1"/>
                </a:solidFill>
              </a:rPr>
            </a:br>
            <a:r>
              <a:rPr lang="en-GB" i="1">
                <a:solidFill>
                  <a:srgbClr val="FF0000"/>
                </a:solidFill>
              </a:rPr>
              <a:t> </a:t>
            </a:r>
            <a:r>
              <a:rPr lang="en-GB" smtClean="0">
                <a:solidFill>
                  <a:srgbClr val="FF0000"/>
                </a:solidFill>
              </a:rPr>
              <a:t>HORSE formalism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-935038" y="46180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56325" name="Picture 5" descr="Picture 24"/>
          <p:cNvPicPr>
            <a:picLocks noChangeAspect="1" noChangeArrowheads="1"/>
          </p:cNvPicPr>
          <p:nvPr/>
        </p:nvPicPr>
        <p:blipFill>
          <a:blip r:embed="rId3">
            <a:lum bright="-66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95800"/>
            <a:ext cx="5029200" cy="1046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7" name="Picture 7" descr="Picture 26"/>
          <p:cNvPicPr>
            <a:picLocks noChangeAspect="1" noChangeArrowheads="1"/>
          </p:cNvPicPr>
          <p:nvPr/>
        </p:nvPicPr>
        <p:blipFill>
          <a:blip r:embed="rId4">
            <a:lum bright="-42000" contras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47800"/>
            <a:ext cx="4079875" cy="106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31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General idea of the</a:t>
            </a:r>
            <a:br>
              <a:rPr lang="en-GB">
                <a:solidFill>
                  <a:schemeClr val="tx1"/>
                </a:solidFill>
              </a:rPr>
            </a:br>
            <a:r>
              <a:rPr lang="en-GB" i="1">
                <a:solidFill>
                  <a:srgbClr val="FF0000"/>
                </a:solidFill>
              </a:rPr>
              <a:t> </a:t>
            </a:r>
            <a:r>
              <a:rPr lang="en-GB" smtClean="0">
                <a:solidFill>
                  <a:srgbClr val="FF0000"/>
                </a:solidFill>
              </a:rPr>
              <a:t>HORSE formalism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665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lum bright="-66000" contras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600200"/>
            <a:ext cx="5318125" cy="5562600"/>
          </a:xfrm>
          <a:ln/>
          <a:extLst>
            <a:ext uri="{909E8E84-426E-40dd-AFC4-6F175D3DCCD1}">
              <a14:hiddenFill xmlns="" xmlns:a14="http://schemas.microsoft.com/office/drawing/2010/main">
                <a:blipFill dpi="0" rotWithShape="0">
                  <a:blip>
                    <a:lum bright="-66000" contrast="8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-935038" y="46180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66565" name="Picture 5" descr="Picture 24"/>
          <p:cNvPicPr>
            <a:picLocks noChangeAspect="1" noChangeArrowheads="1"/>
          </p:cNvPicPr>
          <p:nvPr/>
        </p:nvPicPr>
        <p:blipFill>
          <a:blip r:embed="rId4">
            <a:lum bright="-66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95800"/>
            <a:ext cx="5029200" cy="1046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6" name="Picture 6" descr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19800"/>
            <a:ext cx="285750" cy="295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7" name="Picture 7" descr="Picture 26"/>
          <p:cNvPicPr>
            <a:picLocks noChangeAspect="1" noChangeArrowheads="1"/>
          </p:cNvPicPr>
          <p:nvPr/>
        </p:nvPicPr>
        <p:blipFill>
          <a:blip r:embed="rId6">
            <a:lum bright="-42000" contras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47800"/>
            <a:ext cx="4079875" cy="106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8" name="Picture 8" descr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3182938" cy="2841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9" name="Picture 9" descr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3200400"/>
            <a:ext cx="3182938" cy="2841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27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General idea of the</a:t>
            </a:r>
            <a:br>
              <a:rPr lang="en-GB">
                <a:solidFill>
                  <a:schemeClr val="tx1"/>
                </a:solidFill>
              </a:rPr>
            </a:br>
            <a:r>
              <a:rPr lang="en-GB" i="1">
                <a:solidFill>
                  <a:srgbClr val="FF0000"/>
                </a:solidFill>
              </a:rPr>
              <a:t> </a:t>
            </a:r>
            <a:r>
              <a:rPr lang="en-GB" smtClean="0">
                <a:solidFill>
                  <a:srgbClr val="FF0000"/>
                </a:solidFill>
              </a:rPr>
              <a:t>HORSE formalism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604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lum bright="-66000" contras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600200"/>
            <a:ext cx="5318125" cy="5562600"/>
          </a:xfrm>
          <a:ln/>
          <a:extLst>
            <a:ext uri="{909E8E84-426E-40dd-AFC4-6F175D3DCCD1}">
              <a14:hiddenFill xmlns="" xmlns:a14="http://schemas.microsoft.com/office/drawing/2010/main">
                <a:blipFill dpi="0" rotWithShape="0">
                  <a:blip>
                    <a:lum bright="-66000" contrast="8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-935038" y="46180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60421" name="Picture 5" descr="Picture 24"/>
          <p:cNvPicPr>
            <a:picLocks noChangeAspect="1" noChangeArrowheads="1"/>
          </p:cNvPicPr>
          <p:nvPr/>
        </p:nvPicPr>
        <p:blipFill>
          <a:blip r:embed="rId4">
            <a:lum bright="-66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95800"/>
            <a:ext cx="5029200" cy="1046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19800"/>
            <a:ext cx="285750" cy="295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3" name="Picture 7" descr="Picture 26"/>
          <p:cNvPicPr>
            <a:picLocks noChangeAspect="1" noChangeArrowheads="1"/>
          </p:cNvPicPr>
          <p:nvPr/>
        </p:nvPicPr>
        <p:blipFill>
          <a:blip r:embed="rId6">
            <a:lum bright="-42000" contras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47800"/>
            <a:ext cx="4079875" cy="106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4" name="Picture 8" descr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3182938" cy="2841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5" name="Picture 9" descr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3200400"/>
            <a:ext cx="3182938" cy="2841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6" name="Picture 10" descr="Picture 28"/>
          <p:cNvPicPr>
            <a:picLocks noChangeAspect="1" noChangeArrowheads="1"/>
          </p:cNvPicPr>
          <p:nvPr/>
        </p:nvPicPr>
        <p:blipFill>
          <a:blip r:embed="rId8">
            <a:lum bright="-54000" contras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90800"/>
            <a:ext cx="4321175" cy="1182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9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General idea of the</a:t>
            </a:r>
            <a:br>
              <a:rPr lang="en-GB">
                <a:solidFill>
                  <a:schemeClr val="tx1"/>
                </a:solidFill>
              </a:rPr>
            </a:br>
            <a:r>
              <a:rPr lang="en-GB" i="1">
                <a:solidFill>
                  <a:srgbClr val="FF0000"/>
                </a:solidFill>
              </a:rPr>
              <a:t> </a:t>
            </a:r>
            <a:r>
              <a:rPr lang="en-GB" smtClean="0">
                <a:solidFill>
                  <a:srgbClr val="FF0000"/>
                </a:solidFill>
              </a:rPr>
              <a:t>HORSE formalism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624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lum bright="-66000" contras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600200"/>
            <a:ext cx="5318125" cy="5562600"/>
          </a:xfrm>
          <a:ln/>
          <a:extLst>
            <a:ext uri="{909E8E84-426E-40dd-AFC4-6F175D3DCCD1}">
              <a14:hiddenFill xmlns="" xmlns:a14="http://schemas.microsoft.com/office/drawing/2010/main">
                <a:blipFill dpi="0" rotWithShape="0">
                  <a:blip>
                    <a:lum bright="-66000" contrast="8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-935038" y="46180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62469" name="Picture 5" descr="Picture 24"/>
          <p:cNvPicPr>
            <a:picLocks noChangeAspect="1" noChangeArrowheads="1"/>
          </p:cNvPicPr>
          <p:nvPr/>
        </p:nvPicPr>
        <p:blipFill>
          <a:blip r:embed="rId4">
            <a:lum bright="-66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95800"/>
            <a:ext cx="5029200" cy="1046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0" name="Picture 6" descr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19800"/>
            <a:ext cx="285750" cy="295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2" name="Picture 8" descr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3182938" cy="2841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3" name="Picture 9" descr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3200400"/>
            <a:ext cx="3182938" cy="2841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4" name="Picture 10" descr="Picture 28"/>
          <p:cNvPicPr>
            <a:picLocks noChangeAspect="1" noChangeArrowheads="1"/>
          </p:cNvPicPr>
          <p:nvPr/>
        </p:nvPicPr>
        <p:blipFill>
          <a:blip r:embed="rId7">
            <a:lum bright="-54000" contras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71600"/>
            <a:ext cx="4321175" cy="1182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5" name="Picture 11" descr="Picture 29"/>
          <p:cNvPicPr>
            <a:picLocks noChangeAspect="1" noChangeArrowheads="1"/>
          </p:cNvPicPr>
          <p:nvPr/>
        </p:nvPicPr>
        <p:blipFill>
          <a:blip r:embed="rId8">
            <a:lum bright="-48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67000"/>
            <a:ext cx="4168775" cy="688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53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90"/>
                </a:solidFill>
              </a:rPr>
              <a:t>Collaborators: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624667"/>
            <a:ext cx="6400800" cy="2861734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     </a:t>
            </a:r>
            <a:r>
              <a:rPr lang="en-US" dirty="0">
                <a:solidFill>
                  <a:srgbClr val="000090"/>
                </a:solidFill>
              </a:rPr>
              <a:t>J. Vary, P. Maris (Iowa State University)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     A</a:t>
            </a:r>
            <a:r>
              <a:rPr lang="en-US" dirty="0">
                <a:solidFill>
                  <a:srgbClr val="000090"/>
                </a:solidFill>
              </a:rPr>
              <a:t>. Mazur, I. Mazur (Pacific National University)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     G</a:t>
            </a:r>
            <a:r>
              <a:rPr lang="en-US" dirty="0">
                <a:solidFill>
                  <a:srgbClr val="000090"/>
                </a:solidFill>
              </a:rPr>
              <a:t>. Papadimitriou (LLNL</a:t>
            </a:r>
            <a:r>
              <a:rPr lang="en-US" dirty="0" smtClean="0">
                <a:solidFill>
                  <a:srgbClr val="000090"/>
                </a:solidFill>
              </a:rPr>
              <a:t>)</a:t>
            </a:r>
          </a:p>
          <a:p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    R. Roth, S</a:t>
            </a:r>
            <a:r>
              <a:rPr lang="en-US" dirty="0">
                <a:solidFill>
                  <a:srgbClr val="000090"/>
                </a:solidFill>
              </a:rPr>
              <a:t>. Alexa </a:t>
            </a:r>
            <a:r>
              <a:rPr lang="en-US" dirty="0" smtClean="0">
                <a:solidFill>
                  <a:srgbClr val="000090"/>
                </a:solidFill>
              </a:rPr>
              <a:t>(Darmstadt)</a:t>
            </a:r>
            <a:endParaRPr lang="en-US" dirty="0">
              <a:solidFill>
                <a:srgbClr val="000090"/>
              </a:solidFill>
            </a:endParaRPr>
          </a:p>
          <a:p>
            <a:r>
              <a:rPr lang="en-US" dirty="0">
                <a:solidFill>
                  <a:srgbClr val="000090"/>
                </a:solidFill>
              </a:rPr>
              <a:t>    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I. J. Shin, Y. Kim (RISP, Daejeon, Korea)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General idea of the</a:t>
            </a:r>
            <a:br>
              <a:rPr lang="en-GB">
                <a:solidFill>
                  <a:schemeClr val="tx1"/>
                </a:solidFill>
              </a:rPr>
            </a:br>
            <a:r>
              <a:rPr lang="en-GB" i="1">
                <a:solidFill>
                  <a:srgbClr val="FF0000"/>
                </a:solidFill>
              </a:rPr>
              <a:t> </a:t>
            </a:r>
            <a:r>
              <a:rPr lang="en-GB" smtClean="0">
                <a:solidFill>
                  <a:srgbClr val="FF0000"/>
                </a:solidFill>
              </a:rPr>
              <a:t>HORSE formalism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645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lum bright="-66000" contras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600200"/>
            <a:ext cx="5318125" cy="5562600"/>
          </a:xfrm>
          <a:ln/>
          <a:extLst>
            <a:ext uri="{909E8E84-426E-40dd-AFC4-6F175D3DCCD1}">
              <a14:hiddenFill xmlns="" xmlns:a14="http://schemas.microsoft.com/office/drawing/2010/main">
                <a:blipFill dpi="0" rotWithShape="0">
                  <a:blip>
                    <a:lum bright="-66000" contrast="8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-935038" y="46180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64517" name="Picture 5" descr="Picture 24"/>
          <p:cNvPicPr>
            <a:picLocks noChangeAspect="1" noChangeArrowheads="1"/>
          </p:cNvPicPr>
          <p:nvPr/>
        </p:nvPicPr>
        <p:blipFill>
          <a:blip r:embed="rId4">
            <a:lum bright="-66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95800"/>
            <a:ext cx="5029200" cy="1046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8" name="Picture 6" descr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19800"/>
            <a:ext cx="285750" cy="295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1" name="Picture 9" descr="Picture 28"/>
          <p:cNvPicPr>
            <a:picLocks noChangeAspect="1" noChangeArrowheads="1"/>
          </p:cNvPicPr>
          <p:nvPr/>
        </p:nvPicPr>
        <p:blipFill>
          <a:blip r:embed="rId6">
            <a:lum bright="-54000" contras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71600"/>
            <a:ext cx="4321175" cy="1182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2" name="Picture 10" descr="Picture 29"/>
          <p:cNvPicPr>
            <a:picLocks noChangeAspect="1" noChangeArrowheads="1"/>
          </p:cNvPicPr>
          <p:nvPr/>
        </p:nvPicPr>
        <p:blipFill>
          <a:blip r:embed="rId7">
            <a:lum bright="-48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67000"/>
            <a:ext cx="4168775" cy="688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21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General idea of the</a:t>
            </a:r>
            <a:br>
              <a:rPr lang="en-GB">
                <a:solidFill>
                  <a:schemeClr val="tx1"/>
                </a:solidFill>
              </a:rPr>
            </a:br>
            <a:r>
              <a:rPr lang="en-GB" i="1">
                <a:solidFill>
                  <a:srgbClr val="FF0000"/>
                </a:solidFill>
              </a:rPr>
              <a:t> </a:t>
            </a:r>
            <a:r>
              <a:rPr lang="en-GB" smtClean="0">
                <a:solidFill>
                  <a:srgbClr val="FF0000"/>
                </a:solidFill>
              </a:rPr>
              <a:t>HORSE formalism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686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lum bright="-66000" contras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600200"/>
            <a:ext cx="5318125" cy="5562600"/>
          </a:xfrm>
          <a:ln/>
          <a:extLst>
            <a:ext uri="{909E8E84-426E-40dd-AFC4-6F175D3DCCD1}">
              <a14:hiddenFill xmlns="" xmlns:a14="http://schemas.microsoft.com/office/drawing/2010/main">
                <a:blipFill dpi="0" rotWithShape="0">
                  <a:blip>
                    <a:lum bright="-66000" contrast="8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-935038" y="46180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68613" name="Picture 5" descr="Picture 24"/>
          <p:cNvPicPr>
            <a:picLocks noChangeAspect="1" noChangeArrowheads="1"/>
          </p:cNvPicPr>
          <p:nvPr/>
        </p:nvPicPr>
        <p:blipFill>
          <a:blip r:embed="rId4">
            <a:lum bright="-66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95800"/>
            <a:ext cx="5029200" cy="1046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4" name="Picture 6" descr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19800"/>
            <a:ext cx="285750" cy="295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5" name="Picture 7" descr="Picture 30"/>
          <p:cNvPicPr>
            <a:picLocks noChangeAspect="1" noChangeArrowheads="1"/>
          </p:cNvPicPr>
          <p:nvPr/>
        </p:nvPicPr>
        <p:blipFill>
          <a:blip r:embed="rId6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47800"/>
            <a:ext cx="4976813" cy="1074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6" name="Picture 8" descr="Picture 31"/>
          <p:cNvPicPr>
            <a:picLocks noChangeAspect="1" noChangeArrowheads="1"/>
          </p:cNvPicPr>
          <p:nvPr/>
        </p:nvPicPr>
        <p:blipFill>
          <a:blip r:embed="rId7">
            <a:lum bright="-48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971800"/>
            <a:ext cx="5407025" cy="111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5937314"/>
            <a:ext cx="45636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accent2"/>
                </a:solidFill>
              </a:rPr>
              <a:t>This is </a:t>
            </a:r>
            <a:r>
              <a:rPr lang="en-US" sz="2800" smtClean="0">
                <a:solidFill>
                  <a:schemeClr val="accent2"/>
                </a:solidFill>
              </a:rPr>
              <a:t>an exactly    solvable </a:t>
            </a:r>
            <a:r>
              <a:rPr lang="en-US" sz="2800">
                <a:solidFill>
                  <a:schemeClr val="accent2"/>
                </a:solidFill>
              </a:rPr>
              <a:t>algebraic problem!</a:t>
            </a: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7162800" y="57150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3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General idea of the</a:t>
            </a:r>
            <a:br>
              <a:rPr lang="en-GB">
                <a:solidFill>
                  <a:schemeClr val="tx1"/>
                </a:solidFill>
              </a:rPr>
            </a:br>
            <a:r>
              <a:rPr lang="en-GB" i="1">
                <a:solidFill>
                  <a:srgbClr val="FF0000"/>
                </a:solidFill>
              </a:rPr>
              <a:t> </a:t>
            </a:r>
            <a:r>
              <a:rPr lang="en-GB" smtClean="0">
                <a:solidFill>
                  <a:srgbClr val="FF0000"/>
                </a:solidFill>
              </a:rPr>
              <a:t>HORSE formalism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686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lum bright="-66000" contras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600200"/>
            <a:ext cx="5318125" cy="5562600"/>
          </a:xfrm>
          <a:ln/>
          <a:extLst>
            <a:ext uri="{909E8E84-426E-40dd-AFC4-6F175D3DCCD1}">
              <a14:hiddenFill xmlns="" xmlns:a14="http://schemas.microsoft.com/office/drawing/2010/main">
                <a:blipFill dpi="0" rotWithShape="0">
                  <a:blip>
                    <a:lum bright="-66000" contrast="8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-935038" y="46180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68613" name="Picture 5" descr="Picture 24"/>
          <p:cNvPicPr>
            <a:picLocks noChangeAspect="1" noChangeArrowheads="1"/>
          </p:cNvPicPr>
          <p:nvPr/>
        </p:nvPicPr>
        <p:blipFill>
          <a:blip r:embed="rId4">
            <a:lum bright="-66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95800"/>
            <a:ext cx="5029200" cy="1046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4" name="Picture 6" descr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19800"/>
            <a:ext cx="285750" cy="295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5" name="Picture 7" descr="Picture 30"/>
          <p:cNvPicPr>
            <a:picLocks noChangeAspect="1" noChangeArrowheads="1"/>
          </p:cNvPicPr>
          <p:nvPr/>
        </p:nvPicPr>
        <p:blipFill>
          <a:blip r:embed="rId6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47800"/>
            <a:ext cx="4976813" cy="1074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6" name="Picture 8" descr="Picture 31"/>
          <p:cNvPicPr>
            <a:picLocks noChangeAspect="1" noChangeArrowheads="1"/>
          </p:cNvPicPr>
          <p:nvPr/>
        </p:nvPicPr>
        <p:blipFill>
          <a:blip r:embed="rId7">
            <a:lum bright="-48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971800"/>
            <a:ext cx="5407025" cy="111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5937314"/>
            <a:ext cx="45636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accent2"/>
                </a:solidFill>
              </a:rPr>
              <a:t>This is </a:t>
            </a:r>
            <a:r>
              <a:rPr lang="en-US" sz="2800" smtClean="0">
                <a:solidFill>
                  <a:schemeClr val="accent2"/>
                </a:solidFill>
              </a:rPr>
              <a:t>an exactly    solvable </a:t>
            </a:r>
            <a:r>
              <a:rPr lang="en-US" sz="2800">
                <a:solidFill>
                  <a:schemeClr val="accent2"/>
                </a:solidFill>
              </a:rPr>
              <a:t>algebraic problem!</a:t>
            </a: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7162800" y="57150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053262" y="5567982"/>
            <a:ext cx="40907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And this looks like a natural extension of SM where both potential and kinetic energies are truncated </a:t>
            </a:r>
            <a:endParaRPr lang="en-US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71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HORSE solutions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3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295400"/>
                <a:ext cx="7772400" cy="5562600"/>
              </a:xfrm>
            </p:spPr>
            <p:txBody>
              <a:bodyPr/>
              <a:lstStyle/>
              <a:p>
                <a:r>
                  <a:rPr lang="en-US" sz="2000" dirty="0" smtClean="0"/>
                  <a:t>Schrödinger equation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Inverse Hamiltonian matrix</a:t>
                </a:r>
                <a:r>
                  <a:rPr lang="en-US" sz="2000" dirty="0" smtClean="0"/>
                  <a:t>:</a:t>
                </a:r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r>
                  <a:rPr lang="en-US" sz="2000" dirty="0" smtClean="0"/>
                  <a:t>Phase shifts:</a:t>
                </a:r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𝑁𝑙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(</m:t>
                    </m:r>
                    <m:r>
                      <a:rPr lang="en-US" sz="2000" b="0" i="1" smtClean="0">
                        <a:latin typeface="Cambria Math" charset="0"/>
                      </a:rPr>
                      <m:t>𝐸</m:t>
                    </m:r>
                    <m:r>
                      <a:rPr lang="en-US" sz="20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𝑁𝑙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000" dirty="0" smtClean="0"/>
                  <a:t> are the functions which can be expressed analytically</a:t>
                </a:r>
                <a:endParaRPr lang="en-US" sz="2000" dirty="0"/>
              </a:p>
            </p:txBody>
          </p:sp>
        </mc:Choice>
        <mc:Fallback xmlns="">
          <p:sp>
            <p:nvSpPr>
              <p:cNvPr id="1003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295400"/>
                <a:ext cx="7772400" cy="5562600"/>
              </a:xfrm>
              <a:blipFill rotWithShape="0">
                <a:blip r:embed="rId3"/>
                <a:stretch>
                  <a:fillRect l="-784" t="-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0356" name="Picture 4" descr="Picture 21"/>
          <p:cNvPicPr>
            <a:picLocks noChangeAspect="1" noChangeArrowheads="1"/>
          </p:cNvPicPr>
          <p:nvPr/>
        </p:nvPicPr>
        <p:blipFill>
          <a:blip r:embed="rId4">
            <a:lum bright="-6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3406775" cy="71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58" name="Picture 6" descr="Picture 23"/>
          <p:cNvPicPr>
            <a:picLocks noChangeAspect="1" noChangeArrowheads="1"/>
          </p:cNvPicPr>
          <p:nvPr/>
        </p:nvPicPr>
        <p:blipFill>
          <a:blip r:embed="rId5">
            <a:lum bright="-94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19400"/>
            <a:ext cx="3595688" cy="681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icture 30"/>
          <p:cNvPicPr>
            <a:picLocks noChangeAspect="1" noChangeArrowheads="1"/>
          </p:cNvPicPr>
          <p:nvPr/>
        </p:nvPicPr>
        <p:blipFill>
          <a:blip r:embed="rId6">
            <a:lum bright="-6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40142"/>
            <a:ext cx="4187825" cy="600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55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6000"/>
          </a:xfrm>
        </p:spPr>
        <p:txBody>
          <a:bodyPr/>
          <a:lstStyle/>
          <a:p>
            <a:r>
              <a:rPr lang="en-US" sz="3600" smtClean="0">
                <a:solidFill>
                  <a:srgbClr val="0000FF"/>
                </a:solidFill>
              </a:rPr>
              <a:t>Problems with direct HORSE application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7361"/>
            <a:ext cx="7772400" cy="4819901"/>
          </a:xfrm>
        </p:spPr>
        <p:txBody>
          <a:bodyPr/>
          <a:lstStyle/>
          <a:p>
            <a:r>
              <a:rPr lang="en-US" sz="2000" smtClean="0"/>
              <a:t>A lot of </a:t>
            </a:r>
            <a:r>
              <a:rPr lang="en-US" sz="2000" i="1" err="1" smtClean="0"/>
              <a:t>E</a:t>
            </a:r>
            <a:r>
              <a:rPr lang="en-US" sz="2000" baseline="-25000" err="1" smtClean="0"/>
              <a:t>λ</a:t>
            </a:r>
            <a:r>
              <a:rPr lang="en-US" sz="2000" baseline="-25000" smtClean="0"/>
              <a:t> </a:t>
            </a:r>
            <a:r>
              <a:rPr lang="en-US" sz="2000" err="1" smtClean="0"/>
              <a:t>eigenstates</a:t>
            </a:r>
            <a:r>
              <a:rPr lang="en-US" sz="2000" smtClean="0"/>
              <a:t> needed while SM </a:t>
            </a:r>
          </a:p>
          <a:p>
            <a:pPr marL="0" indent="0">
              <a:buNone/>
            </a:pPr>
            <a:r>
              <a:rPr lang="en-US" sz="2000" smtClean="0"/>
              <a:t>codes usually calculate few lowest states only</a:t>
            </a:r>
          </a:p>
          <a:p>
            <a:r>
              <a:rPr lang="en-US" sz="2000" smtClean="0"/>
              <a:t>One needs highly excited states and to get </a:t>
            </a:r>
          </a:p>
          <a:p>
            <a:pPr marL="0" indent="0">
              <a:buNone/>
            </a:pPr>
            <a:r>
              <a:rPr lang="en-US" sz="2000" smtClean="0"/>
              <a:t>rid from CM excited states.</a:t>
            </a:r>
          </a:p>
          <a:p>
            <a:r>
              <a:rPr lang="en-US" sz="2000" smtClean="0"/>
              <a:t>           are normalized for all states including the CM excited ones, hence renormalization is needed.</a:t>
            </a:r>
          </a:p>
          <a:p>
            <a:r>
              <a:rPr lang="en-US" sz="2000" smtClean="0"/>
              <a:t>We need            for the relative </a:t>
            </a:r>
            <a:r>
              <a:rPr lang="en-US" sz="2000" i="1" smtClean="0"/>
              <a:t>n</a:t>
            </a:r>
            <a:r>
              <a:rPr lang="en-US" sz="2000" smtClean="0"/>
              <a:t>-</a:t>
            </a:r>
            <a:r>
              <a:rPr lang="en-US" sz="2000" smtClean="0">
                <a:sym typeface="Symbol" charset="0"/>
              </a:rPr>
              <a:t>nucleus coordinate </a:t>
            </a:r>
            <a:r>
              <a:rPr lang="en-US" sz="2000" i="1" err="1" smtClean="0">
                <a:sym typeface="Symbol" charset="0"/>
              </a:rPr>
              <a:t>r</a:t>
            </a:r>
            <a:r>
              <a:rPr lang="en-US" sz="2000" i="1" baseline="-25000" err="1" smtClean="0">
                <a:sym typeface="Symbol" charset="0"/>
              </a:rPr>
              <a:t>nA</a:t>
            </a:r>
            <a:r>
              <a:rPr lang="en-US" sz="2000" smtClean="0">
                <a:sym typeface="Symbol" charset="0"/>
              </a:rPr>
              <a:t> but NCSM provides            for the </a:t>
            </a:r>
            <a:r>
              <a:rPr lang="en-US" sz="2000" i="1" smtClean="0"/>
              <a:t>n </a:t>
            </a:r>
            <a:r>
              <a:rPr lang="en-US" sz="2000" smtClean="0"/>
              <a:t>coordinate </a:t>
            </a:r>
            <a:r>
              <a:rPr lang="en-US" sz="2000" i="1" err="1" smtClean="0">
                <a:sym typeface="Symbol" charset="0"/>
              </a:rPr>
              <a:t>r</a:t>
            </a:r>
            <a:r>
              <a:rPr lang="en-US" sz="2000" i="1" baseline="-25000" err="1" smtClean="0">
                <a:sym typeface="Symbol" charset="0"/>
              </a:rPr>
              <a:t>n</a:t>
            </a:r>
            <a:r>
              <a:rPr lang="en-US" sz="2000" smtClean="0">
                <a:sym typeface="Symbol" charset="0"/>
              </a:rPr>
              <a:t> relative to the nucleus CM. Hence we need to perform </a:t>
            </a:r>
            <a:r>
              <a:rPr lang="en-US" sz="2000" err="1" smtClean="0">
                <a:sym typeface="Symbol" charset="0"/>
              </a:rPr>
              <a:t>Talmi-Moshinsky</a:t>
            </a:r>
            <a:r>
              <a:rPr lang="en-US" sz="2000" smtClean="0">
                <a:sym typeface="Symbol" charset="0"/>
              </a:rPr>
              <a:t> transformations for all states to obtain            in </a:t>
            </a:r>
            <a:r>
              <a:rPr lang="en-US" sz="2000" smtClean="0"/>
              <a:t>relative             </a:t>
            </a:r>
            <a:r>
              <a:rPr lang="en-US" sz="2000" i="1" smtClean="0"/>
              <a:t>n</a:t>
            </a:r>
            <a:r>
              <a:rPr lang="en-US" sz="2000" smtClean="0"/>
              <a:t>-</a:t>
            </a:r>
            <a:r>
              <a:rPr lang="en-US" sz="2000" smtClean="0">
                <a:sym typeface="Symbol" charset="0"/>
              </a:rPr>
              <a:t>nucleus coordinates.</a:t>
            </a:r>
          </a:p>
          <a:p>
            <a:r>
              <a:rPr lang="en-US" sz="2000" smtClean="0">
                <a:sym typeface="Symbol" charset="0"/>
              </a:rPr>
              <a:t>Concluding, the direct application of the HORSE formalism in   </a:t>
            </a:r>
            <a:r>
              <a:rPr lang="en-US" sz="2000" i="1" smtClean="0">
                <a:sym typeface="Symbol" charset="0"/>
              </a:rPr>
              <a:t>n</a:t>
            </a:r>
            <a:r>
              <a:rPr lang="en-US" sz="2000" smtClean="0">
                <a:sym typeface="Symbol" charset="0"/>
              </a:rPr>
              <a:t>-nucleus scattering is unpractical.</a:t>
            </a:r>
            <a:endParaRPr lang="en-US" sz="2000" smtClean="0"/>
          </a:p>
          <a:p>
            <a:pPr marL="0" indent="0">
              <a:buNone/>
            </a:pPr>
            <a:endParaRPr lang="en-US" sz="2000" smtClean="0"/>
          </a:p>
          <a:p>
            <a:endParaRPr lang="en-US" sz="2000" smtClean="0"/>
          </a:p>
          <a:p>
            <a:endParaRPr lang="en-US" sz="2000" baseline="-25000"/>
          </a:p>
        </p:txBody>
      </p:sp>
      <p:pic>
        <p:nvPicPr>
          <p:cNvPr id="4" name="Picture 7" descr="Picture 30"/>
          <p:cNvPicPr>
            <a:picLocks noChangeAspect="1" noChangeArrowheads="1"/>
          </p:cNvPicPr>
          <p:nvPr/>
        </p:nvPicPr>
        <p:blipFill>
          <a:blip r:embed="rId2">
            <a:lum bright="-6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335" y="1016000"/>
            <a:ext cx="4187825" cy="600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Picture 23"/>
          <p:cNvPicPr>
            <a:picLocks noChangeAspect="1" noChangeArrowheads="1"/>
          </p:cNvPicPr>
          <p:nvPr/>
        </p:nvPicPr>
        <p:blipFill>
          <a:blip r:embed="rId3">
            <a:lum bright="-94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2" y="1757362"/>
            <a:ext cx="3595688" cy="681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Picture 21"/>
          <p:cNvPicPr>
            <a:picLocks noChangeAspect="1" noChangeArrowheads="1"/>
          </p:cNvPicPr>
          <p:nvPr/>
        </p:nvPicPr>
        <p:blipFill>
          <a:blip r:embed="rId4">
            <a:lum bright="-6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613" y="2438400"/>
            <a:ext cx="3406775" cy="71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87" y="3309353"/>
            <a:ext cx="596900" cy="2794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213" y="3969752"/>
            <a:ext cx="596900" cy="2794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214" y="4249152"/>
            <a:ext cx="596900" cy="279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154737" y="52270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897" y="4873459"/>
            <a:ext cx="5969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7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539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00FF"/>
                </a:solidFill>
              </a:rPr>
              <a:t>Single-state HORSE </a:t>
            </a:r>
            <a:br>
              <a:rPr lang="en-US" smtClean="0">
                <a:solidFill>
                  <a:srgbClr val="0000FF"/>
                </a:solidFill>
              </a:rPr>
            </a:br>
            <a:r>
              <a:rPr lang="en-US" smtClean="0">
                <a:solidFill>
                  <a:srgbClr val="0000FF"/>
                </a:solidFill>
              </a:rPr>
              <a:t>(SS-HORSE)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379" y="1997242"/>
            <a:ext cx="7772400" cy="4114800"/>
          </a:xfrm>
        </p:spPr>
        <p:txBody>
          <a:bodyPr/>
          <a:lstStyle/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2000" smtClean="0"/>
              <a:t>Suppose </a:t>
            </a:r>
            <a:r>
              <a:rPr lang="en-US" sz="2000" i="1" smtClean="0"/>
              <a:t>E</a:t>
            </a:r>
            <a:r>
              <a:rPr lang="en-US" sz="2000" smtClean="0"/>
              <a:t> = </a:t>
            </a:r>
            <a:r>
              <a:rPr lang="en-US" sz="2000" i="1" err="1" smtClean="0"/>
              <a:t>E</a:t>
            </a:r>
            <a:r>
              <a:rPr lang="en-US" sz="2000" baseline="-25000" err="1" smtClean="0"/>
              <a:t>λ</a:t>
            </a:r>
            <a:r>
              <a:rPr lang="en-US" sz="2000" smtClean="0"/>
              <a:t>:</a:t>
            </a:r>
          </a:p>
          <a:p>
            <a:pPr marL="0" indent="0">
              <a:buNone/>
            </a:pPr>
            <a:endParaRPr lang="en-US" sz="2000" baseline="-25000"/>
          </a:p>
          <a:p>
            <a:pPr marL="0" indent="0">
              <a:buNone/>
            </a:pPr>
            <a:endParaRPr lang="en-US" sz="2000" baseline="-25000" smtClean="0"/>
          </a:p>
          <a:p>
            <a:pPr marL="0" indent="0">
              <a:buNone/>
            </a:pPr>
            <a:endParaRPr lang="en-US" sz="2000" baseline="-25000"/>
          </a:p>
          <a:p>
            <a:pPr marL="0" indent="0">
              <a:buNone/>
            </a:pPr>
            <a:r>
              <a:rPr lang="en-US" sz="2000" smtClean="0">
                <a:solidFill>
                  <a:srgbClr val="0000FF"/>
                </a:solidFill>
              </a:rPr>
              <a:t>Calculating a set of</a:t>
            </a:r>
            <a:r>
              <a:rPr lang="en-US" sz="2000" i="1" smtClean="0">
                <a:solidFill>
                  <a:srgbClr val="0000FF"/>
                </a:solidFill>
              </a:rPr>
              <a:t> </a:t>
            </a:r>
            <a:r>
              <a:rPr lang="en-US" sz="2000" i="1" err="1" smtClean="0">
                <a:solidFill>
                  <a:srgbClr val="0000FF"/>
                </a:solidFill>
              </a:rPr>
              <a:t>E</a:t>
            </a:r>
            <a:r>
              <a:rPr lang="en-US" sz="2000" i="1" baseline="-25000" err="1" smtClean="0">
                <a:solidFill>
                  <a:srgbClr val="0000FF"/>
                </a:solidFill>
              </a:rPr>
              <a:t>λ</a:t>
            </a:r>
            <a:r>
              <a:rPr lang="en-US" sz="2000" i="1" baseline="-25000" smtClean="0">
                <a:solidFill>
                  <a:srgbClr val="0000FF"/>
                </a:solidFill>
              </a:rPr>
              <a:t> </a:t>
            </a:r>
            <a:r>
              <a:rPr lang="en-US" sz="2000" err="1" smtClean="0">
                <a:solidFill>
                  <a:srgbClr val="0000FF"/>
                </a:solidFill>
              </a:rPr>
              <a:t>eigenstates</a:t>
            </a:r>
            <a:r>
              <a:rPr lang="en-US" sz="2000" smtClean="0">
                <a:solidFill>
                  <a:srgbClr val="0000FF"/>
                </a:solidFill>
              </a:rPr>
              <a:t> with different </a:t>
            </a:r>
            <a:r>
              <a:rPr lang="en-US" sz="2000" i="1" err="1" smtClean="0">
                <a:solidFill>
                  <a:srgbClr val="0000FF"/>
                </a:solidFill>
              </a:rPr>
              <a:t>ħ</a:t>
            </a:r>
            <a:r>
              <a:rPr lang="en-US" sz="2000" err="1" smtClean="0">
                <a:solidFill>
                  <a:srgbClr val="0000FF"/>
                </a:solidFill>
              </a:rPr>
              <a:t>Ω</a:t>
            </a:r>
            <a:r>
              <a:rPr lang="en-US" sz="2000" smtClean="0">
                <a:solidFill>
                  <a:srgbClr val="0000FF"/>
                </a:solidFill>
              </a:rPr>
              <a:t> and </a:t>
            </a:r>
            <a:r>
              <a:rPr lang="en-US" sz="2000" i="1" err="1" smtClean="0">
                <a:solidFill>
                  <a:srgbClr val="0000FF"/>
                </a:solidFill>
              </a:rPr>
              <a:t>N</a:t>
            </a:r>
            <a:r>
              <a:rPr lang="en-US" sz="2000" baseline="-25000" err="1" smtClean="0">
                <a:solidFill>
                  <a:srgbClr val="0000FF"/>
                </a:solidFill>
              </a:rPr>
              <a:t>max</a:t>
            </a:r>
            <a:r>
              <a:rPr lang="en-US" sz="2000" baseline="-25000" smtClean="0">
                <a:solidFill>
                  <a:srgbClr val="0000FF"/>
                </a:solidFill>
              </a:rPr>
              <a:t> </a:t>
            </a:r>
            <a:r>
              <a:rPr lang="en-US" sz="2000" smtClean="0">
                <a:solidFill>
                  <a:srgbClr val="0000FF"/>
                </a:solidFill>
              </a:rPr>
              <a:t>within SM, we obtain a set of            values which we can approximate by a smooth curve at low energies. </a:t>
            </a:r>
          </a:p>
        </p:txBody>
      </p:sp>
      <p:pic>
        <p:nvPicPr>
          <p:cNvPr id="5" name="Picture 7" descr="Picture 30"/>
          <p:cNvPicPr>
            <a:picLocks noChangeAspect="1" noChangeArrowheads="1"/>
          </p:cNvPicPr>
          <p:nvPr/>
        </p:nvPicPr>
        <p:blipFill>
          <a:blip r:embed="rId2">
            <a:lum bright="-6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877" y="3588669"/>
            <a:ext cx="4187825" cy="600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Picture 21"/>
          <p:cNvPicPr>
            <a:picLocks noChangeAspect="1" noChangeArrowheads="1"/>
          </p:cNvPicPr>
          <p:nvPr/>
        </p:nvPicPr>
        <p:blipFill>
          <a:blip r:embed="rId3">
            <a:lum bright="-6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877" y="1668671"/>
            <a:ext cx="3406775" cy="71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Picture 23"/>
          <p:cNvPicPr>
            <a:picLocks noChangeAspect="1" noChangeArrowheads="1"/>
          </p:cNvPicPr>
          <p:nvPr/>
        </p:nvPicPr>
        <p:blipFill>
          <a:blip r:embed="rId4">
            <a:lum bright="-94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877" y="2607594"/>
            <a:ext cx="3595688" cy="681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18" y="5775493"/>
            <a:ext cx="622300" cy="2667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165" y="4688440"/>
            <a:ext cx="2692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7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539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00FF"/>
                </a:solidFill>
              </a:rPr>
              <a:t>Single-state HORSE </a:t>
            </a:r>
            <a:br>
              <a:rPr lang="en-US" smtClean="0">
                <a:solidFill>
                  <a:srgbClr val="0000FF"/>
                </a:solidFill>
              </a:rPr>
            </a:br>
            <a:r>
              <a:rPr lang="en-US" smtClean="0">
                <a:solidFill>
                  <a:srgbClr val="0000FF"/>
                </a:solidFill>
              </a:rPr>
              <a:t>(SS-HORSE)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379" y="1997242"/>
            <a:ext cx="7772400" cy="4114800"/>
          </a:xfrm>
        </p:spPr>
        <p:txBody>
          <a:bodyPr/>
          <a:lstStyle/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2000" smtClean="0"/>
              <a:t>Suppose </a:t>
            </a:r>
            <a:r>
              <a:rPr lang="en-US" sz="2000" i="1" smtClean="0"/>
              <a:t>E</a:t>
            </a:r>
            <a:r>
              <a:rPr lang="en-US" sz="2000" smtClean="0"/>
              <a:t> = </a:t>
            </a:r>
            <a:r>
              <a:rPr lang="en-US" sz="2000" i="1" err="1" smtClean="0"/>
              <a:t>E</a:t>
            </a:r>
            <a:r>
              <a:rPr lang="en-US" sz="2000" baseline="-25000" err="1" smtClean="0"/>
              <a:t>λ</a:t>
            </a:r>
            <a:r>
              <a:rPr lang="en-US" sz="2000" smtClean="0"/>
              <a:t>:</a:t>
            </a:r>
          </a:p>
          <a:p>
            <a:pPr marL="0" indent="0">
              <a:buNone/>
            </a:pPr>
            <a:endParaRPr lang="en-US" sz="2000" baseline="-25000"/>
          </a:p>
          <a:p>
            <a:pPr marL="0" indent="0">
              <a:buNone/>
            </a:pPr>
            <a:endParaRPr lang="en-US" sz="2000" baseline="-25000" smtClean="0"/>
          </a:p>
          <a:p>
            <a:pPr marL="0" indent="0">
              <a:buNone/>
            </a:pPr>
            <a:endParaRPr lang="en-US" sz="2000" baseline="-25000"/>
          </a:p>
          <a:p>
            <a:pPr marL="0" indent="0">
              <a:buNone/>
            </a:pPr>
            <a:r>
              <a:rPr lang="en-US" sz="2000" smtClean="0">
                <a:solidFill>
                  <a:srgbClr val="0000FF"/>
                </a:solidFill>
              </a:rPr>
              <a:t>Calculating a set of</a:t>
            </a:r>
            <a:r>
              <a:rPr lang="en-US" sz="2000" i="1" smtClean="0">
                <a:solidFill>
                  <a:srgbClr val="0000FF"/>
                </a:solidFill>
              </a:rPr>
              <a:t> </a:t>
            </a:r>
            <a:r>
              <a:rPr lang="en-US" sz="2000" i="1" err="1" smtClean="0">
                <a:solidFill>
                  <a:srgbClr val="0000FF"/>
                </a:solidFill>
              </a:rPr>
              <a:t>E</a:t>
            </a:r>
            <a:r>
              <a:rPr lang="en-US" sz="2000" i="1" baseline="-25000" err="1" smtClean="0">
                <a:solidFill>
                  <a:srgbClr val="0000FF"/>
                </a:solidFill>
              </a:rPr>
              <a:t>λ</a:t>
            </a:r>
            <a:r>
              <a:rPr lang="en-US" sz="2000" i="1" baseline="-25000" smtClean="0">
                <a:solidFill>
                  <a:srgbClr val="0000FF"/>
                </a:solidFill>
              </a:rPr>
              <a:t> </a:t>
            </a:r>
            <a:r>
              <a:rPr lang="en-US" sz="2000" err="1" smtClean="0">
                <a:solidFill>
                  <a:srgbClr val="0000FF"/>
                </a:solidFill>
              </a:rPr>
              <a:t>eigenstates</a:t>
            </a:r>
            <a:r>
              <a:rPr lang="en-US" sz="2000" smtClean="0">
                <a:solidFill>
                  <a:srgbClr val="0000FF"/>
                </a:solidFill>
              </a:rPr>
              <a:t> with different </a:t>
            </a:r>
            <a:r>
              <a:rPr lang="en-US" sz="2000" i="1" err="1" smtClean="0">
                <a:solidFill>
                  <a:srgbClr val="0000FF"/>
                </a:solidFill>
              </a:rPr>
              <a:t>ħ</a:t>
            </a:r>
            <a:r>
              <a:rPr lang="en-US" sz="2000" err="1" smtClean="0">
                <a:solidFill>
                  <a:srgbClr val="0000FF"/>
                </a:solidFill>
              </a:rPr>
              <a:t>Ω</a:t>
            </a:r>
            <a:r>
              <a:rPr lang="en-US" sz="2000" smtClean="0">
                <a:solidFill>
                  <a:srgbClr val="0000FF"/>
                </a:solidFill>
              </a:rPr>
              <a:t> and </a:t>
            </a:r>
            <a:r>
              <a:rPr lang="en-US" sz="2000" i="1" err="1" smtClean="0">
                <a:solidFill>
                  <a:srgbClr val="0000FF"/>
                </a:solidFill>
              </a:rPr>
              <a:t>N</a:t>
            </a:r>
            <a:r>
              <a:rPr lang="en-US" sz="2000" baseline="-25000" err="1" smtClean="0">
                <a:solidFill>
                  <a:srgbClr val="0000FF"/>
                </a:solidFill>
              </a:rPr>
              <a:t>max</a:t>
            </a:r>
            <a:r>
              <a:rPr lang="en-US" sz="2000" baseline="-25000" smtClean="0">
                <a:solidFill>
                  <a:srgbClr val="0000FF"/>
                </a:solidFill>
              </a:rPr>
              <a:t> </a:t>
            </a:r>
            <a:r>
              <a:rPr lang="en-US" sz="2000" smtClean="0">
                <a:solidFill>
                  <a:srgbClr val="0000FF"/>
                </a:solidFill>
              </a:rPr>
              <a:t>within SM, we obtain a set of            values which we can approximate by a smooth curve at low energies. </a:t>
            </a:r>
          </a:p>
        </p:txBody>
      </p:sp>
      <p:pic>
        <p:nvPicPr>
          <p:cNvPr id="5" name="Picture 7" descr="Picture 30"/>
          <p:cNvPicPr>
            <a:picLocks noChangeAspect="1" noChangeArrowheads="1"/>
          </p:cNvPicPr>
          <p:nvPr/>
        </p:nvPicPr>
        <p:blipFill>
          <a:blip r:embed="rId2">
            <a:lum bright="-6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877" y="3588669"/>
            <a:ext cx="4187825" cy="600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Picture 21"/>
          <p:cNvPicPr>
            <a:picLocks noChangeAspect="1" noChangeArrowheads="1"/>
          </p:cNvPicPr>
          <p:nvPr/>
        </p:nvPicPr>
        <p:blipFill>
          <a:blip r:embed="rId3">
            <a:lum bright="-6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877" y="1668671"/>
            <a:ext cx="3406775" cy="71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Picture 23"/>
          <p:cNvPicPr>
            <a:picLocks noChangeAspect="1" noChangeArrowheads="1"/>
          </p:cNvPicPr>
          <p:nvPr/>
        </p:nvPicPr>
        <p:blipFill>
          <a:blip r:embed="rId4">
            <a:lum bright="-94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877" y="2607594"/>
            <a:ext cx="3595688" cy="681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18" y="5775493"/>
            <a:ext cx="622300" cy="266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83201" y="4463868"/>
            <a:ext cx="386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Note, information about wave function disappeared in this formula, any channel can be treated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759" y="4737756"/>
            <a:ext cx="2692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95533"/>
            <a:ext cx="7770813" cy="919446"/>
          </a:xfrm>
        </p:spPr>
        <p:txBody>
          <a:bodyPr/>
          <a:lstStyle/>
          <a:p>
            <a:r>
              <a:rPr lang="en-US" i="1" dirty="0" smtClean="0">
                <a:solidFill>
                  <a:srgbClr val="D1102B"/>
                </a:solidFill>
              </a:rPr>
              <a:t> </a:t>
            </a:r>
            <a:r>
              <a:rPr lang="en-US" dirty="0" smtClean="0">
                <a:solidFill>
                  <a:srgbClr val="D1102B"/>
                </a:solidFill>
              </a:rPr>
              <a:t>Convergence: model problem</a:t>
            </a:r>
            <a:endParaRPr lang="en-US" dirty="0">
              <a:solidFill>
                <a:srgbClr val="D1102B"/>
              </a:solidFill>
              <a:sym typeface="Symbol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506" y="1676306"/>
            <a:ext cx="7029450" cy="527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Picture 30"/>
          <p:cNvPicPr>
            <a:picLocks noChangeAspect="1" noChangeArrowheads="1"/>
          </p:cNvPicPr>
          <p:nvPr/>
        </p:nvPicPr>
        <p:blipFill>
          <a:blip r:embed="rId4">
            <a:lum bright="-6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4427"/>
            <a:ext cx="418782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Picture 23"/>
          <p:cNvPicPr>
            <a:picLocks noChangeAspect="1" noChangeArrowheads="1"/>
          </p:cNvPicPr>
          <p:nvPr/>
        </p:nvPicPr>
        <p:blipFill>
          <a:blip r:embed="rId5">
            <a:lum bright="-94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813" y="934427"/>
            <a:ext cx="3595688" cy="68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Picture 21"/>
          <p:cNvPicPr>
            <a:picLocks noChangeAspect="1" noChangeArrowheads="1"/>
          </p:cNvPicPr>
          <p:nvPr/>
        </p:nvPicPr>
        <p:blipFill>
          <a:blip r:embed="rId6">
            <a:lum bright="-6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274" y="1676306"/>
            <a:ext cx="3406775" cy="71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35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89263"/>
          </a:xfrm>
        </p:spPr>
        <p:txBody>
          <a:bodyPr/>
          <a:lstStyle/>
          <a:p>
            <a:r>
              <a:rPr lang="en-US" i="1" smtClean="0">
                <a:solidFill>
                  <a:srgbClr val="0000FF"/>
                </a:solidFill>
              </a:rPr>
              <a:t>S</a:t>
            </a:r>
            <a:r>
              <a:rPr lang="en-US" smtClean="0">
                <a:solidFill>
                  <a:srgbClr val="0000FF"/>
                </a:solidFill>
              </a:rPr>
              <a:t>-matrix at low energies</a:t>
            </a:r>
            <a:endParaRPr lang="en-US" i="1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89263"/>
            <a:ext cx="7772400" cy="5775158"/>
          </a:xfrm>
        </p:spPr>
        <p:txBody>
          <a:bodyPr/>
          <a:lstStyle/>
          <a:p>
            <a:pPr marL="0" indent="0">
              <a:buNone/>
            </a:pPr>
            <a:r>
              <a:rPr lang="en-US" sz="2000" smtClean="0"/>
              <a:t> Symmetry property: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 smtClean="0"/>
          </a:p>
          <a:p>
            <a:pPr marL="0" indent="0">
              <a:buNone/>
            </a:pPr>
            <a:r>
              <a:rPr lang="en-US" sz="2000" smtClean="0"/>
              <a:t>Hence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 smtClean="0"/>
          </a:p>
          <a:p>
            <a:pPr marL="0" indent="0">
              <a:buNone/>
            </a:pPr>
            <a:r>
              <a:rPr lang="en-US" sz="2000" smtClean="0"/>
              <a:t>As</a:t>
            </a:r>
          </a:p>
          <a:p>
            <a:pPr marL="0" indent="0">
              <a:buNone/>
            </a:pPr>
            <a:endParaRPr lang="en-US" sz="2000" smtClean="0"/>
          </a:p>
          <a:p>
            <a:pPr marL="0" indent="0">
              <a:buNone/>
            </a:pPr>
            <a:r>
              <a:rPr lang="en-US" sz="2000" smtClean="0"/>
              <a:t>Bound state: 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 smtClean="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 smtClean="0"/>
              <a:t>Resonance: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408" y="977900"/>
            <a:ext cx="1587500" cy="5842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21" y="1659019"/>
            <a:ext cx="1600200" cy="2667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182" y="3240173"/>
            <a:ext cx="3644900" cy="3175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53" y="3662950"/>
            <a:ext cx="2108200" cy="7620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69" y="4424950"/>
            <a:ext cx="5880100" cy="7747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824" y="5199650"/>
            <a:ext cx="3289300" cy="7493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671" y="6134100"/>
            <a:ext cx="6197600" cy="5842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403" y="2161673"/>
            <a:ext cx="40513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0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958" y="3048000"/>
            <a:ext cx="7772400" cy="1122947"/>
          </a:xfrm>
        </p:spPr>
        <p:txBody>
          <a:bodyPr/>
          <a:lstStyle/>
          <a:p>
            <a:r>
              <a:rPr lang="en-US" sz="6000" dirty="0" smtClean="0">
                <a:solidFill>
                  <a:srgbClr val="0000FF"/>
                </a:solidFill>
              </a:rPr>
              <a:t>How it works</a:t>
            </a:r>
            <a:endParaRPr lang="en-US" sz="60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74104"/>
            <a:ext cx="7772400" cy="721895"/>
          </a:xfrm>
        </p:spPr>
        <p:txBody>
          <a:bodyPr/>
          <a:lstStyle/>
          <a:p>
            <a:endParaRPr lang="en-US" sz="2000" dirty="0">
              <a:solidFill>
                <a:srgbClr val="0673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71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860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Tetraneutron experiment: history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10654"/>
                <a:ext cx="9144000" cy="5847346"/>
              </a:xfrm>
            </p:spPr>
            <p:txBody>
              <a:bodyPr/>
              <a:lstStyle/>
              <a:p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More than 50 years of tetraneutron searches</a:t>
                </a:r>
              </a:p>
              <a:p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For historical survey see R. </a:t>
                </a:r>
                <a:r>
                  <a:rPr lang="en-US" sz="2800" dirty="0" err="1" smtClean="0">
                    <a:latin typeface="Calibri" charset="0"/>
                    <a:ea typeface="Calibri" charset="0"/>
                    <a:cs typeface="Calibri" charset="0"/>
                  </a:rPr>
                  <a:t>Ya</a:t>
                </a:r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. </a:t>
                </a:r>
                <a:r>
                  <a:rPr lang="en-US" sz="2800" dirty="0" err="1" smtClean="0">
                    <a:latin typeface="Calibri" charset="0"/>
                    <a:ea typeface="Calibri" charset="0"/>
                    <a:cs typeface="Calibri" charset="0"/>
                  </a:rPr>
                  <a:t>Kezerashvili</a:t>
                </a:r>
                <a:r>
                  <a:rPr lang="en-US" sz="2800" dirty="0">
                    <a:latin typeface="Calibri" charset="0"/>
                    <a:ea typeface="Calibri" charset="0"/>
                    <a:cs typeface="Calibri" charset="0"/>
                  </a:rPr>
                  <a:t>, arXiv:1608.00169 [</a:t>
                </a:r>
                <a:r>
                  <a:rPr lang="en-US" sz="2800" dirty="0" err="1">
                    <a:latin typeface="Calibri" charset="0"/>
                    <a:ea typeface="Calibri" charset="0"/>
                    <a:cs typeface="Calibri" charset="0"/>
                  </a:rPr>
                  <a:t>nucl-th</a:t>
                </a:r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] (2016)</a:t>
                </a:r>
              </a:p>
              <a:p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Early studies: </a:t>
                </a:r>
                <a:r>
                  <a:rPr lang="en-US" sz="2800" baseline="30000" dirty="0" smtClean="0">
                    <a:latin typeface="Calibri" charset="0"/>
                    <a:ea typeface="Calibri" charset="0"/>
                    <a:cs typeface="Calibri" charset="0"/>
                  </a:rPr>
                  <a:t>4</a:t>
                </a:r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He(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𝜋</m:t>
                        </m:r>
                      </m:e>
                      <m:sup>
                        <m:r>
                          <a:rPr lang="en-US" sz="28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−</m:t>
                        </m:r>
                      </m:sup>
                    </m:sSup>
                    <m:r>
                      <a:rPr lang="en-US" sz="2800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,</m:t>
                    </m:r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𝜋</m:t>
                        </m:r>
                      </m:e>
                      <m:sup>
                        <m:r>
                          <a:rPr lang="en-US" sz="28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)</a:t>
                </a:r>
                <a:r>
                  <a:rPr lang="en-US" sz="2800" baseline="30000" dirty="0" smtClean="0">
                    <a:latin typeface="Calibri" charset="0"/>
                    <a:ea typeface="Calibri" charset="0"/>
                    <a:cs typeface="Calibri" charset="0"/>
                  </a:rPr>
                  <a:t>4</a:t>
                </a:r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n reaction − no resonance or bound state</a:t>
                </a:r>
              </a:p>
              <a:p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Later: </a:t>
                </a:r>
                <a:r>
                  <a:rPr lang="en-US" sz="2800" baseline="30000" dirty="0" smtClean="0">
                    <a:latin typeface="Calibri" charset="0"/>
                    <a:ea typeface="Calibri" charset="0"/>
                    <a:cs typeface="Calibri" charset="0"/>
                  </a:rPr>
                  <a:t>7</a:t>
                </a:r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Li(</a:t>
                </a:r>
                <a:r>
                  <a:rPr lang="en-US" sz="2800" baseline="30000" dirty="0" smtClean="0">
                    <a:latin typeface="Calibri" charset="0"/>
                    <a:ea typeface="Calibri" charset="0"/>
                    <a:cs typeface="Calibri" charset="0"/>
                  </a:rPr>
                  <a:t>11</a:t>
                </a:r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B,</a:t>
                </a:r>
                <a:r>
                  <a:rPr lang="en-US" sz="2800" baseline="30000" dirty="0" smtClean="0">
                    <a:latin typeface="Calibri" charset="0"/>
                    <a:ea typeface="Calibri" charset="0"/>
                    <a:cs typeface="Calibri" charset="0"/>
                  </a:rPr>
                  <a:t>14</a:t>
                </a:r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O)</a:t>
                </a:r>
                <a:r>
                  <a:rPr lang="en-US" sz="2800" baseline="30000" dirty="0" smtClean="0">
                    <a:latin typeface="Calibri" charset="0"/>
                    <a:ea typeface="Calibri" charset="0"/>
                    <a:cs typeface="Calibri" charset="0"/>
                  </a:rPr>
                  <a:t>4</a:t>
                </a:r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n; </a:t>
                </a:r>
                <a:r>
                  <a:rPr lang="en-US" sz="2800" baseline="30000" dirty="0" smtClean="0">
                    <a:latin typeface="Calibri" charset="0"/>
                    <a:ea typeface="Calibri" charset="0"/>
                    <a:cs typeface="Calibri" charset="0"/>
                  </a:rPr>
                  <a:t>7</a:t>
                </a:r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Li(</a:t>
                </a:r>
                <a:r>
                  <a:rPr lang="en-US" sz="2800" baseline="30000" dirty="0" smtClean="0">
                    <a:latin typeface="Calibri" charset="0"/>
                    <a:ea typeface="Calibri" charset="0"/>
                    <a:cs typeface="Calibri" charset="0"/>
                  </a:rPr>
                  <a:t>7</a:t>
                </a:r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Li,</a:t>
                </a:r>
                <a:r>
                  <a:rPr lang="en-US" sz="2800" baseline="30000" dirty="0" smtClean="0">
                    <a:latin typeface="Calibri" charset="0"/>
                    <a:ea typeface="Calibri" charset="0"/>
                    <a:cs typeface="Calibri" charset="0"/>
                  </a:rPr>
                  <a:t>10</a:t>
                </a:r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C)</a:t>
                </a:r>
                <a:r>
                  <a:rPr lang="en-US" sz="2800" baseline="30000" dirty="0" smtClean="0">
                    <a:latin typeface="Calibri" charset="0"/>
                    <a:ea typeface="Calibri" charset="0"/>
                    <a:cs typeface="Calibri" charset="0"/>
                  </a:rPr>
                  <a:t>4</a:t>
                </a:r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n </a:t>
                </a:r>
                <a:r>
                  <a:rPr lang="en-US" sz="2800" dirty="0">
                    <a:latin typeface="Calibri" charset="0"/>
                    <a:ea typeface="Calibri" charset="0"/>
                    <a:cs typeface="Calibri" charset="0"/>
                  </a:rPr>
                  <a:t>− no </a:t>
                </a:r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evidence for </a:t>
                </a:r>
                <a:r>
                  <a:rPr lang="en-US" sz="2800" baseline="30000" dirty="0" smtClean="0">
                    <a:latin typeface="Calibri" charset="0"/>
                    <a:ea typeface="Calibri" charset="0"/>
                    <a:cs typeface="Calibri" charset="0"/>
                  </a:rPr>
                  <a:t>4</a:t>
                </a:r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n</a:t>
                </a:r>
              </a:p>
              <a:p>
                <a:r>
                  <a:rPr lang="pt-BR" sz="2800" dirty="0">
                    <a:latin typeface="Calibri" charset="0"/>
                    <a:ea typeface="Calibri" charset="0"/>
                    <a:cs typeface="Calibri" charset="0"/>
                  </a:rPr>
                  <a:t>F. M. </a:t>
                </a:r>
                <a:r>
                  <a:rPr lang="pt-BR" sz="2800" dirty="0" err="1">
                    <a:latin typeface="Calibri" charset="0"/>
                    <a:ea typeface="Calibri" charset="0"/>
                    <a:cs typeface="Calibri" charset="0"/>
                  </a:rPr>
                  <a:t>Marqués</a:t>
                </a:r>
                <a:r>
                  <a:rPr lang="pt-BR" sz="2800" dirty="0">
                    <a:latin typeface="Calibri" charset="0"/>
                    <a:ea typeface="Calibri" charset="0"/>
                    <a:cs typeface="Calibri" charset="0"/>
                  </a:rPr>
                  <a:t> et al., </a:t>
                </a:r>
                <a:r>
                  <a:rPr lang="pt-BR" sz="2800" dirty="0" err="1">
                    <a:latin typeface="Calibri" charset="0"/>
                    <a:ea typeface="Calibri" charset="0"/>
                    <a:cs typeface="Calibri" charset="0"/>
                  </a:rPr>
                  <a:t>Phys</a:t>
                </a:r>
                <a:r>
                  <a:rPr lang="pt-BR" sz="2800" dirty="0">
                    <a:latin typeface="Calibri" charset="0"/>
                    <a:ea typeface="Calibri" charset="0"/>
                    <a:cs typeface="Calibri" charset="0"/>
                  </a:rPr>
                  <a:t>. Rev. C </a:t>
                </a:r>
                <a:r>
                  <a:rPr lang="pt-BR" sz="2800" b="1" dirty="0">
                    <a:latin typeface="Calibri" charset="0"/>
                    <a:ea typeface="Calibri" charset="0"/>
                    <a:cs typeface="Calibri" charset="0"/>
                  </a:rPr>
                  <a:t>65</a:t>
                </a:r>
                <a:r>
                  <a:rPr lang="pt-BR" sz="2800" dirty="0">
                    <a:latin typeface="Calibri" charset="0"/>
                    <a:ea typeface="Calibri" charset="0"/>
                    <a:cs typeface="Calibri" charset="0"/>
                  </a:rPr>
                  <a:t>, 044006 (2002</a:t>
                </a:r>
                <a:r>
                  <a:rPr lang="pt-BR" sz="2800" dirty="0" smtClean="0">
                    <a:latin typeface="Calibri" charset="0"/>
                    <a:ea typeface="Calibri" charset="0"/>
                    <a:cs typeface="Calibri" charset="0"/>
                  </a:rPr>
                  <a:t>):           </a:t>
                </a:r>
                <a:r>
                  <a:rPr lang="pt-BR" sz="2800" baseline="30000" dirty="0" smtClean="0">
                    <a:latin typeface="Calibri" charset="0"/>
                    <a:ea typeface="Calibri" charset="0"/>
                    <a:cs typeface="Calibri" charset="0"/>
                  </a:rPr>
                  <a:t>14</a:t>
                </a:r>
                <a:r>
                  <a:rPr lang="pt-BR" sz="2800" dirty="0" smtClean="0">
                    <a:latin typeface="Calibri" charset="0"/>
                    <a:ea typeface="Calibri" charset="0"/>
                    <a:cs typeface="Calibri" charset="0"/>
                  </a:rPr>
                  <a:t>Be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→</m:t>
                    </m:r>
                  </m:oMath>
                </a14:m>
                <a:r>
                  <a:rPr lang="pt-BR" sz="2800" dirty="0" smtClean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pt-BR" sz="2800" baseline="30000" dirty="0" smtClean="0">
                    <a:latin typeface="Calibri" charset="0"/>
                    <a:ea typeface="Calibri" charset="0"/>
                    <a:cs typeface="Calibri" charset="0"/>
                  </a:rPr>
                  <a:t>10</a:t>
                </a:r>
                <a:r>
                  <a:rPr lang="pt-BR" sz="2800" dirty="0" smtClean="0">
                    <a:latin typeface="Calibri" charset="0"/>
                    <a:ea typeface="Calibri" charset="0"/>
                    <a:cs typeface="Calibri" charset="0"/>
                  </a:rPr>
                  <a:t>Be + </a:t>
                </a:r>
                <a:r>
                  <a:rPr lang="pt-BR" sz="2800" baseline="30000" dirty="0" smtClean="0">
                    <a:latin typeface="Calibri" charset="0"/>
                    <a:ea typeface="Calibri" charset="0"/>
                    <a:cs typeface="Calibri" charset="0"/>
                  </a:rPr>
                  <a:t>4</a:t>
                </a:r>
                <a:r>
                  <a:rPr lang="pt-BR" sz="2800" dirty="0" smtClean="0">
                    <a:latin typeface="Calibri" charset="0"/>
                    <a:ea typeface="Calibri" charset="0"/>
                    <a:cs typeface="Calibri" charset="0"/>
                  </a:rPr>
                  <a:t>n － </a:t>
                </a:r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bound </a:t>
                </a:r>
                <a:r>
                  <a:rPr lang="pt-BR" sz="2800" dirty="0" smtClean="0">
                    <a:latin typeface="Calibri" charset="0"/>
                    <a:ea typeface="Calibri" charset="0"/>
                    <a:cs typeface="Calibri" charset="0"/>
                  </a:rPr>
                  <a:t>tetraneutron ??? </a:t>
                </a:r>
              </a:p>
              <a:p>
                <a:endParaRPr lang="pt-BR" sz="2800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:r>
                  <a:rPr lang="nb-NO" sz="28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K</a:t>
                </a:r>
                <a:r>
                  <a:rPr lang="nb-NO" sz="2800" dirty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. </a:t>
                </a:r>
                <a:r>
                  <a:rPr lang="nb-NO" sz="2800" dirty="0" err="1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Kisamori</a:t>
                </a:r>
                <a:r>
                  <a:rPr lang="nb-NO" sz="2800" dirty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 et al</a:t>
                </a:r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.,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Phys. Rev. Lett. </a:t>
                </a:r>
                <a:r>
                  <a:rPr lang="en-US" sz="2800" b="1" dirty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116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, 052501 (2016):            </a:t>
                </a:r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                               </a:t>
                </a:r>
                <a:r>
                  <a:rPr lang="en-US" sz="2800" i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E</a:t>
                </a:r>
                <a:r>
                  <a:rPr lang="en-US" sz="2800" i="1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R</a:t>
                </a:r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= 0.83 ± 0.63(statistical) ±</a:t>
                </a:r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1.25(systematic) MeV; </a:t>
                </a:r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width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Γ</m:t>
                    </m:r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≤2.6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MeV</a:t>
                </a:r>
                <a:endParaRPr lang="en-US" sz="2800" dirty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10654"/>
                <a:ext cx="9144000" cy="5847346"/>
              </a:xfrm>
              <a:blipFill rotWithShape="0">
                <a:blip r:embed="rId2"/>
                <a:stretch>
                  <a:fillRect l="-1400" t="-1147" r="-30133" b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210930" y="4890459"/>
            <a:ext cx="6059672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90000"/>
              </a:lnSpc>
              <a:spcBef>
                <a:spcPts val="750"/>
              </a:spcBef>
            </a:pPr>
            <a:r>
              <a:rPr lang="en-US" sz="2100" dirty="0" smtClean="0">
                <a:solidFill>
                  <a:srgbClr val="C00000"/>
                </a:solidFill>
              </a:rPr>
              <a:t>Not confirmed... </a:t>
            </a:r>
            <a:r>
              <a:rPr lang="pt-BR" sz="2100" dirty="0" smtClean="0">
                <a:solidFill>
                  <a:srgbClr val="C00000"/>
                </a:solidFill>
              </a:rPr>
              <a:t>Experimental </a:t>
            </a:r>
            <a:r>
              <a:rPr lang="en-US" sz="2100" dirty="0">
                <a:solidFill>
                  <a:srgbClr val="C00000"/>
                </a:solidFill>
              </a:rPr>
              <a:t>program stopped</a:t>
            </a:r>
            <a:r>
              <a:rPr lang="pt-BR" sz="2100" dirty="0">
                <a:solidFill>
                  <a:srgbClr val="C00000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47053"/>
            <a:ext cx="7772400" cy="855579"/>
          </a:xfrm>
        </p:spPr>
        <p:txBody>
          <a:bodyPr/>
          <a:lstStyle/>
          <a:p>
            <a:r>
              <a:rPr lang="en-US" i="1" smtClean="0">
                <a:solidFill>
                  <a:srgbClr val="0000FF"/>
                </a:solidFill>
              </a:rPr>
              <a:t>n</a:t>
            </a:r>
            <a:r>
              <a:rPr lang="en-US" smtClean="0">
                <a:solidFill>
                  <a:srgbClr val="0000FF"/>
                </a:solidFill>
              </a:rPr>
              <a:t>α scattering: NCSM, JISP16</a:t>
            </a:r>
            <a:endParaRPr lang="en-US">
              <a:solidFill>
                <a:srgbClr val="0000FF"/>
              </a:solidFill>
            </a:endParaRPr>
          </a:p>
        </p:txBody>
      </p:sp>
      <p:pic>
        <p:nvPicPr>
          <p:cNvPr id="4" name="Content Placeholder 3" descr="Screen shot 2015-07-27 at 3.01.5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746" b="-22746"/>
          <a:stretch>
            <a:fillRect/>
          </a:stretch>
        </p:blipFill>
        <p:spPr>
          <a:xfrm>
            <a:off x="24211" y="2793999"/>
            <a:ext cx="9119789" cy="4828124"/>
          </a:xfr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58" y="631463"/>
            <a:ext cx="5654841" cy="310526"/>
          </a:xfrm>
          <a:prstGeom prst="rect">
            <a:avLst/>
          </a:prstGeom>
        </p:spPr>
      </p:pic>
      <p:pic>
        <p:nvPicPr>
          <p:cNvPr id="3" name="Picture 2" descr="Screen shot 2015-07-27 at 11.10.1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989"/>
            <a:ext cx="3921403" cy="2774431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305" y="1399339"/>
            <a:ext cx="28956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7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3789"/>
            <a:ext cx="7772400" cy="855579"/>
          </a:xfrm>
        </p:spPr>
        <p:txBody>
          <a:bodyPr/>
          <a:lstStyle/>
          <a:p>
            <a:r>
              <a:rPr lang="en-US" i="1" smtClean="0">
                <a:solidFill>
                  <a:srgbClr val="0000FF"/>
                </a:solidFill>
              </a:rPr>
              <a:t>n</a:t>
            </a:r>
            <a:r>
              <a:rPr lang="en-US" smtClean="0">
                <a:solidFill>
                  <a:srgbClr val="0000FF"/>
                </a:solidFill>
              </a:rPr>
              <a:t>α scattering: NCSM, JISP16</a:t>
            </a:r>
            <a:endParaRPr lang="en-US">
              <a:solidFill>
                <a:srgbClr val="0000FF"/>
              </a:solidFill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1" y="1216525"/>
            <a:ext cx="7546843" cy="414422"/>
          </a:xfrm>
          <a:prstGeom prst="rect">
            <a:avLst/>
          </a:prstGeom>
        </p:spPr>
      </p:pic>
      <p:pic>
        <p:nvPicPr>
          <p:cNvPr id="6" name="Content Placeholder 5" descr="Screen shot 2015-07-27 at 3.09.39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339" b="-21339"/>
          <a:stretch>
            <a:fillRect/>
          </a:stretch>
        </p:blipFill>
        <p:spPr>
          <a:xfrm>
            <a:off x="1" y="1618129"/>
            <a:ext cx="9139988" cy="4838817"/>
          </a:xfrm>
        </p:spPr>
      </p:pic>
    </p:spTree>
    <p:extLst>
      <p:ext uri="{BB962C8B-B14F-4D97-AF65-F5344CB8AC3E}">
        <p14:creationId xmlns:p14="http://schemas.microsoft.com/office/powerpoint/2010/main" val="160203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3789"/>
            <a:ext cx="7772400" cy="855579"/>
          </a:xfrm>
        </p:spPr>
        <p:txBody>
          <a:bodyPr/>
          <a:lstStyle/>
          <a:p>
            <a:r>
              <a:rPr lang="en-US" i="1" smtClean="0">
                <a:solidFill>
                  <a:srgbClr val="0000FF"/>
                </a:solidFill>
              </a:rPr>
              <a:t>n</a:t>
            </a:r>
            <a:r>
              <a:rPr lang="en-US" smtClean="0">
                <a:solidFill>
                  <a:srgbClr val="0000FF"/>
                </a:solidFill>
              </a:rPr>
              <a:t>α scattering: NCSM, JISP16</a:t>
            </a:r>
            <a:endParaRPr lang="en-US">
              <a:solidFill>
                <a:srgbClr val="0000FF"/>
              </a:solidFill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1" y="1216525"/>
            <a:ext cx="7546843" cy="414422"/>
          </a:xfrm>
          <a:prstGeom prst="rect">
            <a:avLst/>
          </a:prstGeom>
        </p:spPr>
      </p:pic>
      <p:pic>
        <p:nvPicPr>
          <p:cNvPr id="4" name="Content Placeholder 3" descr="Screen shot 2015-07-27 at 3.13.14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407" b="-19407"/>
          <a:stretch>
            <a:fillRect/>
          </a:stretch>
        </p:blipFill>
        <p:spPr>
          <a:xfrm>
            <a:off x="226224" y="2271295"/>
            <a:ext cx="8663776" cy="4586705"/>
          </a:xfr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08" y="1856206"/>
            <a:ext cx="61976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4078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Tetraneutron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84631"/>
            <a:ext cx="7772400" cy="428262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53073" y="5999747"/>
                <a:ext cx="760124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dirty="0">
                    <a:solidFill>
                      <a:schemeClr val="accent2">
                        <a:lumMod val="75000"/>
                      </a:schemeClr>
                    </a:solidFill>
                  </a:rPr>
                  <a:t>Experiment: K. </a:t>
                </a:r>
                <a:r>
                  <a:rPr lang="nb-NO" dirty="0" err="1">
                    <a:solidFill>
                      <a:schemeClr val="accent2">
                        <a:lumMod val="75000"/>
                      </a:schemeClr>
                    </a:solidFill>
                  </a:rPr>
                  <a:t>Kisamori</a:t>
                </a:r>
                <a:r>
                  <a:rPr lang="nb-NO" dirty="0">
                    <a:solidFill>
                      <a:schemeClr val="accent2">
                        <a:lumMod val="75000"/>
                      </a:schemeClr>
                    </a:solidFill>
                  </a:rPr>
                  <a:t> et al., </a:t>
                </a:r>
                <a:r>
                  <a:rPr lang="nb-NO" dirty="0" err="1">
                    <a:solidFill>
                      <a:schemeClr val="accent2">
                        <a:lumMod val="75000"/>
                      </a:schemeClr>
                    </a:solidFill>
                  </a:rPr>
                  <a:t>Phys</a:t>
                </a:r>
                <a:r>
                  <a:rPr lang="nb-NO" dirty="0">
                    <a:solidFill>
                      <a:schemeClr val="accent2">
                        <a:lumMod val="75000"/>
                      </a:schemeClr>
                    </a:solidFill>
                  </a:rPr>
                  <a:t>. Rev. Lett. 116, 052501 (2016): </a:t>
                </a:r>
                <a:r>
                  <a:rPr lang="nb-NO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it-IT" i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E</a:t>
                </a:r>
                <a:r>
                  <a:rPr lang="it-IT" i="1" baseline="-25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R</a:t>
                </a:r>
                <a:r>
                  <a:rPr lang="it-IT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it-IT" dirty="0">
                    <a:solidFill>
                      <a:schemeClr val="accent2">
                        <a:lumMod val="75000"/>
                      </a:schemeClr>
                    </a:solidFill>
                  </a:rPr>
                  <a:t>= 0.83 ± 0.63(</a:t>
                </a:r>
                <a:r>
                  <a:rPr lang="it-IT" dirty="0" err="1">
                    <a:solidFill>
                      <a:schemeClr val="accent2">
                        <a:lumMod val="75000"/>
                      </a:schemeClr>
                    </a:solidFill>
                  </a:rPr>
                  <a:t>statistical</a:t>
                </a:r>
                <a:r>
                  <a:rPr lang="it-IT" dirty="0">
                    <a:solidFill>
                      <a:schemeClr val="accent2">
                        <a:lumMod val="75000"/>
                      </a:schemeClr>
                    </a:solidFill>
                  </a:rPr>
                  <a:t>) ∓ 1.25(</a:t>
                </a:r>
                <a:r>
                  <a:rPr lang="it-IT" dirty="0" err="1">
                    <a:solidFill>
                      <a:schemeClr val="accent2">
                        <a:lumMod val="75000"/>
                      </a:schemeClr>
                    </a:solidFill>
                  </a:rPr>
                  <a:t>systematic</a:t>
                </a:r>
                <a:r>
                  <a:rPr lang="it-IT" dirty="0">
                    <a:solidFill>
                      <a:schemeClr val="accent2">
                        <a:lumMod val="75000"/>
                      </a:schemeClr>
                    </a:solidFill>
                  </a:rPr>
                  <a:t>) </a:t>
                </a:r>
                <a:r>
                  <a:rPr lang="it-IT" dirty="0" err="1">
                    <a:solidFill>
                      <a:schemeClr val="accent2">
                        <a:lumMod val="75000"/>
                      </a:schemeClr>
                    </a:solidFill>
                  </a:rPr>
                  <a:t>MeV</a:t>
                </a:r>
                <a:r>
                  <a:rPr lang="it-IT" dirty="0">
                    <a:solidFill>
                      <a:schemeClr val="accent2">
                        <a:lumMod val="75000"/>
                      </a:schemeClr>
                    </a:solidFill>
                  </a:rPr>
                  <a:t>; </a:t>
                </a:r>
                <a:r>
                  <a:rPr lang="it-IT" dirty="0" err="1">
                    <a:solidFill>
                      <a:schemeClr val="accent2">
                        <a:lumMod val="75000"/>
                      </a:schemeClr>
                    </a:solidFill>
                  </a:rPr>
                  <a:t>width</a:t>
                </a:r>
                <a:r>
                  <a:rPr lang="it-IT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Γ</m:t>
                    </m:r>
                    <m:r>
                      <a:rPr lang="en-U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≤2.6</m:t>
                    </m:r>
                  </m:oMath>
                </a14:m>
                <a:r>
                  <a:rPr lang="it-IT" dirty="0">
                    <a:solidFill>
                      <a:schemeClr val="accent2">
                        <a:lumMod val="75000"/>
                      </a:schemeClr>
                    </a:solidFill>
                  </a:rPr>
                  <a:t> MeV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73" y="5999747"/>
                <a:ext cx="7601248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722" t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48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4078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Tetraneutron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40780"/>
            <a:ext cx="7772400" cy="5355220"/>
          </a:xfrm>
        </p:spPr>
        <p:txBody>
          <a:bodyPr/>
          <a:lstStyle/>
          <a:p>
            <a:r>
              <a:rPr lang="en-US" sz="2400" dirty="0" smtClean="0">
                <a:solidFill>
                  <a:srgbClr val="00B050"/>
                </a:solidFill>
              </a:rPr>
              <a:t>Democratic decay (no bound subsystems)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Hyperspherical harmonics:</a:t>
            </a:r>
          </a:p>
          <a:p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9" y="1518008"/>
            <a:ext cx="83312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1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4078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Tetraneutron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Content Placeholder 6" descr="latex-image-1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4" t="-827" r="-1" b="-2168"/>
          <a:stretch/>
        </p:blipFill>
        <p:spPr>
          <a:xfrm>
            <a:off x="572036" y="1109866"/>
            <a:ext cx="7886164" cy="5469237"/>
          </a:xfrm>
        </p:spPr>
      </p:pic>
    </p:spTree>
    <p:extLst>
      <p:ext uri="{BB962C8B-B14F-4D97-AF65-F5344CB8AC3E}">
        <p14:creationId xmlns:p14="http://schemas.microsoft.com/office/powerpoint/2010/main" val="6617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40780"/>
          </a:xfrm>
        </p:spPr>
        <p:txBody>
          <a:bodyPr/>
          <a:lstStyle/>
          <a:p>
            <a:r>
              <a:rPr lang="en-US" err="1" smtClean="0">
                <a:solidFill>
                  <a:srgbClr val="0070C0"/>
                </a:solidFill>
              </a:rPr>
              <a:t>Tetraneutron</a:t>
            </a:r>
            <a:r>
              <a:rPr lang="en-US" smtClean="0">
                <a:solidFill>
                  <a:srgbClr val="0070C0"/>
                </a:solidFill>
              </a:rPr>
              <a:t>, JISP16</a:t>
            </a:r>
            <a:endParaRPr lang="en-US">
              <a:solidFill>
                <a:srgbClr val="0070C0"/>
              </a:solidFill>
            </a:endParaRPr>
          </a:p>
        </p:txBody>
      </p:sp>
      <p:pic>
        <p:nvPicPr>
          <p:cNvPr id="4" name="Content Placeholder 3" descr="4n_Es_Select1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5" t="12010" r="11009" b="6738"/>
          <a:stretch/>
        </p:blipFill>
        <p:spPr>
          <a:xfrm>
            <a:off x="102966" y="603476"/>
            <a:ext cx="4210188" cy="3111820"/>
          </a:xfrm>
        </p:spPr>
      </p:pic>
      <p:pic>
        <p:nvPicPr>
          <p:cNvPr id="5" name="Picture 4" descr="4n_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679" y="182475"/>
            <a:ext cx="5098512" cy="3823884"/>
          </a:xfrm>
          <a:prstGeom prst="rect">
            <a:avLst/>
          </a:prstGeom>
        </p:spPr>
      </p:pic>
      <p:pic>
        <p:nvPicPr>
          <p:cNvPr id="6" name="Picture 5" descr="4n_Ehw_Select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698" y="3317178"/>
            <a:ext cx="5027007" cy="3770255"/>
          </a:xfrm>
          <a:prstGeom prst="rect">
            <a:avLst/>
          </a:prstGeom>
        </p:spPr>
      </p:pic>
      <p:pic>
        <p:nvPicPr>
          <p:cNvPr id="8" name="Picture 7" descr="4n_deltaE_Select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679" y="3226025"/>
            <a:ext cx="5025704" cy="376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4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40780"/>
          </a:xfrm>
        </p:spPr>
        <p:txBody>
          <a:bodyPr/>
          <a:lstStyle/>
          <a:p>
            <a:r>
              <a:rPr lang="en-US" err="1">
                <a:solidFill>
                  <a:srgbClr val="0070C0"/>
                </a:solidFill>
              </a:rPr>
              <a:t>Tetraneutron</a:t>
            </a:r>
            <a:r>
              <a:rPr lang="en-US">
                <a:solidFill>
                  <a:srgbClr val="0070C0"/>
                </a:solidFill>
              </a:rPr>
              <a:t>, JISP16</a:t>
            </a:r>
          </a:p>
        </p:txBody>
      </p:sp>
      <p:pic>
        <p:nvPicPr>
          <p:cNvPr id="7" name="Content Placeholder 6" descr="4n_deltaE_Select1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969" t="-1946" r="-7696" b="1946"/>
          <a:stretch/>
        </p:blipFill>
        <p:spPr>
          <a:xfrm>
            <a:off x="231057" y="985838"/>
            <a:ext cx="9397981" cy="4975402"/>
          </a:xfrm>
        </p:spPr>
      </p:pic>
      <p:sp>
        <p:nvSpPr>
          <p:cNvPr id="10" name="TextBox 9"/>
          <p:cNvSpPr txBox="1"/>
          <p:nvPr/>
        </p:nvSpPr>
        <p:spPr>
          <a:xfrm>
            <a:off x="125847" y="4714070"/>
            <a:ext cx="2907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Resonance parameters:</a:t>
            </a:r>
          </a:p>
          <a:p>
            <a:r>
              <a:rPr lang="en-US" i="1" err="1" smtClean="0"/>
              <a:t>E</a:t>
            </a:r>
            <a:r>
              <a:rPr lang="en-US" i="1" baseline="-25000" err="1" smtClean="0"/>
              <a:t>r</a:t>
            </a:r>
            <a:r>
              <a:rPr lang="en-US" i="1" smtClean="0"/>
              <a:t> </a:t>
            </a:r>
            <a:r>
              <a:rPr lang="en-US" smtClean="0"/>
              <a:t>= 186 keV, </a:t>
            </a:r>
            <a:r>
              <a:rPr lang="en-US" err="1" smtClean="0"/>
              <a:t>Γ</a:t>
            </a:r>
            <a:r>
              <a:rPr lang="en-US" smtClean="0"/>
              <a:t> = 815 keV.</a:t>
            </a:r>
          </a:p>
        </p:txBody>
      </p:sp>
      <p:pic>
        <p:nvPicPr>
          <p:cNvPr id="11" name="Picture 10" descr="4n_deltaE_ResTerm_Select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859" y="1010028"/>
            <a:ext cx="6803179" cy="51023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8901" y="5663750"/>
            <a:ext cx="27245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 resonance around        </a:t>
            </a:r>
            <a:r>
              <a:rPr lang="en-US" i="1" err="1"/>
              <a:t>E</a:t>
            </a:r>
            <a:r>
              <a:rPr lang="en-US" i="1" baseline="-25000" err="1"/>
              <a:t>r</a:t>
            </a:r>
            <a:r>
              <a:rPr lang="en-US" i="1"/>
              <a:t> </a:t>
            </a:r>
            <a:r>
              <a:rPr lang="en-US"/>
              <a:t>= </a:t>
            </a:r>
            <a:r>
              <a:rPr lang="en-US" smtClean="0"/>
              <a:t>850 keV with width around </a:t>
            </a:r>
            <a:r>
              <a:rPr lang="en-US" err="1" smtClean="0"/>
              <a:t>Γ</a:t>
            </a:r>
            <a:r>
              <a:rPr lang="en-US" smtClean="0"/>
              <a:t> </a:t>
            </a:r>
            <a:r>
              <a:rPr lang="en-US"/>
              <a:t>= </a:t>
            </a:r>
            <a:r>
              <a:rPr lang="en-US" smtClean="0"/>
              <a:t>1.3 MeV is expected!</a:t>
            </a:r>
            <a:endParaRPr lang="en-US"/>
          </a:p>
          <a:p>
            <a:r>
              <a:rPr lang="en-US" smtClean="0"/>
              <a:t> 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78831" y="6327381"/>
            <a:ext cx="267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</a:rPr>
              <a:t>Can it be a virtual state?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13589" y="6327381"/>
            <a:ext cx="5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</a:rPr>
              <a:t>No.</a:t>
            </a:r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3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40780"/>
          </a:xfrm>
        </p:spPr>
        <p:txBody>
          <a:bodyPr/>
          <a:lstStyle/>
          <a:p>
            <a:r>
              <a:rPr lang="en-US" err="1">
                <a:solidFill>
                  <a:srgbClr val="0070C0"/>
                </a:solidFill>
              </a:rPr>
              <a:t>Tetraneutron</a:t>
            </a:r>
            <a:r>
              <a:rPr lang="en-US">
                <a:solidFill>
                  <a:srgbClr val="0070C0"/>
                </a:solidFill>
              </a:rPr>
              <a:t>, JISP16</a:t>
            </a:r>
          </a:p>
        </p:txBody>
      </p:sp>
      <p:pic>
        <p:nvPicPr>
          <p:cNvPr id="7" name="Content Placeholder 6" descr="4n_deltaE_Select1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969" t="-1946" r="-7696" b="1946"/>
          <a:stretch/>
        </p:blipFill>
        <p:spPr>
          <a:xfrm>
            <a:off x="1077671" y="562487"/>
            <a:ext cx="9397981" cy="4975402"/>
          </a:xfrm>
        </p:spPr>
      </p:pic>
      <p:sp>
        <p:nvSpPr>
          <p:cNvPr id="3" name="TextBox 2"/>
          <p:cNvSpPr txBox="1"/>
          <p:nvPr/>
        </p:nvSpPr>
        <p:spPr>
          <a:xfrm>
            <a:off x="80085" y="2151081"/>
            <a:ext cx="3149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Can it be a combination of a </a:t>
            </a:r>
          </a:p>
          <a:p>
            <a:r>
              <a:rPr lang="en-US" smtClean="0"/>
              <a:t>false pole and resonant pole:</a:t>
            </a:r>
            <a:endParaRPr lang="en-US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5" y="2889290"/>
            <a:ext cx="3615269" cy="15355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459" y="4988677"/>
            <a:ext cx="31769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Yes!</a:t>
            </a:r>
          </a:p>
          <a:p>
            <a:r>
              <a:rPr lang="en-US"/>
              <a:t>Resonance parameters:</a:t>
            </a:r>
          </a:p>
          <a:p>
            <a:r>
              <a:rPr lang="en-US" i="1" err="1"/>
              <a:t>E</a:t>
            </a:r>
            <a:r>
              <a:rPr lang="en-US" i="1" baseline="-25000" err="1"/>
              <a:t>r</a:t>
            </a:r>
            <a:r>
              <a:rPr lang="en-US" i="1"/>
              <a:t> </a:t>
            </a:r>
            <a:r>
              <a:rPr lang="en-US"/>
              <a:t>= </a:t>
            </a:r>
            <a:r>
              <a:rPr lang="en-US" smtClean="0"/>
              <a:t>844 </a:t>
            </a:r>
            <a:r>
              <a:rPr lang="en-US"/>
              <a:t>keV, </a:t>
            </a:r>
            <a:r>
              <a:rPr lang="en-US" err="1"/>
              <a:t>Γ</a:t>
            </a:r>
            <a:r>
              <a:rPr lang="en-US"/>
              <a:t> = </a:t>
            </a:r>
            <a:r>
              <a:rPr lang="en-US" smtClean="0"/>
              <a:t>1.378 MeV,</a:t>
            </a:r>
          </a:p>
          <a:p>
            <a:r>
              <a:rPr lang="en-US" i="1" err="1" smtClean="0"/>
              <a:t>E</a:t>
            </a:r>
            <a:r>
              <a:rPr lang="en-US" i="1" baseline="-25000" err="1" smtClean="0"/>
              <a:t>false</a:t>
            </a:r>
            <a:r>
              <a:rPr lang="en-US" i="1" smtClean="0"/>
              <a:t> </a:t>
            </a:r>
            <a:r>
              <a:rPr lang="en-US" smtClean="0"/>
              <a:t>= -55 keV.</a:t>
            </a:r>
            <a:endParaRPr lang="en-US" i="1"/>
          </a:p>
          <a:p>
            <a:r>
              <a:rPr lang="en-US" smtClean="0"/>
              <a:t> </a:t>
            </a:r>
            <a:endParaRPr lang="en-US"/>
          </a:p>
        </p:txBody>
      </p:sp>
      <p:pic>
        <p:nvPicPr>
          <p:cNvPr id="6" name="Picture 5" descr="4n_deltaE_ResFal_Terms_Select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279" y="684245"/>
            <a:ext cx="6725683" cy="504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40780"/>
          </a:xfrm>
        </p:spPr>
        <p:txBody>
          <a:bodyPr/>
          <a:lstStyle/>
          <a:p>
            <a:r>
              <a:rPr lang="en-US" err="1">
                <a:solidFill>
                  <a:srgbClr val="0070C0"/>
                </a:solidFill>
              </a:rPr>
              <a:t>Tetraneutron</a:t>
            </a:r>
            <a:r>
              <a:rPr lang="en-US">
                <a:solidFill>
                  <a:srgbClr val="0070C0"/>
                </a:solidFill>
              </a:rPr>
              <a:t>, JISP16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459" y="4988677"/>
            <a:ext cx="31769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Options:</a:t>
            </a:r>
          </a:p>
          <a:p>
            <a:r>
              <a:rPr lang="en-US"/>
              <a:t>Resonance parameters:</a:t>
            </a:r>
          </a:p>
          <a:p>
            <a:r>
              <a:rPr lang="en-US" i="1" err="1"/>
              <a:t>E</a:t>
            </a:r>
            <a:r>
              <a:rPr lang="en-US" i="1" baseline="-25000" err="1"/>
              <a:t>r</a:t>
            </a:r>
            <a:r>
              <a:rPr lang="en-US" i="1"/>
              <a:t> </a:t>
            </a:r>
            <a:r>
              <a:rPr lang="en-US"/>
              <a:t>= </a:t>
            </a:r>
            <a:r>
              <a:rPr lang="en-US" smtClean="0"/>
              <a:t>844 </a:t>
            </a:r>
            <a:r>
              <a:rPr lang="en-US"/>
              <a:t>keV, </a:t>
            </a:r>
            <a:r>
              <a:rPr lang="en-US" err="1"/>
              <a:t>Γ</a:t>
            </a:r>
            <a:r>
              <a:rPr lang="en-US"/>
              <a:t> = </a:t>
            </a:r>
            <a:r>
              <a:rPr lang="en-US" smtClean="0"/>
              <a:t>1.378 MeV,</a:t>
            </a:r>
          </a:p>
          <a:p>
            <a:r>
              <a:rPr lang="en-US" i="1" err="1" smtClean="0"/>
              <a:t>E</a:t>
            </a:r>
            <a:r>
              <a:rPr lang="en-US" i="1" baseline="-25000" err="1" smtClean="0"/>
              <a:t>false</a:t>
            </a:r>
            <a:r>
              <a:rPr lang="en-US" i="1" smtClean="0"/>
              <a:t> </a:t>
            </a:r>
            <a:r>
              <a:rPr lang="en-US" smtClean="0"/>
              <a:t>= -55 keV.</a:t>
            </a:r>
            <a:endParaRPr lang="en-US" i="1"/>
          </a:p>
          <a:p>
            <a:r>
              <a:rPr lang="en-US" smtClean="0"/>
              <a:t> </a:t>
            </a:r>
            <a:endParaRPr lang="en-US"/>
          </a:p>
        </p:txBody>
      </p:sp>
      <p:pic>
        <p:nvPicPr>
          <p:cNvPr id="10" name="Content Placeholder 9" descr="4n_deltaE_Comp_Select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33" r="-20833"/>
          <a:stretch>
            <a:fillRect/>
          </a:stretch>
        </p:blipFill>
        <p:spPr>
          <a:xfrm>
            <a:off x="-303254" y="0"/>
            <a:ext cx="10918238" cy="5780243"/>
          </a:xfrm>
        </p:spPr>
      </p:pic>
      <p:sp>
        <p:nvSpPr>
          <p:cNvPr id="9" name="TextBox 8"/>
          <p:cNvSpPr txBox="1"/>
          <p:nvPr/>
        </p:nvSpPr>
        <p:spPr>
          <a:xfrm>
            <a:off x="3741117" y="5343376"/>
            <a:ext cx="32910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Or </a:t>
            </a:r>
          </a:p>
          <a:p>
            <a:r>
              <a:rPr lang="en-US" i="1" err="1" smtClean="0">
                <a:solidFill>
                  <a:srgbClr val="00B050"/>
                </a:solidFill>
              </a:rPr>
              <a:t>E</a:t>
            </a:r>
            <a:r>
              <a:rPr lang="en-US" i="1" baseline="-25000" err="1" smtClean="0">
                <a:solidFill>
                  <a:srgbClr val="00B050"/>
                </a:solidFill>
              </a:rPr>
              <a:t>r</a:t>
            </a:r>
            <a:r>
              <a:rPr lang="en-US" i="1" smtClean="0">
                <a:solidFill>
                  <a:srgbClr val="00B050"/>
                </a:solidFill>
              </a:rPr>
              <a:t> </a:t>
            </a:r>
            <a:r>
              <a:rPr lang="en-US">
                <a:solidFill>
                  <a:srgbClr val="00B050"/>
                </a:solidFill>
              </a:rPr>
              <a:t>= 186 keV, </a:t>
            </a:r>
            <a:r>
              <a:rPr lang="en-US" err="1">
                <a:solidFill>
                  <a:srgbClr val="00B050"/>
                </a:solidFill>
              </a:rPr>
              <a:t>Γ</a:t>
            </a:r>
            <a:r>
              <a:rPr lang="en-US">
                <a:solidFill>
                  <a:srgbClr val="00B050"/>
                </a:solidFill>
              </a:rPr>
              <a:t> = 815 </a:t>
            </a:r>
            <a:r>
              <a:rPr lang="en-US" err="1" smtClean="0">
                <a:solidFill>
                  <a:srgbClr val="00B050"/>
                </a:solidFill>
              </a:rPr>
              <a:t>keV</a:t>
            </a:r>
            <a:r>
              <a:rPr lang="en-US" smtClean="0">
                <a:solidFill>
                  <a:srgbClr val="00B050"/>
                </a:solidFill>
              </a:rPr>
              <a:t> ???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2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0" y="131108"/>
            <a:ext cx="5829300" cy="555585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Tetraneutron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40" y="799517"/>
            <a:ext cx="8791160" cy="448025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443317"/>
            <a:ext cx="7772400" cy="1730189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968188" y="5392599"/>
                <a:ext cx="68851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dirty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K. </a:t>
                </a:r>
                <a:r>
                  <a:rPr lang="nb-NO" dirty="0" err="1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Kisamori</a:t>
                </a:r>
                <a:r>
                  <a:rPr lang="nb-NO" dirty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 et al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., Phys. Rev. Lett.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116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, 052501 (2016): </a:t>
                </a:r>
                <a:endParaRPr lang="en-US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r>
                  <a:rPr lang="en-US" i="1" dirty="0" smtClean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E</a:t>
                </a:r>
                <a:r>
                  <a:rPr lang="en-US" i="1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R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= 0.83 ± 0.63(statistical) ±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1.25(systematic) MeV;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width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Γ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≤2.6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MeV</a:t>
                </a:r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188" y="5392599"/>
                <a:ext cx="6885155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797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888279" y="6038930"/>
            <a:ext cx="4608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More data from </a:t>
            </a:r>
            <a:r>
              <a:rPr lang="en-US" dirty="0" smtClean="0"/>
              <a:t>this experiment is expected</a:t>
            </a:r>
          </a:p>
          <a:p>
            <a:r>
              <a:rPr lang="en-US" dirty="0" smtClean="0"/>
              <a:t>Other experiments are starting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40780"/>
          </a:xfrm>
        </p:spPr>
        <p:txBody>
          <a:bodyPr/>
          <a:lstStyle/>
          <a:p>
            <a:r>
              <a:rPr lang="en-US" err="1">
                <a:solidFill>
                  <a:srgbClr val="0070C0"/>
                </a:solidFill>
              </a:rPr>
              <a:t>Tetraneutron</a:t>
            </a:r>
            <a:r>
              <a:rPr lang="en-US">
                <a:solidFill>
                  <a:srgbClr val="0070C0"/>
                </a:solidFill>
              </a:rPr>
              <a:t>, </a:t>
            </a:r>
            <a:r>
              <a:rPr lang="en-US" smtClean="0">
                <a:solidFill>
                  <a:srgbClr val="0070C0"/>
                </a:solidFill>
              </a:rPr>
              <a:t>Daejeon16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459" y="5528042"/>
            <a:ext cx="2487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.</a:t>
            </a:r>
          </a:p>
          <a:p>
            <a:endParaRPr lang="en-US" i="1"/>
          </a:p>
          <a:p>
            <a:r>
              <a:rPr lang="en-US" smtClean="0"/>
              <a:t> </a:t>
            </a:r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95" y="-4223736"/>
            <a:ext cx="7672434" cy="9929032"/>
          </a:xfrm>
        </p:spPr>
      </p:pic>
      <p:sp>
        <p:nvSpPr>
          <p:cNvPr id="9" name="TextBox 8"/>
          <p:cNvSpPr txBox="1"/>
          <p:nvPr/>
        </p:nvSpPr>
        <p:spPr>
          <a:xfrm>
            <a:off x="297459" y="5555829"/>
            <a:ext cx="32957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mtClean="0"/>
          </a:p>
          <a:p>
            <a:r>
              <a:rPr lang="en-US"/>
              <a:t>Resonance parameters:</a:t>
            </a:r>
          </a:p>
          <a:p>
            <a:r>
              <a:rPr lang="en-US" i="1" err="1"/>
              <a:t>E</a:t>
            </a:r>
            <a:r>
              <a:rPr lang="en-US" i="1" baseline="-25000" err="1"/>
              <a:t>r</a:t>
            </a:r>
            <a:r>
              <a:rPr lang="en-US" i="1"/>
              <a:t> </a:t>
            </a:r>
            <a:r>
              <a:rPr lang="en-US"/>
              <a:t>= </a:t>
            </a:r>
            <a:r>
              <a:rPr lang="en-US" smtClean="0"/>
              <a:t>0.997 MeV</a:t>
            </a:r>
            <a:r>
              <a:rPr lang="en-US"/>
              <a:t>, </a:t>
            </a:r>
            <a:r>
              <a:rPr lang="en-US" err="1"/>
              <a:t>Γ</a:t>
            </a:r>
            <a:r>
              <a:rPr lang="en-US"/>
              <a:t> = </a:t>
            </a:r>
            <a:r>
              <a:rPr lang="en-US" smtClean="0"/>
              <a:t>1.60 </a:t>
            </a:r>
            <a:r>
              <a:rPr lang="en-US"/>
              <a:t>MeV,</a:t>
            </a:r>
          </a:p>
          <a:p>
            <a:r>
              <a:rPr lang="en-US" i="1" err="1"/>
              <a:t>E</a:t>
            </a:r>
            <a:r>
              <a:rPr lang="en-US" i="1" baseline="-25000" err="1"/>
              <a:t>false</a:t>
            </a:r>
            <a:r>
              <a:rPr lang="en-US" i="1"/>
              <a:t> </a:t>
            </a:r>
            <a:r>
              <a:rPr lang="en-US"/>
              <a:t>= </a:t>
            </a:r>
            <a:r>
              <a:rPr lang="en-US" smtClean="0"/>
              <a:t>-63.4 </a:t>
            </a:r>
            <a:r>
              <a:rPr lang="en-US"/>
              <a:t>keV.</a:t>
            </a:r>
            <a:endParaRPr lang="en-US" i="1"/>
          </a:p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87042" y="5805041"/>
            <a:ext cx="2864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7030A0"/>
                </a:solidFill>
              </a:rPr>
              <a:t>Similar results with </a:t>
            </a:r>
          </a:p>
          <a:p>
            <a:r>
              <a:rPr lang="en-US" smtClean="0">
                <a:solidFill>
                  <a:srgbClr val="7030A0"/>
                </a:solidFill>
              </a:rPr>
              <a:t>SRG-evolved Idaho N3LO</a:t>
            </a:r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61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459" y="5528042"/>
            <a:ext cx="2487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.</a:t>
            </a:r>
          </a:p>
          <a:p>
            <a:endParaRPr lang="en-US" i="1"/>
          </a:p>
          <a:p>
            <a:r>
              <a:rPr lang="en-US" smtClean="0"/>
              <a:t> 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7458" y="5731419"/>
            <a:ext cx="1795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mtClean="0"/>
          </a:p>
          <a:p>
            <a:r>
              <a:rPr lang="en-US" smtClean="0">
                <a:solidFill>
                  <a:srgbClr val="FF0000"/>
                </a:solidFill>
              </a:rPr>
              <a:t>No resonance! </a:t>
            </a:r>
            <a:endParaRPr lang="en-US">
              <a:solidFill>
                <a:srgbClr val="FF0000"/>
              </a:solidFill>
            </a:endParaRPr>
          </a:p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39042"/>
            <a:ext cx="7619999" cy="5715000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39042"/>
            <a:ext cx="7620000" cy="571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8" y="571500"/>
            <a:ext cx="7176722" cy="53825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40780"/>
          </a:xfrm>
        </p:spPr>
        <p:txBody>
          <a:bodyPr/>
          <a:lstStyle/>
          <a:p>
            <a:r>
              <a:rPr lang="en-US">
                <a:solidFill>
                  <a:srgbClr val="0070C0"/>
                </a:solidFill>
              </a:rPr>
              <a:t>Tetraneutron, </a:t>
            </a:r>
            <a:r>
              <a:rPr lang="en-US" smtClean="0">
                <a:solidFill>
                  <a:srgbClr val="0070C0"/>
                </a:solidFill>
              </a:rPr>
              <a:t>Idaho N3LO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368395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(maybe some around 10 MeV)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3550" y="6143643"/>
            <a:ext cx="214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67317"/>
                </a:solidFill>
              </a:rPr>
              <a:t>There is a virtual state at 15.2 </a:t>
            </a:r>
            <a:r>
              <a:rPr lang="en-US" err="1" smtClean="0">
                <a:solidFill>
                  <a:srgbClr val="067317"/>
                </a:solidFill>
              </a:rPr>
              <a:t>keV</a:t>
            </a:r>
            <a:endParaRPr lang="en-US">
              <a:solidFill>
                <a:srgbClr val="0673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4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The 2018 (preliminary) results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409" y="2743200"/>
            <a:ext cx="5486400" cy="41148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6866" y="1878568"/>
                <a:ext cx="664444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Larger model spaces (up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m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𝑎𝑥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=26)</m:t>
                    </m:r>
                  </m:oMath>
                </a14:m>
                <a:r>
                  <a:rPr lang="en-US" dirty="0" smtClean="0"/>
                  <a:t> and smaller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ℏ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Ω</m:t>
                    </m:r>
                  </m:oMath>
                </a14:m>
                <a:r>
                  <a:rPr lang="en-US" dirty="0" smtClean="0"/>
                  <a:t> values:</a:t>
                </a:r>
              </a:p>
              <a:p>
                <a:r>
                  <a:rPr lang="en-US" dirty="0" smtClean="0"/>
                  <a:t>We get phase shifts at smaller energies and find that it is</a:t>
                </a:r>
              </a:p>
              <a:p>
                <a:r>
                  <a:rPr lang="en-US" dirty="0" smtClean="0"/>
                  <a:t>impossible to fit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𝛿</m:t>
                    </m:r>
                    <m:r>
                      <a:rPr lang="en-US" b="0" i="1" smtClean="0">
                        <a:latin typeface="Cambria Math" charset="0"/>
                      </a:rPr>
                      <m:t>∼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/>
                  <a:t> at low energies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66" y="1878568"/>
                <a:ext cx="6644448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734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3156921"/>
                <a:ext cx="368671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Origin:</a:t>
                </a:r>
              </a:p>
              <a:p>
                <a:r>
                  <a:rPr lang="en-US" dirty="0" smtClean="0"/>
                  <a:t>Hyperspherical potentials are</a:t>
                </a:r>
              </a:p>
              <a:p>
                <a:r>
                  <a:rPr lang="en-US" dirty="0" smtClean="0"/>
                  <a:t>long-ranged: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𝑉</m:t>
                    </m:r>
                    <m:r>
                      <a:rPr lang="en-US" b="0" i="1" smtClean="0">
                        <a:latin typeface="Cambria Math" charset="0"/>
                      </a:rPr>
                      <m:t>∼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𝜌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dirty="0" smtClean="0"/>
                  <a:t> for 3 bodies,</a:t>
                </a:r>
              </a:p>
              <a:p>
                <a:r>
                  <a:rPr lang="en-US" dirty="0"/>
                  <a:t>f</a:t>
                </a:r>
                <a:r>
                  <a:rPr lang="en-US" dirty="0" smtClean="0"/>
                  <a:t>or 4 bodies?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56921"/>
                <a:ext cx="3686715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322" t="-3046" r="-49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17582" y="5484572"/>
                <a:ext cx="39303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𝑉</m:t>
                    </m:r>
                    <m:r>
                      <a:rPr lang="en-US" b="0" i="1" smtClean="0">
                        <a:latin typeface="Cambria Math" charset="0"/>
                      </a:rPr>
                      <m:t>∼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𝜌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dirty="0" smtClean="0"/>
                  <a:t> the low-energy behavior</a:t>
                </a:r>
              </a:p>
              <a:p>
                <a:r>
                  <a:rPr lang="en-US" dirty="0"/>
                  <a:t>o</a:t>
                </a:r>
                <a:r>
                  <a:rPr lang="en-US" dirty="0" smtClean="0"/>
                  <a:t>f the phase shifts is unknown</a:t>
                </a:r>
                <a:r>
                  <a:rPr lang="is-IS" dirty="0" smtClean="0"/>
                  <a:t>… 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582" y="5484572"/>
                <a:ext cx="3930371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240" t="-5660" r="-46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0" y="4575551"/>
            <a:ext cx="4211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Such a slow decrease of the interaction</a:t>
            </a:r>
          </a:p>
          <a:p>
            <a:r>
              <a:rPr lang="en-US" dirty="0"/>
              <a:t>s</a:t>
            </a:r>
            <a:r>
              <a:rPr lang="en-US" dirty="0" smtClean="0"/>
              <a:t>poils the phase shifts at low energies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9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22" y="500313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The 2018 (preliminary)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8338" y="1981200"/>
                <a:ext cx="8903368" cy="4114800"/>
              </a:xfrm>
            </p:spPr>
            <p:txBody>
              <a:bodyPr/>
              <a:lstStyle/>
              <a:p>
                <a:r>
                  <a:rPr lang="en-US" sz="2000" dirty="0" smtClean="0"/>
                  <a:t>To resolve this problem we use the </a:t>
                </a:r>
                <a:r>
                  <a:rPr lang="en-US" sz="2000" i="1" dirty="0" smtClean="0"/>
                  <a:t>J</a:t>
                </a:r>
                <a:r>
                  <a:rPr lang="en-US" sz="2000" dirty="0" smtClean="0"/>
                  <a:t>-matrix inverse scattering approach (</a:t>
                </a:r>
                <a:r>
                  <a:rPr lang="en-US" sz="2000" dirty="0"/>
                  <a:t>S. A. </a:t>
                </a:r>
                <a:r>
                  <a:rPr lang="en-US" sz="2000" dirty="0" err="1" smtClean="0"/>
                  <a:t>Zaytsev</a:t>
                </a:r>
                <a:r>
                  <a:rPr lang="en-US" sz="2000" dirty="0" smtClean="0"/>
                  <a:t>, </a:t>
                </a:r>
                <a:r>
                  <a:rPr lang="is-IS" sz="2000" dirty="0"/>
                  <a:t>Theor. Math. Phys. </a:t>
                </a:r>
                <a:r>
                  <a:rPr lang="is-IS" sz="2000" b="1" dirty="0"/>
                  <a:t>115</a:t>
                </a:r>
                <a:r>
                  <a:rPr lang="is-IS" sz="2000" dirty="0"/>
                  <a:t>, 575 (1998</a:t>
                </a:r>
                <a:r>
                  <a:rPr lang="is-IS" sz="2000" dirty="0" smtClean="0"/>
                  <a:t>); AMS </a:t>
                </a:r>
                <a:r>
                  <a:rPr lang="is-IS" sz="2000" i="1" dirty="0" smtClean="0"/>
                  <a:t>et al</a:t>
                </a:r>
                <a:r>
                  <a:rPr lang="is-IS" sz="2000" dirty="0" smtClean="0"/>
                  <a:t>, PRC </a:t>
                </a:r>
                <a:r>
                  <a:rPr lang="is-IS" sz="2000" b="1" dirty="0"/>
                  <a:t>70</a:t>
                </a:r>
                <a:r>
                  <a:rPr lang="is-IS" sz="2000" dirty="0"/>
                  <a:t>, 044005 (2004</a:t>
                </a:r>
                <a:r>
                  <a:rPr lang="is-IS" sz="2000" dirty="0" smtClean="0"/>
                  <a:t>); PRC </a:t>
                </a:r>
                <a:r>
                  <a:rPr lang="is-IS" sz="2000" b="1" dirty="0" smtClean="0"/>
                  <a:t>79</a:t>
                </a:r>
                <a:r>
                  <a:rPr lang="is-IS" sz="2000" dirty="0"/>
                  <a:t>, 014610 (2009</a:t>
                </a:r>
                <a:r>
                  <a:rPr lang="is-IS" sz="2000" dirty="0" smtClean="0"/>
                  <a:t>)); i.e., we construct an interaction as a finite tridiagonal matrix in the oscillator basis describing our            SS-HORSE hyperspherical phase shifts obtained with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is-IS" sz="2000" dirty="0" smtClean="0"/>
                  <a:t> value and search numerically for the </a:t>
                </a:r>
                <a:r>
                  <a:rPr lang="is-IS" sz="2000" i="1" dirty="0" smtClean="0"/>
                  <a:t>S</a:t>
                </a:r>
                <a:r>
                  <a:rPr lang="is-IS" sz="2000" dirty="0" smtClean="0"/>
                  <a:t>-matrix poles.</a:t>
                </a:r>
              </a:p>
              <a:p>
                <a:r>
                  <a:rPr lang="is-IS" sz="2000" dirty="0" smtClean="0"/>
                  <a:t>Ideally we need to construct the infinite potential matrix to guarantee the description of the long-range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𝜌</m:t>
                        </m:r>
                      </m:e>
                      <m:sup>
                        <m:r>
                          <a:rPr lang="en-US" sz="2000" b="0" i="1" smtClean="0">
                            <a:latin typeface="Cambria Math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is-IS" sz="2000" dirty="0" smtClean="0"/>
                  <a:t> interaction tail, but ... </a:t>
                </a:r>
              </a:p>
              <a:p>
                <a:r>
                  <a:rPr lang="is-IS" sz="2000" dirty="0" smtClean="0"/>
                  <a:t>So, we construct a set of interaction matrices of increasing rank </a:t>
                </a:r>
                <a:r>
                  <a:rPr lang="is-IS" sz="2000" i="1" dirty="0" smtClean="0"/>
                  <a:t>N</a:t>
                </a:r>
                <a:r>
                  <a:rPr lang="is-IS" sz="2000" dirty="0" smtClean="0"/>
                  <a:t>, obtain the poles and extrapolate the resonant energies and widths supposing their exponential convergence with </a:t>
                </a:r>
                <a:r>
                  <a:rPr lang="is-IS" sz="2000" i="1" dirty="0" smtClean="0"/>
                  <a:t>N.</a:t>
                </a:r>
                <a:r>
                  <a:rPr lang="is-IS" sz="2000" dirty="0"/>
                  <a:t/>
                </a:r>
                <a:br>
                  <a:rPr lang="is-IS" sz="2000" dirty="0"/>
                </a:br>
                <a:endParaRPr lang="is-IS" sz="2000" dirty="0"/>
              </a:p>
              <a:p>
                <a:endParaRPr lang="is-IS" dirty="0"/>
              </a:p>
              <a:p>
                <a:endParaRPr lang="is-I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338" y="1981200"/>
                <a:ext cx="8903368" cy="4114800"/>
              </a:xfrm>
              <a:blipFill rotWithShape="0">
                <a:blip r:embed="rId2"/>
                <a:stretch>
                  <a:fillRect l="-616" t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500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The 2018 (preliminary) </a:t>
            </a:r>
            <a:r>
              <a:rPr lang="en-US" dirty="0" smtClean="0">
                <a:solidFill>
                  <a:srgbClr val="0070C0"/>
                </a:solidFill>
              </a:rPr>
              <a:t>results: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inverse scattering phase shifts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07" y="1143001"/>
            <a:ext cx="7963694" cy="5972770"/>
          </a:xfrm>
        </p:spPr>
      </p:pic>
    </p:spTree>
    <p:extLst>
      <p:ext uri="{BB962C8B-B14F-4D97-AF65-F5344CB8AC3E}">
        <p14:creationId xmlns:p14="http://schemas.microsoft.com/office/powerpoint/2010/main" val="181598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42900" y="157163"/>
                <a:ext cx="8115300" cy="1143000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The 2018 (preliminary) results:</a:t>
                </a:r>
                <a:br>
                  <a:rPr lang="en-US" dirty="0" smtClean="0">
                    <a:solidFill>
                      <a:srgbClr val="0070C0"/>
                    </a:solidFill>
                  </a:rPr>
                </a:br>
                <a:r>
                  <a:rPr lang="en-US" dirty="0" smtClean="0">
                    <a:solidFill>
                      <a:srgbClr val="0070C0"/>
                    </a:solidFill>
                  </a:rPr>
                  <a:t>energy and width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max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=26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42900" y="157163"/>
                <a:ext cx="8115300" cy="1143000"/>
              </a:xfrm>
              <a:blipFill rotWithShape="0">
                <a:blip r:embed="rId2"/>
                <a:stretch>
                  <a:fillRect l="-2102" t="-24599" r="-901" b="-37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27" y="1414463"/>
            <a:ext cx="8722518" cy="5815012"/>
          </a:xfrm>
        </p:spPr>
      </p:pic>
    </p:spTree>
    <p:extLst>
      <p:ext uri="{BB962C8B-B14F-4D97-AF65-F5344CB8AC3E}">
        <p14:creationId xmlns:p14="http://schemas.microsoft.com/office/powerpoint/2010/main" val="121102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14313" y="157163"/>
                <a:ext cx="8815387" cy="1143000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The 2018 (preliminary) results:</a:t>
                </a:r>
                <a:br>
                  <a:rPr lang="en-US" dirty="0" smtClean="0">
                    <a:solidFill>
                      <a:srgbClr val="0070C0"/>
                    </a:solidFill>
                  </a:rPr>
                </a:br>
                <a:r>
                  <a:rPr lang="en-US" dirty="0" smtClean="0">
                    <a:solidFill>
                      <a:srgbClr val="0070C0"/>
                    </a:solidFill>
                  </a:rPr>
                  <a:t>energy and width </a:t>
                </a:r>
                <a:r>
                  <a:rPr lang="en-US" smtClean="0">
                    <a:solidFill>
                      <a:srgbClr val="0070C0"/>
                    </a:solidFill>
                  </a:rPr>
                  <a:t>for various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max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14313" y="157163"/>
                <a:ext cx="8815387" cy="1143000"/>
              </a:xfrm>
              <a:blipFill rotWithShape="0">
                <a:blip r:embed="rId2"/>
                <a:stretch>
                  <a:fillRect l="-1452" t="-24599" b="-37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27" y="1414463"/>
            <a:ext cx="8722518" cy="5815012"/>
          </a:xfrm>
        </p:spPr>
      </p:pic>
    </p:spTree>
    <p:extLst>
      <p:ext uri="{BB962C8B-B14F-4D97-AF65-F5344CB8AC3E}">
        <p14:creationId xmlns:p14="http://schemas.microsoft.com/office/powerpoint/2010/main" val="79576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599" y="157163"/>
            <a:ext cx="9576544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0070C0"/>
                </a:solidFill>
              </a:rPr>
              <a:t>The 2018 (preliminary) results:</a:t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>surprisingly, we have two resonances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27" y="1414463"/>
            <a:ext cx="8722518" cy="5815012"/>
          </a:xfrm>
        </p:spPr>
      </p:pic>
    </p:spTree>
    <p:extLst>
      <p:ext uri="{BB962C8B-B14F-4D97-AF65-F5344CB8AC3E}">
        <p14:creationId xmlns:p14="http://schemas.microsoft.com/office/powerpoint/2010/main" val="124586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599" y="157163"/>
            <a:ext cx="9576544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0070C0"/>
                </a:solidFill>
              </a:rPr>
              <a:t>The 2018 (preliminary) results:</a:t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>surprisingly, we have two resonances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2" y="2095500"/>
            <a:ext cx="5793580" cy="386238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635" y="2095500"/>
            <a:ext cx="5793580" cy="3862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57250" y="5957887"/>
                <a:ext cx="30784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𝐸</m:t>
                      </m:r>
                      <m:r>
                        <a:rPr lang="en-US" b="0" i="1" smtClean="0">
                          <a:latin typeface="Cambria Math" charset="0"/>
                        </a:rPr>
                        <m:t>≈0.29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MeV</m:t>
                      </m:r>
                      <m:r>
                        <a:rPr lang="en-US" b="0" i="0" smtClean="0"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Γ</m:t>
                      </m:r>
                      <m:r>
                        <a:rPr lang="en-US" b="0" i="1" smtClean="0">
                          <a:latin typeface="Cambria Math" charset="0"/>
                        </a:rPr>
                        <m:t>≈0.85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MeV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" y="5957887"/>
                <a:ext cx="3078407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93443" b="-1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36428" y="5957887"/>
                <a:ext cx="2821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𝐸</m:t>
                      </m:r>
                      <m:r>
                        <a:rPr lang="en-US" b="0" i="1" smtClean="0">
                          <a:latin typeface="Cambria Math" charset="0"/>
                        </a:rPr>
                        <m:t>≈0.8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MeV</m:t>
                      </m:r>
                      <m:r>
                        <a:rPr lang="en-US" b="0" i="1" smtClean="0"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Γ</m:t>
                      </m:r>
                      <m:r>
                        <a:rPr lang="en-US" b="0" i="1" smtClean="0">
                          <a:latin typeface="Cambria Math" charset="0"/>
                        </a:rPr>
                        <m:t>≈1.3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MeV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428" y="5957887"/>
                <a:ext cx="2821926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93443" b="-1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116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00FF"/>
                </a:solidFill>
              </a:rPr>
              <a:t>Summary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86753"/>
            <a:ext cx="7772400" cy="4974468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Low-lying narrow tetraneutron resonances are  predicted with JISP16, Daejeon16 and SRG-evolved Idaho N3LO interactions; with </a:t>
            </a:r>
            <a:r>
              <a:rPr lang="en-US" sz="2400" dirty="0">
                <a:solidFill>
                  <a:srgbClr val="FF0000"/>
                </a:solidFill>
              </a:rPr>
              <a:t>unperturbed Idaho N3LO </a:t>
            </a:r>
            <a:r>
              <a:rPr lang="en-US" sz="2400" dirty="0" smtClean="0">
                <a:solidFill>
                  <a:srgbClr val="FF0000"/>
                </a:solidFill>
              </a:rPr>
              <a:t>there seems to be no resonance but a very low-lying virtual state. Further studies with other interactions including </a:t>
            </a:r>
            <a:r>
              <a:rPr lang="en-US" sz="2400" i="1" dirty="0" smtClean="0">
                <a:solidFill>
                  <a:srgbClr val="FF0000"/>
                </a:solidFill>
              </a:rPr>
              <a:t>NNN</a:t>
            </a:r>
            <a:r>
              <a:rPr lang="en-US" sz="2400" dirty="0" smtClean="0">
                <a:solidFill>
                  <a:srgbClr val="FF0000"/>
                </a:solidFill>
              </a:rPr>
              <a:t> forces are on the way.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Reaction mechanism is very important and should be examined. Experimentalists do not measure </a:t>
            </a:r>
            <a:r>
              <a:rPr lang="en-US" sz="2400" i="1" dirty="0" smtClean="0">
                <a:solidFill>
                  <a:schemeClr val="accent2"/>
                </a:solidFill>
              </a:rPr>
              <a:t>S-</a:t>
            </a:r>
            <a:r>
              <a:rPr lang="en-US" sz="2400" dirty="0" smtClean="0">
                <a:solidFill>
                  <a:schemeClr val="accent2"/>
                </a:solidFill>
              </a:rPr>
              <a:t>matrix poles but the cross sections. </a:t>
            </a:r>
          </a:p>
          <a:p>
            <a:r>
              <a:rPr lang="en-US" sz="2400" dirty="0" smtClean="0">
                <a:solidFill>
                  <a:srgbClr val="067317"/>
                </a:solidFill>
              </a:rPr>
              <a:t>New experimental data are very desired and are expected soon.</a:t>
            </a:r>
          </a:p>
          <a:p>
            <a:r>
              <a:rPr lang="is-IS" sz="2400" dirty="0" smtClean="0">
                <a:solidFill>
                  <a:schemeClr val="accent2"/>
                </a:solidFill>
              </a:rPr>
              <a:t>…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Tetraneutron </a:t>
            </a:r>
            <a:r>
              <a:rPr lang="en-US" b="1" dirty="0" smtClean="0">
                <a:solidFill>
                  <a:srgbClr val="FF0000"/>
                </a:solidFill>
              </a:rPr>
              <a:t>theory: </a:t>
            </a:r>
            <a:r>
              <a:rPr lang="en-US" b="1" dirty="0">
                <a:solidFill>
                  <a:srgbClr val="FF0000"/>
                </a:solidFill>
              </a:rPr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26291"/>
            <a:ext cx="8996082" cy="380215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For </a:t>
            </a:r>
            <a:r>
              <a:rPr lang="en-US" dirty="0" smtClean="0"/>
              <a:t>a historical </a:t>
            </a:r>
            <a:r>
              <a:rPr lang="en-US" dirty="0"/>
              <a:t>survey see R. </a:t>
            </a:r>
            <a:r>
              <a:rPr lang="en-US" dirty="0" err="1"/>
              <a:t>Ya</a:t>
            </a:r>
            <a:r>
              <a:rPr lang="en-US" dirty="0"/>
              <a:t>. </a:t>
            </a:r>
            <a:r>
              <a:rPr lang="en-US" dirty="0" err="1"/>
              <a:t>Kezerashvili</a:t>
            </a:r>
            <a:r>
              <a:rPr lang="en-US" dirty="0"/>
              <a:t>, arXiv:1608.00169 [</a:t>
            </a:r>
            <a:r>
              <a:rPr lang="en-US" dirty="0" err="1"/>
              <a:t>nucl-th</a:t>
            </a:r>
            <a:r>
              <a:rPr lang="en-US" dirty="0"/>
              <a:t>] (2016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There was a lot of theoretical studies of tetraneutron starting from 1970’s with various </a:t>
            </a:r>
            <a:r>
              <a:rPr lang="en-US" i="1" dirty="0" smtClean="0"/>
              <a:t>NN</a:t>
            </a:r>
            <a:r>
              <a:rPr lang="en-US" dirty="0" smtClean="0"/>
              <a:t> and </a:t>
            </a:r>
            <a:r>
              <a:rPr lang="en-US" i="1" dirty="0" smtClean="0"/>
              <a:t>NNN </a:t>
            </a:r>
            <a:r>
              <a:rPr lang="en-US" dirty="0" smtClean="0"/>
              <a:t>interactions within various approaches: democratic decay (</a:t>
            </a:r>
            <a:r>
              <a:rPr lang="en-US" dirty="0" err="1" smtClean="0"/>
              <a:t>hyperspherical</a:t>
            </a:r>
            <a:r>
              <a:rPr lang="en-US" dirty="0" smtClean="0"/>
              <a:t> approach</a:t>
            </a:r>
            <a:r>
              <a:rPr lang="en-US" dirty="0"/>
              <a:t>), </a:t>
            </a:r>
            <a:r>
              <a:rPr lang="en-US" dirty="0" smtClean="0"/>
              <a:t>Faddeev−</a:t>
            </a:r>
            <a:r>
              <a:rPr lang="en-US" dirty="0" err="1" smtClean="0"/>
              <a:t>Yakubovsky</a:t>
            </a:r>
            <a:r>
              <a:rPr lang="en-US" dirty="0" smtClean="0"/>
              <a:t> equations, Gamow </a:t>
            </a:r>
            <a:r>
              <a:rPr lang="en-US" dirty="0"/>
              <a:t>shell model, complex scaling, </a:t>
            </a:r>
            <a:r>
              <a:rPr lang="en-US" dirty="0" smtClean="0"/>
              <a:t>analytic </a:t>
            </a:r>
            <a:r>
              <a:rPr lang="en-US" dirty="0"/>
              <a:t>continuation in the coupling </a:t>
            </a:r>
            <a:r>
              <a:rPr lang="en-US" dirty="0" smtClean="0"/>
              <a:t>constant, various bound state techniques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An undoubtful conclusion: no tetraneutron bound state</a:t>
            </a:r>
          </a:p>
          <a:p>
            <a:r>
              <a:rPr lang="is-IS" dirty="0" smtClean="0"/>
              <a:t>No indication in previous studies of a resonance at low enough energies and narrow enough to be detected experimentally from </a:t>
            </a:r>
            <a:r>
              <a:rPr lang="en-US" dirty="0" smtClean="0"/>
              <a:t> numerous studies allowing for continuum</a:t>
            </a:r>
          </a:p>
          <a:p>
            <a:r>
              <a:rPr lang="en-US" dirty="0" smtClean="0"/>
              <a:t>There were, however, some indication on a possible low-lying tetraneutron resonance from some bound-state calculations</a:t>
            </a:r>
            <a:r>
              <a:rPr lang="is-IS" dirty="0" smtClean="0"/>
              <a:t>…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37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8337"/>
            <a:ext cx="7772400" cy="1143000"/>
          </a:xfrm>
        </p:spPr>
        <p:txBody>
          <a:bodyPr/>
          <a:lstStyle/>
          <a:p>
            <a:r>
              <a:rPr lang="en-US" sz="66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you!</a:t>
            </a:r>
            <a:endParaRPr lang="en-US" sz="66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485" y="-1486568"/>
            <a:ext cx="77724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4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504324"/>
            <a:ext cx="7886700" cy="1159809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Tetraneutron: an example of 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an indication on a possible low-lying tetraneutron resonance </a:t>
            </a:r>
            <a:r>
              <a:rPr lang="en-US" sz="3600" b="1" dirty="0" smtClean="0">
                <a:solidFill>
                  <a:srgbClr val="FF0000"/>
                </a:solidFill>
              </a:rPr>
              <a:t>from GFMC bound-state </a:t>
            </a:r>
            <a:r>
              <a:rPr lang="en-US" sz="3600" b="1" dirty="0">
                <a:solidFill>
                  <a:srgbClr val="FF0000"/>
                </a:solidFill>
              </a:rPr>
              <a:t>calculations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7273"/>
            <a:ext cx="7543800" cy="237525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14350" y="2187273"/>
            <a:ext cx="75009" cy="5934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18" y="3600397"/>
            <a:ext cx="3966882" cy="313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8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92506"/>
            <a:ext cx="9336504" cy="14397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Tetraneutron: an example of </a:t>
            </a:r>
            <a:r>
              <a:rPr lang="en-US" b="1" dirty="0" smtClean="0">
                <a:solidFill>
                  <a:srgbClr val="FF0000"/>
                </a:solidFill>
              </a:rPr>
              <a:t>a recent </a:t>
            </a:r>
            <a:r>
              <a:rPr lang="en-US" b="1" smtClean="0">
                <a:solidFill>
                  <a:srgbClr val="FF0000"/>
                </a:solidFill>
              </a:rPr>
              <a:t>study of </a:t>
            </a:r>
            <a:r>
              <a:rPr lang="en-US" b="1" dirty="0" smtClean="0">
                <a:solidFill>
                  <a:srgbClr val="FF0000"/>
                </a:solidFill>
              </a:rPr>
              <a:t>a </a:t>
            </a:r>
            <a:r>
              <a:rPr lang="en-US" b="1" dirty="0">
                <a:solidFill>
                  <a:srgbClr val="FF0000"/>
                </a:solidFill>
              </a:rPr>
              <a:t>possible low-lying tetraneutron </a:t>
            </a:r>
            <a:r>
              <a:rPr lang="en-US" b="1" dirty="0" smtClean="0">
                <a:solidFill>
                  <a:srgbClr val="FF0000"/>
                </a:solidFill>
              </a:rPr>
              <a:t>resonance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9879"/>
            <a:ext cx="6344906" cy="436847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25" y="4048475"/>
            <a:ext cx="36480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4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34189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Tetraneutron theory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834189"/>
                <a:ext cx="9144000" cy="5887453"/>
              </a:xfrm>
            </p:spPr>
            <p:txBody>
              <a:bodyPr/>
              <a:lstStyle/>
              <a:p>
                <a:r>
                  <a:rPr lang="en-US" sz="2400" dirty="0" smtClean="0">
                    <a:latin typeface="Calibri" charset="0"/>
                    <a:ea typeface="Calibri" charset="0"/>
                    <a:cs typeface="Calibri" charset="0"/>
                  </a:rPr>
                  <a:t>So, no tetraneutron resonance from numerous theoretical studies with various modern (and not only) </a:t>
                </a:r>
                <a:r>
                  <a:rPr lang="en-US" sz="2400" i="1" dirty="0" smtClean="0">
                    <a:latin typeface="Calibri" charset="0"/>
                    <a:ea typeface="Calibri" charset="0"/>
                    <a:cs typeface="Calibri" charset="0"/>
                  </a:rPr>
                  <a:t>NN</a:t>
                </a:r>
                <a:r>
                  <a:rPr lang="en-US" sz="2400" dirty="0" smtClean="0">
                    <a:latin typeface="Calibri" charset="0"/>
                    <a:ea typeface="Calibri" charset="0"/>
                    <a:cs typeface="Calibri" charset="0"/>
                  </a:rPr>
                  <a:t> and </a:t>
                </a:r>
                <a:r>
                  <a:rPr lang="en-US" sz="2400" i="1" dirty="0" smtClean="0">
                    <a:latin typeface="Calibri" charset="0"/>
                    <a:ea typeface="Calibri" charset="0"/>
                    <a:cs typeface="Calibri" charset="0"/>
                  </a:rPr>
                  <a:t>NNN</a:t>
                </a:r>
                <a:r>
                  <a:rPr lang="en-US" sz="2400" dirty="0" smtClean="0">
                    <a:latin typeface="Calibri" charset="0"/>
                    <a:ea typeface="Calibri" charset="0"/>
                    <a:cs typeface="Calibri" charset="0"/>
                  </a:rPr>
                  <a:t> interactions</a:t>
                </a:r>
              </a:p>
              <a:p>
                <a:r>
                  <a:rPr lang="en-US" sz="2400" dirty="0" smtClean="0">
                    <a:latin typeface="Calibri" charset="0"/>
                    <a:ea typeface="Calibri" charset="0"/>
                    <a:cs typeface="Calibri" charset="0"/>
                  </a:rPr>
                  <a:t>We, however, obtain such a resonance within a newly developed            SS-HORSE-NCSM approach with our JISP16 </a:t>
                </a:r>
                <a:r>
                  <a:rPr lang="en-US" sz="2400" i="1" dirty="0" smtClean="0">
                    <a:latin typeface="Calibri" charset="0"/>
                    <a:ea typeface="Calibri" charset="0"/>
                    <a:cs typeface="Calibri" charset="0"/>
                  </a:rPr>
                  <a:t>NN</a:t>
                </a:r>
                <a:r>
                  <a:rPr lang="en-US" sz="2400" dirty="0" smtClean="0">
                    <a:latin typeface="Calibri" charset="0"/>
                    <a:ea typeface="Calibri" charset="0"/>
                    <a:cs typeface="Calibri" charset="0"/>
                  </a:rPr>
                  <a:t> interaction fitted to </a:t>
                </a:r>
                <a:r>
                  <a:rPr lang="en-US" sz="2400" i="1" dirty="0" smtClean="0">
                    <a:latin typeface="Calibri" charset="0"/>
                    <a:ea typeface="Calibri" charset="0"/>
                    <a:cs typeface="Calibri" charset="0"/>
                  </a:rPr>
                  <a:t>NN</a:t>
                </a:r>
                <a:r>
                  <a:rPr lang="en-US" sz="2400" dirty="0" smtClean="0">
                    <a:latin typeface="Calibri" charset="0"/>
                    <a:ea typeface="Calibri" charset="0"/>
                    <a:cs typeface="Calibri" charset="0"/>
                  </a:rPr>
                  <a:t> data and properties of light nuclei: 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AMS et al., Phys. Rev. Lett. </a:t>
                </a:r>
                <a:r>
                  <a:rPr lang="en-US" sz="2400" b="1" dirty="0">
                    <a:solidFill>
                      <a:schemeClr val="accent2">
                        <a:lumMod val="75000"/>
                      </a:schemeClr>
                    </a:solidFill>
                  </a:rPr>
                  <a:t>117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, 182502 (2016</a:t>
                </a:r>
                <a:r>
                  <a:rPr lang="en-US" sz="2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): </a:t>
                </a:r>
                <a:r>
                  <a:rPr lang="en-US" sz="2400" i="1" dirty="0">
                    <a:solidFill>
                      <a:schemeClr val="accent2">
                        <a:lumMod val="75000"/>
                      </a:schemeClr>
                    </a:solidFill>
                  </a:rPr>
                  <a:t>E</a:t>
                </a:r>
                <a:r>
                  <a:rPr lang="en-US" sz="2400" i="1" baseline="-25000" dirty="0">
                    <a:solidFill>
                      <a:schemeClr val="accent2">
                        <a:lumMod val="75000"/>
                      </a:schemeClr>
                    </a:solidFill>
                  </a:rPr>
                  <a:t>R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= 0.8 MeV; width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Γ</m:t>
                    </m:r>
                  </m:oMath>
                </a14:m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= 1.4 MeV</a:t>
                </a:r>
                <a:endParaRPr lang="en-US" sz="2400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:r>
                  <a:rPr lang="en-US" sz="2400" dirty="0" smtClean="0">
                    <a:latin typeface="Calibri" charset="0"/>
                    <a:ea typeface="Calibri" charset="0"/>
                    <a:cs typeface="Calibri" charset="0"/>
                  </a:rPr>
                  <a:t>The question: is </a:t>
                </a:r>
                <a:r>
                  <a:rPr lang="en-US" sz="2400" dirty="0" smtClean="0">
                    <a:latin typeface="Calibri" charset="0"/>
                    <a:ea typeface="Calibri" charset="0"/>
                    <a:cs typeface="Calibri" charset="0"/>
                  </a:rPr>
                  <a:t>the difference due to the use of different </a:t>
                </a:r>
                <a:r>
                  <a:rPr lang="en-US" sz="2400" i="1" dirty="0" smtClean="0">
                    <a:latin typeface="Calibri" charset="0"/>
                    <a:ea typeface="Calibri" charset="0"/>
                    <a:cs typeface="Calibri" charset="0"/>
                  </a:rPr>
                  <a:t>NN</a:t>
                </a:r>
                <a:r>
                  <a:rPr lang="en-US" sz="2400" dirty="0" smtClean="0">
                    <a:latin typeface="Calibri" charset="0"/>
                    <a:ea typeface="Calibri" charset="0"/>
                    <a:cs typeface="Calibri" charset="0"/>
                  </a:rPr>
                  <a:t> interactions? Or is </a:t>
                </a:r>
                <a:r>
                  <a:rPr lang="en-US" sz="2400" dirty="0" smtClean="0">
                    <a:latin typeface="Calibri" charset="0"/>
                    <a:ea typeface="Calibri" charset="0"/>
                    <a:cs typeface="Calibri" charset="0"/>
                  </a:rPr>
                  <a:t>it due to the use of different theoretical approaches? </a:t>
                </a:r>
                <a:endParaRPr lang="en-US" sz="2400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However, the main question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is: will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the future experiments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confirm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the experimental finding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of the resonant state by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K. </a:t>
                </a:r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Kisamori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et al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.?</a:t>
                </a: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4189"/>
                <a:ext cx="9144000" cy="5887453"/>
              </a:xfrm>
              <a:blipFill rotWithShape="0">
                <a:blip r:embed="rId2"/>
                <a:stretch>
                  <a:fillRect l="-1533" t="-932" r="-3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001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idea: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NCSM + HORSE = continuum spectrum</a:t>
            </a:r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70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6324</TotalTime>
  <Words>1411</Words>
  <Application>Microsoft Macintosh PowerPoint</Application>
  <PresentationFormat>On-screen Show (4:3)</PresentationFormat>
  <Paragraphs>234</Paragraphs>
  <Slides>50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Calibri</vt:lpstr>
      <vt:lpstr>Cambria Math</vt:lpstr>
      <vt:lpstr>Garamond</vt:lpstr>
      <vt:lpstr>ＭＳ Ｐゴシック</vt:lpstr>
      <vt:lpstr>Symbol</vt:lpstr>
      <vt:lpstr>Wingdings</vt:lpstr>
      <vt:lpstr>Arial</vt:lpstr>
      <vt:lpstr>Couture</vt:lpstr>
      <vt:lpstr>Blank Presentation</vt:lpstr>
      <vt:lpstr>tetraneutron resonance: THEORY</vt:lpstr>
      <vt:lpstr>Collaborators:</vt:lpstr>
      <vt:lpstr>Tetraneutron experiment: history</vt:lpstr>
      <vt:lpstr>Tetraneutron</vt:lpstr>
      <vt:lpstr>Tetraneutron theory: history</vt:lpstr>
      <vt:lpstr>Tetraneutron: an example of  an indication on a possible low-lying tetraneutron resonance from GFMC bound-state calculations</vt:lpstr>
      <vt:lpstr>Tetraneutron: an example of a recent study of a possible low-lying tetraneutron resonance</vt:lpstr>
      <vt:lpstr>Tetraneutron theory</vt:lpstr>
      <vt:lpstr>General idea:</vt:lpstr>
      <vt:lpstr>No-core Shell Model</vt:lpstr>
      <vt:lpstr>No-core Shell Model</vt:lpstr>
      <vt:lpstr>No-core Shell Model</vt:lpstr>
      <vt:lpstr>J-matrix (Jacobi matrix) formalism in scattering theory  </vt:lpstr>
      <vt:lpstr>J-matrix formalism</vt:lpstr>
      <vt:lpstr>General idea of the  HORSE formalism</vt:lpstr>
      <vt:lpstr>General idea of the  HORSE formalism</vt:lpstr>
      <vt:lpstr>General idea of the  HORSE formalism</vt:lpstr>
      <vt:lpstr>General idea of the  HORSE formalism</vt:lpstr>
      <vt:lpstr>General idea of the  HORSE formalism</vt:lpstr>
      <vt:lpstr>General idea of the  HORSE formalism</vt:lpstr>
      <vt:lpstr>General idea of the  HORSE formalism</vt:lpstr>
      <vt:lpstr>General idea of the  HORSE formalism</vt:lpstr>
      <vt:lpstr>HORSE solutions</vt:lpstr>
      <vt:lpstr>Problems with direct HORSE application</vt:lpstr>
      <vt:lpstr>Single-state HORSE  (SS-HORSE)</vt:lpstr>
      <vt:lpstr>Single-state HORSE  (SS-HORSE)</vt:lpstr>
      <vt:lpstr> Convergence: model problem</vt:lpstr>
      <vt:lpstr>S-matrix at low energies</vt:lpstr>
      <vt:lpstr>How it works</vt:lpstr>
      <vt:lpstr>nα scattering: NCSM, JISP16</vt:lpstr>
      <vt:lpstr>nα scattering: NCSM, JISP16</vt:lpstr>
      <vt:lpstr>nα scattering: NCSM, JISP16</vt:lpstr>
      <vt:lpstr>Tetraneutron</vt:lpstr>
      <vt:lpstr>Tetraneutron</vt:lpstr>
      <vt:lpstr>Tetraneutron</vt:lpstr>
      <vt:lpstr>Tetraneutron, JISP16</vt:lpstr>
      <vt:lpstr>Tetraneutron, JISP16</vt:lpstr>
      <vt:lpstr>Tetraneutron, JISP16</vt:lpstr>
      <vt:lpstr>Tetraneutron, JISP16</vt:lpstr>
      <vt:lpstr>Tetraneutron, Daejeon16</vt:lpstr>
      <vt:lpstr>Tetraneutron, Idaho N3LO</vt:lpstr>
      <vt:lpstr>The 2018 (preliminary) results</vt:lpstr>
      <vt:lpstr>The 2018 (preliminary) results</vt:lpstr>
      <vt:lpstr>The 2018 (preliminary) results: inverse scattering phase shifts</vt:lpstr>
      <vt:lpstr>The 2018 (preliminary) results: energy and width for N_max=26</vt:lpstr>
      <vt:lpstr>The 2018 (preliminary) results: energy and width for various N_max</vt:lpstr>
      <vt:lpstr>The 2018 (preliminary) results: surprisingly, we have two resonances</vt:lpstr>
      <vt:lpstr>The 2018 (preliminary) results: surprisingly, we have two resonances</vt:lpstr>
      <vt:lpstr>Summary</vt:lpstr>
      <vt:lpstr>Thank you!</vt:lpstr>
    </vt:vector>
  </TitlesOfParts>
  <Company>Iowa State University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Andrey Shirokov</dc:creator>
  <cp:lastModifiedBy>Microsoft Office User</cp:lastModifiedBy>
  <cp:revision>257</cp:revision>
  <dcterms:created xsi:type="dcterms:W3CDTF">2015-07-25T12:44:47Z</dcterms:created>
  <dcterms:modified xsi:type="dcterms:W3CDTF">2018-05-18T04:09:36Z</dcterms:modified>
</cp:coreProperties>
</file>