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401" r:id="rId3"/>
    <p:sldId id="369" r:id="rId4"/>
    <p:sldId id="367" r:id="rId5"/>
    <p:sldId id="368" r:id="rId6"/>
    <p:sldId id="402" r:id="rId7"/>
    <p:sldId id="361" r:id="rId8"/>
    <p:sldId id="400" r:id="rId9"/>
    <p:sldId id="398" r:id="rId10"/>
    <p:sldId id="372" r:id="rId11"/>
    <p:sldId id="354" r:id="rId12"/>
    <p:sldId id="403" r:id="rId13"/>
    <p:sldId id="373" r:id="rId14"/>
    <p:sldId id="380" r:id="rId15"/>
    <p:sldId id="375" r:id="rId16"/>
    <p:sldId id="351" r:id="rId17"/>
    <p:sldId id="406" r:id="rId18"/>
    <p:sldId id="360" r:id="rId19"/>
    <p:sldId id="357" r:id="rId20"/>
    <p:sldId id="339" r:id="rId21"/>
    <p:sldId id="378" r:id="rId22"/>
    <p:sldId id="344" r:id="rId23"/>
    <p:sldId id="381" r:id="rId24"/>
    <p:sldId id="388" r:id="rId25"/>
    <p:sldId id="345" r:id="rId26"/>
    <p:sldId id="395" r:id="rId27"/>
    <p:sldId id="404" r:id="rId28"/>
    <p:sldId id="394" r:id="rId29"/>
    <p:sldId id="389" r:id="rId30"/>
    <p:sldId id="405" r:id="rId31"/>
    <p:sldId id="320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7FF"/>
    <a:srgbClr val="3DB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3" autoAdjust="0"/>
    <p:restoredTop sz="94793" autoAdjust="0"/>
  </p:normalViewPr>
  <p:slideViewPr>
    <p:cSldViewPr>
      <p:cViewPr varScale="1">
        <p:scale>
          <a:sx n="131" d="100"/>
          <a:sy n="131" d="100"/>
        </p:scale>
        <p:origin x="2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5B5F-FE8F-B848-AB2B-42ACC29D5639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F046-BFF7-874F-A49F-50FC46DB64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7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066527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80000">
                <a:srgbClr val="85C2FF">
                  <a:alpha val="0"/>
                </a:srgbClr>
              </a:gs>
              <a:gs pos="100000">
                <a:srgbClr val="85C2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4CF0-F4DF-46A7-8FAE-55DEB0DA131F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78C1-87AD-4ABA-83ED-087955CAB1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 descr="\\Ls-chl72c\share\データ（広報担当）\【作業中】学章・ロゴ\ガイドライン\ロゴマーク\(6)-1ロゴ+英字1行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165304"/>
            <a:ext cx="3636588" cy="6480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7" Type="http://schemas.openxmlformats.org/officeDocument/2006/relationships/image" Target="../media/image31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8.tif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818240" cy="1470025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メイリオ"/>
                <a:ea typeface="メイリオ"/>
                <a:cs typeface="メイリオ"/>
              </a:rPr>
              <a:t>Role of the tensor force on the proton-neutron correlation in N=Z nuclei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126976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Hiroshi MASUI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Kitami Institute of Technology</a:t>
            </a:r>
            <a:endParaRPr lang="ja-JP" altLang="en-US" sz="2400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635896" y="5085184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Collaborator: </a:t>
            </a:r>
          </a:p>
          <a:p>
            <a:pPr algn="l"/>
            <a:r>
              <a:rPr lang="en-US" altLang="ja-JP" sz="24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Masaaki KIMURA, Hokkaido Univ.</a:t>
            </a:r>
            <a:endParaRPr lang="ja-JP" altLang="en-US" sz="2400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88640"/>
            <a:ext cx="81692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メイリオ"/>
                <a:ea typeface="メイリオ"/>
                <a:cs typeface="メイリオ"/>
              </a:rPr>
              <a:t>4</a:t>
            </a:r>
            <a:r>
              <a:rPr kumimoji="1" lang="en-US" altLang="ja-JP" sz="1100" baseline="30000" dirty="0">
                <a:latin typeface="メイリオ"/>
                <a:ea typeface="メイリオ"/>
                <a:cs typeface="メイリオ"/>
              </a:rPr>
              <a:t>th</a:t>
            </a:r>
            <a:r>
              <a:rPr kumimoji="1" lang="en-US" altLang="ja-JP" sz="11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International workshop on “State of the Art in Nuclear Physics” SOTANCP4, May 13-18, 2018, Galveston, USA</a:t>
            </a:r>
            <a:endParaRPr kumimoji="1" lang="ja-JP" altLang="en-US" sz="1100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42842"/>
            <a:ext cx="8640960" cy="9144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>
                <a:latin typeface="メイリオ"/>
                <a:ea typeface="メイリオ"/>
                <a:cs typeface="メイリオ"/>
              </a:rPr>
              <a:t>Role of the Central </a:t>
            </a:r>
            <a:r>
              <a:rPr lang="ja-JP" altLang="ja-JP" sz="3600" dirty="0">
                <a:latin typeface="メイリオ"/>
                <a:ea typeface="メイリオ"/>
                <a:cs typeface="メイリオ"/>
              </a:rPr>
              <a:t>F</a:t>
            </a:r>
            <a:r>
              <a:rPr kumimoji="1" lang="en-US" altLang="ja-JP" sz="3600" dirty="0" err="1">
                <a:latin typeface="メイリオ"/>
                <a:ea typeface="メイリオ"/>
                <a:cs typeface="メイリオ"/>
              </a:rPr>
              <a:t>orce</a:t>
            </a:r>
            <a:endParaRPr kumimoji="1" lang="ja-JP" altLang="en-US" sz="3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F7DC1D-5611-E445-8CD3-D0A1622A6F83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26830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179512" y="3284984"/>
            <a:ext cx="8856984" cy="2592288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3366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9512" y="908720"/>
            <a:ext cx="8856984" cy="20066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3366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Oval 82"/>
          <p:cNvSpPr>
            <a:spLocks noChangeArrowheads="1"/>
          </p:cNvSpPr>
          <p:nvPr/>
        </p:nvSpPr>
        <p:spPr bwMode="auto">
          <a:xfrm>
            <a:off x="8307122" y="3979708"/>
            <a:ext cx="485707" cy="5294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8640"/>
            <a:ext cx="287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“COSM with GEM”</a:t>
            </a:r>
          </a:p>
        </p:txBody>
      </p:sp>
      <p:sp>
        <p:nvSpPr>
          <p:cNvPr id="4" name="Oval 82"/>
          <p:cNvSpPr>
            <a:spLocks noChangeArrowheads="1"/>
          </p:cNvSpPr>
          <p:nvPr/>
        </p:nvSpPr>
        <p:spPr bwMode="auto">
          <a:xfrm>
            <a:off x="7148387" y="3979707"/>
            <a:ext cx="485707" cy="50513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Oval 82"/>
          <p:cNvSpPr>
            <a:spLocks noChangeArrowheads="1"/>
          </p:cNvSpPr>
          <p:nvPr/>
        </p:nvSpPr>
        <p:spPr bwMode="auto">
          <a:xfrm>
            <a:off x="7547301" y="4864758"/>
            <a:ext cx="849170" cy="88313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380312" y="4221088"/>
            <a:ext cx="593550" cy="1141069"/>
          </a:xfrm>
          <a:prstGeom prst="line">
            <a:avLst/>
          </a:prstGeom>
          <a:ln w="47625">
            <a:solidFill>
              <a:srgbClr val="00009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fig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4" y="1827131"/>
            <a:ext cx="3039285" cy="78548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55266" y="977882"/>
            <a:ext cx="32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Hamiltonian (COSM)</a:t>
            </a:r>
            <a:endParaRPr kumimoji="1" lang="ja-JP" altLang="en-US" sz="2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92127" y="1043188"/>
            <a:ext cx="360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luster-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O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rbital 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hell 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M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odel [1]</a:t>
            </a:r>
          </a:p>
        </p:txBody>
      </p:sp>
      <p:pic>
        <p:nvPicPr>
          <p:cNvPr id="26" name="図 25" descr="fig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23" y="2022529"/>
            <a:ext cx="2037427" cy="38699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5576" y="1484784"/>
            <a:ext cx="68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u="sng" dirty="0">
                <a:latin typeface="メイリオ"/>
                <a:ea typeface="メイリオ"/>
                <a:cs typeface="メイリオ"/>
              </a:rPr>
              <a:t>Center of mass motion is subtracted form the Hamiltonian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7973863" y="4221088"/>
            <a:ext cx="558577" cy="1141069"/>
          </a:xfrm>
          <a:prstGeom prst="line">
            <a:avLst/>
          </a:prstGeom>
          <a:ln w="47625">
            <a:solidFill>
              <a:srgbClr val="00009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539552" y="2555356"/>
            <a:ext cx="516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[1] Y. Suzuki and K. Ikeda, Phys. Rev. C 38, 410 (1988)</a:t>
            </a:r>
            <a:endParaRPr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23528" y="5498313"/>
            <a:ext cx="7557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[2] E.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Hiyama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, Y. Kino and M.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Kamimura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,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Prog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. Part.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Nucl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. Phys. 51, 223 (2003).</a:t>
            </a:r>
            <a:endParaRPr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96336" y="386104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76456" y="386104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70968" y="5435932"/>
            <a:ext cx="6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core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20737" y="4499828"/>
            <a:ext cx="37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baseline="-25000" dirty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316416" y="4499828"/>
            <a:ext cx="37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baseline="-25000" dirty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46411" y="2040194"/>
            <a:ext cx="163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Recoil term :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0743" y="3404308"/>
            <a:ext cx="331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Basis function (GEM)</a:t>
            </a:r>
            <a:endParaRPr kumimoji="1" lang="ja-JP" altLang="en-US" sz="2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2" name="図 11" descr="fig2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8" y="4401534"/>
            <a:ext cx="4307600" cy="539634"/>
          </a:xfrm>
          <a:prstGeom prst="rect">
            <a:avLst/>
          </a:prstGeom>
        </p:spPr>
      </p:pic>
      <p:pic>
        <p:nvPicPr>
          <p:cNvPr id="13" name="図 12" descr="fig2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79012"/>
            <a:ext cx="1957784" cy="638220"/>
          </a:xfrm>
          <a:prstGeom prst="rect">
            <a:avLst/>
          </a:prstGeom>
        </p:spPr>
      </p:pic>
      <p:pic>
        <p:nvPicPr>
          <p:cNvPr id="14" name="図 13" descr="fgi2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25632"/>
            <a:ext cx="3408523" cy="51959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76056" y="450912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Gaussian basis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35896" y="3501008"/>
            <a:ext cx="374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G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aussian </a:t>
            </a:r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E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xpansion 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M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etho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d 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[2]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79290" y="4005064"/>
            <a:ext cx="56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u="sng" dirty="0">
                <a:latin typeface="メイリオ"/>
                <a:ea typeface="メイリオ"/>
                <a:cs typeface="メイリオ"/>
              </a:rPr>
              <a:t>Effect of continua is correctly taken into account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0DB53F1-AA8F-9046-A119-19B930884741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3695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188640"/>
            <a:ext cx="7943851" cy="461665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Spatial correlation of the proton and neutron in </a:t>
            </a:r>
            <a:r>
              <a:rPr kumimoji="1"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340768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N-N: Minnesota 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1800" y="1324596"/>
            <a:ext cx="2011964" cy="40011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(Central force)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1825079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Core-N: Folding + LS + OCM 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43853" y="2833191"/>
            <a:ext cx="364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Adjusted to </a:t>
            </a:r>
            <a:r>
              <a:rPr kumimoji="1" lang="en-US" altLang="ja-JP" sz="1400" i="1" baseline="30000" dirty="0">
                <a:latin typeface="メイリオ"/>
                <a:ea typeface="メイリオ"/>
                <a:cs typeface="メイリオ"/>
              </a:rPr>
              <a:t>17</a:t>
            </a:r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O, </a:t>
            </a:r>
            <a:r>
              <a:rPr kumimoji="1" lang="en-US" altLang="ja-JP" sz="1400" i="1" baseline="30000" dirty="0">
                <a:latin typeface="メイリオ"/>
                <a:ea typeface="メイリオ"/>
                <a:cs typeface="メイリオ"/>
              </a:rPr>
              <a:t>17</a:t>
            </a:r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F (5/2</a:t>
            </a:r>
            <a:r>
              <a:rPr kumimoji="1" lang="en-US" altLang="ja-JP" sz="1400" i="1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, 1/2</a:t>
            </a:r>
            <a:r>
              <a:rPr kumimoji="1" lang="en-US" altLang="ja-JP" sz="1400" i="1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, 3/2</a:t>
            </a:r>
            <a:r>
              <a:rPr kumimoji="1" lang="en-US" altLang="ja-JP" sz="1400" i="1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kumimoji="1" lang="en-US" altLang="ja-JP" sz="1400" i="1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1400" i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6" name="図 25" descr="fig1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99" y="2257127"/>
            <a:ext cx="3439741" cy="600223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508104" y="1124744"/>
            <a:ext cx="2986276" cy="1809492"/>
            <a:chOff x="395536" y="4211796"/>
            <a:chExt cx="2986276" cy="18094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1115616" y="4581128"/>
              <a:ext cx="576064" cy="1152128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H="1" flipV="1">
              <a:off x="611560" y="4581128"/>
              <a:ext cx="504056" cy="108012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569084" y="4581128"/>
              <a:ext cx="1008112" cy="0"/>
            </a:xfrm>
            <a:prstGeom prst="line">
              <a:avLst/>
            </a:prstGeom>
            <a:ln w="57150" cmpd="sng">
              <a:solidFill>
                <a:srgbClr val="66006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395536" y="4365104"/>
              <a:ext cx="432048" cy="432048"/>
            </a:xfrm>
            <a:prstGeom prst="ellipse">
              <a:avLst/>
            </a:prstGeom>
            <a:gradFill flip="none" rotWithShape="1">
              <a:gsLst>
                <a:gs pos="76000">
                  <a:srgbClr val="0000FF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827584" y="5373216"/>
              <a:ext cx="648072" cy="648072"/>
            </a:xfrm>
            <a:prstGeom prst="ellipse">
              <a:avLst/>
            </a:prstGeom>
            <a:gradFill flip="none" rotWithShape="1">
              <a:gsLst>
                <a:gs pos="76000">
                  <a:srgbClr val="008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475656" y="4365104"/>
              <a:ext cx="432048" cy="432048"/>
            </a:xfrm>
            <a:prstGeom prst="ellipse">
              <a:avLst/>
            </a:prstGeom>
            <a:gradFill flip="none" rotWithShape="1">
              <a:gsLst>
                <a:gs pos="76000">
                  <a:srgbClr val="FF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56165" y="4211796"/>
              <a:ext cx="54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MN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564638" y="5075892"/>
              <a:ext cx="1817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latin typeface="メイリオ"/>
                  <a:ea typeface="メイリオ"/>
                  <a:cs typeface="メイリオ"/>
                </a:rPr>
                <a:t>Fold+LS+OCM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1475656" y="786190"/>
            <a:ext cx="7557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H. Masui, M. Kimura,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Prog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.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Theor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. Exp. Phys. 2016, 053D01 (2016)</a:t>
            </a:r>
            <a:endParaRPr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2" name="図 21" descr="fig1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3697527" cy="2592288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1187624" y="3789040"/>
            <a:ext cx="3456384" cy="2232248"/>
            <a:chOff x="1187624" y="3789040"/>
            <a:chExt cx="3456384" cy="2232248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3059832" y="4869160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Continuum</a:t>
              </a:r>
              <a:endParaRPr kumimoji="1" lang="ja-JP" altLang="en-US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1187624" y="3789040"/>
              <a:ext cx="3168352" cy="2232248"/>
            </a:xfrm>
            <a:prstGeom prst="roundRect">
              <a:avLst>
                <a:gd name="adj" fmla="val 8775"/>
              </a:avLst>
            </a:prstGeom>
            <a:noFill/>
            <a:ln w="38100" cmpd="sng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4644008" y="3097826"/>
            <a:ext cx="4208777" cy="2852936"/>
            <a:chOff x="4644008" y="3097826"/>
            <a:chExt cx="4208777" cy="2852936"/>
          </a:xfrm>
        </p:grpSpPr>
        <p:pic>
          <p:nvPicPr>
            <p:cNvPr id="19" name="図 18" descr="fig0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99" y="3097826"/>
              <a:ext cx="3210286" cy="2852936"/>
            </a:xfrm>
            <a:prstGeom prst="rect">
              <a:avLst/>
            </a:prstGeom>
            <a:ln w="12700" cmpd="sng">
              <a:solidFill>
                <a:srgbClr val="0000FF"/>
              </a:solidFill>
            </a:ln>
            <a:effectLst>
              <a:outerShdw blurRad="63500" dist="635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右矢印 23"/>
            <p:cNvSpPr/>
            <p:nvPr/>
          </p:nvSpPr>
          <p:spPr>
            <a:xfrm>
              <a:off x="4644008" y="4509120"/>
              <a:ext cx="792088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C50E8B6-B05F-5140-8395-9A05AED9E8AB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3710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 flipH="1">
            <a:off x="5220072" y="1556792"/>
            <a:ext cx="504056" cy="432048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1520" y="188640"/>
            <a:ext cx="523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400" u="sng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en-US" sz="2400" u="sng" dirty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coupling</a:t>
            </a:r>
            <a:r>
              <a:rPr lang="ja-JP" altLang="en-US" sz="2400" u="sng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with the central force</a:t>
            </a:r>
            <a:r>
              <a:rPr lang="en-US" altLang="en-US" sz="2400" u="sng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68221" y="3923764"/>
            <a:ext cx="774571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weak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17258" y="4834326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4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98016" y="3151188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4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&lt; </a:t>
            </a:r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23728" y="3933056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24405" y="4427587"/>
            <a:ext cx="125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52397" y="3151188"/>
            <a:ext cx="149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&lt;  </a:t>
            </a:r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(L+2)</a:t>
            </a:r>
            <a:endParaRPr kumimoji="1" lang="ja-JP" altLang="en-US" sz="1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96136" y="3954542"/>
            <a:ext cx="73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ΔL=2</a:t>
            </a:r>
            <a:endParaRPr kumimoji="1" lang="ja-JP" altLang="en-US" sz="16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28951" y="4829877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32699" y="4427587"/>
            <a:ext cx="125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023805" y="3933056"/>
            <a:ext cx="933857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Strong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263997" y="1726873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82"/>
          <p:cNvSpPr>
            <a:spLocks noChangeArrowheads="1"/>
          </p:cNvSpPr>
          <p:nvPr/>
        </p:nvSpPr>
        <p:spPr bwMode="auto">
          <a:xfrm>
            <a:off x="1644212" y="1570221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Oval 82"/>
          <p:cNvSpPr>
            <a:spLocks noChangeArrowheads="1"/>
          </p:cNvSpPr>
          <p:nvPr/>
        </p:nvSpPr>
        <p:spPr bwMode="auto">
          <a:xfrm>
            <a:off x="2168026" y="1567007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>
            <a:off x="4682789" y="2025952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82"/>
          <p:cNvSpPr>
            <a:spLocks noChangeArrowheads="1"/>
          </p:cNvSpPr>
          <p:nvPr/>
        </p:nvSpPr>
        <p:spPr bwMode="auto">
          <a:xfrm>
            <a:off x="5063004" y="1869300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>
            <a:off x="4668358" y="1568690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82"/>
          <p:cNvSpPr>
            <a:spLocks noChangeArrowheads="1"/>
          </p:cNvSpPr>
          <p:nvPr/>
        </p:nvSpPr>
        <p:spPr bwMode="auto">
          <a:xfrm>
            <a:off x="5572387" y="1408824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174964"/>
              </p:ext>
            </p:extLst>
          </p:nvPr>
        </p:nvGraphicFramePr>
        <p:xfrm>
          <a:off x="1403648" y="855956"/>
          <a:ext cx="15113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4" name="数式" r:id="rId3" imgW="787400" imgH="254000" progId="Equation.3">
                  <p:embed/>
                </p:oleObj>
              </mc:Choice>
              <mc:Fallback>
                <p:oleObj name="数式" r:id="rId3" imgW="787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855956"/>
                        <a:ext cx="151130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オブジェクト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83786"/>
              </p:ext>
            </p:extLst>
          </p:nvPr>
        </p:nvGraphicFramePr>
        <p:xfrm>
          <a:off x="6285134" y="1785958"/>
          <a:ext cx="31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5" name="数式" r:id="rId5" imgW="165100" imgH="228600" progId="Equation.3">
                  <p:embed/>
                </p:oleObj>
              </mc:Choice>
              <mc:Fallback>
                <p:oleObj name="数式" r:id="rId5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5134" y="1785958"/>
                        <a:ext cx="317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オブジェクト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20238"/>
              </p:ext>
            </p:extLst>
          </p:nvPr>
        </p:nvGraphicFramePr>
        <p:xfrm>
          <a:off x="6278437" y="1275226"/>
          <a:ext cx="390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6" name="数式" r:id="rId7" imgW="203200" imgH="215900" progId="Equation.3">
                  <p:embed/>
                </p:oleObj>
              </mc:Choice>
              <mc:Fallback>
                <p:oleObj name="数式" r:id="rId7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8437" y="1275226"/>
                        <a:ext cx="3905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オブジェクト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90511"/>
              </p:ext>
            </p:extLst>
          </p:nvPr>
        </p:nvGraphicFramePr>
        <p:xfrm>
          <a:off x="2882007" y="1504028"/>
          <a:ext cx="8302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7" name="数式" r:id="rId9" imgW="431800" imgH="228600" progId="Equation.3">
                  <p:embed/>
                </p:oleObj>
              </mc:Choice>
              <mc:Fallback>
                <p:oleObj name="数式" r:id="rId9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2007" y="1504028"/>
                        <a:ext cx="8302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オブジェクト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74520"/>
              </p:ext>
            </p:extLst>
          </p:nvPr>
        </p:nvGraphicFramePr>
        <p:xfrm>
          <a:off x="6640513" y="1575565"/>
          <a:ext cx="1343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8" name="数式" r:id="rId11" imgW="698500" imgH="203200" progId="Equation.3">
                  <p:embed/>
                </p:oleObj>
              </mc:Choice>
              <mc:Fallback>
                <p:oleObj name="数式" r:id="rId11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40513" y="1575565"/>
                        <a:ext cx="13430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827584" y="836712"/>
            <a:ext cx="7344816" cy="1800200"/>
          </a:xfrm>
          <a:prstGeom prst="round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63765" y="293516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918672"/>
            <a:ext cx="210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メイリオ"/>
                <a:ea typeface="メイリオ"/>
                <a:cs typeface="メイリオ"/>
              </a:rPr>
              <a:t>Cro</a:t>
            </a:r>
            <a:r>
              <a:rPr lang="en-US" altLang="ja-JP" i="1" dirty="0">
                <a:latin typeface="メイリオ"/>
                <a:ea typeface="メイリオ"/>
                <a:cs typeface="メイリオ"/>
              </a:rPr>
              <a:t>ss-shell conf.</a:t>
            </a:r>
            <a:endParaRPr kumimoji="1" lang="ja-JP" altLang="en-US" i="1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116" name="オブジェクト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5233"/>
              </p:ext>
            </p:extLst>
          </p:nvPr>
        </p:nvGraphicFramePr>
        <p:xfrm>
          <a:off x="1691680" y="2152100"/>
          <a:ext cx="6842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9" name="数式" r:id="rId13" imgW="355600" imgH="228600" progId="Equation.3">
                  <p:embed/>
                </p:oleObj>
              </mc:Choice>
              <mc:Fallback>
                <p:oleObj name="数式" r:id="rId13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1680" y="2152100"/>
                        <a:ext cx="68421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オブジェクト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91655"/>
              </p:ext>
            </p:extLst>
          </p:nvPr>
        </p:nvGraphicFramePr>
        <p:xfrm>
          <a:off x="5508104" y="2188340"/>
          <a:ext cx="293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10" name="数式" r:id="rId15" imgW="152400" imgH="190500" progId="Equation.3">
                  <p:embed/>
                </p:oleObj>
              </mc:Choice>
              <mc:Fallback>
                <p:oleObj name="数式" r:id="rId15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08104" y="2188340"/>
                        <a:ext cx="29368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475656" y="5157192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475656" y="4797152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475656" y="350100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065968" y="3499034"/>
            <a:ext cx="0" cy="1656184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004048" y="5157192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5004048" y="4797152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004048" y="350100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677070" y="3499034"/>
            <a:ext cx="0" cy="127547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CD5762-92D1-B64C-9C46-67E61AA4D920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5022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ig1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6" y="1196752"/>
            <a:ext cx="3531812" cy="4795014"/>
          </a:xfrm>
          <a:prstGeom prst="rect">
            <a:avLst/>
          </a:prstGeom>
        </p:spPr>
      </p:pic>
      <p:pic>
        <p:nvPicPr>
          <p:cNvPr id="14" name="図 13" descr="fig09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647075" cy="48424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7504" y="116632"/>
            <a:ext cx="3903633" cy="461665"/>
          </a:xfrm>
          <a:prstGeom prst="rect">
            <a:avLst/>
          </a:prstGeom>
          <a:noFill/>
          <a:ln w="19050"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Correlation energy of </a:t>
            </a:r>
            <a:r>
              <a:rPr kumimoji="1" lang="en-US" altLang="ja-JP" sz="2400" u="sng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87896"/>
              </p:ext>
            </p:extLst>
          </p:nvPr>
        </p:nvGraphicFramePr>
        <p:xfrm>
          <a:off x="395536" y="620688"/>
          <a:ext cx="2808312" cy="52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2" name="数式" r:id="rId5" imgW="1295400" imgH="241300" progId="Equation.3">
                  <p:embed/>
                </p:oleObj>
              </mc:Choice>
              <mc:Fallback>
                <p:oleObj name="数式" r:id="rId5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2808312" cy="523117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825061" y="2257127"/>
            <a:ext cx="530915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E</a:t>
            </a:r>
            <a:r>
              <a:rPr kumimoji="1" lang="en-US" altLang="ja-JP" sz="1400" baseline="-250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corr</a:t>
            </a:r>
            <a:endParaRPr kumimoji="1" lang="ja-JP" altLang="en-US" sz="1400" baseline="-25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73533" y="2329135"/>
            <a:ext cx="530915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E</a:t>
            </a:r>
            <a:r>
              <a:rPr kumimoji="1" lang="en-US" altLang="ja-JP" sz="1400" baseline="-250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corr</a:t>
            </a:r>
            <a:endParaRPr kumimoji="1" lang="ja-JP" altLang="en-US" sz="1400" baseline="-25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7864" y="5301208"/>
            <a:ext cx="106972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Comp </a:t>
            </a:r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w</a:t>
            </a:r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.f.</a:t>
            </a:r>
            <a:endParaRPr kumimoji="1" lang="ja-JP" altLang="en-US" sz="1400" baseline="300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96336" y="5229200"/>
            <a:ext cx="106972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Comp </a:t>
            </a:r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w</a:t>
            </a:r>
            <a:r>
              <a:rPr kumimoji="1"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.f.</a:t>
            </a:r>
            <a:endParaRPr kumimoji="1" lang="ja-JP" altLang="en-US" sz="1400" baseline="300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592" y="1340768"/>
            <a:ext cx="422044" cy="33855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0072" y="1340768"/>
            <a:ext cx="422044" cy="33855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0</a:t>
            </a:r>
            <a:r>
              <a:rPr kumimoji="1"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baseline="300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3" name="図 22" descr="fig22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92696"/>
            <a:ext cx="1981607" cy="466636"/>
          </a:xfrm>
          <a:prstGeom prst="rect">
            <a:avLst/>
          </a:prstGeom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779912" y="764704"/>
            <a:ext cx="307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Changing the strength of LS-int.</a:t>
            </a:r>
            <a:endParaRPr kumimoji="1" lang="ja-JP" altLang="en-US" sz="1400" i="1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40623" y="2696886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4.67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17925" y="2718542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3.61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026308" y="270892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265159" y="306896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562379" y="311210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09646" y="3109690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3.56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30126" y="2946430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3.22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8772202" y="3211738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504519" y="257452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9672" y="2276872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4.96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20072" y="3018438"/>
            <a:ext cx="6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3.10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805458" y="325146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69453" y="3717032"/>
            <a:ext cx="72008" cy="36004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615145" y="3645024"/>
            <a:ext cx="45719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547664" y="3717032"/>
            <a:ext cx="72008" cy="79208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47864" y="4077072"/>
            <a:ext cx="1818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ΔL=0 coupling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C38A5E-E0F0-DF48-8F85-08806C5C1BA7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02663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116632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Correlatio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n energy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" name="図 1" descr="fig0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3600400" cy="547152"/>
          </a:xfrm>
          <a:prstGeom prst="rect">
            <a:avLst/>
          </a:prstGeom>
        </p:spPr>
      </p:pic>
      <p:pic>
        <p:nvPicPr>
          <p:cNvPr id="15" name="図 14" descr="fig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5760640" cy="3879615"/>
          </a:xfrm>
          <a:prstGeom prst="rect">
            <a:avLst/>
          </a:prstGeom>
        </p:spPr>
      </p:pic>
      <p:pic>
        <p:nvPicPr>
          <p:cNvPr id="17" name="図 16" descr="fig0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69160"/>
            <a:ext cx="4176464" cy="1053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" name="図形グループ 26"/>
          <p:cNvGrpSpPr/>
          <p:nvPr/>
        </p:nvGrpSpPr>
        <p:grpSpPr>
          <a:xfrm>
            <a:off x="5487946" y="2708920"/>
            <a:ext cx="1944216" cy="610444"/>
            <a:chOff x="3736125" y="4365104"/>
            <a:chExt cx="1944216" cy="610444"/>
          </a:xfrm>
        </p:grpSpPr>
        <p:sp>
          <p:nvSpPr>
            <p:cNvPr id="21" name="円/楕円 20"/>
            <p:cNvSpPr/>
            <p:nvPr/>
          </p:nvSpPr>
          <p:spPr>
            <a:xfrm>
              <a:off x="3736125" y="4543500"/>
              <a:ext cx="432048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88301" y="4365104"/>
              <a:ext cx="149204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18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F(1</a:t>
              </a:r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+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): </a:t>
              </a:r>
              <a:r>
                <a:rPr lang="en-US" altLang="ja-JP" dirty="0">
                  <a:latin typeface="メイリオ"/>
                  <a:ea typeface="メイリオ"/>
                  <a:cs typeface="メイリオ"/>
                </a:rPr>
                <a:t>(a)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2541040" y="1052736"/>
            <a:ext cx="2535016" cy="432048"/>
            <a:chOff x="1065190" y="3140968"/>
            <a:chExt cx="2535016" cy="43204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065190" y="3173444"/>
              <a:ext cx="2020881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18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F(1</a:t>
              </a:r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+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): (a)+(b)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168158" y="3140968"/>
              <a:ext cx="432048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5466333" y="1782896"/>
            <a:ext cx="1932185" cy="720080"/>
            <a:chOff x="3736125" y="3645024"/>
            <a:chExt cx="1932185" cy="720080"/>
          </a:xfrm>
        </p:grpSpPr>
        <p:sp>
          <p:nvSpPr>
            <p:cNvPr id="25" name="円/楕円 24"/>
            <p:cNvSpPr/>
            <p:nvPr/>
          </p:nvSpPr>
          <p:spPr>
            <a:xfrm>
              <a:off x="3736125" y="3933056"/>
              <a:ext cx="432048" cy="432048"/>
            </a:xfrm>
            <a:prstGeom prst="ellipse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176270" y="3645024"/>
              <a:ext cx="149204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18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F(0</a:t>
              </a:r>
              <a:r>
                <a:rPr kumimoji="1" lang="en-US" altLang="ja-JP" baseline="30000" dirty="0">
                  <a:latin typeface="メイリオ"/>
                  <a:ea typeface="メイリオ"/>
                  <a:cs typeface="メイリオ"/>
                </a:rPr>
                <a:t>+</a:t>
              </a:r>
              <a:r>
                <a:rPr kumimoji="1" lang="en-US" altLang="ja-JP" dirty="0">
                  <a:latin typeface="メイリオ"/>
                  <a:ea typeface="メイリオ"/>
                  <a:cs typeface="メイリオ"/>
                </a:rPr>
                <a:t>): (a)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23E2D1-60A8-A342-B729-81276C06656A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98875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627784" y="3068960"/>
            <a:ext cx="6336704" cy="237626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1294754" y="2308810"/>
            <a:ext cx="0" cy="1728192"/>
          </a:xfrm>
          <a:prstGeom prst="line">
            <a:avLst/>
          </a:prstGeom>
          <a:ln w="76200" cmpd="sng">
            <a:solidFill>
              <a:srgbClr val="66006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3568" y="2308810"/>
            <a:ext cx="1152128" cy="0"/>
          </a:xfrm>
          <a:prstGeom prst="line">
            <a:avLst/>
          </a:prstGeom>
          <a:ln w="76200" cmpd="sng">
            <a:solidFill>
              <a:srgbClr val="66006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718690" y="3429000"/>
            <a:ext cx="1152128" cy="1152128"/>
          </a:xfrm>
          <a:prstGeom prst="ellipse">
            <a:avLst/>
          </a:prstGeom>
          <a:gradFill flip="none" rotWithShape="1">
            <a:gsLst>
              <a:gs pos="76000">
                <a:srgbClr val="008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38462" y="2049863"/>
            <a:ext cx="504056" cy="504056"/>
          </a:xfrm>
          <a:prstGeom prst="ellipse">
            <a:avLst/>
          </a:prstGeom>
          <a:gradFill flip="none" rotWithShape="1">
            <a:gsLst>
              <a:gs pos="76000">
                <a:srgbClr val="0000FF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619672" y="2049863"/>
            <a:ext cx="504056" cy="504056"/>
          </a:xfrm>
          <a:prstGeom prst="ellipse">
            <a:avLst/>
          </a:prstGeom>
          <a:gradFill flip="none" rotWithShape="1">
            <a:gsLst>
              <a:gs pos="76000">
                <a:srgbClr val="008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0826" y="4221088"/>
            <a:ext cx="5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O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79512" y="1876762"/>
            <a:ext cx="2160240" cy="864096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8325" y="1412776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(L=0), S=1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66762" y="2924944"/>
            <a:ext cx="9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(L</a:t>
            </a:r>
            <a:r>
              <a:rPr kumimoji="1" lang="en-US" altLang="ja-JP" baseline="-25000" dirty="0">
                <a:latin typeface="メイリオ"/>
                <a:ea typeface="メイリオ"/>
                <a:cs typeface="メイリオ"/>
              </a:rPr>
              <a:t>R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15816" y="4149080"/>
            <a:ext cx="1274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0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 = </a:t>
            </a:r>
            <a:r>
              <a:rPr lang="en-US" altLang="ja-JP" sz="2000" dirty="0">
                <a:solidFill>
                  <a:srgbClr val="0000FF"/>
                </a:solidFill>
                <a:latin typeface="+mn-ea"/>
              </a:rPr>
              <a:t>0.090</a:t>
            </a:r>
            <a:endParaRPr kumimoji="1" lang="ja-JP" altLang="en-US" sz="2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5816" y="4653136"/>
            <a:ext cx="126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000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 = </a:t>
            </a:r>
            <a:r>
              <a:rPr lang="en-US" altLang="ja-JP" sz="2000" dirty="0">
                <a:solidFill>
                  <a:srgbClr val="0000FF"/>
                </a:solidFill>
                <a:latin typeface="+mn-ea"/>
              </a:rPr>
              <a:t>0.721</a:t>
            </a:r>
            <a:endParaRPr kumimoji="1" lang="ja-JP" altLang="en-US" sz="2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7944" y="4149080"/>
            <a:ext cx="575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kumimoji="1" lang="ja-JP" alt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251520" y="116632"/>
            <a:ext cx="4104456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Magnetic moment of 1</a:t>
            </a:r>
            <a:r>
              <a:rPr lang="en-US" altLang="ja-JP" sz="2400" u="sng" baseline="30000" dirty="0">
                <a:latin typeface="メイリオ"/>
                <a:ea typeface="メイリオ"/>
                <a:cs typeface="メイリオ"/>
              </a:rPr>
              <a:t>+</a:t>
            </a:r>
            <a:endParaRPr lang="ja-JP" altLang="en-US" sz="2400" u="sng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24128" y="3481128"/>
            <a:ext cx="9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</a:t>
            </a:r>
            <a:r>
              <a:rPr kumimoji="1"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.811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36096" y="3162454"/>
            <a:ext cx="15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Presnt</a:t>
            </a:r>
            <a:r>
              <a:rPr kumimoji="1"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(COSM)</a:t>
            </a:r>
            <a:endParaRPr kumimoji="1" lang="ja-JP" altLang="en-US" sz="16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08764" y="3532946"/>
            <a:ext cx="9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0.834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64512" y="353294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0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.82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64748" y="3147290"/>
            <a:ext cx="2026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Three-body(1) 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[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]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80109" y="3140968"/>
            <a:ext cx="2096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Three-body (2) 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[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2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]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444608" y="3563724"/>
            <a:ext cx="575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endParaRPr kumimoji="1" lang="ja-JP" altLang="en-US" baseline="30000" dirty="0">
              <a:latin typeface="Symbol" charset="2"/>
              <a:cs typeface="Symbol" charset="2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53852" y="5579948"/>
            <a:ext cx="64106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[1] Y. </a:t>
            </a:r>
            <a:r>
              <a:rPr lang="en-US" altLang="ja-JP" sz="1100" dirty="0" err="1">
                <a:latin typeface="メイリオ"/>
                <a:ea typeface="メイリオ"/>
                <a:cs typeface="メイリオ"/>
              </a:rPr>
              <a:t>Tanimura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, H. Sagawa and K. </a:t>
            </a:r>
            <a:r>
              <a:rPr lang="en-US" altLang="ja-JP" sz="1100" dirty="0" err="1">
                <a:latin typeface="メイリオ"/>
                <a:ea typeface="メイリオ"/>
                <a:cs typeface="メイリオ"/>
              </a:rPr>
              <a:t>Hagino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, </a:t>
            </a:r>
            <a:r>
              <a:rPr lang="en-US" altLang="ja-JP" sz="1100" dirty="0" err="1">
                <a:latin typeface="メイリオ"/>
                <a:ea typeface="メイリオ"/>
                <a:cs typeface="メイリオ"/>
              </a:rPr>
              <a:t>Prog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. </a:t>
            </a:r>
            <a:r>
              <a:rPr lang="en-US" altLang="ja-JP" sz="1100" dirty="0" err="1">
                <a:latin typeface="メイリオ"/>
                <a:ea typeface="メイリオ"/>
                <a:cs typeface="メイリオ"/>
              </a:rPr>
              <a:t>Theor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. Exp. Phys. 2014, 053D02 (2014)</a:t>
            </a:r>
            <a:endParaRPr lang="ja-JP" altLang="en-US" sz="11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553852" y="5826750"/>
            <a:ext cx="6175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[2] 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Y. Kanada-</a:t>
            </a:r>
            <a:r>
              <a:rPr lang="tr-TR" altLang="ja-JP" sz="1100" dirty="0" err="1">
                <a:latin typeface="メイリオ"/>
                <a:ea typeface="メイリオ"/>
                <a:cs typeface="メイリオ"/>
              </a:rPr>
              <a:t>En'yo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 </a:t>
            </a:r>
            <a:r>
              <a:rPr lang="tr-TR" altLang="ja-JP" sz="1100" dirty="0" err="1">
                <a:latin typeface="メイリオ"/>
                <a:ea typeface="メイリオ"/>
                <a:cs typeface="メイリオ"/>
              </a:rPr>
              <a:t>and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 F. </a:t>
            </a:r>
            <a:r>
              <a:rPr lang="tr-TR" altLang="ja-JP" sz="1100" dirty="0" err="1">
                <a:latin typeface="メイリオ"/>
                <a:ea typeface="メイリオ"/>
                <a:cs typeface="メイリオ"/>
              </a:rPr>
              <a:t>Kobayashi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,  </a:t>
            </a:r>
            <a:r>
              <a:rPr lang="tr-TR" altLang="ja-JP" sz="1100" dirty="0" err="1">
                <a:latin typeface="メイリオ"/>
                <a:ea typeface="メイリオ"/>
                <a:cs typeface="メイリオ"/>
              </a:rPr>
              <a:t>Phys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. </a:t>
            </a:r>
            <a:r>
              <a:rPr lang="tr-TR" altLang="ja-JP" sz="1100" dirty="0" err="1">
                <a:latin typeface="メイリオ"/>
                <a:ea typeface="メイリオ"/>
                <a:cs typeface="メイリオ"/>
              </a:rPr>
              <a:t>Rev</a:t>
            </a:r>
            <a:r>
              <a:rPr lang="tr-TR" altLang="ja-JP" sz="1100" dirty="0">
                <a:latin typeface="メイリオ"/>
                <a:ea typeface="メイリオ"/>
                <a:cs typeface="メイリオ"/>
              </a:rPr>
              <a:t>. C 90, 054332 (2014).</a:t>
            </a:r>
            <a:endParaRPr lang="ja-JP" altLang="en-US" sz="11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67944" y="4653136"/>
            <a:ext cx="575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kumimoji="1" lang="ja-JP" alt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pic>
        <p:nvPicPr>
          <p:cNvPr id="32" name="図 31" descr="fig2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456384" cy="160326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637066" y="141277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Symbol" charset="2"/>
                <a:cs typeface="Symbol" charset="2"/>
              </a:rPr>
              <a:t>m</a:t>
            </a:r>
            <a:r>
              <a:rPr lang="en-US" altLang="ja-JP" sz="2000" baseline="30000" dirty="0">
                <a:latin typeface="Times New Roman"/>
                <a:cs typeface="Times New Roman"/>
              </a:rPr>
              <a:t>L</a:t>
            </a:r>
            <a:r>
              <a:rPr lang="en-US" altLang="ja-JP" sz="2000" dirty="0">
                <a:latin typeface="Times New Roman"/>
                <a:cs typeface="Times New Roman"/>
              </a:rPr>
              <a:t> = </a:t>
            </a:r>
            <a:r>
              <a:rPr lang="en-US" altLang="ja-JP" sz="2000" dirty="0">
                <a:latin typeface="+mn-ea"/>
              </a:rPr>
              <a:t>0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37066" y="1916832"/>
            <a:ext cx="126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latin typeface="Symbol" charset="2"/>
                <a:cs typeface="Symbol" charset="2"/>
              </a:rPr>
              <a:t>m</a:t>
            </a:r>
            <a:r>
              <a:rPr lang="en-US" altLang="ja-JP" sz="2000" baseline="30000" dirty="0" err="1">
                <a:latin typeface="Times New Roman"/>
                <a:cs typeface="Times New Roman"/>
              </a:rPr>
              <a:t>S</a:t>
            </a:r>
            <a:r>
              <a:rPr lang="en-US" altLang="ja-JP" sz="2000" dirty="0">
                <a:latin typeface="Times New Roman"/>
                <a:cs typeface="Times New Roman"/>
              </a:rPr>
              <a:t> = </a:t>
            </a:r>
            <a:r>
              <a:rPr lang="en-US" altLang="ja-JP" sz="2000" dirty="0">
                <a:latin typeface="+mn-ea"/>
              </a:rPr>
              <a:t>0.880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89194" y="1412776"/>
            <a:ext cx="575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endParaRPr kumimoji="1" lang="ja-JP" altLang="en-US" baseline="30000" dirty="0">
              <a:latin typeface="Symbol" charset="2"/>
              <a:cs typeface="Symbol" charset="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789194" y="1916832"/>
            <a:ext cx="575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endParaRPr kumimoji="1" lang="ja-JP" altLang="en-US" baseline="30000" dirty="0">
              <a:latin typeface="Symbol" charset="2"/>
              <a:cs typeface="Symbol" charset="2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33010" y="1052736"/>
            <a:ext cx="297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>
                <a:latin typeface="メイリオ"/>
                <a:ea typeface="メイリオ"/>
                <a:cs typeface="メイリオ"/>
              </a:rPr>
              <a:t>For the pure L=0, S=1 case</a:t>
            </a:r>
            <a:endParaRPr kumimoji="1" lang="ja-JP" altLang="en-US" sz="16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068711" y="2204864"/>
            <a:ext cx="96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solidFill>
                  <a:srgbClr val="0000FF"/>
                </a:solidFill>
              </a:rPr>
              <a:t>p</a:t>
            </a:r>
            <a:r>
              <a:rPr lang="en-US" altLang="ja-JP" baseline="-25000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+ </a:t>
            </a:r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baseline="-25000" dirty="0" err="1">
                <a:solidFill>
                  <a:srgbClr val="0000FF"/>
                </a:solidFill>
              </a:rPr>
              <a:t>n</a:t>
            </a:r>
            <a:r>
              <a:rPr lang="en-US" altLang="ja-JP" dirty="0">
                <a:solidFill>
                  <a:srgbClr val="0000FF"/>
                </a:solidFill>
              </a:rPr>
              <a:t>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859A121-A7C5-794E-A8FF-496714A29A39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40012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755576" y="5820573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90842"/>
              </p:ext>
            </p:extLst>
          </p:nvPr>
        </p:nvGraphicFramePr>
        <p:xfrm>
          <a:off x="395473" y="4622194"/>
          <a:ext cx="360103" cy="4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0" name="数式" r:id="rId3" imgW="177800" imgH="228600" progId="Equation.3">
                  <p:embed/>
                </p:oleObj>
              </mc:Choice>
              <mc:Fallback>
                <p:oleObj name="数式" r:id="rId3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473" y="4622194"/>
                        <a:ext cx="360103" cy="46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755576" y="4901385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4723"/>
              </p:ext>
            </p:extLst>
          </p:nvPr>
        </p:nvGraphicFramePr>
        <p:xfrm>
          <a:off x="395536" y="5559325"/>
          <a:ext cx="3079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1" name="数式" r:id="rId5" imgW="152400" imgH="228600" progId="Equation.3">
                  <p:embed/>
                </p:oleObj>
              </mc:Choice>
              <mc:Fallback>
                <p:oleObj name="数式" r:id="rId5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5559325"/>
                        <a:ext cx="30797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27584" y="4502943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.04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231031"/>
            <a:ext cx="23521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O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+p+n)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231031"/>
            <a:ext cx="2678588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S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c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0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a</a:t>
            </a:r>
            <a:r>
              <a:rPr kumimoji="1" lang="en-US" altLang="ja-JP" sz="2400" dirty="0" err="1">
                <a:latin typeface="メイリオ"/>
                <a:ea typeface="メイリオ"/>
                <a:cs typeface="メイリオ"/>
              </a:rPr>
              <a:t>+p+n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923928" y="5826750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923928" y="5252701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898179" y="4869160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0.61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84168" y="231031"/>
            <a:ext cx="264522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Cu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5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6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N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i</a:t>
            </a:r>
            <a:r>
              <a:rPr kumimoji="1" lang="en-US" altLang="ja-JP" sz="2400" dirty="0" err="1">
                <a:latin typeface="メイリオ"/>
                <a:ea typeface="メイリオ"/>
                <a:cs typeface="メイリオ"/>
              </a:rPr>
              <a:t>+p+n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020272" y="5823367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020272" y="5577453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066531" y="5157192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0.20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084285" y="5229200"/>
            <a:ext cx="1839643" cy="587615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084285" y="4913279"/>
            <a:ext cx="1778490" cy="885808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5241782" y="5600096"/>
            <a:ext cx="1728192" cy="216024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241782" y="5257784"/>
            <a:ext cx="1778490" cy="547480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55576" y="2940253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42971"/>
              </p:ext>
            </p:extLst>
          </p:nvPr>
        </p:nvGraphicFramePr>
        <p:xfrm>
          <a:off x="395473" y="1741874"/>
          <a:ext cx="360103" cy="4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2" name="数式" r:id="rId7" imgW="177800" imgH="228600" progId="Equation.3">
                  <p:embed/>
                </p:oleObj>
              </mc:Choice>
              <mc:Fallback>
                <p:oleObj name="数式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473" y="1741874"/>
                        <a:ext cx="360103" cy="46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線コネクタ 29"/>
          <p:cNvCxnSpPr/>
          <p:nvPr/>
        </p:nvCxnSpPr>
        <p:spPr>
          <a:xfrm>
            <a:off x="755576" y="2021065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9845"/>
              </p:ext>
            </p:extLst>
          </p:nvPr>
        </p:nvGraphicFramePr>
        <p:xfrm>
          <a:off x="395536" y="2679005"/>
          <a:ext cx="3079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3" name="数式" r:id="rId8" imgW="152400" imgH="228600" progId="Equation.3">
                  <p:embed/>
                </p:oleObj>
              </mc:Choice>
              <mc:Fallback>
                <p:oleObj name="数式" r:id="rId8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679005"/>
                        <a:ext cx="30797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755576" y="1622623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.00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3923928" y="2538662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923928" y="2939917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923928" y="2141667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0.36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7020272" y="2943047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020272" y="2655015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066531" y="2234754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0.27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1" name="直線コネクタ 40"/>
          <p:cNvCxnSpPr>
            <a:cxnSpLocks/>
          </p:cNvCxnSpPr>
          <p:nvPr/>
        </p:nvCxnSpPr>
        <p:spPr>
          <a:xfrm flipV="1">
            <a:off x="2084285" y="2929982"/>
            <a:ext cx="1809288" cy="6515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cxnSpLocks/>
          </p:cNvCxnSpPr>
          <p:nvPr/>
        </p:nvCxnSpPr>
        <p:spPr>
          <a:xfrm>
            <a:off x="2060453" y="2032959"/>
            <a:ext cx="1813894" cy="505703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cxnSpLocks/>
          </p:cNvCxnSpPr>
          <p:nvPr/>
        </p:nvCxnSpPr>
        <p:spPr>
          <a:xfrm>
            <a:off x="5230927" y="2945738"/>
            <a:ext cx="1739047" cy="11626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cxnSpLocks/>
          </p:cNvCxnSpPr>
          <p:nvPr/>
        </p:nvCxnSpPr>
        <p:spPr>
          <a:xfrm>
            <a:off x="5220072" y="2547813"/>
            <a:ext cx="1749902" cy="116260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43951" y="1052736"/>
            <a:ext cx="170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Minnesota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3528" y="3945463"/>
            <a:ext cx="189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Experiment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9DE5AF9-8989-7C40-B32F-AD005DAAF7A8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C728F6-4F8E-8748-9781-810EA4A846B3}"/>
              </a:ext>
            </a:extLst>
          </p:cNvPr>
          <p:cNvSpPr txBox="1"/>
          <p:nvPr/>
        </p:nvSpPr>
        <p:spPr>
          <a:xfrm>
            <a:off x="3862775" y="3741386"/>
            <a:ext cx="489654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“Houston</a:t>
            </a:r>
            <a:r>
              <a:rPr lang="en-US" altLang="ja-JP" sz="2400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 we have a problem”</a:t>
            </a:r>
            <a:endParaRPr kumimoji="1" lang="ja-JP" altLang="en-US" sz="2400" i="1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9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156176" y="620688"/>
            <a:ext cx="2808312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87624" y="2945651"/>
            <a:ext cx="135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  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6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87624" y="3368407"/>
            <a:ext cx="16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87624" y="1743001"/>
            <a:ext cx="16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&lt; 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(L+2)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512" y="4077072"/>
            <a:ext cx="1810299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F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O+p+n)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349265" y="2256349"/>
            <a:ext cx="1490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‘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  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6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49265" y="3368407"/>
            <a:ext cx="1734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0f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7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(L+2)</a:t>
            </a:r>
            <a:endParaRPr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349265" y="1743001"/>
            <a:ext cx="146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&lt;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‘ 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(L)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347864" y="4077072"/>
            <a:ext cx="2055107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ja-JP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2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Sc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40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Ca+p+n)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516216" y="4077072"/>
            <a:ext cx="2030085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Cu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56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Ni+p+n)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314313" y="866711"/>
            <a:ext cx="1673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0f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5</a:t>
            </a:r>
            <a:r>
              <a:rPr kumimoji="1" lang="en-US" altLang="ja-JP" sz="16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600" baseline="-25000" dirty="0">
                <a:latin typeface="メイリオ"/>
                <a:ea typeface="メイリオ"/>
                <a:cs typeface="メイリオ"/>
              </a:rPr>
              <a:t>&lt;  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(L+2)</a:t>
            </a:r>
            <a:r>
              <a:rPr kumimoji="1" lang="ja-JP" altLang="en-US" sz="16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116632"/>
            <a:ext cx="768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Correlation in</a:t>
            </a:r>
            <a:r>
              <a:rPr lang="ja-JP" altLang="en-US" sz="2400" u="sng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the</a:t>
            </a:r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 1</a:t>
            </a:r>
            <a:r>
              <a:rPr kumimoji="1" lang="en-US" altLang="ja-JP" sz="2400" u="sng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en-US" sz="2400" u="sng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states with the central force</a:t>
            </a:r>
            <a:endParaRPr kumimoji="1" lang="en-US" altLang="ja-JP" sz="2400" u="sng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1520" y="4590420"/>
            <a:ext cx="132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Large SPE 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1520" y="4950460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NN-corr. (ΔL=0)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415366" y="4590420"/>
            <a:ext cx="132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Large SPE 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60232" y="4581128"/>
            <a:ext cx="132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Large SPE 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404931" y="3402212"/>
            <a:ext cx="128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390081" y="3042172"/>
            <a:ext cx="1271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&lt;‘  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16673" y="2483604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11960" y="2810927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361289" y="3029669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32897" y="2234863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15366" y="4950460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NN-corr. (ΔL=0)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660232" y="4950460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NN-corr. (ΔL=0)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7338355" y="1402824"/>
            <a:ext cx="537283" cy="613176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834299" y="2033868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82"/>
          <p:cNvSpPr>
            <a:spLocks noChangeArrowheads="1"/>
          </p:cNvSpPr>
          <p:nvPr/>
        </p:nvSpPr>
        <p:spPr bwMode="auto">
          <a:xfrm>
            <a:off x="7214514" y="1877216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>
            <a:off x="6819868" y="1414722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82"/>
          <p:cNvSpPr>
            <a:spLocks noChangeArrowheads="1"/>
          </p:cNvSpPr>
          <p:nvPr/>
        </p:nvSpPr>
        <p:spPr bwMode="auto">
          <a:xfrm>
            <a:off x="7723897" y="1254856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51224"/>
              </p:ext>
            </p:extLst>
          </p:nvPr>
        </p:nvGraphicFramePr>
        <p:xfrm>
          <a:off x="8436644" y="1793874"/>
          <a:ext cx="31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2" name="数式" r:id="rId3" imgW="165100" imgH="228600" progId="Equation.3">
                  <p:embed/>
                </p:oleObj>
              </mc:Choice>
              <mc:Fallback>
                <p:oleObj name="数式" r:id="rId3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36644" y="1793874"/>
                        <a:ext cx="317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98332"/>
              </p:ext>
            </p:extLst>
          </p:nvPr>
        </p:nvGraphicFramePr>
        <p:xfrm>
          <a:off x="8429947" y="1121258"/>
          <a:ext cx="390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3" name="数式" r:id="rId5" imgW="203200" imgH="215900" progId="Equation.3">
                  <p:embed/>
                </p:oleObj>
              </mc:Choice>
              <mc:Fallback>
                <p:oleObj name="数式" r:id="rId5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9947" y="1121258"/>
                        <a:ext cx="3905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00683"/>
              </p:ext>
            </p:extLst>
          </p:nvPr>
        </p:nvGraphicFramePr>
        <p:xfrm>
          <a:off x="6290423" y="1487231"/>
          <a:ext cx="1074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4" name="数式" r:id="rId7" imgW="558800" imgH="203200" progId="Equation.3">
                  <p:embed/>
                </p:oleObj>
              </mc:Choice>
              <mc:Fallback>
                <p:oleObj name="数式" r:id="rId7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0423" y="1487231"/>
                        <a:ext cx="10747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6554825" y="764704"/>
            <a:ext cx="210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メイリオ"/>
                <a:ea typeface="メイリオ"/>
                <a:cs typeface="メイリオ"/>
              </a:rPr>
              <a:t>Cro</a:t>
            </a:r>
            <a:r>
              <a:rPr lang="en-US" altLang="ja-JP" i="1" dirty="0">
                <a:latin typeface="メイリオ"/>
                <a:ea typeface="メイリオ"/>
                <a:cs typeface="メイリオ"/>
              </a:rPr>
              <a:t>ss-shell conf.</a:t>
            </a:r>
            <a:endParaRPr kumimoji="1" lang="ja-JP" altLang="en-US" i="1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231982" y="3749964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31982" y="3389924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231982" y="209378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55576" y="2090847"/>
            <a:ext cx="0" cy="1656184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3275856" y="3746339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275856" y="2669844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275856" y="2090155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275856" y="126876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3614335" y="2090847"/>
            <a:ext cx="0" cy="576064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211960" y="1264379"/>
            <a:ext cx="0" cy="248265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6444208" y="371634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6444208" y="342830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7092280" y="3429000"/>
            <a:ext cx="0" cy="28803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7423013" y="2564904"/>
            <a:ext cx="158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0f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   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6444208" y="2924944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BF207EC-039A-5748-B5B6-498ED383050F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88157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36904" cy="914400"/>
          </a:xfrm>
        </p:spPr>
        <p:txBody>
          <a:bodyPr>
            <a:normAutofit/>
          </a:bodyPr>
          <a:lstStyle/>
          <a:p>
            <a:pPr algn="ctr"/>
            <a:r>
              <a:rPr lang="ja-JP" altLang="ja-JP" sz="3600" dirty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sz="3600" dirty="0">
                <a:latin typeface="メイリオ"/>
                <a:ea typeface="メイリオ"/>
                <a:cs typeface="メイリオ"/>
              </a:rPr>
              <a:t>ole</a:t>
            </a:r>
            <a:r>
              <a:rPr kumimoji="1" lang="en-US" altLang="ja-JP" sz="3600" dirty="0">
                <a:latin typeface="メイリオ"/>
                <a:ea typeface="メイリオ"/>
                <a:cs typeface="メイリオ"/>
              </a:rPr>
              <a:t> of the Tensor Force</a:t>
            </a:r>
            <a:endParaRPr kumimoji="1" lang="ja-JP" altLang="en-US" sz="3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8CB9A7-765B-1747-8E26-A10A62EB44B1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7150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60648"/>
            <a:ext cx="549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Proton-neutron</a:t>
            </a:r>
            <a:r>
              <a:rPr lang="ja-JP" altLang="en-US" sz="2400" u="sng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with</a:t>
            </a:r>
            <a:r>
              <a:rPr lang="ja-JP" altLang="en-US" sz="2400" u="sng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a core nucleus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755576" y="1700808"/>
            <a:ext cx="1872208" cy="0"/>
          </a:xfrm>
          <a:prstGeom prst="line">
            <a:avLst/>
          </a:prstGeom>
          <a:ln w="76200" cmpd="sng"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195736" y="1002214"/>
            <a:ext cx="83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Proton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1520" y="980728"/>
            <a:ext cx="993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Neutron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5339750-9D74-C946-BEBE-9FC4FB206B4F}"/>
              </a:ext>
            </a:extLst>
          </p:cNvPr>
          <p:cNvGrpSpPr/>
          <p:nvPr/>
        </p:nvGrpSpPr>
        <p:grpSpPr>
          <a:xfrm>
            <a:off x="755576" y="1412776"/>
            <a:ext cx="7992888" cy="4536504"/>
            <a:chOff x="755576" y="1412776"/>
            <a:chExt cx="7992888" cy="4536504"/>
          </a:xfrm>
        </p:grpSpPr>
        <p:grpSp>
          <p:nvGrpSpPr>
            <p:cNvPr id="54" name="図形グループ 53"/>
            <p:cNvGrpSpPr/>
            <p:nvPr/>
          </p:nvGrpSpPr>
          <p:grpSpPr>
            <a:xfrm>
              <a:off x="755576" y="1700808"/>
              <a:ext cx="1800200" cy="2858834"/>
              <a:chOff x="755576" y="1700808"/>
              <a:chExt cx="1800200" cy="2858834"/>
            </a:xfrm>
          </p:grpSpPr>
          <p:grpSp>
            <p:nvGrpSpPr>
              <p:cNvPr id="50" name="図形グループ 49"/>
              <p:cNvGrpSpPr/>
              <p:nvPr/>
            </p:nvGrpSpPr>
            <p:grpSpPr>
              <a:xfrm>
                <a:off x="755576" y="1700808"/>
                <a:ext cx="1800200" cy="2448272"/>
                <a:chOff x="755576" y="1700808"/>
                <a:chExt cx="1800200" cy="2448272"/>
              </a:xfrm>
            </p:grpSpPr>
            <p:cxnSp>
              <p:nvCxnSpPr>
                <p:cNvPr id="8" name="直線コネクタ 7"/>
                <p:cNvCxnSpPr/>
                <p:nvPr/>
              </p:nvCxnSpPr>
              <p:spPr>
                <a:xfrm>
                  <a:off x="755576" y="1700808"/>
                  <a:ext cx="864096" cy="1872208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 flipH="1">
                  <a:off x="1619672" y="1700808"/>
                  <a:ext cx="936104" cy="1872208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円/楕円 2"/>
                <p:cNvSpPr/>
                <p:nvPr/>
              </p:nvSpPr>
              <p:spPr>
                <a:xfrm>
                  <a:off x="1043608" y="2996952"/>
                  <a:ext cx="1152128" cy="1152128"/>
                </a:xfrm>
                <a:prstGeom prst="ellipse">
                  <a:avLst/>
                </a:prstGeom>
                <a:gradFill flip="none" rotWithShape="1">
                  <a:gsLst>
                    <a:gs pos="76000">
                      <a:srgbClr val="008000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7" name="テキスト ボックス 46"/>
              <p:cNvSpPr txBox="1"/>
              <p:nvPr/>
            </p:nvSpPr>
            <p:spPr>
              <a:xfrm>
                <a:off x="899592" y="4221088"/>
                <a:ext cx="14745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latin typeface="メイリオ"/>
                    <a:ea typeface="メイリオ"/>
                    <a:cs typeface="メイリオ"/>
                  </a:rPr>
                  <a:t>Core nucleus</a:t>
                </a:r>
                <a:endParaRPr kumimoji="1" lang="ja-JP" alt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55" name="図形グループ 54"/>
            <p:cNvGrpSpPr/>
            <p:nvPr/>
          </p:nvGrpSpPr>
          <p:grpSpPr>
            <a:xfrm>
              <a:off x="2843808" y="3501008"/>
              <a:ext cx="5616624" cy="2448272"/>
              <a:chOff x="2843808" y="3501008"/>
              <a:chExt cx="5616624" cy="2448272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7847312" y="5237278"/>
                <a:ext cx="592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メイリオ"/>
                    <a:ea typeface="メイリオ"/>
                    <a:cs typeface="メイリオ"/>
                  </a:rPr>
                  <a:t>0s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1/2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847312" y="4915985"/>
                <a:ext cx="6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メイリオ"/>
                    <a:ea typeface="メイリオ"/>
                    <a:cs typeface="メイリオ"/>
                  </a:rPr>
                  <a:t>0p</a:t>
                </a:r>
                <a:r>
                  <a:rPr lang="en-US" altLang="ja-JP" sz="1400" baseline="-25000" dirty="0">
                    <a:latin typeface="メイリオ"/>
                    <a:ea typeface="メイリオ"/>
                    <a:cs typeface="メイリオ"/>
                  </a:rPr>
                  <a:t>3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852582" y="4627953"/>
                <a:ext cx="6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メイリオ"/>
                    <a:ea typeface="メイリオ"/>
                    <a:cs typeface="メイリオ"/>
                  </a:rPr>
                  <a:t>0p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1/2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>
                <a:off x="5831088" y="5445224"/>
                <a:ext cx="1944216" cy="8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831088" y="5109076"/>
                <a:ext cx="1941050" cy="22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/>
              <p:cNvSpPr/>
              <p:nvPr/>
            </p:nvSpPr>
            <p:spPr>
              <a:xfrm>
                <a:off x="6595470" y="5028586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6859204" y="5030878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7074776" y="5028586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6389070" y="5028586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7285760" y="5030875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7501333" y="5028583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180380" y="5026294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5973980" y="5026294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 flipV="1">
                <a:off x="5831088" y="4793636"/>
                <a:ext cx="1941050" cy="22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7060147" y="4699961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374440" y="4699961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6615792" y="5336425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6879526" y="5338717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7095099" y="5336425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409392" y="5336425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6588711" y="4699961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841283" y="4699961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 flipV="1">
                <a:off x="5834254" y="4281429"/>
                <a:ext cx="1941050" cy="22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831088" y="3993397"/>
                <a:ext cx="1941050" cy="22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7847312" y="3777373"/>
                <a:ext cx="588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メイリオ"/>
                    <a:ea typeface="メイリオ"/>
                    <a:cs typeface="メイリオ"/>
                  </a:rPr>
                  <a:t>1s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1/2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847312" y="4137413"/>
                <a:ext cx="6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メイリオ"/>
                    <a:ea typeface="メイリオ"/>
                    <a:cs typeface="メイリオ"/>
                  </a:rPr>
                  <a:t>0d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5/2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6586628" y="3901229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39200" y="3901229"/>
                <a:ext cx="206400" cy="206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43808" y="5085184"/>
                <a:ext cx="2435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latin typeface="メイリオ"/>
                    <a:ea typeface="メイリオ"/>
                    <a:cs typeface="メイリオ"/>
                  </a:rPr>
                  <a:t>Core+p+n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 Picture</a:t>
                </a:r>
                <a:endParaRPr kumimoji="1" lang="ja-JP" altLang="en-US" sz="2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4" name="ストライプ矢印 43"/>
              <p:cNvSpPr/>
              <p:nvPr/>
            </p:nvSpPr>
            <p:spPr>
              <a:xfrm rot="1484826">
                <a:off x="3127388" y="3758217"/>
                <a:ext cx="2088232" cy="780877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角丸四角形 47"/>
              <p:cNvSpPr/>
              <p:nvPr/>
            </p:nvSpPr>
            <p:spPr>
              <a:xfrm>
                <a:off x="5831088" y="4437112"/>
                <a:ext cx="1944216" cy="1512168"/>
              </a:xfrm>
              <a:prstGeom prst="roundRect">
                <a:avLst/>
              </a:prstGeom>
              <a:solidFill>
                <a:schemeClr val="accent2">
                  <a:alpha val="27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047112" y="5589240"/>
                <a:ext cx="14745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Core nucleus</a:t>
                </a:r>
                <a:endParaRPr kumimoji="1" lang="ja-JP" altLang="en-US" sz="1600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 flipV="1">
                <a:off x="5831088" y="3645024"/>
                <a:ext cx="1941050" cy="22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7844146" y="3501008"/>
                <a:ext cx="6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メイリオ"/>
                    <a:ea typeface="メイリオ"/>
                    <a:cs typeface="メイリオ"/>
                  </a:rPr>
                  <a:t>0d</a:t>
                </a:r>
                <a:r>
                  <a:rPr lang="en-US" altLang="ja-JP" sz="1400" baseline="-25000" dirty="0">
                    <a:latin typeface="メイリオ"/>
                    <a:ea typeface="メイリオ"/>
                    <a:cs typeface="メイリオ"/>
                  </a:rPr>
                  <a:t>3</a:t>
                </a:r>
                <a:r>
                  <a:rPr kumimoji="1" lang="en-US" altLang="ja-JP" sz="1400" baseline="-25000" dirty="0">
                    <a:latin typeface="メイリオ"/>
                    <a:ea typeface="メイリオ"/>
                    <a:cs typeface="メイリオ"/>
                  </a:rPr>
                  <a:t>/2</a:t>
                </a:r>
                <a:endParaRPr kumimoji="1" lang="ja-JP" altLang="en-US" sz="14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3" name="図形グループ 12"/>
            <p:cNvGrpSpPr/>
            <p:nvPr/>
          </p:nvGrpSpPr>
          <p:grpSpPr>
            <a:xfrm>
              <a:off x="755576" y="1412776"/>
              <a:ext cx="7992888" cy="1656184"/>
              <a:chOff x="755576" y="1412776"/>
              <a:chExt cx="7992888" cy="1656184"/>
            </a:xfrm>
          </p:grpSpPr>
          <p:grpSp>
            <p:nvGrpSpPr>
              <p:cNvPr id="11" name="図形グループ 10"/>
              <p:cNvGrpSpPr/>
              <p:nvPr/>
            </p:nvGrpSpPr>
            <p:grpSpPr>
              <a:xfrm>
                <a:off x="2987824" y="1412776"/>
                <a:ext cx="5760640" cy="1656184"/>
                <a:chOff x="2987824" y="1412776"/>
                <a:chExt cx="5760640" cy="1656184"/>
              </a:xfrm>
            </p:grpSpPr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305948" y="2132856"/>
                  <a:ext cx="46730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rgbClr val="0000FF"/>
                      </a:solidFill>
                      <a:latin typeface="メイリオ"/>
                      <a:ea typeface="メイリオ"/>
                      <a:cs typeface="メイリオ"/>
                    </a:rPr>
                    <a:t>Spin-Orbit force</a:t>
                  </a:r>
                  <a:r>
                    <a:rPr kumimoji="1" lang="en-US" altLang="ja-JP" sz="2000" dirty="0">
                      <a:latin typeface="メイリオ"/>
                      <a:ea typeface="メイリオ"/>
                      <a:cs typeface="メイリオ"/>
                    </a:rPr>
                    <a:t>: Splitting the orbits</a:t>
                  </a:r>
                  <a:endParaRPr kumimoji="1" lang="ja-JP" altLang="en-US" sz="2000" dirty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305948" y="2636912"/>
                  <a:ext cx="54425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rgbClr val="FF0000"/>
                      </a:solidFill>
                      <a:latin typeface="メイリオ"/>
                      <a:ea typeface="メイリオ"/>
                      <a:cs typeface="メイリオ"/>
                    </a:rPr>
                    <a:t>Pauli-Principle</a:t>
                  </a:r>
                  <a:r>
                    <a:rPr kumimoji="1" lang="en-US" altLang="ja-JP" sz="2000" dirty="0">
                      <a:latin typeface="メイリオ"/>
                      <a:ea typeface="メイリオ"/>
                      <a:cs typeface="メイリオ"/>
                    </a:rPr>
                    <a:t>:</a:t>
                  </a:r>
                  <a:r>
                    <a:rPr lang="en-US" altLang="ja-JP" sz="2000" dirty="0">
                      <a:latin typeface="メイリオ"/>
                      <a:ea typeface="メイリオ"/>
                      <a:cs typeface="メイリオ"/>
                    </a:rPr>
                    <a:t> </a:t>
                  </a:r>
                  <a:r>
                    <a:rPr kumimoji="1" lang="en-US" altLang="ja-JP" sz="2000" dirty="0">
                      <a:latin typeface="メイリオ"/>
                      <a:ea typeface="メイリオ"/>
                      <a:cs typeface="メイリオ"/>
                    </a:rPr>
                    <a:t>Selection rule to the orbits</a:t>
                  </a:r>
                  <a:endParaRPr kumimoji="1" lang="ja-JP" altLang="en-US" sz="2000" dirty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3059832" y="1412776"/>
                  <a:ext cx="562623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latin typeface="メイリオ"/>
                      <a:ea typeface="メイリオ"/>
                      <a:cs typeface="メイリオ"/>
                    </a:rPr>
                    <a:t>proton-neutron correlation changes due to:</a:t>
                  </a:r>
                  <a:endParaRPr kumimoji="1" lang="ja-JP" altLang="en-US" sz="2000" dirty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7" name="左中かっこ 6"/>
                <p:cNvSpPr/>
                <p:nvPr/>
              </p:nvSpPr>
              <p:spPr>
                <a:xfrm>
                  <a:off x="2987824" y="2132856"/>
                  <a:ext cx="288032" cy="936104"/>
                </a:xfrm>
                <a:prstGeom prst="leftBrace">
                  <a:avLst>
                    <a:gd name="adj1" fmla="val 51428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アーチ 8"/>
              <p:cNvSpPr/>
              <p:nvPr/>
            </p:nvSpPr>
            <p:spPr>
              <a:xfrm rot="5400000">
                <a:off x="1367644" y="1664804"/>
                <a:ext cx="504056" cy="1728192"/>
              </a:xfrm>
              <a:prstGeom prst="blockArc">
                <a:avLst>
                  <a:gd name="adj1" fmla="val 13660880"/>
                  <a:gd name="adj2" fmla="val 7879655"/>
                  <a:gd name="adj3" fmla="val 528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円/楕円 4"/>
          <p:cNvSpPr/>
          <p:nvPr/>
        </p:nvSpPr>
        <p:spPr>
          <a:xfrm>
            <a:off x="395536" y="1340768"/>
            <a:ext cx="720080" cy="720080"/>
          </a:xfrm>
          <a:prstGeom prst="ellipse">
            <a:avLst/>
          </a:prstGeom>
          <a:gradFill flip="none" rotWithShape="1">
            <a:gsLst>
              <a:gs pos="76000">
                <a:srgbClr val="0000FF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195736" y="1340768"/>
            <a:ext cx="720080" cy="720080"/>
          </a:xfrm>
          <a:prstGeom prst="ellipse">
            <a:avLst/>
          </a:prstGeom>
          <a:gradFill flip="none" rotWithShape="1">
            <a:gsLst>
              <a:gs pos="76000">
                <a:srgbClr val="008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B533F77-4548-F749-8F8F-6072A235ECDD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52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4211960" y="3212976"/>
            <a:ext cx="4752528" cy="237626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508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9512" y="379691"/>
            <a:ext cx="3528392" cy="201622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508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0561" y="476672"/>
            <a:ext cx="13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Deuteron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971600" y="1484784"/>
            <a:ext cx="1872208" cy="0"/>
          </a:xfrm>
          <a:prstGeom prst="line">
            <a:avLst/>
          </a:prstGeom>
          <a:ln w="76200" cmpd="sng"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611560" y="1124744"/>
            <a:ext cx="720080" cy="720080"/>
          </a:xfrm>
          <a:prstGeom prst="ellipse">
            <a:avLst/>
          </a:prstGeom>
          <a:gradFill flip="none" rotWithShape="1">
            <a:gsLst>
              <a:gs pos="76000">
                <a:srgbClr val="0000FF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411760" y="1124744"/>
            <a:ext cx="720080" cy="720080"/>
          </a:xfrm>
          <a:prstGeom prst="ellipse">
            <a:avLst/>
          </a:prstGeom>
          <a:gradFill flip="none" rotWithShape="1">
            <a:gsLst>
              <a:gs pos="76000">
                <a:srgbClr val="008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1988840"/>
            <a:ext cx="83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/>
                <a:ea typeface="メイリオ"/>
                <a:cs typeface="メイリオ"/>
              </a:rPr>
              <a:t>Proton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988840"/>
            <a:ext cx="993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Neutron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2780928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Binding Energy: 2.25 MeV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3284984"/>
            <a:ext cx="186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メイリオ"/>
                <a:ea typeface="メイリオ"/>
                <a:cs typeface="メイリオ"/>
              </a:rPr>
              <a:t>R</a:t>
            </a:r>
            <a:r>
              <a:rPr kumimoji="1" lang="en-US" altLang="ja-JP" sz="2000" baseline="-25000" dirty="0" err="1">
                <a:latin typeface="メイリオ"/>
                <a:ea typeface="メイリオ"/>
                <a:cs typeface="メイリオ"/>
              </a:rPr>
              <a:t>rms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: 1.95 </a:t>
            </a:r>
            <a:r>
              <a:rPr kumimoji="1" lang="en-US" altLang="ja-JP" sz="2000" dirty="0" err="1">
                <a:latin typeface="メイリオ"/>
                <a:ea typeface="メイリオ"/>
                <a:cs typeface="メイリオ"/>
              </a:rPr>
              <a:t>fm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836712"/>
            <a:ext cx="2795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V</a:t>
            </a:r>
            <a:r>
              <a:rPr lang="en-US" altLang="ja-JP" sz="2000" baseline="-25000" dirty="0">
                <a:latin typeface="メイリオ"/>
                <a:ea typeface="メイリオ"/>
                <a:cs typeface="メイリオ"/>
              </a:rPr>
              <a:t>NN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: Minnesota (MN) 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61508" y="1916832"/>
            <a:ext cx="137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V</a:t>
            </a:r>
            <a:r>
              <a:rPr lang="en-US" altLang="ja-JP" sz="2000" baseline="-25000" dirty="0">
                <a:latin typeface="メイリオ"/>
                <a:ea typeface="メイリオ"/>
                <a:cs typeface="メイリオ"/>
              </a:rPr>
              <a:t>NN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: AV8’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7310" y="1268760"/>
            <a:ext cx="107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Central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99318" y="2276872"/>
            <a:ext cx="107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Central 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73284" y="22768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Spin-Orbit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56376" y="2276872"/>
            <a:ext cx="101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Tensor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35626" y="4407495"/>
            <a:ext cx="66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MN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4781" y="4911551"/>
            <a:ext cx="86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AV8’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088" y="3861048"/>
            <a:ext cx="102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&lt;V</a:t>
            </a:r>
            <a:r>
              <a:rPr lang="en-US" altLang="ja-JP" sz="2400" baseline="-25000" dirty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&gt;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12360" y="3861048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&lt;V</a:t>
            </a:r>
            <a:r>
              <a:rPr lang="en-US" altLang="ja-JP" sz="2400" baseline="-25000" dirty="0">
                <a:latin typeface="メイリオ"/>
                <a:ea typeface="メイリオ"/>
                <a:cs typeface="メイリオ"/>
              </a:rPr>
              <a:t>T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&gt;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36096" y="4365104"/>
            <a:ext cx="86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1.00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76256" y="4293096"/>
            <a:ext cx="59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---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4869160"/>
            <a:ext cx="86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0.20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28384" y="4869160"/>
            <a:ext cx="86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0.75</a:t>
            </a:r>
            <a:endParaRPr lang="ja-JP" altLang="en-US" sz="2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8224" y="3861048"/>
            <a:ext cx="113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&lt;V</a:t>
            </a:r>
            <a:r>
              <a:rPr lang="en-US" altLang="ja-JP" sz="2400" baseline="-25000" dirty="0">
                <a:latin typeface="メイリオ"/>
                <a:ea typeface="メイリオ"/>
                <a:cs typeface="メイリオ"/>
              </a:rPr>
              <a:t>LS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&gt;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04248" y="4869160"/>
            <a:ext cx="86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0.05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028384" y="4263479"/>
            <a:ext cx="59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---</a:t>
            </a:r>
            <a:endParaRPr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39952" y="332656"/>
            <a:ext cx="297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>
                <a:latin typeface="メイリオ"/>
                <a:ea typeface="メイリオ"/>
                <a:cs typeface="メイリオ"/>
              </a:rPr>
              <a:t>Theoretical calculation</a:t>
            </a:r>
            <a:endParaRPr kumimoji="1" lang="ja-JP" altLang="en-US" sz="20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1591" y="4181018"/>
            <a:ext cx="203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S-wave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: 0.942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6978" y="4613066"/>
            <a:ext cx="206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D-wave</a:t>
            </a:r>
            <a:r>
              <a:rPr kumimoji="1"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0.058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3968" y="3356992"/>
            <a:ext cx="470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>
                <a:latin typeface="メイリオ"/>
                <a:ea typeface="メイリオ"/>
                <a:cs typeface="メイリオ"/>
              </a:rPr>
              <a:t>Relative</a:t>
            </a:r>
            <a:r>
              <a:rPr kumimoji="1" lang="ja-JP" altLang="en-US" i="1" u="sng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i="1" u="sng" dirty="0">
                <a:latin typeface="メイリオ"/>
                <a:ea typeface="メイリオ"/>
                <a:cs typeface="メイリオ"/>
              </a:rPr>
              <a:t>Ratio of the expectation values</a:t>
            </a:r>
            <a:endParaRPr kumimoji="1" lang="ja-JP" altLang="en-US" i="1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430850-60E7-EE40-92E2-1C95F81AB130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74193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51520" y="188640"/>
            <a:ext cx="5164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u="sng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400" u="sng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-coupling</a:t>
            </a:r>
            <a:r>
              <a:rPr lang="ja-JP" altLang="en-US" sz="2400" u="sng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with the tensor force</a:t>
            </a:r>
            <a:r>
              <a:rPr lang="en-US" altLang="en-US" sz="2400" u="sng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21529" y="2765328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373219" y="1052736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51720" y="1844824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ΔL=0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86644" y="2348673"/>
            <a:ext cx="125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460283" y="1062505"/>
            <a:ext cx="149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  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02391" y="1844824"/>
            <a:ext cx="73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ΔL=2</a:t>
            </a:r>
            <a:endParaRPr kumimoji="1" lang="ja-JP" altLang="en-US" sz="16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91190" y="2741645"/>
            <a:ext cx="14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437372" y="2377245"/>
            <a:ext cx="125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02468" y="1844824"/>
            <a:ext cx="933857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Strong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3528" y="76470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1475656" y="306896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1475656" y="2699151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475656" y="141277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138295" y="306896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138295" y="2689382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138295" y="141277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941171" y="1400582"/>
            <a:ext cx="0" cy="1656184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5955333" y="1400582"/>
            <a:ext cx="0" cy="127547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7"/>
          <p:cNvGrpSpPr/>
          <p:nvPr/>
        </p:nvGrpSpPr>
        <p:grpSpPr>
          <a:xfrm>
            <a:off x="144016" y="3356992"/>
            <a:ext cx="8820472" cy="2448272"/>
            <a:chOff x="144016" y="3356992"/>
            <a:chExt cx="8820472" cy="2448272"/>
          </a:xfrm>
        </p:grpSpPr>
        <p:sp>
          <p:nvSpPr>
            <p:cNvPr id="6" name="正方形/長方形 5"/>
            <p:cNvSpPr/>
            <p:nvPr/>
          </p:nvSpPr>
          <p:spPr>
            <a:xfrm>
              <a:off x="144016" y="3356992"/>
              <a:ext cx="8820472" cy="2448272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  <a:effectLst>
              <a:outerShdw blurRad="63500" dist="635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" name="図形グループ 1"/>
            <p:cNvGrpSpPr/>
            <p:nvPr/>
          </p:nvGrpSpPr>
          <p:grpSpPr>
            <a:xfrm>
              <a:off x="3617769" y="3645024"/>
              <a:ext cx="5166191" cy="1872208"/>
              <a:chOff x="4230345" y="3573016"/>
              <a:chExt cx="5166191" cy="1872208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4230345" y="3964994"/>
                <a:ext cx="3005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E</a:t>
                </a:r>
                <a:r>
                  <a:rPr lang="en-US" altLang="ja-JP" sz="2000" baseline="-25000" dirty="0">
                    <a:latin typeface="メイリオ"/>
                    <a:ea typeface="メイリオ"/>
                    <a:cs typeface="メイリオ"/>
                  </a:rPr>
                  <a:t>B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(</a:t>
                </a:r>
                <a:r>
                  <a:rPr lang="en-US" altLang="ja-JP" sz="2000" baseline="30000" dirty="0">
                    <a:latin typeface="メイリオ"/>
                    <a:ea typeface="メイリオ"/>
                    <a:cs typeface="メイリオ"/>
                  </a:rPr>
                  <a:t>18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F:1</a:t>
                </a:r>
                <a:r>
                  <a:rPr lang="en-US" altLang="ja-JP" sz="2000" baseline="30000" dirty="0">
                    <a:latin typeface="メイリオ"/>
                    <a:ea typeface="メイリオ"/>
                    <a:cs typeface="メイリオ"/>
                  </a:rPr>
                  <a:t>+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):   9.72 MeV </a:t>
                </a:r>
                <a:endParaRPr lang="ja-JP" altLang="en-US" sz="20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284593" y="5045114"/>
                <a:ext cx="2917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E</a:t>
                </a:r>
                <a:r>
                  <a:rPr lang="en-US" altLang="ja-JP" sz="2000" baseline="-25000" dirty="0">
                    <a:latin typeface="メイリオ"/>
                    <a:ea typeface="メイリオ"/>
                    <a:cs typeface="メイリオ"/>
                  </a:rPr>
                  <a:t>B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(</a:t>
                </a:r>
                <a:r>
                  <a:rPr lang="en-US" altLang="ja-JP" sz="2000" baseline="30000" dirty="0">
                    <a:latin typeface="メイリオ"/>
                    <a:ea typeface="メイリオ"/>
                    <a:cs typeface="メイリオ"/>
                  </a:rPr>
                  <a:t>18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F:1</a:t>
                </a:r>
                <a:r>
                  <a:rPr lang="en-US" altLang="ja-JP" sz="2000" baseline="30000" dirty="0">
                    <a:latin typeface="メイリオ"/>
                    <a:ea typeface="メイリオ"/>
                    <a:cs typeface="メイリオ"/>
                  </a:rPr>
                  <a:t>+</a:t>
                </a:r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):  9.69 MeV </a:t>
                </a:r>
                <a:endParaRPr lang="ja-JP" altLang="en-US" sz="20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6660232" y="4509120"/>
                <a:ext cx="19043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i="1" dirty="0">
                    <a:solidFill>
                      <a:schemeClr val="tx2"/>
                    </a:solidFill>
                    <a:latin typeface="メイリオ"/>
                    <a:ea typeface="メイリオ"/>
                    <a:cs typeface="メイリオ"/>
                  </a:rPr>
                  <a:t>Omit ΔL=2 conf. </a:t>
                </a:r>
                <a:endParaRPr lang="ja-JP" altLang="en-US" sz="1600" i="1" dirty="0">
                  <a:solidFill>
                    <a:schemeClr val="tx2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" name="下矢印 2"/>
              <p:cNvSpPr/>
              <p:nvPr/>
            </p:nvSpPr>
            <p:spPr>
              <a:xfrm>
                <a:off x="6372200" y="4469050"/>
                <a:ext cx="360040" cy="576064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8007172" y="3964994"/>
                <a:ext cx="1377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メイリオ"/>
                    <a:ea typeface="メイリオ"/>
                    <a:cs typeface="メイリオ"/>
                  </a:rPr>
                  <a:t>9.71 MeV </a:t>
                </a:r>
                <a:endParaRPr lang="ja-JP" altLang="en-US" sz="2000" baseline="-250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8007172" y="5045114"/>
                <a:ext cx="1377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  <a:latin typeface="メイリオ"/>
                    <a:ea typeface="メイリオ"/>
                    <a:cs typeface="メイリオ"/>
                  </a:rPr>
                  <a:t>8.13 MeV </a:t>
                </a:r>
                <a:endParaRPr lang="ja-JP" altLang="en-US" sz="2000" baseline="-25000" dirty="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0" name="下矢印 29"/>
              <p:cNvSpPr/>
              <p:nvPr/>
            </p:nvSpPr>
            <p:spPr>
              <a:xfrm>
                <a:off x="8367212" y="4469050"/>
                <a:ext cx="360040" cy="576064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084168" y="3573016"/>
                <a:ext cx="809361" cy="3077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メイリオ"/>
                    <a:ea typeface="メイリオ"/>
                    <a:cs typeface="メイリオ"/>
                  </a:rPr>
                  <a:t>Central</a:t>
                </a:r>
                <a:endParaRPr kumimoji="1" lang="ja-JP" altLang="en-US" sz="14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7863156" y="3573016"/>
                <a:ext cx="1533380" cy="3077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>
                    <a:solidFill>
                      <a:srgbClr val="0000FF"/>
                    </a:solidFill>
                    <a:latin typeface="メイリオ"/>
                    <a:ea typeface="メイリオ"/>
                    <a:cs typeface="メイリオ"/>
                  </a:rPr>
                  <a:t>Central+Tensor</a:t>
                </a:r>
                <a:endParaRPr kumimoji="1" lang="ja-JP" altLang="en-US" sz="14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4" name="図 33" descr="fig2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78" y="4005064"/>
              <a:ext cx="2620453" cy="854244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871192" y="4633391"/>
              <a:ext cx="1462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>
                  <a:latin typeface="メイリオ"/>
                  <a:ea typeface="メイリオ"/>
                  <a:cs typeface="メイリオ"/>
                </a:rPr>
                <a:t>Basis function</a:t>
              </a:r>
              <a:endParaRPr kumimoji="1" lang="ja-JP" altLang="en-US" sz="1400" i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2087216" y="4077072"/>
              <a:ext cx="720080" cy="576064"/>
            </a:xfrm>
            <a:prstGeom prst="roundRect">
              <a:avLst/>
            </a:prstGeom>
            <a:noFill/>
            <a:ln w="254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9552" y="4787860"/>
              <a:ext cx="1250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メイリオ"/>
                  <a:ea typeface="メイリオ"/>
                  <a:cs typeface="メイリオ"/>
                </a:rPr>
                <a:t>(</a:t>
              </a:r>
              <a:r>
                <a:rPr kumimoji="1" lang="en-US" altLang="ja-JP" i="1" dirty="0" err="1">
                  <a:latin typeface="メイリオ"/>
                  <a:ea typeface="メイリオ"/>
                  <a:cs typeface="メイリオ"/>
                </a:rPr>
                <a:t>L</a:t>
              </a:r>
              <a:r>
                <a:rPr kumimoji="1" lang="en-US" altLang="ja-JP" i="1" baseline="-25000" dirty="0" err="1">
                  <a:latin typeface="メイリオ"/>
                  <a:ea typeface="メイリオ"/>
                  <a:cs typeface="メイリオ"/>
                </a:rPr>
                <a:t>max</a:t>
              </a:r>
              <a:r>
                <a:rPr kumimoji="1" lang="en-US" altLang="ja-JP" i="1" dirty="0">
                  <a:latin typeface="メイリオ"/>
                  <a:ea typeface="メイリオ"/>
                  <a:cs typeface="メイリオ"/>
                </a:rPr>
                <a:t>=5)</a:t>
              </a:r>
              <a:endParaRPr kumimoji="1" lang="ja-JP" altLang="en-US" i="1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47C8FFA-27C5-7C44-ABF7-ACB92107EA0F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6840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2008" y="764704"/>
            <a:ext cx="8964488" cy="3384376"/>
          </a:xfrm>
          <a:prstGeom prst="roundRect">
            <a:avLst>
              <a:gd name="adj" fmla="val 10830"/>
            </a:avLst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88640"/>
            <a:ext cx="604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Inclusion of a tensor interaction to N-N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図 3" descr="fig0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" y="1296062"/>
            <a:ext cx="4417722" cy="24209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0786" y="3789040"/>
            <a:ext cx="735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0" dirty="0">
                <a:latin typeface="メイリオ"/>
                <a:ea typeface="メイリオ"/>
                <a:cs typeface="メイリオ"/>
              </a:rPr>
              <a:t>T. </a:t>
            </a:r>
            <a:r>
              <a:rPr lang="en-US" altLang="ja-JP" sz="1200" b="0" dirty="0" err="1">
                <a:latin typeface="メイリオ"/>
                <a:ea typeface="メイリオ"/>
                <a:cs typeface="メイリオ"/>
              </a:rPr>
              <a:t>Otsuka</a:t>
            </a:r>
            <a:r>
              <a:rPr lang="en-US" altLang="ja-JP" sz="1200" b="0" dirty="0">
                <a:latin typeface="メイリオ"/>
                <a:ea typeface="メイリオ"/>
                <a:cs typeface="メイリオ"/>
              </a:rPr>
              <a:t>, T. Suzuki, R. Fujimoto, H. </a:t>
            </a:r>
            <a:r>
              <a:rPr lang="en-US" altLang="ja-JP" sz="1200" b="0" dirty="0" err="1">
                <a:latin typeface="メイリオ"/>
                <a:ea typeface="メイリオ"/>
                <a:cs typeface="メイリオ"/>
              </a:rPr>
              <a:t>Grawe</a:t>
            </a:r>
            <a:r>
              <a:rPr lang="en-US" altLang="ja-JP" sz="1200" b="0" dirty="0">
                <a:latin typeface="メイリオ"/>
                <a:ea typeface="メイリオ"/>
                <a:cs typeface="メイリオ"/>
              </a:rPr>
              <a:t> and Y. Akaishi, Phys. Rev. </a:t>
            </a:r>
            <a:r>
              <a:rPr lang="en-US" altLang="ja-JP" sz="1200" b="0" dirty="0" err="1">
                <a:latin typeface="メイリオ"/>
                <a:ea typeface="メイリオ"/>
                <a:cs typeface="メイリオ"/>
              </a:rPr>
              <a:t>Lett</a:t>
            </a:r>
            <a:r>
              <a:rPr lang="en-US" altLang="ja-JP" sz="1200" b="0" dirty="0">
                <a:latin typeface="メイリオ"/>
                <a:ea typeface="メイリオ"/>
                <a:cs typeface="メイリオ"/>
              </a:rPr>
              <a:t>. 95, 232502 (2005).</a:t>
            </a:r>
            <a:endParaRPr kumimoji="1" lang="ja-JP" altLang="en-US" sz="12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836712"/>
            <a:ext cx="652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>
                <a:latin typeface="メイリオ"/>
                <a:ea typeface="メイリオ"/>
                <a:cs typeface="メイリオ"/>
              </a:rPr>
              <a:t>Tensor force for </a:t>
            </a:r>
            <a:r>
              <a:rPr lang="en-US" altLang="ja-JP" b="0" dirty="0">
                <a:latin typeface="メイリオ"/>
                <a:ea typeface="メイリオ"/>
                <a:cs typeface="メイリオ"/>
              </a:rPr>
              <a:t>particles in two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different </a:t>
            </a:r>
            <a:r>
              <a:rPr lang="en-US" altLang="ja-JP" b="0" dirty="0">
                <a:latin typeface="メイリオ"/>
                <a:ea typeface="メイリオ"/>
                <a:cs typeface="メイリオ"/>
              </a:rPr>
              <a:t>orbits</a:t>
            </a:r>
            <a:endParaRPr kumimoji="1" lang="ja-JP" altLang="en-US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6153" y="1537628"/>
            <a:ext cx="143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>
                <a:latin typeface="メイリオ"/>
                <a:ea typeface="メイリオ"/>
                <a:cs typeface="メイリオ"/>
              </a:rPr>
              <a:t>j</a:t>
            </a:r>
            <a:r>
              <a:rPr lang="en-US" altLang="ja-JP" sz="2800" b="0" i="1" baseline="-25000" dirty="0">
                <a:latin typeface="メイリオ"/>
                <a:ea typeface="メイリオ"/>
                <a:cs typeface="メイリオ"/>
              </a:rPr>
              <a:t>&lt;  </a:t>
            </a:r>
            <a:r>
              <a:rPr lang="en-US" altLang="ja-JP" sz="2800" b="0" i="1" dirty="0">
                <a:latin typeface="メイリオ"/>
                <a:ea typeface="メイリオ"/>
                <a:cs typeface="メイリオ"/>
              </a:rPr>
              <a:t>- j’</a:t>
            </a:r>
            <a:r>
              <a:rPr lang="en-US" altLang="ja-JP" sz="2800" b="0" i="1" baseline="-25000" dirty="0">
                <a:latin typeface="メイリオ"/>
                <a:ea typeface="メイリオ"/>
                <a:cs typeface="メイリオ"/>
              </a:rPr>
              <a:t>&gt;</a:t>
            </a:r>
            <a:endParaRPr lang="ja-JP" altLang="en-US" sz="2800" b="0" i="1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1628800"/>
            <a:ext cx="126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366FF"/>
                </a:solidFill>
                <a:latin typeface="メイリオ"/>
                <a:ea typeface="メイリオ"/>
                <a:cs typeface="メイリオ"/>
              </a:rPr>
              <a:t>Attractive</a:t>
            </a:r>
            <a:endParaRPr kumimoji="1" lang="ja-JP" altLang="en-US" dirty="0">
              <a:solidFill>
                <a:srgbClr val="3366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2636912"/>
            <a:ext cx="143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>
                <a:latin typeface="メイリオ"/>
                <a:ea typeface="メイリオ"/>
                <a:cs typeface="メイリオ"/>
              </a:rPr>
              <a:t>j</a:t>
            </a:r>
            <a:r>
              <a:rPr lang="en-US" altLang="ja-JP" sz="2800" b="0" i="1" baseline="-25000" dirty="0">
                <a:latin typeface="メイリオ"/>
                <a:ea typeface="メイリオ"/>
                <a:cs typeface="メイリオ"/>
              </a:rPr>
              <a:t>&gt;  </a:t>
            </a:r>
            <a:r>
              <a:rPr lang="en-US" altLang="ja-JP" sz="2800" b="0" i="1" dirty="0">
                <a:latin typeface="メイリオ"/>
                <a:ea typeface="メイリオ"/>
                <a:cs typeface="メイリオ"/>
              </a:rPr>
              <a:t>- j’</a:t>
            </a:r>
            <a:r>
              <a:rPr lang="en-US" altLang="ja-JP" sz="2800" b="0" i="1" baseline="-25000" dirty="0">
                <a:latin typeface="メイリオ"/>
                <a:ea typeface="メイリオ"/>
                <a:cs typeface="メイリオ"/>
              </a:rPr>
              <a:t>&gt;</a:t>
            </a:r>
            <a:endParaRPr lang="ja-JP" altLang="en-US" sz="2800" b="0" i="1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96159" y="272808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Repulsive</a:t>
            </a:r>
            <a:endParaRPr kumimoji="1" lang="ja-JP" altLang="en-US" dirty="0">
              <a:solidFill>
                <a:srgbClr val="FF6600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1187624" y="4365104"/>
            <a:ext cx="6935810" cy="1584176"/>
            <a:chOff x="1187624" y="4365104"/>
            <a:chExt cx="6935810" cy="1584176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139952" y="4941168"/>
              <a:ext cx="39834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b</a:t>
              </a:r>
              <a:r>
                <a:rPr kumimoji="1" lang="en-US" altLang="ja-JP" sz="24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ecomes more important</a:t>
              </a:r>
              <a:endParaRPr kumimoji="1" lang="ja-JP" altLang="en-US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87624" y="4365104"/>
              <a:ext cx="2808312" cy="1584176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  <a:effectLst>
              <a:outerShdw blurRad="63500" dist="635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H="1">
              <a:off x="2369803" y="4931216"/>
              <a:ext cx="537283" cy="613176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1865747" y="5562260"/>
              <a:ext cx="15742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2"/>
            <p:cNvSpPr>
              <a:spLocks noChangeArrowheads="1"/>
            </p:cNvSpPr>
            <p:nvPr/>
          </p:nvSpPr>
          <p:spPr bwMode="auto">
            <a:xfrm>
              <a:off x="2245962" y="5405608"/>
              <a:ext cx="299258" cy="3112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1851316" y="4943114"/>
              <a:ext cx="15742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82"/>
            <p:cNvSpPr>
              <a:spLocks noChangeArrowheads="1"/>
            </p:cNvSpPr>
            <p:nvPr/>
          </p:nvSpPr>
          <p:spPr bwMode="auto">
            <a:xfrm>
              <a:off x="2755345" y="4783248"/>
              <a:ext cx="299258" cy="3112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667177"/>
                </p:ext>
              </p:extLst>
            </p:nvPr>
          </p:nvGraphicFramePr>
          <p:xfrm>
            <a:off x="3468092" y="5322266"/>
            <a:ext cx="3175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27" name="数式" r:id="rId4" imgW="165100" imgH="228600" progId="Equation.3">
                    <p:embed/>
                  </p:oleObj>
                </mc:Choice>
                <mc:Fallback>
                  <p:oleObj name="数式" r:id="rId4" imgW="165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68092" y="5322266"/>
                          <a:ext cx="317500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オブジェクト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481829"/>
                </p:ext>
              </p:extLst>
            </p:nvPr>
          </p:nvGraphicFramePr>
          <p:xfrm>
            <a:off x="3461395" y="4649650"/>
            <a:ext cx="39052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28" name="数式" r:id="rId6" imgW="203200" imgH="215900" progId="Equation.3">
                    <p:embed/>
                  </p:oleObj>
                </mc:Choice>
                <mc:Fallback>
                  <p:oleObj name="数式" r:id="rId6" imgW="2032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61395" y="4649650"/>
                          <a:ext cx="390525" cy="414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731448"/>
                </p:ext>
              </p:extLst>
            </p:nvPr>
          </p:nvGraphicFramePr>
          <p:xfrm>
            <a:off x="1321871" y="5015623"/>
            <a:ext cx="10747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29" name="数式" r:id="rId8" imgW="558800" imgH="203200" progId="Equation.3">
                    <p:embed/>
                  </p:oleObj>
                </mc:Choice>
                <mc:Fallback>
                  <p:oleObj name="数式" r:id="rId8" imgW="558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21871" y="5015623"/>
                          <a:ext cx="1074738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テキスト ボックス 32"/>
            <p:cNvSpPr txBox="1"/>
            <p:nvPr/>
          </p:nvSpPr>
          <p:spPr>
            <a:xfrm>
              <a:off x="1586273" y="4427820"/>
              <a:ext cx="2103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メイリオ"/>
                  <a:ea typeface="メイリオ"/>
                  <a:cs typeface="メイリオ"/>
                </a:rPr>
                <a:t>Cro</a:t>
              </a:r>
              <a:r>
                <a:rPr lang="en-US" altLang="ja-JP" i="1" dirty="0">
                  <a:latin typeface="メイリオ"/>
                  <a:ea typeface="メイリオ"/>
                  <a:cs typeface="メイリオ"/>
                </a:rPr>
                <a:t>ss-shell conf.</a:t>
              </a:r>
              <a:endParaRPr kumimoji="1" lang="ja-JP" altLang="en-US" i="1" dirty="0">
                <a:latin typeface="メイリオ"/>
                <a:ea typeface="メイリオ"/>
                <a:cs typeface="メイリオ"/>
              </a:endParaRPr>
            </a:p>
          </p:txBody>
        </p:sp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673705"/>
                </p:ext>
              </p:extLst>
            </p:nvPr>
          </p:nvGraphicFramePr>
          <p:xfrm>
            <a:off x="2987824" y="5085184"/>
            <a:ext cx="29368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30" name="数式" r:id="rId10" imgW="152400" imgH="190500" progId="Equation.3">
                    <p:embed/>
                  </p:oleObj>
                </mc:Choice>
                <mc:Fallback>
                  <p:oleObj name="数式" r:id="rId10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7824" y="5085184"/>
                          <a:ext cx="293687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3BBCBF-94B1-9148-9D47-9A251F5304B3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2056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44624"/>
            <a:ext cx="570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Making a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nuclear dependence for 1</a:t>
            </a:r>
            <a:r>
              <a:rPr lang="en-US" altLang="ja-JP" sz="2400" u="sng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400" u="sng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1520" y="4346520"/>
            <a:ext cx="1810299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F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O+p+n)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03848" y="4346520"/>
            <a:ext cx="2055107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ja-JP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2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Sc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40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Ca+p+n)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30347" y="4346520"/>
            <a:ext cx="2030085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Cu (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56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Ni+p+n)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859868"/>
            <a:ext cx="61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SPE 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5536" y="5219908"/>
            <a:ext cx="232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NN-corr. (</a:t>
            </a:r>
            <a:r>
              <a:rPr lang="en-US" altLang="en-US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ΔL=0, 2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) 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19872" y="4859868"/>
            <a:ext cx="13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Small SPE 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19872" y="5219908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NN-corr. (</a:t>
            </a:r>
            <a:r>
              <a:rPr lang="en-US" altLang="en-US" dirty="0">
                <a:latin typeface="メイリオ"/>
                <a:ea typeface="メイリオ"/>
                <a:cs typeface="メイリオ"/>
              </a:rPr>
              <a:t>ΔL=2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)  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641354" y="4850576"/>
            <a:ext cx="132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Large SPE 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641354" y="5210616"/>
            <a:ext cx="232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NN-corr. (</a:t>
            </a:r>
            <a:r>
              <a:rPr lang="en-US" altLang="en-US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ΔL=0, 2</a:t>
            </a:r>
            <a:r>
              <a:rPr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87624" y="3299125"/>
            <a:ext cx="125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1s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87624" y="3668934"/>
            <a:ext cx="147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 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87624" y="1982450"/>
            <a:ext cx="149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0d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  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98818" y="2579045"/>
            <a:ext cx="128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‘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52496" y="3659165"/>
            <a:ext cx="144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0f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7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98818" y="1982450"/>
            <a:ext cx="128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‘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  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395162" y="3668457"/>
            <a:ext cx="128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3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’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413244" y="2842690"/>
            <a:ext cx="158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0f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5/2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   (L+2)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380312" y="3308417"/>
            <a:ext cx="1271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1p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&lt;‘  </a:t>
            </a:r>
            <a:r>
              <a:rPr kumimoji="1" lang="en-US" altLang="ja-JP" sz="1400" dirty="0">
                <a:latin typeface="メイリオ"/>
                <a:ea typeface="メイリオ"/>
                <a:cs typeface="メイリオ"/>
              </a:rPr>
              <a:t>(L)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63866" y="1187730"/>
            <a:ext cx="1467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0f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5</a:t>
            </a:r>
            <a:r>
              <a:rPr kumimoji="1" lang="en-US" altLang="ja-JP" sz="1400" baseline="-25000" dirty="0">
                <a:latin typeface="メイリオ"/>
                <a:ea typeface="メイリオ"/>
                <a:cs typeface="メイリオ"/>
              </a:rPr>
              <a:t>/2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: j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&lt;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400" baseline="-250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(L+2)</a:t>
            </a:r>
            <a:r>
              <a:rPr kumimoji="1" lang="ja-JP" altLang="en-US" sz="1400" baseline="-25000" dirty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39552" y="2690336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ΔL=2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76913" y="1793992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ΔL=2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48779" y="3635732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ΔL=2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231982" y="398648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31982" y="362644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231982" y="233029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275856" y="3982855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275856" y="290636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3275856" y="2326671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3275856" y="150527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6444208" y="3202730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444208" y="3972609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444208" y="3684577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67544" y="2330296"/>
            <a:ext cx="0" cy="127547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3801473" y="1503828"/>
            <a:ext cx="0" cy="1402532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6804248" y="3202730"/>
            <a:ext cx="0" cy="773504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図形グループ 3"/>
          <p:cNvGrpSpPr/>
          <p:nvPr/>
        </p:nvGrpSpPr>
        <p:grpSpPr>
          <a:xfrm>
            <a:off x="323528" y="5694347"/>
            <a:ext cx="7970367" cy="470957"/>
            <a:chOff x="459146" y="5395862"/>
            <a:chExt cx="7970367" cy="470957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6804248" y="5405154"/>
              <a:ext cx="1625265" cy="46166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  <a:effectLst>
              <a:outerShdw blurRad="63500" dist="635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Attractive</a:t>
              </a:r>
              <a:endParaRPr kumimoji="1" lang="ja-JP" altLang="en-US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366547" y="5405154"/>
              <a:ext cx="2385990" cy="46166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>
              <a:outerShdw blurRad="635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</a:rPr>
                <a:t>Less-attractive</a:t>
              </a:r>
              <a:endParaRPr kumimoji="1" lang="ja-JP" altLang="en-US" sz="2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59146" y="5395862"/>
              <a:ext cx="1625265" cy="46166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  <a:effectLst>
              <a:outerShdw blurRad="63500" dist="635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Attractive</a:t>
              </a:r>
              <a:endParaRPr kumimoji="1" lang="ja-JP" altLang="en-US" sz="2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81" name="正方形/長方形 80"/>
          <p:cNvSpPr/>
          <p:nvPr/>
        </p:nvSpPr>
        <p:spPr>
          <a:xfrm>
            <a:off x="6156176" y="548680"/>
            <a:ext cx="2808312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7338355" y="1330816"/>
            <a:ext cx="537283" cy="613176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6834299" y="1961860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2"/>
          <p:cNvSpPr>
            <a:spLocks noChangeArrowheads="1"/>
          </p:cNvSpPr>
          <p:nvPr/>
        </p:nvSpPr>
        <p:spPr bwMode="auto">
          <a:xfrm>
            <a:off x="7214514" y="1805208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88" name="直線コネクタ 87"/>
          <p:cNvCxnSpPr/>
          <p:nvPr/>
        </p:nvCxnSpPr>
        <p:spPr>
          <a:xfrm>
            <a:off x="6819868" y="1342714"/>
            <a:ext cx="157421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2"/>
          <p:cNvSpPr>
            <a:spLocks noChangeArrowheads="1"/>
          </p:cNvSpPr>
          <p:nvPr/>
        </p:nvSpPr>
        <p:spPr bwMode="auto">
          <a:xfrm>
            <a:off x="7723897" y="1182848"/>
            <a:ext cx="299258" cy="31122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91" name="オブジェクト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78162"/>
              </p:ext>
            </p:extLst>
          </p:nvPr>
        </p:nvGraphicFramePr>
        <p:xfrm>
          <a:off x="8436644" y="1721866"/>
          <a:ext cx="31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99" name="数式" r:id="rId3" imgW="165100" imgH="228600" progId="Equation.3">
                  <p:embed/>
                </p:oleObj>
              </mc:Choice>
              <mc:Fallback>
                <p:oleObj name="数式" r:id="rId3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36644" y="1721866"/>
                        <a:ext cx="317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オブジェクト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5382"/>
              </p:ext>
            </p:extLst>
          </p:nvPr>
        </p:nvGraphicFramePr>
        <p:xfrm>
          <a:off x="8429947" y="1049250"/>
          <a:ext cx="390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00" name="数式" r:id="rId5" imgW="203200" imgH="215900" progId="Equation.3">
                  <p:embed/>
                </p:oleObj>
              </mc:Choice>
              <mc:Fallback>
                <p:oleObj name="数式" r:id="rId5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9947" y="1049250"/>
                        <a:ext cx="3905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オブジェクト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91605"/>
              </p:ext>
            </p:extLst>
          </p:nvPr>
        </p:nvGraphicFramePr>
        <p:xfrm>
          <a:off x="6290423" y="1415223"/>
          <a:ext cx="1074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01" name="数式" r:id="rId7" imgW="558800" imgH="203200" progId="Equation.3">
                  <p:embed/>
                </p:oleObj>
              </mc:Choice>
              <mc:Fallback>
                <p:oleObj name="数式" r:id="rId7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0423" y="1415223"/>
                        <a:ext cx="10747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6554825" y="692696"/>
            <a:ext cx="210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メイリオ"/>
                <a:ea typeface="メイリオ"/>
                <a:cs typeface="メイリオ"/>
              </a:rPr>
              <a:t>Cro</a:t>
            </a:r>
            <a:r>
              <a:rPr lang="en-US" altLang="ja-JP" i="1" dirty="0">
                <a:latin typeface="メイリオ"/>
                <a:ea typeface="メイリオ"/>
                <a:cs typeface="メイリオ"/>
              </a:rPr>
              <a:t>ss-shell conf.</a:t>
            </a:r>
            <a:endParaRPr kumimoji="1" lang="ja-JP" altLang="en-US" i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14873" y="548680"/>
            <a:ext cx="467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Symbol" charset="2"/>
                <a:ea typeface="メイリオ"/>
                <a:cs typeface="Symbol" charset="2"/>
              </a:rPr>
              <a:t>D</a:t>
            </a:r>
            <a:r>
              <a:rPr kumimoji="1"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L=2 coupling with the tensor force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0669E20-D74D-1244-A33F-9AB382A46802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2453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88640"/>
            <a:ext cx="384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Effective N-N interaction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65982"/>
              </p:ext>
            </p:extLst>
          </p:nvPr>
        </p:nvGraphicFramePr>
        <p:xfrm>
          <a:off x="467544" y="1897087"/>
          <a:ext cx="78910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4" name="数式" r:id="rId3" imgW="2882900" imgH="368300" progId="Equation.3">
                  <p:embed/>
                </p:oleObj>
              </mc:Choice>
              <mc:Fallback>
                <p:oleObj name="数式" r:id="rId3" imgW="2882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97087"/>
                        <a:ext cx="789108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430393" y="2669430"/>
            <a:ext cx="7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Direct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2669430"/>
            <a:ext cx="11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Particle ex.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146503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“Wigner”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88285" y="1465039"/>
            <a:ext cx="1155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“</a:t>
            </a:r>
            <a:r>
              <a:rPr lang="en-US" altLang="ja-JP" sz="1400" dirty="0" err="1">
                <a:latin typeface="メイリオ"/>
                <a:ea typeface="メイリオ"/>
                <a:cs typeface="メイリオ"/>
              </a:rPr>
              <a:t>Majonara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”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46503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“Bartlett”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146503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“Heisenberg”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92665" y="2689175"/>
            <a:ext cx="891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Spin ex.</a:t>
            </a:r>
            <a:endParaRPr kumimoji="1"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2200" y="2669430"/>
            <a:ext cx="113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Isospin</a:t>
            </a:r>
            <a:r>
              <a:rPr lang="en-US" altLang="ja-JP" sz="14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ex.</a:t>
            </a:r>
            <a:endParaRPr kumimoji="1"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139952" y="1249015"/>
            <a:ext cx="4247903" cy="2540025"/>
            <a:chOff x="4139952" y="980728"/>
            <a:chExt cx="4247903" cy="2540025"/>
          </a:xfrm>
        </p:grpSpPr>
        <p:sp>
          <p:nvSpPr>
            <p:cNvPr id="12" name="角丸四角形 11"/>
            <p:cNvSpPr/>
            <p:nvPr/>
          </p:nvSpPr>
          <p:spPr>
            <a:xfrm>
              <a:off x="5004048" y="980728"/>
              <a:ext cx="2592288" cy="2016224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39952" y="3212976"/>
              <a:ext cx="4247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latin typeface="メイリオ"/>
                  <a:ea typeface="メイリオ"/>
                  <a:cs typeface="メイリオ"/>
                </a:rPr>
                <a:t>Tensor force with the spin-</a:t>
              </a:r>
              <a:r>
                <a:rPr lang="en-US" altLang="ja-JP" sz="1400" dirty="0" err="1">
                  <a:latin typeface="メイリオ"/>
                  <a:ea typeface="メイリオ"/>
                  <a:cs typeface="メイリオ"/>
                </a:rPr>
                <a:t>isospin</a:t>
              </a:r>
              <a:r>
                <a:rPr lang="en-US" altLang="ja-JP" sz="1400" dirty="0">
                  <a:latin typeface="メイリオ"/>
                  <a:ea typeface="メイリオ"/>
                  <a:cs typeface="メイリオ"/>
                </a:rPr>
                <a:t> dependence</a:t>
              </a:r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2339752" y="1249015"/>
            <a:ext cx="2592288" cy="2808312"/>
            <a:chOff x="2339752" y="980728"/>
            <a:chExt cx="2592288" cy="2808312"/>
          </a:xfrm>
        </p:grpSpPr>
        <p:sp>
          <p:nvSpPr>
            <p:cNvPr id="15" name="角丸四角形 14"/>
            <p:cNvSpPr/>
            <p:nvPr/>
          </p:nvSpPr>
          <p:spPr>
            <a:xfrm>
              <a:off x="2339752" y="980728"/>
              <a:ext cx="2592288" cy="2016224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>
              <a:off x="3203848" y="3140968"/>
              <a:ext cx="648072" cy="6480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2123728" y="4365104"/>
            <a:ext cx="3754389" cy="739825"/>
            <a:chOff x="2195736" y="4653136"/>
            <a:chExt cx="3754389" cy="73982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195736" y="4653136"/>
              <a:ext cx="3081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メイリオ"/>
                  <a:ea typeface="メイリオ"/>
                  <a:cs typeface="メイリオ"/>
                </a:rPr>
                <a:t>“</a:t>
              </a:r>
              <a:r>
                <a:rPr lang="en-US" altLang="ja-JP" sz="2000" dirty="0" err="1">
                  <a:latin typeface="メイリオ"/>
                  <a:ea typeface="メイリオ"/>
                  <a:cs typeface="メイリオ"/>
                </a:rPr>
                <a:t>Volkov</a:t>
              </a:r>
              <a:r>
                <a:rPr lang="en-US" altLang="ja-JP" sz="2000" dirty="0">
                  <a:latin typeface="メイリオ"/>
                  <a:ea typeface="メイリオ"/>
                  <a:cs typeface="メイリオ"/>
                </a:rPr>
                <a:t> No.2 potential”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267744" y="5085184"/>
              <a:ext cx="3682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ja-JP" sz="1400" dirty="0">
                  <a:latin typeface="メイリオ"/>
                  <a:ea typeface="メイリオ"/>
                  <a:cs typeface="メイリオ"/>
                </a:rPr>
                <a:t>A. B. </a:t>
              </a:r>
              <a:r>
                <a:rPr lang="cs-CZ" altLang="ja-JP" sz="1400" dirty="0" err="1">
                  <a:latin typeface="メイリオ"/>
                  <a:ea typeface="メイリオ"/>
                  <a:cs typeface="メイリオ"/>
                </a:rPr>
                <a:t>Volkov</a:t>
              </a:r>
              <a:r>
                <a:rPr lang="cs-CZ" altLang="ja-JP" sz="1400" dirty="0">
                  <a:latin typeface="メイリオ"/>
                  <a:ea typeface="メイリオ"/>
                  <a:cs typeface="メイリオ"/>
                </a:rPr>
                <a:t>, </a:t>
              </a:r>
              <a:r>
                <a:rPr lang="cs-CZ" altLang="ja-JP" sz="1400" dirty="0" err="1">
                  <a:latin typeface="メイリオ"/>
                  <a:ea typeface="メイリオ"/>
                  <a:cs typeface="メイリオ"/>
                </a:rPr>
                <a:t>Nucl</a:t>
              </a:r>
              <a:r>
                <a:rPr lang="cs-CZ" altLang="ja-JP" sz="1400" dirty="0">
                  <a:latin typeface="メイリオ"/>
                  <a:ea typeface="メイリオ"/>
                  <a:cs typeface="メイリオ"/>
                </a:rPr>
                <a:t>. </a:t>
              </a:r>
              <a:r>
                <a:rPr lang="cs-CZ" altLang="ja-JP" sz="1400" dirty="0" err="1">
                  <a:latin typeface="メイリオ"/>
                  <a:ea typeface="メイリオ"/>
                  <a:cs typeface="メイリオ"/>
                </a:rPr>
                <a:t>Phys</a:t>
              </a:r>
              <a:r>
                <a:rPr lang="cs-CZ" altLang="ja-JP" sz="1400" dirty="0">
                  <a:latin typeface="メイリオ"/>
                  <a:ea typeface="メイリオ"/>
                  <a:cs typeface="メイリオ"/>
                </a:rPr>
                <a:t>. 74, 33 (1965).</a:t>
              </a:r>
              <a:endParaRPr kumimoji="1" lang="ja-JP" altLang="en-US" sz="14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0EC4A-B140-F341-B657-4EC67F7E7910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0520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16632"/>
            <a:ext cx="202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Tensor force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図 3" descr="fig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3755674" cy="1512168"/>
          </a:xfrm>
          <a:prstGeom prst="rect">
            <a:avLst/>
          </a:prstGeom>
        </p:spPr>
      </p:pic>
      <p:pic>
        <p:nvPicPr>
          <p:cNvPr id="5" name="図 4" descr="fig0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47" y="2996952"/>
            <a:ext cx="5730305" cy="2952328"/>
          </a:xfrm>
          <a:prstGeom prst="rect">
            <a:avLst/>
          </a:prstGeom>
        </p:spPr>
      </p:pic>
      <p:pic>
        <p:nvPicPr>
          <p:cNvPr id="6" name="図 5" descr="fig0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5188298" cy="187220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419872" y="5373216"/>
            <a:ext cx="5616624" cy="648072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211960" y="1988840"/>
            <a:ext cx="4680520" cy="864096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E7AD7B-16B2-FF43-B589-C54F1F5128DE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6662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n-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997"/>
            <a:ext cx="7992888" cy="52562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44952" y="4221088"/>
            <a:ext cx="261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Volkov</a:t>
            </a:r>
            <a:r>
              <a:rPr kumimoji="1" lang="ja-JP" altLang="en-US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No.2 (Central)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1700808"/>
            <a:ext cx="332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Hasegawa-Nagata (Central)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24177" y="3779748"/>
            <a:ext cx="326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Hasegawa-Nagata (Tensor)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3140968"/>
            <a:ext cx="241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Minnesota (Central)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2420888"/>
            <a:ext cx="21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メイリオ"/>
                <a:ea typeface="メイリオ"/>
                <a:cs typeface="メイリオ"/>
              </a:rPr>
              <a:t>Furutani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 (Tensor)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63688" y="20608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835696" y="2636912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1331640" y="3429000"/>
            <a:ext cx="1512168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411760" y="414908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3203848" y="450912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2A5940-E5DF-B245-BE5A-D2902AC46657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8367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88640"/>
            <a:ext cx="2070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NN-Potential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052736"/>
            <a:ext cx="12410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, 1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: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6795"/>
              </p:ext>
            </p:extLst>
          </p:nvPr>
        </p:nvGraphicFramePr>
        <p:xfrm>
          <a:off x="1619672" y="1700808"/>
          <a:ext cx="4968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0" name="数式" r:id="rId3" imgW="1816100" imgH="241300" progId="Equation.3">
                  <p:embed/>
                </p:oleObj>
              </mc:Choice>
              <mc:Fallback>
                <p:oleObj name="数式" r:id="rId3" imgW="181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700808"/>
                        <a:ext cx="49688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547664" y="4551511"/>
            <a:ext cx="201622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547664" y="3573016"/>
            <a:ext cx="201622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580112" y="4551511"/>
            <a:ext cx="201622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547664" y="4089846"/>
            <a:ext cx="54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563888" y="4551511"/>
            <a:ext cx="2016224" cy="0"/>
          </a:xfrm>
          <a:prstGeom prst="line">
            <a:avLst/>
          </a:prstGeom>
          <a:ln w="12700" cmpd="sng"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580112" y="5559623"/>
            <a:ext cx="201622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47664" y="3068960"/>
            <a:ext cx="6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563888" y="3573016"/>
            <a:ext cx="2016224" cy="1914599"/>
          </a:xfrm>
          <a:prstGeom prst="line">
            <a:avLst/>
          </a:prstGeom>
          <a:ln w="12700" cmpd="sng"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23728" y="491155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8104" y="5127575"/>
            <a:ext cx="54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08104" y="4089846"/>
            <a:ext cx="54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0192" y="5127575"/>
            <a:ext cx="127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-9.78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00192" y="4119463"/>
            <a:ext cx="127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-8.79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95736" y="4149080"/>
            <a:ext cx="127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-8.79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67744" y="3140968"/>
            <a:ext cx="127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-7.79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E4102-7082-CE4C-9736-006AFE8B4051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952817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8F_42Sc_58Cu_V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04856" cy="54786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CE7F96-355F-7A4A-B29F-03F969E84E14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279564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796136" y="836712"/>
            <a:ext cx="2376264" cy="93610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763688" y="836712"/>
            <a:ext cx="2376264" cy="936104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704" y="2946430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7708" y="2039362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907704" y="333550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907704" y="2399402"/>
            <a:ext cx="201622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図形グループ 28"/>
          <p:cNvGrpSpPr/>
          <p:nvPr/>
        </p:nvGrpSpPr>
        <p:grpSpPr>
          <a:xfrm>
            <a:off x="3923928" y="2996952"/>
            <a:ext cx="4176464" cy="360040"/>
            <a:chOff x="3275856" y="3501008"/>
            <a:chExt cx="4176464" cy="360040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5364088" y="3861048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7030276" y="3501008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0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275856" y="3842906"/>
              <a:ext cx="2016224" cy="0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1907704" y="908720"/>
            <a:ext cx="137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Volkov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 No.2</a:t>
            </a:r>
            <a:endParaRPr kumimoji="1" lang="ja-JP" altLang="en-US" sz="1600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01439" y="1340768"/>
            <a:ext cx="2207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without tensor force</a:t>
            </a:r>
            <a:endParaRPr kumimoji="1" lang="ja-JP" altLang="en-US" sz="1600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4409" y="908720"/>
            <a:ext cx="137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Volkov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 No.2</a:t>
            </a:r>
            <a:endParaRPr kumimoji="1" lang="ja-JP" altLang="en-US" sz="1600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68144" y="1340768"/>
            <a:ext cx="188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with </a:t>
            </a: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tensor force</a:t>
            </a:r>
            <a:endParaRPr kumimoji="1" lang="ja-JP" altLang="en-US" sz="1600" baseline="-25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3923928" y="2420888"/>
            <a:ext cx="4166460" cy="432048"/>
            <a:chOff x="3275856" y="2946430"/>
            <a:chExt cx="4166460" cy="43204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5364088" y="3378478"/>
              <a:ext cx="2016224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7020272" y="3018438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3275856" y="2946430"/>
              <a:ext cx="2016224" cy="432048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292080" y="3018438"/>
              <a:ext cx="588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42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Sc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3923928" y="2420888"/>
            <a:ext cx="4176464" cy="2520280"/>
            <a:chOff x="3275856" y="2946430"/>
            <a:chExt cx="4176464" cy="252028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5364088" y="5466710"/>
              <a:ext cx="2016224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030276" y="5128156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275856" y="2946430"/>
              <a:ext cx="2088232" cy="2448272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324333" y="5128156"/>
              <a:ext cx="471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18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F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3923928" y="2385164"/>
            <a:ext cx="4166460" cy="1691908"/>
            <a:chOff x="3275856" y="2910706"/>
            <a:chExt cx="4166460" cy="169190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5364088" y="4242574"/>
              <a:ext cx="2016224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7020272" y="4264060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275856" y="2910706"/>
              <a:ext cx="2016224" cy="1331868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5292080" y="3904020"/>
              <a:ext cx="619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58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Cu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0" y="116632"/>
            <a:ext cx="65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Deuteron-like correlation 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with </a:t>
            </a:r>
            <a:r>
              <a:rPr lang="en-US" altLang="ja-JP" sz="2400" u="sng" dirty="0" err="1">
                <a:latin typeface="メイリオ"/>
                <a:ea typeface="メイリオ"/>
                <a:cs typeface="メイリオ"/>
              </a:rPr>
              <a:t>Volkov</a:t>
            </a:r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 No.2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71800" y="2039362"/>
            <a:ext cx="58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Sc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39752" y="2039362"/>
            <a:ext cx="47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75856" y="2039362"/>
            <a:ext cx="619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Cu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042019" y="2562622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“Pairing-type”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6059960" y="2187291"/>
            <a:ext cx="2030428" cy="3195217"/>
            <a:chOff x="5483896" y="2259299"/>
            <a:chExt cx="2030428" cy="3195217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5483896" y="5085184"/>
              <a:ext cx="203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/>
                  <a:ea typeface="メイリオ"/>
                  <a:cs typeface="メイリオ"/>
                </a:rPr>
                <a:t>“Deuteron-type”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565712" y="2259299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/>
                  <a:ea typeface="メイリオ"/>
                  <a:cs typeface="メイリオ"/>
                </a:rPr>
                <a:t>“Pairing-type”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</p:grpSp>
      <p:pic>
        <p:nvPicPr>
          <p:cNvPr id="55" name="図 54" descr="f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" y="4149080"/>
            <a:ext cx="5043638" cy="17022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76F5608-A6D8-874C-BCF0-EEE0B62936FB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74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55576" y="980728"/>
            <a:ext cx="7632848" cy="15121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56460" cy="6323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Correlation of T=0 and T=1 channels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084674"/>
            <a:ext cx="1938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latin typeface="メイリオ"/>
                <a:ea typeface="メイリオ"/>
                <a:cs typeface="メイリオ"/>
              </a:rPr>
              <a:t>Bertsch</a:t>
            </a:r>
            <a:r>
              <a:rPr lang="ja-JP" altLang="en-US" sz="2000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 et al.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7824" y="1484784"/>
            <a:ext cx="528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1400" dirty="0">
                <a:latin typeface="メイリオ"/>
                <a:ea typeface="メイリオ"/>
                <a:cs typeface="メイリオ"/>
              </a:rPr>
              <a:t>G. F. Bertsch </a:t>
            </a:r>
            <a:r>
              <a:rPr lang="de-DE" altLang="ja-JP" sz="1400" dirty="0" err="1">
                <a:latin typeface="メイリオ"/>
                <a:ea typeface="メイリオ"/>
                <a:cs typeface="メイリオ"/>
              </a:rPr>
              <a:t>and</a:t>
            </a:r>
            <a:r>
              <a:rPr lang="de-DE" altLang="ja-JP" sz="1400" dirty="0">
                <a:latin typeface="メイリオ"/>
                <a:ea typeface="メイリオ"/>
                <a:cs typeface="メイリオ"/>
              </a:rPr>
              <a:t> Y. </a:t>
            </a:r>
            <a:r>
              <a:rPr lang="de-DE" altLang="ja-JP" sz="1400" dirty="0" err="1">
                <a:latin typeface="メイリオ"/>
                <a:ea typeface="メイリオ"/>
                <a:cs typeface="メイリオ"/>
              </a:rPr>
              <a:t>Lin,Phys</a:t>
            </a:r>
            <a:r>
              <a:rPr lang="de-DE" altLang="ja-JP" sz="1400" dirty="0">
                <a:latin typeface="メイリオ"/>
                <a:ea typeface="メイリオ"/>
                <a:cs typeface="メイリオ"/>
              </a:rPr>
              <a:t>. </a:t>
            </a:r>
            <a:r>
              <a:rPr lang="de-DE" altLang="ja-JP" sz="1400" dirty="0" err="1">
                <a:latin typeface="メイリオ"/>
                <a:ea typeface="メイリオ"/>
                <a:cs typeface="メイリオ"/>
              </a:rPr>
              <a:t>Rev</a:t>
            </a:r>
            <a:r>
              <a:rPr lang="de-DE" altLang="ja-JP" sz="1400" dirty="0">
                <a:latin typeface="メイリオ"/>
                <a:ea typeface="メイリオ"/>
                <a:cs typeface="メイリオ"/>
              </a:rPr>
              <a:t>. C 81, 064320 (2010)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7474" y="2852936"/>
            <a:ext cx="21010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HFB calculation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5291916"/>
            <a:ext cx="299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S=0 (T=1) 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S=1 (T=0)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763688" y="3532946"/>
            <a:ext cx="5798726" cy="656080"/>
            <a:chOff x="1763688" y="3861048"/>
            <a:chExt cx="5798726" cy="656080"/>
          </a:xfrm>
        </p:grpSpPr>
        <p:sp>
          <p:nvSpPr>
            <p:cNvPr id="9" name="右矢印 8"/>
            <p:cNvSpPr/>
            <p:nvPr/>
          </p:nvSpPr>
          <p:spPr>
            <a:xfrm>
              <a:off x="1763688" y="3861048"/>
              <a:ext cx="5798726" cy="656080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100000">
                  <a:srgbClr val="0000FF"/>
                </a:gs>
              </a:gsLst>
              <a:lin ang="0" scaled="0"/>
            </a:gra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572000" y="4005064"/>
              <a:ext cx="161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solidFill>
                    <a:srgbClr val="FFFF00"/>
                  </a:solidFill>
                  <a:latin typeface="メイリオ"/>
                  <a:ea typeface="メイリオ"/>
                  <a:cs typeface="メイリオ"/>
                </a:rPr>
                <a:t>Nuclear size</a:t>
              </a:r>
              <a:endParaRPr kumimoji="1" lang="ja-JP" altLang="en-US" i="1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6723756" y="4245769"/>
            <a:ext cx="87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Small 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87182" y="4212956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Spin-orbit splitting: Large </a:t>
            </a:r>
            <a:endParaRPr kumimoji="1" lang="ja-JP" altLang="en-US" sz="20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4819798"/>
            <a:ext cx="26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Correlation energy: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40" y="2996952"/>
            <a:ext cx="1728192" cy="584776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Typical size:</a:t>
            </a:r>
          </a:p>
          <a:p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sz="1600" baseline="-25000" dirty="0" err="1">
                <a:latin typeface="メイリオ"/>
                <a:ea typeface="メイリオ"/>
                <a:cs typeface="メイリオ"/>
              </a:rPr>
              <a:t>rms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 〜 9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fm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32927" y="1891331"/>
            <a:ext cx="351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T=1 pairing is favored</a:t>
            </a:r>
            <a:endParaRPr kumimoji="1" lang="ja-JP" altLang="en-US" sz="2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0112" y="5291916"/>
            <a:ext cx="299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S=1 (T=0) 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&gt;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S=0 (T=1)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ADC5CE-96B6-A64E-B653-68C6B440E04D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65796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1640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3.17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7608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-7.94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1.17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0335" y="2164794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F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556792"/>
            <a:ext cx="1453919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Minnesota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188640"/>
            <a:ext cx="400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Matrix element of NN-int.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36439" y="2164794"/>
            <a:ext cx="68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Sc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6559" y="2164794"/>
            <a:ext cx="7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Cu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63712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-3.51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43832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-4.10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28657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-4.77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54436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-2.24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5856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-2.98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47864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1.12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544" y="3212976"/>
            <a:ext cx="48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0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544" y="2668850"/>
            <a:ext cx="48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0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9" y="3892986"/>
            <a:ext cx="126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(0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 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- 1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40152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4.50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36120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-9.50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76256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0.58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08847" y="2164794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F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7536" y="1522750"/>
            <a:ext cx="288470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latin typeface="メイリオ"/>
                <a:ea typeface="メイリオ"/>
                <a:cs typeface="メイリオ"/>
              </a:rPr>
              <a:t>Volkov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No.2 + Tensor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44951" y="2164794"/>
            <a:ext cx="68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Sc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25071" y="2164794"/>
            <a:ext cx="7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Cu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72224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-3.92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52344" y="2668850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-5.83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16786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-5.00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783598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-3.34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84368" y="3212976"/>
            <a:ext cx="86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-3.42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56376" y="3892986"/>
            <a:ext cx="75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2.41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76056" y="3212976"/>
            <a:ext cx="48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0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76056" y="2668850"/>
            <a:ext cx="48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20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08771" y="3892986"/>
            <a:ext cx="126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(0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 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- 1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61" name="図形グループ 60"/>
          <p:cNvGrpSpPr/>
          <p:nvPr/>
        </p:nvGrpSpPr>
        <p:grpSpPr>
          <a:xfrm>
            <a:off x="4499992" y="4581128"/>
            <a:ext cx="4320480" cy="1224136"/>
            <a:chOff x="4499992" y="4077072"/>
            <a:chExt cx="4320480" cy="1224136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4716016" y="4685074"/>
              <a:ext cx="1012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メイリオ"/>
                  <a:ea typeface="メイリオ"/>
                  <a:cs typeface="メイリオ"/>
                </a:rPr>
                <a:t>Tensor</a:t>
              </a:r>
              <a:endParaRPr kumimoji="1" lang="ja-JP" altLang="en-US" sz="2000" baseline="30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716016" y="4181018"/>
              <a:ext cx="1077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メイリオ"/>
                  <a:ea typeface="メイリオ"/>
                  <a:cs typeface="メイリオ"/>
                </a:rPr>
                <a:t>Central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940152" y="4181018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-5.60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939433" y="4685074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-3.90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803529" y="4181018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-2.71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802810" y="4685074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-1.21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813079" y="4181018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-3.63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812360" y="4685074"/>
              <a:ext cx="86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メイリオ"/>
                  <a:ea typeface="メイリオ"/>
                  <a:cs typeface="メイリオ"/>
                </a:rPr>
                <a:t>-2.20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4499992" y="4077072"/>
              <a:ext cx="4320480" cy="1224136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62" name="オブジェクト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60400"/>
              </p:ext>
            </p:extLst>
          </p:nvPr>
        </p:nvGraphicFramePr>
        <p:xfrm>
          <a:off x="539552" y="764704"/>
          <a:ext cx="68218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2" name="数式" r:id="rId3" imgW="381000" imgH="241300" progId="Equation.3">
                  <p:embed/>
                </p:oleObj>
              </mc:Choice>
              <mc:Fallback>
                <p:oleObj name="数式" r:id="rId3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764704"/>
                        <a:ext cx="682181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テキスト ボックス 62"/>
          <p:cNvSpPr txBox="1"/>
          <p:nvPr/>
        </p:nvSpPr>
        <p:spPr>
          <a:xfrm>
            <a:off x="1187624" y="7647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(MeV)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E8AB794-CAE2-DF48-B72F-CC3AB0A26E1B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1807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6480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>
                <a:latin typeface="メイリオ"/>
                <a:ea typeface="メイリオ"/>
                <a:cs typeface="メイリオ"/>
              </a:rPr>
              <a:t>Summary</a:t>
            </a:r>
            <a:endParaRPr lang="ja-JP" altLang="en-US" sz="3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1052736"/>
            <a:ext cx="682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Spatial correlation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350100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Role of the tensor force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2631" y="1660738"/>
            <a:ext cx="861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Coupling of 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j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-j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&lt;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in the same orbit 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enhances the spatial correlation.</a:t>
            </a:r>
            <a:endParaRPr kumimoji="1" lang="ja-JP" altLang="en-US" sz="2000" baseline="-25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1731" y="2060848"/>
            <a:ext cx="822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The central force plays an essential role to make the coupling</a:t>
            </a:r>
            <a:r>
              <a:rPr lang="en-US" altLang="en-US" sz="2000" dirty="0">
                <a:latin typeface="メイリオ"/>
                <a:ea typeface="メイリオ"/>
                <a:cs typeface="メイリオ"/>
              </a:rPr>
              <a:t> of</a:t>
            </a:r>
          </a:p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j</a:t>
            </a:r>
            <a:r>
              <a:rPr lang="en-US" altLang="ja-JP" sz="2000" baseline="-25000" dirty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-j</a:t>
            </a:r>
            <a:r>
              <a:rPr lang="en-US" altLang="ja-JP" sz="2000" baseline="-25000" dirty="0">
                <a:latin typeface="メイリオ"/>
                <a:ea typeface="メイリオ"/>
                <a:cs typeface="メイリオ"/>
              </a:rPr>
              <a:t>&lt;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in the same orbit.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6624" y="4077072"/>
            <a:ext cx="736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The level inversion for 1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and 0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in </a:t>
            </a:r>
            <a:r>
              <a:rPr lang="en-US" altLang="ja-JP" sz="20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Sc can be explained</a:t>
            </a:r>
          </a:p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by taking the tensor force into the interaction.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2924944"/>
            <a:ext cx="685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Continua equally contribute to the spatial correlation.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4869160"/>
            <a:ext cx="761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The coupling 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j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-j’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&lt;</a:t>
            </a:r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in the different orbits </a:t>
            </a:r>
            <a:r>
              <a:rPr lang="en-US" altLang="ja-JP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plays</a:t>
            </a:r>
            <a:r>
              <a:rPr lang="ja-JP" altLang="en-US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th</a:t>
            </a:r>
            <a:r>
              <a:rPr lang="en-US" altLang="ja-JP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e</a:t>
            </a:r>
            <a:r>
              <a:rPr lang="ja-JP" altLang="en-US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key</a:t>
            </a:r>
            <a:r>
              <a:rPr lang="ja-JP" altLang="en-US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role.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A3EF9C-E5F2-2646-ADE6-AB0E2EFFCC4A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1285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3568" y="980728"/>
            <a:ext cx="7992888" cy="165618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188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Sagawa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 et al.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23039" y="1484784"/>
            <a:ext cx="6753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H. Sagawa, Y. </a:t>
            </a:r>
            <a:r>
              <a:rPr lang="en-US" altLang="ja-JP" sz="1400" dirty="0" err="1">
                <a:latin typeface="メイリオ"/>
                <a:ea typeface="メイリオ"/>
                <a:cs typeface="メイリオ"/>
              </a:rPr>
              <a:t>Tanimura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 and K. </a:t>
            </a:r>
            <a:r>
              <a:rPr lang="en-US" altLang="ja-JP" sz="1400" dirty="0" err="1">
                <a:latin typeface="メイリオ"/>
                <a:ea typeface="メイリオ"/>
                <a:cs typeface="メイリオ"/>
              </a:rPr>
              <a:t>Hagino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, Phys. Rev. C 87, 034310 (2013)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56460" cy="6323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Correlation of T=0 and T=1 channels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53631" y="1949051"/>
            <a:ext cx="351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T=1 pairing is favored</a:t>
            </a:r>
            <a:endParaRPr kumimoji="1" lang="ja-JP" altLang="en-US" sz="2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3028890"/>
            <a:ext cx="192843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HF calculation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図 15" descr="fig2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2" y="4177939"/>
            <a:ext cx="4305825" cy="596756"/>
          </a:xfrm>
          <a:prstGeom prst="rect">
            <a:avLst/>
          </a:prstGeom>
        </p:spPr>
      </p:pic>
      <p:pic>
        <p:nvPicPr>
          <p:cNvPr id="17" name="図 16" descr="fig2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2" y="5002080"/>
            <a:ext cx="4975856" cy="717672"/>
          </a:xfrm>
          <a:prstGeom prst="rect">
            <a:avLst/>
          </a:prstGeom>
        </p:spPr>
      </p:pic>
      <p:pic>
        <p:nvPicPr>
          <p:cNvPr id="18" name="図 17" descr="fig3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31" y="4149080"/>
            <a:ext cx="1989857" cy="59675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97355" y="3519043"/>
            <a:ext cx="334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Interaction: pairing-type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14148" y="4149080"/>
            <a:ext cx="644527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dist="762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+mn-ea"/>
              </a:rPr>
              <a:t>T=1: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01557" y="5041820"/>
            <a:ext cx="644527" cy="40011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+mn-ea"/>
              </a:rPr>
              <a:t>T=0:</a:t>
            </a:r>
            <a:endParaRPr kumimoji="1" lang="ja-JP" altLang="en-US" sz="2000" dirty="0">
              <a:latin typeface="+mn-ea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275856" y="4077072"/>
            <a:ext cx="1080120" cy="1440160"/>
            <a:chOff x="3347864" y="4077072"/>
            <a:chExt cx="1080120" cy="1440160"/>
          </a:xfrm>
        </p:grpSpPr>
        <p:sp>
          <p:nvSpPr>
            <p:cNvPr id="3" name="角丸四角形 2"/>
            <p:cNvSpPr/>
            <p:nvPr/>
          </p:nvSpPr>
          <p:spPr>
            <a:xfrm>
              <a:off x="3347864" y="4077072"/>
              <a:ext cx="936104" cy="576064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347864" y="4941168"/>
              <a:ext cx="1080120" cy="576064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3E5769-ABA0-1644-99F6-278CCDC00F11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2502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4716016" y="764704"/>
            <a:ext cx="4320480" cy="4896544"/>
          </a:xfrm>
          <a:prstGeom prst="rect">
            <a:avLst/>
          </a:prstGeom>
          <a:solidFill>
            <a:srgbClr val="FFFFFF"/>
          </a:solidFill>
          <a:ln w="12700" cmpd="sng"/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4594" y="764704"/>
            <a:ext cx="4536504" cy="4896544"/>
          </a:xfrm>
          <a:prstGeom prst="rect">
            <a:avLst/>
          </a:prstGeom>
          <a:solidFill>
            <a:srgbClr val="FFFFFF"/>
          </a:solidFill>
          <a:ln w="12700" cmpd="sng"/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26201"/>
              </p:ext>
            </p:extLst>
          </p:nvPr>
        </p:nvGraphicFramePr>
        <p:xfrm>
          <a:off x="1187624" y="919238"/>
          <a:ext cx="2608487" cy="56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2" name="数式" r:id="rId3" imgW="1054100" imgH="228600" progId="Equation.3">
                  <p:embed/>
                </p:oleObj>
              </mc:Choice>
              <mc:Fallback>
                <p:oleObj name="数式" r:id="rId3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919238"/>
                        <a:ext cx="2608487" cy="5655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70618" y="4758271"/>
            <a:ext cx="426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For the same correlation energy,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We need f=1.4 〜1.7</a:t>
            </a:r>
            <a:endParaRPr kumimoji="1" lang="ja-JP" altLang="en-US" sz="2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79348"/>
            <a:ext cx="160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メイリオ"/>
                <a:ea typeface="メイリオ"/>
                <a:cs typeface="メイリオ"/>
              </a:rPr>
              <a:t>(Continued)</a:t>
            </a:r>
            <a:endParaRPr kumimoji="1" lang="ja-JP" altLang="en-US" i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2" name="図 11" descr="fig2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" y="1661927"/>
            <a:ext cx="3687366" cy="2973683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2750624" y="1877951"/>
            <a:ext cx="642048" cy="634931"/>
            <a:chOff x="2799671" y="2741754"/>
            <a:chExt cx="642048" cy="634931"/>
          </a:xfrm>
        </p:grpSpPr>
        <p:sp>
          <p:nvSpPr>
            <p:cNvPr id="13" name="円/楕円 12"/>
            <p:cNvSpPr/>
            <p:nvPr/>
          </p:nvSpPr>
          <p:spPr>
            <a:xfrm>
              <a:off x="2842964" y="3145800"/>
              <a:ext cx="230885" cy="2308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799671" y="2741754"/>
              <a:ext cx="642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L=1</a:t>
              </a:r>
              <a:endParaRPr kumimoji="1" lang="ja-JP" altLang="en-US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3182672" y="2933918"/>
            <a:ext cx="642048" cy="600217"/>
            <a:chOff x="3219184" y="3751392"/>
            <a:chExt cx="642048" cy="600217"/>
          </a:xfrm>
        </p:grpSpPr>
        <p:sp>
          <p:nvSpPr>
            <p:cNvPr id="14" name="円/楕円 13"/>
            <p:cNvSpPr/>
            <p:nvPr/>
          </p:nvSpPr>
          <p:spPr>
            <a:xfrm>
              <a:off x="3362469" y="4120724"/>
              <a:ext cx="230885" cy="2308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219184" y="3751392"/>
              <a:ext cx="642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L=3</a:t>
              </a:r>
              <a:endParaRPr kumimoji="1" lang="ja-JP" altLang="en-US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pic>
        <p:nvPicPr>
          <p:cNvPr id="15" name="図 14" descr="fig26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6" y="1465688"/>
            <a:ext cx="4227274" cy="295232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004048" y="4653136"/>
            <a:ext cx="2446882" cy="358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1. Large S.O. splitting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2856" y="5158939"/>
            <a:ext cx="3745608" cy="358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2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. Different Fermi energy surfaces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64088" y="980728"/>
            <a:ext cx="2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>
                <a:latin typeface="メイリオ"/>
                <a:ea typeface="メイリオ"/>
                <a:cs typeface="メイリオ"/>
              </a:rPr>
              <a:t>Single-Particle Levels</a:t>
            </a:r>
            <a:endParaRPr kumimoji="1" lang="ja-JP" altLang="en-US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75856" y="332656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H. Sagawa, Y.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Tanimura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 and K.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Hagino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, Phys. Rev. C 87, 034310 (2013)</a:t>
            </a:r>
            <a:endParaRPr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80E93C-03A8-9E45-82D7-7590400E3589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1843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755576" y="4161274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79164"/>
              </p:ext>
            </p:extLst>
          </p:nvPr>
        </p:nvGraphicFramePr>
        <p:xfrm>
          <a:off x="395473" y="2962895"/>
          <a:ext cx="360103" cy="4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数式" r:id="rId3" imgW="177800" imgH="228600" progId="Equation.3">
                  <p:embed/>
                </p:oleObj>
              </mc:Choice>
              <mc:Fallback>
                <p:oleObj name="数式" r:id="rId3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473" y="2962895"/>
                        <a:ext cx="360103" cy="46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755576" y="3242086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09813"/>
              </p:ext>
            </p:extLst>
          </p:nvPr>
        </p:nvGraphicFramePr>
        <p:xfrm>
          <a:off x="395536" y="3900026"/>
          <a:ext cx="3079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数式" r:id="rId5" imgW="152400" imgH="228600" progId="Equation.3">
                  <p:embed/>
                </p:oleObj>
              </mc:Choice>
              <mc:Fallback>
                <p:oleObj name="数式" r:id="rId5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3900026"/>
                        <a:ext cx="30797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27584" y="2843644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.04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260648"/>
            <a:ext cx="567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メイリオ"/>
                <a:ea typeface="メイリオ"/>
                <a:cs typeface="メイリオ"/>
              </a:rPr>
              <a:t>Experimental situation for </a:t>
            </a:r>
            <a:r>
              <a:rPr lang="en-US" altLang="ja-JP" sz="2400" u="sng" dirty="0" err="1">
                <a:latin typeface="メイリオ"/>
                <a:ea typeface="メイリオ"/>
                <a:cs typeface="メイリオ"/>
              </a:rPr>
              <a:t>core+p+n</a:t>
            </a:r>
            <a:endParaRPr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763524"/>
            <a:ext cx="23521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O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+p+n)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1840" y="1763524"/>
            <a:ext cx="2678588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S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c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4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0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a</a:t>
            </a:r>
            <a:r>
              <a:rPr kumimoji="1" lang="en-US" altLang="ja-JP" sz="2400" dirty="0" err="1">
                <a:latin typeface="メイリオ"/>
                <a:ea typeface="メイリオ"/>
                <a:cs typeface="メイリオ"/>
              </a:rPr>
              <a:t>+p+n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923928" y="4167451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923928" y="3593402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898179" y="3209861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0.61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1763524"/>
            <a:ext cx="264522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Cu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 (</a:t>
            </a:r>
            <a:r>
              <a:rPr lang="ja-JP" altLang="ja-JP" sz="2400" baseline="30000" dirty="0">
                <a:latin typeface="メイリオ"/>
                <a:ea typeface="メイリオ"/>
                <a:cs typeface="メイリオ"/>
              </a:rPr>
              <a:t>5</a:t>
            </a:r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6</a:t>
            </a:r>
            <a:r>
              <a:rPr lang="ja-JP" altLang="ja-JP" sz="2400" dirty="0">
                <a:latin typeface="メイリオ"/>
                <a:ea typeface="メイリオ"/>
                <a:cs typeface="メイリオ"/>
              </a:rPr>
              <a:t>N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i</a:t>
            </a:r>
            <a:r>
              <a:rPr kumimoji="1" lang="en-US" altLang="ja-JP" sz="2400" dirty="0" err="1">
                <a:latin typeface="メイリオ"/>
                <a:ea typeface="メイリオ"/>
                <a:cs typeface="メイリオ"/>
              </a:rPr>
              <a:t>+p+n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020272" y="4164068"/>
            <a:ext cx="129614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020272" y="3918154"/>
            <a:ext cx="129614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066531" y="3497893"/>
            <a:ext cx="11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0.20</a:t>
            </a:r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MeV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084285" y="3569901"/>
            <a:ext cx="1839643" cy="587615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084285" y="3253980"/>
            <a:ext cx="1778490" cy="885808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5241782" y="3940797"/>
            <a:ext cx="1728192" cy="216024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241782" y="3598485"/>
            <a:ext cx="1778490" cy="547480"/>
          </a:xfrm>
          <a:prstGeom prst="line">
            <a:avLst/>
          </a:prstGeom>
          <a:ln w="1905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260541" y="3275692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59632" y="4221088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332606" y="4232121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55465" y="3655349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100392" y="4216574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100392" y="3501008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(T=1)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41DBEB-3DBA-834C-919D-28FB86277765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515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44624"/>
            <a:ext cx="597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Three-body calculation with </a:t>
            </a:r>
            <a:r>
              <a:rPr kumimoji="1" lang="en-US" altLang="ja-JP" sz="2400" u="sng" dirty="0" err="1">
                <a:latin typeface="メイリオ"/>
                <a:ea typeface="メイリオ"/>
                <a:cs typeface="メイリオ"/>
              </a:rPr>
              <a:t>core+p+n</a:t>
            </a:r>
            <a:endParaRPr kumimoji="1" lang="ja-JP" altLang="en-US" sz="2400" u="sng" baseline="300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f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4752528" cy="1356806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3669874" y="1052736"/>
            <a:ext cx="529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Y.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Tanimura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, H. Sagawa and K.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Hagino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, PTEP, 2014, 053D02 (2014)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620688"/>
            <a:ext cx="747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An effective interaction model (contact, density-dependent type)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70" name="図 69" descr="fig0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3"/>
            <a:ext cx="5112568" cy="288172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635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テキスト ボックス 74"/>
          <p:cNvSpPr txBox="1"/>
          <p:nvPr/>
        </p:nvSpPr>
        <p:spPr>
          <a:xfrm>
            <a:off x="5256142" y="3284984"/>
            <a:ext cx="385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・</a:t>
            </a:r>
            <a:r>
              <a:rPr kumimoji="1"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Inversio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n of the 1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 - 0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+ 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in 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Sc</a:t>
            </a:r>
            <a:endParaRPr kumimoji="1" lang="ja-JP" altLang="en-US" baseline="30000" dirty="0">
              <a:solidFill>
                <a:srgbClr val="0037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256142" y="378904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・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B(M1) value for 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F, 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34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Cl, </a:t>
            </a:r>
            <a:r>
              <a:rPr lang="en-US" altLang="ja-JP" baseline="30000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dirty="0">
                <a:solidFill>
                  <a:srgbClr val="0037FF"/>
                </a:solidFill>
                <a:latin typeface="メイリオ"/>
                <a:ea typeface="メイリオ"/>
                <a:cs typeface="メイリオ"/>
              </a:rPr>
              <a:t>Sc</a:t>
            </a:r>
            <a:endParaRPr kumimoji="1" lang="ja-JP" altLang="en-US" dirty="0">
              <a:solidFill>
                <a:srgbClr val="0037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7F3F77-D37A-1B47-A741-18554726E1C8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2277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/>
        </p:nvSpPr>
        <p:spPr>
          <a:xfrm>
            <a:off x="6444208" y="3047474"/>
            <a:ext cx="936104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331640" y="3407514"/>
            <a:ext cx="1440160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2255386"/>
            <a:ext cx="18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 (S=0, T=1)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1391290"/>
            <a:ext cx="18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 (S=1, T=0)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259632" y="2687434"/>
            <a:ext cx="201622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259632" y="1751330"/>
            <a:ext cx="201622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940152" y="1340768"/>
            <a:ext cx="18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 (S=0, T=1)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2327394"/>
            <a:ext cx="18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baseline="30000" dirty="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 (S=1, T=0)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868144" y="2687434"/>
            <a:ext cx="201622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868144" y="1751330"/>
            <a:ext cx="201622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75856" y="1751330"/>
            <a:ext cx="2592288" cy="936104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275856" y="1751330"/>
            <a:ext cx="2592288" cy="91595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上矢印 16"/>
          <p:cNvSpPr/>
          <p:nvPr/>
        </p:nvSpPr>
        <p:spPr>
          <a:xfrm>
            <a:off x="1691680" y="3551530"/>
            <a:ext cx="288032" cy="504056"/>
          </a:xfrm>
          <a:prstGeom prst="upArrow">
            <a:avLst/>
          </a:prstGeom>
          <a:gradFill>
            <a:gsLst>
              <a:gs pos="0">
                <a:srgbClr val="FF0000"/>
              </a:gs>
              <a:gs pos="80000">
                <a:srgbClr val="FF6600"/>
              </a:gs>
              <a:gs pos="100000">
                <a:schemeClr val="accent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/>
          <p:cNvSpPr/>
          <p:nvPr/>
        </p:nvSpPr>
        <p:spPr>
          <a:xfrm rot="10800000">
            <a:off x="2051721" y="3551530"/>
            <a:ext cx="288032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55776" y="4077072"/>
            <a:ext cx="60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S=0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87624" y="4775666"/>
            <a:ext cx="1919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“Pairing-type”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上矢印 29"/>
          <p:cNvSpPr/>
          <p:nvPr/>
        </p:nvSpPr>
        <p:spPr>
          <a:xfrm>
            <a:off x="6732239" y="3767554"/>
            <a:ext cx="288032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4127594"/>
            <a:ext cx="60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S=1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96136" y="470365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“Deuteron-type”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016" y="260648"/>
            <a:ext cx="724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Proton-neutron correlation in </a:t>
            </a:r>
            <a:r>
              <a:rPr kumimoji="1" lang="en-US" altLang="ja-JP" sz="2400" u="sng" dirty="0" err="1">
                <a:latin typeface="メイリオ"/>
                <a:ea typeface="メイリオ"/>
                <a:cs typeface="メイリオ"/>
              </a:rPr>
              <a:t>Core+p+n</a:t>
            </a:r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 model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28384" y="2276872"/>
            <a:ext cx="83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Cu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28384" y="170080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kumimoji="1" lang="en-US" altLang="ja-JP" sz="24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1520" y="2060848"/>
            <a:ext cx="79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Sc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1" name="上矢印 40"/>
          <p:cNvSpPr/>
          <p:nvPr/>
        </p:nvSpPr>
        <p:spPr>
          <a:xfrm>
            <a:off x="6732240" y="3212976"/>
            <a:ext cx="288032" cy="504056"/>
          </a:xfrm>
          <a:prstGeom prst="upArrow">
            <a:avLst/>
          </a:prstGeom>
          <a:gradFill>
            <a:gsLst>
              <a:gs pos="0">
                <a:srgbClr val="FF0000"/>
              </a:gs>
              <a:gs pos="80000">
                <a:srgbClr val="FF6600"/>
              </a:gs>
              <a:gs pos="100000">
                <a:schemeClr val="accent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35CEC36-EE82-B84B-9C32-11FFA05A7FF6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022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1910536" y="980728"/>
            <a:ext cx="2376264" cy="504056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63500" dist="635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1720" y="2730406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0</a:t>
            </a:r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61724" y="1823338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+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051720" y="3119482"/>
            <a:ext cx="201622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051720" y="2183378"/>
            <a:ext cx="201622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図形グループ 28"/>
          <p:cNvGrpSpPr/>
          <p:nvPr/>
        </p:nvGrpSpPr>
        <p:grpSpPr>
          <a:xfrm>
            <a:off x="4067944" y="2780928"/>
            <a:ext cx="4176464" cy="360040"/>
            <a:chOff x="3275856" y="3501008"/>
            <a:chExt cx="4176464" cy="360040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5364088" y="3861048"/>
              <a:ext cx="2016224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7030276" y="3501008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0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275856" y="3842906"/>
              <a:ext cx="2016224" cy="0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982544" y="1070447"/>
            <a:ext cx="2207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without tensor force</a:t>
            </a:r>
            <a:endParaRPr kumimoji="1" lang="ja-JP" altLang="en-US" sz="1600" baseline="-250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681CC9C-8F23-8040-A0DD-A14559266864}"/>
              </a:ext>
            </a:extLst>
          </p:cNvPr>
          <p:cNvGrpSpPr/>
          <p:nvPr/>
        </p:nvGrpSpPr>
        <p:grpSpPr>
          <a:xfrm>
            <a:off x="5870976" y="980728"/>
            <a:ext cx="2376264" cy="504056"/>
            <a:chOff x="5870976" y="980728"/>
            <a:chExt cx="2376264" cy="504056"/>
          </a:xfrm>
        </p:grpSpPr>
        <p:sp>
          <p:nvSpPr>
            <p:cNvPr id="27" name="正方形/長方形 26"/>
            <p:cNvSpPr/>
            <p:nvPr/>
          </p:nvSpPr>
          <p:spPr>
            <a:xfrm>
              <a:off x="5870976" y="980728"/>
              <a:ext cx="2376264" cy="504056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>
              <a:outerShdw blurRad="63500" dist="635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111866" y="1070447"/>
              <a:ext cx="18813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with </a:t>
              </a:r>
              <a:r>
                <a:rPr lang="en-US" altLang="ja-JP" sz="1600" dirty="0">
                  <a:solidFill>
                    <a:srgbClr val="0000FF"/>
                  </a:solidFill>
                  <a:latin typeface="メイリオ"/>
                  <a:ea typeface="メイリオ"/>
                  <a:cs typeface="メイリオ"/>
                </a:rPr>
                <a:t>tensor force</a:t>
              </a:r>
              <a:endParaRPr kumimoji="1" lang="ja-JP" altLang="en-US" sz="1600" baseline="-250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4067944" y="2204864"/>
            <a:ext cx="4166460" cy="432048"/>
            <a:chOff x="3275856" y="2946430"/>
            <a:chExt cx="4166460" cy="43204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5364088" y="3378478"/>
              <a:ext cx="2016224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7020272" y="3018438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3275856" y="2946430"/>
              <a:ext cx="2016224" cy="432048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292080" y="3018438"/>
              <a:ext cx="588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42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Sc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4067944" y="2204864"/>
            <a:ext cx="4176464" cy="2520280"/>
            <a:chOff x="3275856" y="2946430"/>
            <a:chExt cx="4176464" cy="252028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5364088" y="5466710"/>
              <a:ext cx="2016224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030276" y="5128156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275856" y="2946430"/>
              <a:ext cx="2088232" cy="2448272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324333" y="5128156"/>
              <a:ext cx="471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18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F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4067944" y="2169140"/>
            <a:ext cx="4166460" cy="1691908"/>
            <a:chOff x="3275856" y="2910706"/>
            <a:chExt cx="4166460" cy="169190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5364088" y="4242574"/>
              <a:ext cx="2016224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7020272" y="4264060"/>
              <a:ext cx="42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+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275856" y="2910706"/>
              <a:ext cx="2016224" cy="1331868"/>
            </a:xfrm>
            <a:prstGeom prst="line">
              <a:avLst/>
            </a:prstGeom>
            <a:ln w="12700" cmpd="sng"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5292080" y="3904020"/>
              <a:ext cx="619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>
                  <a:latin typeface="メイリオ"/>
                  <a:ea typeface="メイリオ"/>
                  <a:cs typeface="メイリオ"/>
                </a:rPr>
                <a:t>58</a:t>
              </a:r>
              <a:r>
                <a:rPr lang="en-US" altLang="ja-JP" sz="1600" dirty="0">
                  <a:latin typeface="メイリオ"/>
                  <a:ea typeface="メイリオ"/>
                  <a:cs typeface="メイリオ"/>
                </a:rPr>
                <a:t>Cu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5496" y="159023"/>
            <a:ext cx="289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メイリオ"/>
                <a:ea typeface="メイリオ"/>
                <a:cs typeface="メイリオ"/>
              </a:rPr>
              <a:t>Expected scenario</a:t>
            </a:r>
            <a:endParaRPr kumimoji="1" lang="ja-JP" altLang="en-US" sz="2400" u="sng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15816" y="1823338"/>
            <a:ext cx="58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42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Sc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83768" y="1823338"/>
            <a:ext cx="47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18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F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419872" y="1823338"/>
            <a:ext cx="619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>
                <a:latin typeface="メイリオ"/>
                <a:ea typeface="メイリオ"/>
                <a:cs typeface="メイリオ"/>
              </a:rPr>
              <a:t>58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Cu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227396" y="227513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“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Pairing-type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”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6156176" y="1968805"/>
            <a:ext cx="2030428" cy="3229038"/>
            <a:chOff x="5436096" y="2256837"/>
            <a:chExt cx="2030428" cy="3229038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5436096" y="5116543"/>
              <a:ext cx="203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/>
                  <a:ea typeface="メイリオ"/>
                  <a:cs typeface="メイリオ"/>
                </a:rPr>
                <a:t>“Deuteron-type”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554171" y="2256837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/>
                  <a:ea typeface="メイリオ"/>
                  <a:cs typeface="メイリオ"/>
                </a:rPr>
                <a:t>“Pairing-type”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</p:grpSp>
      <p:pic>
        <p:nvPicPr>
          <p:cNvPr id="17" name="図 16" descr="f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" y="4149080"/>
            <a:ext cx="5043638" cy="17022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EAA7B7-2B0D-A54A-BE04-FF4CD0720328}"/>
              </a:ext>
            </a:extLst>
          </p:cNvPr>
          <p:cNvSpPr txBox="1"/>
          <p:nvPr/>
        </p:nvSpPr>
        <p:spPr>
          <a:xfrm>
            <a:off x="3851920" y="6525344"/>
            <a:ext cx="51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SOTANCP4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13-18 May 2018, </a:t>
            </a:r>
            <a:r>
              <a:rPr lang="en-US" altLang="ja-JP" sz="1400" b="1" i="1" dirty="0">
                <a:latin typeface="メイリオ"/>
                <a:ea typeface="メイリオ"/>
                <a:cs typeface="メイリオ"/>
              </a:rPr>
              <a:t>Galveston</a:t>
            </a:r>
            <a:r>
              <a:rPr kumimoji="1" lang="en-US" altLang="ja-JP" sz="1400" b="1" i="1" dirty="0">
                <a:latin typeface="メイリオ"/>
                <a:ea typeface="メイリオ"/>
                <a:cs typeface="メイリオ"/>
              </a:rPr>
              <a:t>, USA</a:t>
            </a:r>
            <a:endParaRPr kumimoji="1" lang="ja-JP" altLang="en-US" sz="1400" b="1" i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989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6568</TotalTime>
  <Words>2173</Words>
  <Application>Microsoft Macintosh PowerPoint</Application>
  <PresentationFormat>画面に合わせる (4:3)</PresentationFormat>
  <Paragraphs>433</Paragraphs>
  <Slides>31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ＭＳ Ｐゴシック</vt:lpstr>
      <vt:lpstr>Meiryo</vt:lpstr>
      <vt:lpstr>Meiryo</vt:lpstr>
      <vt:lpstr>Arial</vt:lpstr>
      <vt:lpstr>Calibri</vt:lpstr>
      <vt:lpstr>Symbol</vt:lpstr>
      <vt:lpstr>Times New Roman</vt:lpstr>
      <vt:lpstr>プレゼンテーション1</vt:lpstr>
      <vt:lpstr>数式</vt:lpstr>
      <vt:lpstr>Role of the tensor force on the proton-neutron correlation in N=Z nuclei</vt:lpstr>
      <vt:lpstr>PowerPoint プレゼンテーション</vt:lpstr>
      <vt:lpstr>Correlation of T=0 and T=1 channels</vt:lpstr>
      <vt:lpstr>Correlation of T=0 and T=1 channels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Role of the Central Force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Role of the Tensor Force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331koho</dc:creator>
  <cp:lastModifiedBy>Microsoft Office ユーザー</cp:lastModifiedBy>
  <cp:revision>1685</cp:revision>
  <dcterms:created xsi:type="dcterms:W3CDTF">2012-08-23T05:34:28Z</dcterms:created>
  <dcterms:modified xsi:type="dcterms:W3CDTF">2018-05-17T19:04:29Z</dcterms:modified>
</cp:coreProperties>
</file>