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embedTrueTypeFonts="1" saveSubsetFonts="1" conformance="strict">
  <p:sldMasterIdLst>
    <p:sldMasterId id="2147483672" r:id="rId1"/>
  </p:sldMasterIdLst>
  <p:notesMasterIdLst>
    <p:notesMasterId r:id="rId32"/>
  </p:notesMasterIdLst>
  <p:sldIdLst>
    <p:sldId id="397" r:id="rId2"/>
    <p:sldId id="398" r:id="rId3"/>
    <p:sldId id="379" r:id="rId4"/>
    <p:sldId id="380" r:id="rId5"/>
    <p:sldId id="383" r:id="rId6"/>
    <p:sldId id="385" r:id="rId7"/>
    <p:sldId id="389" r:id="rId8"/>
    <p:sldId id="405" r:id="rId9"/>
    <p:sldId id="399" r:id="rId10"/>
    <p:sldId id="408" r:id="rId11"/>
    <p:sldId id="410" r:id="rId12"/>
    <p:sldId id="444" r:id="rId13"/>
    <p:sldId id="413" r:id="rId14"/>
    <p:sldId id="415" r:id="rId15"/>
    <p:sldId id="414" r:id="rId16"/>
    <p:sldId id="439" r:id="rId17"/>
    <p:sldId id="433" r:id="rId18"/>
    <p:sldId id="436" r:id="rId19"/>
    <p:sldId id="442" r:id="rId20"/>
    <p:sldId id="437" r:id="rId21"/>
    <p:sldId id="440" r:id="rId22"/>
    <p:sldId id="453" r:id="rId23"/>
    <p:sldId id="445" r:id="rId24"/>
    <p:sldId id="446" r:id="rId25"/>
    <p:sldId id="448" r:id="rId26"/>
    <p:sldId id="449" r:id="rId27"/>
    <p:sldId id="450" r:id="rId28"/>
    <p:sldId id="451" r:id="rId29"/>
    <p:sldId id="452" r:id="rId30"/>
    <p:sldId id="441" r:id="rId31"/>
  </p:sldIdLst>
  <p:sldSz cx="9144000" cy="6858000" type="screen4x3"/>
  <p:notesSz cx="6858000" cy="9144000"/>
  <p:embeddedFontLst>
    <p:embeddedFont>
      <p:font typeface="游明朝" panose="02020400000000000000" pitchFamily="18" charset="-128"/>
      <p:regular r:id="rId33"/>
    </p:embeddedFont>
    <p:embeddedFont>
      <p:font typeface="Cambria Math" panose="02040503050406030204" pitchFamily="18" charset="0"/>
      <p:regular r:id="rId34"/>
    </p:embeddedFont>
    <p:embeddedFont>
      <p:font typeface="游ゴシック Light" panose="020B0300000000000000" pitchFamily="50" charset="-128"/>
      <p:regular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clrMru>
    <a:srgbClr val="1CADE4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 lastView="sldSorterView">
  <p:normalViewPr>
    <p:restoredLeft sz="18.182%" autoAdjust="0"/>
    <p:restoredTop sz="94.66%"/>
  </p:normalViewPr>
  <p:slideViewPr>
    <p:cSldViewPr snapToGrid="0">
      <p:cViewPr varScale="1">
        <p:scale>
          <a:sx n="88" d="100"/>
          <a:sy n="88" d="100"/>
        </p:scale>
        <p:origin x="12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purl.oclc.org/ooxml/officeDocument/relationships/slide" Target="slides/slide12.xml"/><Relationship Id="rId18" Type="http://purl.oclc.org/ooxml/officeDocument/relationships/slide" Target="slides/slide17.xml"/><Relationship Id="rId26" Type="http://purl.oclc.org/ooxml/officeDocument/relationships/slide" Target="slides/slide25.xml"/><Relationship Id="rId39" Type="http://purl.oclc.org/ooxml/officeDocument/relationships/font" Target="fonts/font7.fntdata"/><Relationship Id="rId21" Type="http://purl.oclc.org/ooxml/officeDocument/relationships/slide" Target="slides/slide20.xml"/><Relationship Id="rId34" Type="http://purl.oclc.org/ooxml/officeDocument/relationships/font" Target="fonts/font2.fntdata"/><Relationship Id="rId42" Type="http://purl.oclc.org/ooxml/officeDocument/relationships/presProps" Target="presProps.xml"/><Relationship Id="rId7" Type="http://purl.oclc.org/ooxml/officeDocument/relationships/slide" Target="slides/slide6.xml"/><Relationship Id="rId2" Type="http://purl.oclc.org/ooxml/officeDocument/relationships/slide" Target="slides/slide1.xml"/><Relationship Id="rId16" Type="http://purl.oclc.org/ooxml/officeDocument/relationships/slide" Target="slides/slide15.xml"/><Relationship Id="rId29" Type="http://purl.oclc.org/ooxml/officeDocument/relationships/slide" Target="slides/slide28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1" Type="http://purl.oclc.org/ooxml/officeDocument/relationships/slide" Target="slides/slide10.xml"/><Relationship Id="rId24" Type="http://purl.oclc.org/ooxml/officeDocument/relationships/slide" Target="slides/slide23.xml"/><Relationship Id="rId32" Type="http://purl.oclc.org/ooxml/officeDocument/relationships/notesMaster" Target="notesMasters/notesMaster1.xml"/><Relationship Id="rId37" Type="http://purl.oclc.org/ooxml/officeDocument/relationships/font" Target="fonts/font5.fntdata"/><Relationship Id="rId40" Type="http://purl.oclc.org/ooxml/officeDocument/relationships/font" Target="fonts/font8.fntdata"/><Relationship Id="rId45" Type="http://purl.oclc.org/ooxml/officeDocument/relationships/tableStyles" Target="tableStyles.xml"/><Relationship Id="rId5" Type="http://purl.oclc.org/ooxml/officeDocument/relationships/slide" Target="slides/slide4.xml"/><Relationship Id="rId15" Type="http://purl.oclc.org/ooxml/officeDocument/relationships/slide" Target="slides/slide14.xml"/><Relationship Id="rId23" Type="http://purl.oclc.org/ooxml/officeDocument/relationships/slide" Target="slides/slide22.xml"/><Relationship Id="rId28" Type="http://purl.oclc.org/ooxml/officeDocument/relationships/slide" Target="slides/slide27.xml"/><Relationship Id="rId36" Type="http://purl.oclc.org/ooxml/officeDocument/relationships/font" Target="fonts/font4.fntdata"/><Relationship Id="rId10" Type="http://purl.oclc.org/ooxml/officeDocument/relationships/slide" Target="slides/slide9.xml"/><Relationship Id="rId19" Type="http://purl.oclc.org/ooxml/officeDocument/relationships/slide" Target="slides/slide18.xml"/><Relationship Id="rId31" Type="http://purl.oclc.org/ooxml/officeDocument/relationships/slide" Target="slides/slide30.xml"/><Relationship Id="rId44" Type="http://purl.oclc.org/ooxml/officeDocument/relationships/theme" Target="theme/theme1.xml"/><Relationship Id="rId4" Type="http://purl.oclc.org/ooxml/officeDocument/relationships/slide" Target="slides/slide3.xml"/><Relationship Id="rId9" Type="http://purl.oclc.org/ooxml/officeDocument/relationships/slide" Target="slides/slide8.xml"/><Relationship Id="rId14" Type="http://purl.oclc.org/ooxml/officeDocument/relationships/slide" Target="slides/slide13.xml"/><Relationship Id="rId22" Type="http://purl.oclc.org/ooxml/officeDocument/relationships/slide" Target="slides/slide21.xml"/><Relationship Id="rId27" Type="http://purl.oclc.org/ooxml/officeDocument/relationships/slide" Target="slides/slide26.xml"/><Relationship Id="rId30" Type="http://purl.oclc.org/ooxml/officeDocument/relationships/slide" Target="slides/slide29.xml"/><Relationship Id="rId35" Type="http://purl.oclc.org/ooxml/officeDocument/relationships/font" Target="fonts/font3.fntdata"/><Relationship Id="rId43" Type="http://purl.oclc.org/ooxml/officeDocument/relationships/viewProps" Target="viewProps.xml"/><Relationship Id="rId8" Type="http://purl.oclc.org/ooxml/officeDocument/relationships/slide" Target="slides/slide7.xml"/><Relationship Id="rId3" Type="http://purl.oclc.org/ooxml/officeDocument/relationships/slide" Target="slides/slide2.xml"/><Relationship Id="rId12" Type="http://purl.oclc.org/ooxml/officeDocument/relationships/slide" Target="slides/slide11.xml"/><Relationship Id="rId17" Type="http://purl.oclc.org/ooxml/officeDocument/relationships/slide" Target="slides/slide16.xml"/><Relationship Id="rId25" Type="http://purl.oclc.org/ooxml/officeDocument/relationships/slide" Target="slides/slide24.xml"/><Relationship Id="rId33" Type="http://purl.oclc.org/ooxml/officeDocument/relationships/font" Target="fonts/font1.fntdata"/><Relationship Id="rId38" Type="http://purl.oclc.org/ooxml/officeDocument/relationships/font" Target="fonts/font6.fntdata"/><Relationship Id="rId20" Type="http://purl.oclc.org/ooxml/officeDocument/relationships/slide" Target="slides/slide19.xml"/><Relationship Id="rId41" Type="http://purl.oclc.org/ooxml/officeDocument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purl.oclc.org/ooxml/officeDocument/relationships/theme" Target="../theme/theme2.xml"/></Relationships>
</file>

<file path=ppt/notesMasters/notesMaster1.xml><?xml version="1.0" encoding="utf-8"?>
<p:notes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6FDD-5AFF-45A2-B5E7-0FE1BFF1704A}" type="datetimeFigureOut">
              <a:rPr kumimoji="1" lang="ja-JP" altLang="en-US" smtClean="0"/>
              <a:t>2018/5/14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23113-0D75-453D-B1FE-884FE425ADD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2862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purl.oclc.org/ooxml/officeDocument/relationships/slide" Target="../slides/slide1.xml"/><Relationship Id="rId1" Type="http://purl.oclc.org/ooxml/officeDocument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purl.oclc.org/ooxml/officeDocument/relationships/slide" Target="../slides/slide9.xml"/><Relationship Id="rId1" Type="http://purl.oclc.org/ooxml/officeDocument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purl.oclc.org/ooxml/officeDocument/relationships/slide" Target="../slides/slide11.xml"/><Relationship Id="rId1" Type="http://purl.oclc.org/ooxml/officeDocument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purl.oclc.org/ooxml/officeDocument/relationships/slide" Target="../slides/slide12.xml"/><Relationship Id="rId1" Type="http://purl.oclc.org/ooxml/officeDocument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purl.oclc.org/ooxml/officeDocument/relationships/slide" Target="../slides/slide14.xml"/><Relationship Id="rId1" Type="http://purl.oclc.org/ooxml/officeDocument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purl.oclc.org/ooxml/officeDocument/relationships/slide" Target="../slides/slide15.xml"/><Relationship Id="rId1" Type="http://purl.oclc.org/ooxml/officeDocument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purl.oclc.org/ooxml/officeDocument/relationships/slide" Target="../slides/slide22.xml"/><Relationship Id="rId1" Type="http://purl.oclc.org/ooxml/officeDocument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purl.oclc.org/ooxml/officeDocument/relationships/slide" Target="../slides/slide24.xml"/><Relationship Id="rId1" Type="http://purl.oclc.org/ooxml/officeDocument/relationships/notesMaster" Target="../notesMasters/notesMaster1.xml"/></Relationships>
</file>

<file path=ppt/notesSlides/notesSlide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First</a:t>
            </a:r>
            <a:r>
              <a:rPr kumimoji="1" lang="en-US" altLang="ja-JP" baseline="0%" dirty="0" smtClean="0"/>
              <a:t> of all, I’d like to thank to organizers for giving me an opportunity to report our recent works on nuclear clustering. This is my collaborators.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D946-6499-4373-A18B-9095C386C45D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232170"/>
      </p:ext>
    </p:extLst>
  </p:cSld>
  <p:clrMapOvr>
    <a:masterClrMapping/>
  </p:clrMapOvr>
</p:notes>
</file>

<file path=ppt/notesSlides/notesSlide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D946-6499-4373-A18B-9095C386C45D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3966780"/>
      </p:ext>
    </p:extLst>
  </p:cSld>
  <p:clrMapOvr>
    <a:masterClrMapping/>
  </p:clrMapOvr>
</p:notes>
</file>

<file path=ppt/notesSlides/notesSlide3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011BD-0710-4E70-B054-83B7CC2B210A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4363365"/>
      </p:ext>
    </p:extLst>
  </p:cSld>
  <p:clrMapOvr>
    <a:masterClrMapping/>
  </p:clrMapOvr>
</p:notes>
</file>

<file path=ppt/notesSlides/notesSlide4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011BD-0710-4E70-B054-83B7CC2B210A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72859828"/>
      </p:ext>
    </p:extLst>
  </p:cSld>
  <p:clrMapOvr>
    <a:masterClrMapping/>
  </p:clrMapOvr>
</p:notes>
</file>

<file path=ppt/notesSlides/notesSlide5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011BD-0710-4E70-B054-83B7CC2B210A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4178216"/>
      </p:ext>
    </p:extLst>
  </p:cSld>
  <p:clrMapOvr>
    <a:masterClrMapping/>
  </p:clrMapOvr>
</p:notes>
</file>

<file path=ppt/notesSlides/notesSlide6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D946-6499-4373-A18B-9095C386C45D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1240237"/>
      </p:ext>
    </p:extLst>
  </p:cSld>
  <p:clrMapOvr>
    <a:masterClrMapping/>
  </p:clrMapOvr>
</p:notes>
</file>

<file path=ppt/notesSlides/notesSlide7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D946-6499-4373-A18B-9095C386C45D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4130099"/>
      </p:ext>
    </p:extLst>
  </p:cSld>
  <p:clrMapOvr>
    <a:masterClrMapping/>
  </p:clrMapOvr>
</p:notes>
</file>

<file path=ppt/notesSlides/notesSlide8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23113-0D75-453D-B1FE-884FE425ADD4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197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812800"/>
            <a:ext cx="7543800" cy="2171192"/>
          </a:xfrm>
        </p:spPr>
        <p:txBody>
          <a:bodyPr anchor="b">
            <a:normAutofit/>
          </a:bodyPr>
          <a:lstStyle>
            <a:lvl1pPr algn="l">
              <a:lnSpc>
                <a:spcPct val="85%"/>
              </a:lnSpc>
              <a:defRPr sz="8000" spc="-50" baseline="0%">
                <a:solidFill>
                  <a:schemeClr val="tx1">
                    <a:lumMod val="85%"/>
                    <a:lumOff val="15%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%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593840"/>
            <a:ext cx="1854203" cy="231071"/>
          </a:xfrm>
          <a:prstGeom prst="rect">
            <a:avLst/>
          </a:prstGeom>
        </p:spPr>
        <p:txBody>
          <a:bodyPr/>
          <a:lstStyle/>
          <a:p>
            <a:fld id="{651E3604-1D05-4FD3-A60D-B9618ECA171C}" type="datetimeFigureOut">
              <a:rPr kumimoji="1" lang="ja-JP" altLang="en-US" smtClean="0"/>
              <a:t>2018/5/14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593840"/>
            <a:ext cx="3617103" cy="231071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593840"/>
            <a:ext cx="984019" cy="231071"/>
          </a:xfrm>
          <a:prstGeom prst="rect">
            <a:avLst/>
          </a:prstGeom>
        </p:spPr>
        <p:txBody>
          <a:bodyPr/>
          <a:lstStyle/>
          <a:p>
            <a:fld id="{C306EA3A-8AE7-4C40-BC9C-4F5579238A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180840"/>
            <a:ext cx="7406640" cy="0"/>
          </a:xfrm>
          <a:prstGeom prst="line">
            <a:avLst/>
          </a:prstGeom>
          <a:ln w="6350">
            <a:solidFill>
              <a:schemeClr val="tx1">
                <a:lumMod val="50%"/>
                <a:lumOff val="50%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3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purl.oclc.org/ooxml/drawingml/main" xmlns:r="http://purl.oclc.org/ooxml/officeDocument/relationships" xmlns:p="http://purl.oclc.org/ooxml/presentationml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593840"/>
            <a:ext cx="1854203" cy="231071"/>
          </a:xfrm>
          <a:prstGeom prst="rect">
            <a:avLst/>
          </a:prstGeom>
        </p:spPr>
        <p:txBody>
          <a:bodyPr/>
          <a:lstStyle/>
          <a:p>
            <a:fld id="{651E3604-1D05-4FD3-A60D-B9618ECA171C}" type="datetimeFigureOut">
              <a:rPr kumimoji="1" lang="ja-JP" altLang="en-US" smtClean="0"/>
              <a:t>2018/5/14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593840"/>
            <a:ext cx="3617103" cy="231071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593840"/>
            <a:ext cx="984019" cy="231071"/>
          </a:xfrm>
          <a:prstGeom prst="rect">
            <a:avLst/>
          </a:prstGeom>
        </p:spPr>
        <p:txBody>
          <a:bodyPr/>
          <a:lstStyle/>
          <a:p>
            <a:fld id="{C306EA3A-8AE7-4C40-BC9C-4F5579238A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7632418"/>
      </p:ext>
    </p:extLst>
  </p:cSld>
  <p:clrMapOvr>
    <a:masterClrMapping/>
  </p:clrMapOvr>
</p:sldLayout>
</file>

<file path=ppt/slideLayouts/slideLayout11.xml><?xml version="1.0" encoding="utf-8"?>
<p:sldLayout xmlns:a="http://purl.oclc.org/ooxml/drawingml/main" xmlns:r="http://purl.oclc.org/ooxml/officeDocument/relationships" xmlns:p="http://purl.oclc.org/ooxml/presentationml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593840"/>
            <a:ext cx="1854203" cy="231071"/>
          </a:xfrm>
          <a:prstGeom prst="rect">
            <a:avLst/>
          </a:prstGeom>
        </p:spPr>
        <p:txBody>
          <a:bodyPr/>
          <a:lstStyle/>
          <a:p>
            <a:fld id="{651E3604-1D05-4FD3-A60D-B9618ECA171C}" type="datetimeFigureOut">
              <a:rPr kumimoji="1" lang="ja-JP" altLang="en-US" smtClean="0"/>
              <a:t>2018/5/14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593840"/>
            <a:ext cx="3617103" cy="231071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593840"/>
            <a:ext cx="984019" cy="231071"/>
          </a:xfrm>
          <a:prstGeom prst="rect">
            <a:avLst/>
          </a:prstGeom>
        </p:spPr>
        <p:txBody>
          <a:bodyPr/>
          <a:lstStyle/>
          <a:p>
            <a:fld id="{C306EA3A-8AE7-4C40-BC9C-4F5579238A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6076684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593840"/>
            <a:ext cx="1854203" cy="231071"/>
          </a:xfrm>
          <a:prstGeom prst="rect">
            <a:avLst/>
          </a:prstGeom>
        </p:spPr>
        <p:txBody>
          <a:bodyPr/>
          <a:lstStyle/>
          <a:p>
            <a:fld id="{651E3604-1D05-4FD3-A60D-B9618ECA171C}" type="datetimeFigureOut">
              <a:rPr kumimoji="1" lang="ja-JP" altLang="en-US" smtClean="0"/>
              <a:t>2018/5/14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593840"/>
            <a:ext cx="3617103" cy="231071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593840"/>
            <a:ext cx="984019" cy="231071"/>
          </a:xfrm>
          <a:prstGeom prst="rect">
            <a:avLst/>
          </a:prstGeom>
        </p:spPr>
        <p:txBody>
          <a:bodyPr/>
          <a:lstStyle/>
          <a:p>
            <a:fld id="{C306EA3A-8AE7-4C40-BC9C-4F5579238A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1113865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%"/>
              </a:lnSpc>
              <a:defRPr sz="8000" b="0">
                <a:solidFill>
                  <a:schemeClr val="tx1">
                    <a:lumMod val="85%"/>
                    <a:lumOff val="15%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%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593840"/>
            <a:ext cx="1854203" cy="231071"/>
          </a:xfrm>
          <a:prstGeom prst="rect">
            <a:avLst/>
          </a:prstGeom>
        </p:spPr>
        <p:txBody>
          <a:bodyPr/>
          <a:lstStyle/>
          <a:p>
            <a:fld id="{651E3604-1D05-4FD3-A60D-B9618ECA171C}" type="datetimeFigureOut">
              <a:rPr kumimoji="1" lang="ja-JP" altLang="en-US" smtClean="0"/>
              <a:t>2018/5/14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593840"/>
            <a:ext cx="3617103" cy="231071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593840"/>
            <a:ext cx="984019" cy="231071"/>
          </a:xfrm>
          <a:prstGeom prst="rect">
            <a:avLst/>
          </a:prstGeom>
        </p:spPr>
        <p:txBody>
          <a:bodyPr/>
          <a:lstStyle/>
          <a:p>
            <a:fld id="{C306EA3A-8AE7-4C40-BC9C-4F5579238A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%"/>
                <a:lumOff val="50%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831390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593840"/>
            <a:ext cx="1854203" cy="231071"/>
          </a:xfrm>
          <a:prstGeom prst="rect">
            <a:avLst/>
          </a:prstGeom>
        </p:spPr>
        <p:txBody>
          <a:bodyPr/>
          <a:lstStyle/>
          <a:p>
            <a:fld id="{651E3604-1D05-4FD3-A60D-B9618ECA171C}" type="datetimeFigureOut">
              <a:rPr kumimoji="1" lang="ja-JP" altLang="en-US" smtClean="0"/>
              <a:t>2018/5/14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593840"/>
            <a:ext cx="3617103" cy="231071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593840"/>
            <a:ext cx="984019" cy="231071"/>
          </a:xfrm>
          <a:prstGeom prst="rect">
            <a:avLst/>
          </a:prstGeom>
        </p:spPr>
        <p:txBody>
          <a:bodyPr/>
          <a:lstStyle/>
          <a:p>
            <a:fld id="{C306EA3A-8AE7-4C40-BC9C-4F5579238A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4676418"/>
      </p:ext>
    </p:extLst>
  </p:cSld>
  <p:clrMapOvr>
    <a:masterClrMapping/>
  </p:clrMapOvr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%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%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593840"/>
            <a:ext cx="1854203" cy="231071"/>
          </a:xfrm>
          <a:prstGeom prst="rect">
            <a:avLst/>
          </a:prstGeom>
        </p:spPr>
        <p:txBody>
          <a:bodyPr/>
          <a:lstStyle/>
          <a:p>
            <a:fld id="{651E3604-1D05-4FD3-A60D-B9618ECA171C}" type="datetimeFigureOut">
              <a:rPr kumimoji="1" lang="ja-JP" altLang="en-US" smtClean="0"/>
              <a:t>2018/5/14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593840"/>
            <a:ext cx="3617103" cy="231071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593840"/>
            <a:ext cx="984019" cy="231071"/>
          </a:xfrm>
          <a:prstGeom prst="rect">
            <a:avLst/>
          </a:prstGeom>
        </p:spPr>
        <p:txBody>
          <a:bodyPr/>
          <a:lstStyle/>
          <a:p>
            <a:fld id="{C306EA3A-8AE7-4C40-BC9C-4F5579238A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3182529"/>
      </p:ext>
    </p:extLst>
  </p:cSld>
  <p:clrMapOvr>
    <a:masterClrMapping/>
  </p:clrMapOvr>
</p:sldLayout>
</file>

<file path=ppt/slideLayouts/slideLayout6.xml><?xml version="1.0" encoding="utf-8"?>
<p:sldLayout xmlns:a="http://purl.oclc.org/ooxml/drawingml/main" xmlns:r="http://purl.oclc.org/ooxml/officeDocument/relationships" xmlns:p="http://purl.oclc.org/ooxml/presentationml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2961" y="6593840"/>
            <a:ext cx="1854203" cy="231071"/>
          </a:xfrm>
          <a:prstGeom prst="rect">
            <a:avLst/>
          </a:prstGeom>
        </p:spPr>
        <p:txBody>
          <a:bodyPr/>
          <a:lstStyle/>
          <a:p>
            <a:fld id="{651E3604-1D05-4FD3-A60D-B9618ECA171C}" type="datetimeFigureOut">
              <a:rPr kumimoji="1" lang="ja-JP" altLang="en-US" smtClean="0"/>
              <a:t>2018/5/14</a:t>
            </a:fld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593840"/>
            <a:ext cx="3617103" cy="231071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4" y="6593840"/>
            <a:ext cx="984019" cy="231071"/>
          </a:xfrm>
          <a:prstGeom prst="rect">
            <a:avLst/>
          </a:prstGeom>
        </p:spPr>
        <p:txBody>
          <a:bodyPr/>
          <a:lstStyle/>
          <a:p>
            <a:fld id="{C306EA3A-8AE7-4C40-BC9C-4F5579238A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6321801"/>
      </p:ext>
    </p:extLst>
  </p:cSld>
  <p:clrMapOvr>
    <a:masterClrMapping/>
  </p:clrMapOvr>
</p:sldLayout>
</file>

<file path=ppt/slideLayouts/slideLayout7.xml><?xml version="1.0" encoding="utf-8"?>
<p:sldLayout xmlns:a="http://purl.oclc.org/ooxml/drawingml/main" xmlns:r="http://purl.oclc.org/ooxml/officeDocument/relationships" xmlns:p="http://purl.oclc.org/ooxml/presentationml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593840"/>
            <a:ext cx="1854203" cy="231071"/>
          </a:xfrm>
          <a:prstGeom prst="rect">
            <a:avLst/>
          </a:prstGeom>
        </p:spPr>
        <p:txBody>
          <a:bodyPr/>
          <a:lstStyle/>
          <a:p>
            <a:fld id="{651E3604-1D05-4FD3-A60D-B9618ECA171C}" type="datetimeFigureOut">
              <a:rPr kumimoji="1" lang="ja-JP" altLang="en-US" smtClean="0"/>
              <a:t>2018/5/14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593840"/>
            <a:ext cx="3617103" cy="231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593840"/>
            <a:ext cx="984019" cy="231071"/>
          </a:xfrm>
          <a:prstGeom prst="rect">
            <a:avLst/>
          </a:prstGeom>
        </p:spPr>
        <p:txBody>
          <a:bodyPr/>
          <a:lstStyle/>
          <a:p>
            <a:fld id="{C306EA3A-8AE7-4C40-BC9C-4F5579238A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2565325"/>
      </p:ext>
    </p:extLst>
  </p:cSld>
  <p:clrMapOvr>
    <a:masterClrMapping/>
  </p:clrMapOvr>
</p:sldLayout>
</file>

<file path=ppt/slideLayouts/slideLayout8.xml><?xml version="1.0" encoding="utf-8"?>
<p:sldLayout xmlns:a="http://purl.oclc.org/ooxml/drawingml/main" xmlns:r="http://purl.oclc.org/ooxml/officeDocument/relationships" xmlns:p="http://purl.oclc.org/ooxml/presentationml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260094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60096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1102361"/>
          </a:xfrm>
        </p:spPr>
        <p:txBody>
          <a:bodyPr anchor="b">
            <a:noAutofit/>
          </a:bodyPr>
          <a:lstStyle>
            <a:lvl1pPr>
              <a:defRPr sz="6000" b="0">
                <a:solidFill>
                  <a:srgbClr val="FFFFFF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651E3604-1D05-4FD3-A60D-B9618ECA171C}" type="datetimeFigureOut">
              <a:rPr kumimoji="1" lang="ja-JP" altLang="en-US" smtClean="0"/>
              <a:t>2018/5/14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593840"/>
            <a:ext cx="984019" cy="231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06EA3A-8AE7-4C40-BC9C-4F5579238A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7042563"/>
      </p:ext>
    </p:extLst>
  </p:cSld>
  <p:clrMapOvr>
    <a:masterClrMapping/>
  </p:clrMapOvr>
</p:sldLayout>
</file>

<file path=ppt/slideLayouts/slideLayout9.xml><?xml version="1.0" encoding="utf-8"?>
<p:sldLayout xmlns:a="http://purl.oclc.org/ooxml/drawingml/main" xmlns:r="http://purl.oclc.org/ooxml/officeDocument/relationships" xmlns:p="http://purl.oclc.org/ooxml/presentationml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%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593840"/>
            <a:ext cx="1854203" cy="231071"/>
          </a:xfrm>
          <a:prstGeom prst="rect">
            <a:avLst/>
          </a:prstGeom>
        </p:spPr>
        <p:txBody>
          <a:bodyPr/>
          <a:lstStyle/>
          <a:p>
            <a:fld id="{651E3604-1D05-4FD3-A60D-B9618ECA171C}" type="datetimeFigureOut">
              <a:rPr kumimoji="1" lang="ja-JP" altLang="en-US" smtClean="0"/>
              <a:t>2018/5/14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593840"/>
            <a:ext cx="3617103" cy="231071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593840"/>
            <a:ext cx="984019" cy="231071"/>
          </a:xfrm>
          <a:prstGeom prst="rect">
            <a:avLst/>
          </a:prstGeom>
        </p:spPr>
        <p:txBody>
          <a:bodyPr/>
          <a:lstStyle/>
          <a:p>
            <a:fld id="{C306EA3A-8AE7-4C40-BC9C-4F5579238A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5093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8.xml"/><Relationship Id="rId3" Type="http://purl.oclc.org/ooxml/officeDocument/relationships/slideLayout" Target="../slideLayouts/slideLayout3.xml"/><Relationship Id="rId7" Type="http://purl.oclc.org/ooxml/officeDocument/relationships/slideLayout" Target="../slideLayouts/slideLayout7.xml"/><Relationship Id="rId12" Type="http://purl.oclc.org/ooxml/officeDocument/relationships/theme" Target="../theme/theme1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6" Type="http://purl.oclc.org/ooxml/officeDocument/relationships/slideLayout" Target="../slideLayouts/slideLayout6.xml"/><Relationship Id="rId11" Type="http://purl.oclc.org/ooxml/officeDocument/relationships/slideLayout" Target="../slideLayouts/slideLayout11.xml"/><Relationship Id="rId5" Type="http://purl.oclc.org/ooxml/officeDocument/relationships/slideLayout" Target="../slideLayouts/slideLayout5.xml"/><Relationship Id="rId10" Type="http://purl.oclc.org/ooxml/officeDocument/relationships/slideLayout" Target="../slideLayouts/slideLayout10.xml"/><Relationship Id="rId4" Type="http://purl.oclc.org/ooxml/officeDocument/relationships/slideLayout" Target="../slideLayouts/slideLayout4.xml"/><Relationship Id="rId9" Type="http://purl.oclc.org/ooxml/officeDocument/relationships/slideLayout" Target="../slideLayouts/slideLayout9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124045"/>
            <a:ext cx="7543800" cy="6887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843766"/>
            <a:ext cx="7475220" cy="0"/>
          </a:xfrm>
          <a:prstGeom prst="line">
            <a:avLst/>
          </a:prstGeom>
          <a:ln w="3175">
            <a:solidFill>
              <a:schemeClr val="accent1"/>
            </a:solidFill>
          </a:ln>
          <a:effectLst>
            <a:glow rad="63500">
              <a:schemeClr val="accent2">
                <a:satMod val="175%"/>
                <a:alpha val="40%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42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%"/>
        </a:lnSpc>
        <a:spcBef>
          <a:spcPct val="0%"/>
        </a:spcBef>
        <a:buNone/>
        <a:defRPr kumimoji="1" sz="4800" kern="1200" spc="-50" baseline="0%">
          <a:solidFill>
            <a:schemeClr val="tx1">
              <a:lumMod val="75%"/>
              <a:lumOff val="25%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%"/>
        </a:lnSpc>
        <a:spcBef>
          <a:spcPts val="1200"/>
        </a:spcBef>
        <a:spcAft>
          <a:spcPts val="200"/>
        </a:spcAft>
        <a:buClr>
          <a:schemeClr val="accent1"/>
        </a:buClr>
        <a:buSzPct val="100%"/>
        <a:buFont typeface="Calibri" panose="020F0502020204030204" pitchFamily="34" charset="0"/>
        <a:buChar char=" "/>
        <a:defRPr kumimoji="1" sz="2000" kern="1200">
          <a:solidFill>
            <a:schemeClr val="tx1">
              <a:lumMod val="75%"/>
              <a:lumOff val="25%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%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%"/>
              <a:lumOff val="25%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%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%"/>
              <a:lumOff val="25%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%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%"/>
              <a:lumOff val="25%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%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%"/>
              <a:lumOff val="25%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%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%"/>
              <a:lumOff val="25%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%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%"/>
              <a:lumOff val="25%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%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%"/>
              <a:lumOff val="25%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%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%"/>
              <a:lumOff val="25%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1.xml"/><Relationship Id="rId1" Type="http://purl.oclc.org/ooxml/officeDocument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purl.oclc.org/ooxml/officeDocument/relationships/image" Target="../media/image19.png"/><Relationship Id="rId7" Type="http://purl.oclc.org/ooxml/officeDocument/relationships/image" Target="../media/image23.png"/><Relationship Id="rId2" Type="http://purl.oclc.org/ooxml/officeDocument/relationships/image" Target="../media/image18.png"/><Relationship Id="rId1" Type="http://purl.oclc.org/ooxml/officeDocument/relationships/slideLayout" Target="../slideLayouts/slideLayout2.xml"/><Relationship Id="rId6" Type="http://purl.oclc.org/ooxml/officeDocument/relationships/image" Target="../media/image22.png"/><Relationship Id="rId5" Type="http://purl.oclc.org/ooxml/officeDocument/relationships/image" Target="../media/image20.png"/><Relationship Id="rId4" Type="http://purl.oclc.org/ooxml/officeDocument/relationships/image" Target="../media/image200.png"/></Relationships>
</file>

<file path=ppt/slides/_rels/slide11.xml.rels><?xml version="1.0" encoding="UTF-8" standalone="yes"?>
<Relationships xmlns="http://schemas.openxmlformats.org/package/2006/relationships"><Relationship Id="rId3" Type="http://purl.oclc.org/ooxml/officeDocument/relationships/image" Target="../media/image21.png"/><Relationship Id="rId2" Type="http://purl.oclc.org/ooxml/officeDocument/relationships/notesSlide" Target="../notesSlides/notesSlide3.xml"/><Relationship Id="rId1" Type="http://purl.oclc.org/ooxml/officeDocument/relationships/slideLayout" Target="../slideLayouts/slideLayout2.xml"/><Relationship Id="rId6" Type="http://purl.oclc.org/ooxml/officeDocument/relationships/image" Target="../media/image33.png"/><Relationship Id="rId5" Type="http://purl.oclc.org/ooxml/officeDocument/relationships/image" Target="../media/image32.png"/><Relationship Id="rId4" Type="http://purl.oclc.org/ooxml/officeDocument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purl.oclc.org/ooxml/officeDocument/relationships/image" Target="../media/image25.png"/><Relationship Id="rId2" Type="http://purl.oclc.org/ooxml/officeDocument/relationships/notesSlide" Target="../notesSlides/notesSlide4.xml"/><Relationship Id="rId1" Type="http://purl.oclc.org/ooxml/officeDocument/relationships/slideLayout" Target="../slideLayouts/slideLayout2.xml"/><Relationship Id="rId6" Type="http://purl.oclc.org/ooxml/officeDocument/relationships/image" Target="../media/image33.png"/><Relationship Id="rId5" Type="http://purl.oclc.org/ooxml/officeDocument/relationships/image" Target="../media/image32.png"/><Relationship Id="rId4" Type="http://purl.oclc.org/ooxml/officeDocument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purl.oclc.org/ooxml/officeDocument/relationships/image" Target="../media/image27.emf"/><Relationship Id="rId2" Type="http://purl.oclc.org/ooxml/officeDocument/relationships/image" Target="../media/image26.emf"/><Relationship Id="rId1" Type="http://purl.oclc.org/ooxml/officeDocument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purl.oclc.org/ooxml/officeDocument/relationships/image" Target="../media/image28.emf"/><Relationship Id="rId2" Type="http://purl.oclc.org/ooxml/officeDocument/relationships/notesSlide" Target="../notesSlides/notesSlide5.xml"/><Relationship Id="rId1" Type="http://purl.oclc.org/ooxml/officeDocument/relationships/slideLayout" Target="../slideLayouts/slideLayout2.xml"/><Relationship Id="rId4" Type="http://purl.oclc.org/ooxml/officeDocument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6.xml"/><Relationship Id="rId1" Type="http://purl.oclc.org/ooxml/officeDocument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purl.oclc.org/ooxml/officeDocument/relationships/image" Target="../media/image31.png"/><Relationship Id="rId2" Type="http://purl.oclc.org/ooxml/officeDocument/relationships/image" Target="../media/image30.png"/><Relationship Id="rId1" Type="http://purl.oclc.org/ooxml/officeDocument/relationships/slideLayout" Target="../slideLayouts/slideLayout2.xml"/><Relationship Id="rId4" Type="http://purl.oclc.org/ooxml/officeDocument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purl.oclc.org/ooxml/officeDocument/relationships/image" Target="../media/image36.png"/><Relationship Id="rId2" Type="http://purl.oclc.org/ooxml/officeDocument/relationships/image" Target="../media/image35.png"/><Relationship Id="rId1" Type="http://purl.oclc.org/ooxml/officeDocument/relationships/slideLayout" Target="../slideLayouts/slideLayout2.xml"/><Relationship Id="rId4" Type="http://purl.oclc.org/ooxml/officeDocument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purl.oclc.org/ooxml/officeDocument/relationships/image" Target="../media/image39.png"/><Relationship Id="rId2" Type="http://purl.oclc.org/ooxml/officeDocument/relationships/image" Target="../media/image38.png"/><Relationship Id="rId1" Type="http://purl.oclc.org/ooxml/officeDocument/relationships/slideLayout" Target="../slideLayouts/slideLayout2.xml"/><Relationship Id="rId5" Type="http://purl.oclc.org/ooxml/officeDocument/relationships/image" Target="../media/image41.png"/><Relationship Id="rId4" Type="http://purl.oclc.org/ooxml/officeDocument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purl.oclc.org/ooxml/officeDocument/relationships/image" Target="../media/image43.png"/><Relationship Id="rId2" Type="http://purl.oclc.org/ooxml/officeDocument/relationships/image" Target="../media/image42.png"/><Relationship Id="rId1" Type="http://purl.oclc.org/ooxml/officeDocument/relationships/slideLayout" Target="../slideLayouts/slideLayout2.xml"/><Relationship Id="rId5" Type="http://purl.oclc.org/ooxml/officeDocument/relationships/image" Target="../media/image45.png"/><Relationship Id="rId4" Type="http://purl.oclc.org/ooxml/officeDocument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2" Type="http://purl.oclc.org/ooxml/officeDocument/relationships/image" Target="../media/image1.png"/><Relationship Id="rId1" Type="http://purl.oclc.org/ooxml/officeDocument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purl.oclc.org/ooxml/officeDocument/relationships/image" Target="../media/image47.png"/><Relationship Id="rId2" Type="http://purl.oclc.org/ooxml/officeDocument/relationships/image" Target="../media/image46.png"/><Relationship Id="rId1" Type="http://purl.oclc.org/ooxml/officeDocument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purl.oclc.org/ooxml/officeDocument/relationships/image" Target="../media/image48.emf"/><Relationship Id="rId1" Type="http://purl.oclc.org/ooxml/officeDocument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7.xml"/><Relationship Id="rId1" Type="http://purl.oclc.org/ooxml/officeDocument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purl.oclc.org/ooxml/officeDocument/relationships/image" Target="../media/image44.png"/><Relationship Id="rId3" Type="http://purl.oclc.org/ooxml/officeDocument/relationships/slideLayout" Target="../slideLayouts/slideLayout2.xml"/><Relationship Id="rId7" Type="http://purl.oclc.org/ooxml/officeDocument/relationships/image" Target="../media/image310.png"/><Relationship Id="rId12" Type="http://purl.oclc.org/ooxml/officeDocument/relationships/image" Target="../media/image54.emf"/><Relationship Id="rId2" Type="http://purl.oclc.org/ooxml/officeDocument/relationships/video" Target="../media/media1.gif"/><Relationship Id="rId1" Type="http://schemas.microsoft.com/office/2007/relationships/media" Target="../media/media1.gif"/><Relationship Id="rId6" Type="http://purl.oclc.org/ooxml/officeDocument/relationships/image" Target="../media/image50.png"/><Relationship Id="rId11" Type="http://purl.oclc.org/ooxml/officeDocument/relationships/image" Target="../media/image53.png"/><Relationship Id="rId5" Type="http://purl.oclc.org/ooxml/officeDocument/relationships/image" Target="../media/image49.emf"/><Relationship Id="rId10" Type="http://purl.oclc.org/ooxml/officeDocument/relationships/image" Target="../media/image52.emf"/><Relationship Id="rId4" Type="http://purl.oclc.org/ooxml/officeDocument/relationships/notesSlide" Target="../notesSlides/notesSlide8.xml"/><Relationship Id="rId9" Type="http://purl.oclc.org/ooxml/officeDocument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2" Type="http://purl.oclc.org/ooxml/officeDocument/relationships/image" Target="../media/image55.emf"/><Relationship Id="rId1" Type="http://purl.oclc.org/ooxml/officeDocument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purl.oclc.org/ooxml/officeDocument/relationships/image" Target="../media/image57.emf"/><Relationship Id="rId2" Type="http://purl.oclc.org/ooxml/officeDocument/relationships/image" Target="../media/image56.emf"/><Relationship Id="rId1" Type="http://purl.oclc.org/ooxml/officeDocument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purl.oclc.org/ooxml/officeDocument/relationships/image" Target="../media/image58.emf"/><Relationship Id="rId1" Type="http://purl.oclc.org/ooxml/officeDocument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purl.oclc.org/ooxml/officeDocument/relationships/image" Target="../media/image59.emf"/><Relationship Id="rId1" Type="http://purl.oclc.org/ooxml/officeDocument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purl.oclc.org/ooxml/officeDocument/relationships/image" Target="../media/image61.emf"/><Relationship Id="rId2" Type="http://purl.oclc.org/ooxml/officeDocument/relationships/image" Target="../media/image60.png"/><Relationship Id="rId1" Type="http://purl.oclc.org/ooxml/officeDocument/relationships/slideLayout" Target="../slideLayouts/slideLayout2.xml"/><Relationship Id="rId5" Type="http://purl.oclc.org/ooxml/officeDocument/relationships/image" Target="../media/image62.png"/><Relationship Id="rId4" Type="http://purl.oclc.org/ooxml/officeDocument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purl.oclc.org/ooxml/officeDocument/relationships/image" Target="../media/image3.png"/><Relationship Id="rId1" Type="http://purl.oclc.org/ooxml/officeDocument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purl.oclc.org/ooxml/officeDocument/relationships/image" Target="../media/image5.png"/><Relationship Id="rId2" Type="http://purl.oclc.org/ooxml/officeDocument/relationships/image" Target="../media/image4.png"/><Relationship Id="rId1" Type="http://purl.oclc.org/ooxml/officeDocument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purl.oclc.org/ooxml/officeDocument/relationships/image" Target="../media/image7.png"/><Relationship Id="rId7" Type="http://purl.oclc.org/ooxml/officeDocument/relationships/image" Target="../media/image11.png"/><Relationship Id="rId2" Type="http://purl.oclc.org/ooxml/officeDocument/relationships/image" Target="../media/image6.png"/><Relationship Id="rId1" Type="http://purl.oclc.org/ooxml/officeDocument/relationships/slideLayout" Target="../slideLayouts/slideLayout2.xml"/><Relationship Id="rId6" Type="http://purl.oclc.org/ooxml/officeDocument/relationships/image" Target="../media/image10.png"/><Relationship Id="rId5" Type="http://purl.oclc.org/ooxml/officeDocument/relationships/image" Target="../media/image9.png"/><Relationship Id="rId4" Type="http://purl.oclc.org/ooxml/officeDocument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purl.oclc.org/ooxml/officeDocument/relationships/image" Target="../media/image13.png"/><Relationship Id="rId2" Type="http://purl.oclc.org/ooxml/officeDocument/relationships/image" Target="../media/image12.png"/><Relationship Id="rId1" Type="http://purl.oclc.org/ooxml/officeDocument/relationships/slideLayout" Target="../slideLayouts/slideLayout2.xml"/><Relationship Id="rId5" Type="http://purl.oclc.org/ooxml/officeDocument/relationships/image" Target="../media/image15.emf"/><Relationship Id="rId4" Type="http://purl.oclc.org/ooxml/officeDocument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purl.oclc.org/ooxml/officeDocument/relationships/image" Target="../media/image17.png"/><Relationship Id="rId2" Type="http://purl.oclc.org/ooxml/officeDocument/relationships/image" Target="../media/image16.png"/><Relationship Id="rId1" Type="http://purl.oclc.org/ooxml/officeDocument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2.xml"/><Relationship Id="rId1" Type="http://purl.oclc.org/ooxml/officeDocument/relationships/slideLayout" Target="../slideLayouts/slideLayout1.xm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312974" y="566576"/>
            <a:ext cx="8567928" cy="1704703"/>
          </a:xfrm>
        </p:spPr>
        <p:txBody>
          <a:bodyPr>
            <a:normAutofit/>
          </a:bodyPr>
          <a:lstStyle/>
          <a:p>
            <a:pPr algn="ctr"/>
            <a: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Nuclear Molecules</a:t>
            </a:r>
            <a:b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</a:br>
            <a: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in neutron-rich </a:t>
            </a:r>
            <a: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nuclei</a:t>
            </a:r>
            <a:endParaRPr kumimoji="1" lang="ja-JP" altLang="en-US" sz="6000" dirty="0">
              <a:solidFill>
                <a:schemeClr val="tx1">
                  <a:lumMod val="65%"/>
                  <a:lumOff val="35%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40556" y="4503679"/>
            <a:ext cx="6987678" cy="409677"/>
          </a:xfrm>
        </p:spPr>
        <p:txBody>
          <a:bodyPr>
            <a:noAutofit/>
          </a:bodyPr>
          <a:lstStyle/>
          <a:p>
            <a:pPr algn="r"/>
            <a:r>
              <a:rPr kumimoji="1" lang="en-US" altLang="ja-JP" sz="3200" cap="none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M. Kimura</a:t>
            </a:r>
            <a:r>
              <a:rPr kumimoji="1" lang="ja-JP" altLang="en-US" sz="3200" cap="none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　</a:t>
            </a:r>
            <a:r>
              <a:rPr kumimoji="1" lang="en-US" altLang="ja-JP" sz="3200" cap="none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(Hokkaido University)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465494" y="5483422"/>
            <a:ext cx="6519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M. Kimura, T. </a:t>
            </a:r>
            <a:r>
              <a:rPr lang="en-US" altLang="ja-JP" sz="2000" dirty="0" err="1" smtClean="0"/>
              <a:t>Suhara</a:t>
            </a:r>
            <a:r>
              <a:rPr lang="en-US" altLang="ja-JP" sz="2000" dirty="0" smtClean="0"/>
              <a:t> and Y. </a:t>
            </a:r>
            <a:r>
              <a:rPr lang="en-US" altLang="ja-JP" sz="2000" dirty="0" err="1" smtClean="0"/>
              <a:t>Kanada-En’yo</a:t>
            </a:r>
            <a:r>
              <a:rPr lang="en-US" altLang="ja-JP" sz="2000" dirty="0" smtClean="0"/>
              <a:t>, EPJA 52, 373 (2016).</a:t>
            </a:r>
            <a:endParaRPr lang="ja-JP" altLang="en-US" sz="2000" dirty="0"/>
          </a:p>
        </p:txBody>
      </p:sp>
      <p:sp>
        <p:nvSpPr>
          <p:cNvPr id="6" name="タイトル 3"/>
          <p:cNvSpPr txBox="1">
            <a:spLocks/>
          </p:cNvSpPr>
          <p:nvPr/>
        </p:nvSpPr>
        <p:spPr>
          <a:xfrm>
            <a:off x="312974" y="1903752"/>
            <a:ext cx="8567928" cy="20259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%" lnSpcReduction="20%"/>
          </a:bodyPr>
          <a:lstStyle>
            <a:lvl1pPr algn="l" defTabSz="914400" rtl="0" eaLnBrk="1" latinLnBrk="0" hangingPunct="1">
              <a:lnSpc>
                <a:spcPct val="85%"/>
              </a:lnSpc>
              <a:spcBef>
                <a:spcPct val="0%"/>
              </a:spcBef>
              <a:buNone/>
              <a:defRPr kumimoji="1" sz="8000" kern="1200" spc="-50" baseline="0%">
                <a:solidFill>
                  <a:schemeClr val="tx1">
                    <a:lumMod val="85%"/>
                    <a:lumOff val="15%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96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+</a:t>
            </a:r>
          </a:p>
          <a:p>
            <a:pPr algn="ctr"/>
            <a:r>
              <a:rPr lang="en-US" altLang="ja-JP" sz="96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Comment on </a:t>
            </a:r>
            <a:r>
              <a:rPr lang="en-US" altLang="ja-JP" sz="9600" baseline="30%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12</a:t>
            </a:r>
            <a:r>
              <a:rPr lang="en-US" altLang="ja-JP" sz="96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C</a:t>
            </a:r>
          </a:p>
          <a:p>
            <a:pPr algn="ctr"/>
            <a: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(urgently added by the request of Peter)</a:t>
            </a:r>
            <a:endParaRPr lang="ja-JP" altLang="en-US" sz="6000" dirty="0">
              <a:solidFill>
                <a:schemeClr val="tx1">
                  <a:lumMod val="65%"/>
                  <a:lumOff val="35%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2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%"/>
          </a:bodyPr>
          <a:lstStyle/>
          <a:p>
            <a:r>
              <a:rPr lang="en-US" altLang="ja-JP" dirty="0" smtClean="0"/>
              <a:t>Linear Chains with MO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.09%" b="84.149%"/>
          <a:stretch/>
        </p:blipFill>
        <p:spPr>
          <a:xfrm>
            <a:off x="1309312" y="1437784"/>
            <a:ext cx="1415490" cy="568153"/>
          </a:xfrm>
          <a:prstGeom prst="rect">
            <a:avLst/>
          </a:prstGeom>
        </p:spPr>
      </p:pic>
      <p:sp>
        <p:nvSpPr>
          <p:cNvPr id="51" name="テキスト ボックス 50"/>
          <p:cNvSpPr txBox="1"/>
          <p:nvPr/>
        </p:nvSpPr>
        <p:spPr>
          <a:xfrm>
            <a:off x="3161983" y="1513241"/>
            <a:ext cx="4401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H</a:t>
            </a:r>
            <a:r>
              <a:rPr lang="en-US" altLang="ja-JP" sz="2000" dirty="0"/>
              <a:t>. Morinaga, Phys. Rev. 101, </a:t>
            </a:r>
            <a:r>
              <a:rPr lang="en-US" altLang="ja-JP" sz="2000" dirty="0" smtClean="0"/>
              <a:t>254 (1956).</a:t>
            </a:r>
          </a:p>
        </p:txBody>
      </p:sp>
      <p:pic>
        <p:nvPicPr>
          <p:cNvPr id="7" name="Picture 3" descr="c12sped-0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.154%" t="21.216%" r="0.099%" b="66.518%"/>
          <a:stretch/>
        </p:blipFill>
        <p:spPr bwMode="auto">
          <a:xfrm rot="10800000">
            <a:off x="7416208" y="2042428"/>
            <a:ext cx="1277258" cy="1267867"/>
          </a:xfrm>
          <a:prstGeom prst="rect">
            <a:avLst/>
          </a:prstGeom>
          <a:solidFill>
            <a:schemeClr val="bg1"/>
          </a:solidFill>
          <a:ln w="9525">
            <a:noFill/>
            <a:miter lim="800%"/>
            <a:headEnd/>
            <a:tailEnd/>
          </a:ln>
          <a:effectLst>
            <a:softEdge rad="63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601383" y="2875029"/>
                <a:ext cx="6797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 smtClean="0"/>
                  <a:t>0</a:t>
                </a:r>
                <a:r>
                  <a:rPr kumimoji="1" lang="en-US" altLang="ja-JP" sz="2000" baseline="30%" dirty="0" smtClean="0"/>
                  <a:t>+</a:t>
                </a:r>
                <a:r>
                  <a:rPr kumimoji="1" lang="en-US" altLang="ja-JP" sz="2000" dirty="0" smtClean="0"/>
                  <a:t> state above the Hoyle state is bent-armed</a:t>
                </a:r>
                <a:r>
                  <a:rPr lang="en-US" altLang="ja-JP" sz="2000" dirty="0" smtClean="0"/>
                  <a:t> 3</a:t>
                </a:r>
                <a14:m>
                  <m:oMath xmlns:m="http://purl.oclc.org/ooxml/officeDocument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ja-JP" sz="2000" b="0" dirty="0" smtClean="0"/>
                  <a:t> </a:t>
                </a:r>
                <a:r>
                  <a:rPr kumimoji="1" lang="en-US" altLang="ja-JP" sz="2000" dirty="0" smtClean="0"/>
                  <a:t>(not linear!)</a:t>
                </a:r>
                <a:endParaRPr kumimoji="1" lang="ja-JP" altLang="en-US" sz="2000" dirty="0"/>
              </a:p>
            </p:txBody>
          </p:sp>
        </mc:Choice>
        <mc:Fallback xmlns:a="http://schemas.openxmlformats.org/drawingml/2006/main" xmlns:r="http://schemas.openxmlformats.org/officeDocument/2006/relationships" xmlns:p="http://schemas.openxmlformats.org/presentationml/2006/main"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83" y="2875029"/>
                <a:ext cx="6797600" cy="400110"/>
              </a:xfrm>
              <a:prstGeom prst="rect">
                <a:avLst/>
              </a:prstGeom>
              <a:blipFill rotWithShape="0">
                <a:blip r:embed="rId4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/>
          <p:cNvSpPr txBox="1"/>
          <p:nvPr/>
        </p:nvSpPr>
        <p:spPr>
          <a:xfrm>
            <a:off x="300445" y="2042428"/>
            <a:ext cx="649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+mj-lt"/>
              </a:rPr>
              <a:t>○ </a:t>
            </a:r>
            <a:r>
              <a:rPr lang="en-US" altLang="ja-JP" sz="2800" dirty="0" smtClean="0">
                <a:latin typeface="+mj-lt"/>
              </a:rPr>
              <a:t>Linear chain of 3α does not exist in </a:t>
            </a:r>
            <a:r>
              <a:rPr lang="en-US" altLang="ja-JP" sz="2800" baseline="30%" dirty="0" smtClean="0">
                <a:latin typeface="+mj-lt"/>
              </a:rPr>
              <a:t>12</a:t>
            </a:r>
            <a:r>
              <a:rPr lang="en-US" altLang="ja-JP" sz="2800" dirty="0" smtClean="0">
                <a:latin typeface="+mj-lt"/>
              </a:rPr>
              <a:t>C 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885292" y="2516652"/>
            <a:ext cx="3235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AMD: Y</a:t>
            </a:r>
            <a:r>
              <a:rPr lang="en-US" altLang="ja-JP" sz="2000" dirty="0"/>
              <a:t>. Kanada-En’yo, </a:t>
            </a:r>
            <a:r>
              <a:rPr lang="en-US" altLang="ja-JP" sz="2000" dirty="0" smtClean="0"/>
              <a:t>PRL81,</a:t>
            </a:r>
            <a:endParaRPr lang="ja-JP" altLang="en-US" sz="2000" dirty="0"/>
          </a:p>
        </p:txBody>
      </p:sp>
      <p:sp>
        <p:nvSpPr>
          <p:cNvPr id="57" name="正方形/長方形 56"/>
          <p:cNvSpPr/>
          <p:nvPr/>
        </p:nvSpPr>
        <p:spPr>
          <a:xfrm>
            <a:off x="4254057" y="2516652"/>
            <a:ext cx="2839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FMD: T. Neff et al, PRL105</a:t>
            </a:r>
            <a:endParaRPr lang="ja-JP" altLang="en-US" sz="2000" dirty="0"/>
          </a:p>
        </p:txBody>
      </p:sp>
      <p:sp>
        <p:nvSpPr>
          <p:cNvPr id="52" name="コンテンツ プレースホルダー 10"/>
          <p:cNvSpPr txBox="1">
            <a:spLocks/>
          </p:cNvSpPr>
          <p:nvPr/>
        </p:nvSpPr>
        <p:spPr>
          <a:xfrm>
            <a:off x="468755" y="952768"/>
            <a:ext cx="8217418" cy="4908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%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%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%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0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%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0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%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0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%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0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%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%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%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%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 smtClean="0">
                <a:solidFill>
                  <a:schemeClr val="accent2"/>
                </a:solidFill>
              </a:rPr>
              <a:t>An interesting extension of MO is linear-chain of 3α</a:t>
            </a:r>
            <a:endParaRPr lang="ja-JP" altLang="en-US" sz="2800" dirty="0">
              <a:solidFill>
                <a:schemeClr val="accent2"/>
              </a:solidFill>
              <a:latin typeface="Symbol" panose="05050102010706020507" pitchFamily="18" charset="2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00445" y="3436637"/>
            <a:ext cx="8190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+mj-lt"/>
              </a:rPr>
              <a:t>○ </a:t>
            </a:r>
            <a:r>
              <a:rPr lang="en-US" altLang="ja-JP" sz="2800" dirty="0" smtClean="0">
                <a:latin typeface="+mj-lt"/>
              </a:rPr>
              <a:t>MO will stabilize the chain in 3α + neutrons system 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942724" y="4399271"/>
            <a:ext cx="6170352" cy="773211"/>
            <a:chOff x="622333" y="5704567"/>
            <a:chExt cx="6170352" cy="773211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.79%"/>
            <a:stretch/>
          </p:blipFill>
          <p:spPr>
            <a:xfrm>
              <a:off x="1556979" y="5704567"/>
              <a:ext cx="5235706" cy="7732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/>
                <p:cNvSpPr txBox="1"/>
                <p:nvPr/>
              </p:nvSpPr>
              <p:spPr>
                <a:xfrm>
                  <a:off x="3345876" y="5869056"/>
                  <a:ext cx="1060996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purl.oclc.org/ooxml/officeDocument/math">
                      <m:r>
                        <a:rPr kumimoji="1" lang="en-US" altLang="ja-JP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kumimoji="1" lang="en-US" altLang="ja-JP" sz="2400" dirty="0" smtClean="0">
                      <a:solidFill>
                        <a:srgbClr val="C00000"/>
                      </a:solidFill>
                    </a:rPr>
                    <a:t>-orbit</a:t>
                  </a:r>
                </a:p>
              </p:txBody>
            </p:sp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sp>
              <p:nvSpPr>
                <p:cNvPr id="27" name="テキスト ボックス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876" y="5869056"/>
                  <a:ext cx="1060996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0667" r="-7471" b="-30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/>
                <p:cNvSpPr txBox="1"/>
                <p:nvPr/>
              </p:nvSpPr>
              <p:spPr>
                <a:xfrm>
                  <a:off x="622333" y="5860339"/>
                  <a:ext cx="107433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purl.oclc.org/ooxml/officeDocument/math">
                      <m:r>
                        <a:rPr kumimoji="1" lang="en-US" altLang="ja-JP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a14:m>
                  <a:r>
                    <a:rPr kumimoji="1" lang="en-US" altLang="ja-JP" sz="2400" dirty="0" smtClean="0">
                      <a:solidFill>
                        <a:schemeClr val="accent2"/>
                      </a:solidFill>
                    </a:rPr>
                    <a:t>-orbit</a:t>
                  </a:r>
                </a:p>
              </p:txBody>
            </p:sp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sp>
              <p:nvSpPr>
                <p:cNvPr id="28" name="テキスト ボックス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333" y="5860339"/>
                  <a:ext cx="1074333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0526" r="-6250" b="-2894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正方形/長方形 30"/>
          <p:cNvSpPr/>
          <p:nvPr/>
        </p:nvSpPr>
        <p:spPr>
          <a:xfrm>
            <a:off x="841748" y="3911202"/>
            <a:ext cx="62440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 A pilot study  </a:t>
            </a:r>
            <a:r>
              <a:rPr lang="en-US" altLang="ja-JP" sz="2000" dirty="0" smtClean="0"/>
              <a:t>by N. </a:t>
            </a:r>
            <a:r>
              <a:rPr lang="en-US" altLang="ja-JP" sz="2000" dirty="0"/>
              <a:t>Itagaki et al., PRC64, </a:t>
            </a:r>
            <a:r>
              <a:rPr lang="en-US" altLang="ja-JP" sz="2000" dirty="0" smtClean="0"/>
              <a:t>014301 (2001)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00445" y="5328254"/>
            <a:ext cx="8190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+mj-lt"/>
              </a:rPr>
              <a:t>○ </a:t>
            </a:r>
            <a:r>
              <a:rPr lang="en-US" altLang="ja-JP" sz="2800" dirty="0" smtClean="0">
                <a:latin typeface="+mj-lt"/>
              </a:rPr>
              <a:t>Theoretical studies by T. Suhara and T. Baba and </a:t>
            </a:r>
          </a:p>
          <a:p>
            <a:r>
              <a:rPr lang="en-US" altLang="ja-JP" sz="2800" dirty="0">
                <a:latin typeface="+mj-lt"/>
              </a:rPr>
              <a:t> </a:t>
            </a:r>
            <a:r>
              <a:rPr lang="en-US" altLang="ja-JP" sz="2800" dirty="0" smtClean="0">
                <a:latin typeface="+mj-lt"/>
              </a:rPr>
              <a:t>    </a:t>
            </a:r>
            <a:r>
              <a:rPr lang="en-US" altLang="ja-JP" sz="2800" dirty="0" smtClean="0"/>
              <a:t>recent </a:t>
            </a:r>
            <a:r>
              <a:rPr lang="en-US" altLang="ja-JP" sz="2800" dirty="0"/>
              <a:t>experiments </a:t>
            </a:r>
            <a:r>
              <a:rPr lang="en-US" altLang="ja-JP" sz="2800" dirty="0" smtClean="0">
                <a:latin typeface="+mj-lt"/>
              </a:rPr>
              <a:t>finally showed that</a:t>
            </a:r>
            <a:br>
              <a:rPr lang="en-US" altLang="ja-JP" sz="2800" dirty="0" smtClean="0">
                <a:latin typeface="+mj-lt"/>
              </a:rPr>
            </a:br>
            <a:r>
              <a:rPr lang="en-US" altLang="ja-JP" sz="2800" dirty="0" smtClean="0">
                <a:solidFill>
                  <a:schemeClr val="accent2"/>
                </a:solidFill>
                <a:latin typeface="+mj-lt"/>
              </a:rPr>
              <a:t>     the linear-chain formation in </a:t>
            </a:r>
            <a:r>
              <a:rPr lang="en-US" altLang="ja-JP" sz="2800" baseline="30%" dirty="0" smtClean="0">
                <a:solidFill>
                  <a:schemeClr val="accent2"/>
                </a:solidFill>
                <a:latin typeface="+mj-lt"/>
              </a:rPr>
              <a:t>14</a:t>
            </a:r>
            <a:r>
              <a:rPr lang="en-US" altLang="ja-JP" sz="2800" dirty="0" smtClean="0">
                <a:solidFill>
                  <a:schemeClr val="accent2"/>
                </a:solidFill>
                <a:latin typeface="+mj-lt"/>
              </a:rPr>
              <a:t>C is rather convincing</a:t>
            </a:r>
          </a:p>
        </p:txBody>
      </p:sp>
    </p:spTree>
    <p:extLst>
      <p:ext uri="{BB962C8B-B14F-4D97-AF65-F5344CB8AC3E}">
        <p14:creationId xmlns:p14="http://schemas.microsoft.com/office/powerpoint/2010/main" val="7002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%"/>
          </a:bodyPr>
          <a:lstStyle/>
          <a:p>
            <a:r>
              <a:rPr lang="en-US" altLang="ja-JP" dirty="0" smtClean="0"/>
              <a:t>Linear chains in </a:t>
            </a:r>
            <a:r>
              <a:rPr lang="en-US" altLang="ja-JP" baseline="30%" dirty="0" smtClean="0"/>
              <a:t>14</a:t>
            </a:r>
            <a:r>
              <a:rPr lang="en-US" altLang="ja-JP" dirty="0" smtClean="0"/>
              <a:t>C (Theory)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833"/>
            <a:ext cx="6706789" cy="4320000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6792684" y="1360713"/>
            <a:ext cx="2351316" cy="4406899"/>
            <a:chOff x="6792684" y="1360713"/>
            <a:chExt cx="2351316" cy="4406899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6792684" y="1360713"/>
              <a:ext cx="2268000" cy="2070038"/>
              <a:chOff x="6792684" y="1197429"/>
              <a:chExt cx="2268000" cy="2070038"/>
            </a:xfrm>
          </p:grpSpPr>
          <p:pic>
            <p:nvPicPr>
              <p:cNvPr id="18" name="図 1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.22%"/>
              <a:stretch/>
            </p:blipFill>
            <p:spPr>
              <a:xfrm>
                <a:off x="6792684" y="1197429"/>
                <a:ext cx="2268000" cy="207003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テキスト ボックス 18"/>
                  <p:cNvSpPr txBox="1"/>
                  <p:nvPr/>
                </p:nvSpPr>
                <p:spPr>
                  <a:xfrm>
                    <a:off x="7476267" y="1206146"/>
                    <a:ext cx="1060996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purl.oclc.org/ooxml/officeDocument/math">
                        <m: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oMath>
                    </a14:m>
                    <a:r>
                      <a:rPr kumimoji="1" lang="en-US" altLang="ja-JP" sz="2400" dirty="0" smtClean="0">
                        <a:solidFill>
                          <a:srgbClr val="C00000"/>
                        </a:solidFill>
                      </a:rPr>
                      <a:t>-orbit</a:t>
                    </a:r>
                  </a:p>
                </p:txBody>
              </p:sp>
            </mc:Choice>
            <mc:Fallback xmlns:a="http://schemas.openxmlformats.org/drawingml/2006/main" xmlns:r="http://schemas.openxmlformats.org/officeDocument/2006/relationships" xmlns:p="http://schemas.openxmlformats.org/presentationml/2006/main" xmlns="">
              <p:sp>
                <p:nvSpPr>
                  <p:cNvPr id="19" name="テキスト ボックス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6267" y="1206146"/>
                    <a:ext cx="1060996" cy="46166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10526" r="-7471" b="-2894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" name="グループ化 7"/>
            <p:cNvGrpSpPr/>
            <p:nvPr/>
          </p:nvGrpSpPr>
          <p:grpSpPr>
            <a:xfrm>
              <a:off x="6814457" y="3508518"/>
              <a:ext cx="2329543" cy="2259094"/>
              <a:chOff x="6814457" y="3345234"/>
              <a:chExt cx="2329543" cy="2259094"/>
            </a:xfrm>
          </p:grpSpPr>
          <p:pic>
            <p:nvPicPr>
              <p:cNvPr id="33" name="図 3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.036%"/>
              <a:stretch/>
            </p:blipFill>
            <p:spPr>
              <a:xfrm>
                <a:off x="6814457" y="3345234"/>
                <a:ext cx="2329543" cy="225909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テキスト ボックス 19"/>
                  <p:cNvSpPr txBox="1"/>
                  <p:nvPr/>
                </p:nvSpPr>
                <p:spPr>
                  <a:xfrm>
                    <a:off x="7476267" y="3421262"/>
                    <a:ext cx="1074333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purl.oclc.org/ooxml/officeDocument/math">
                        <m:r>
                          <a:rPr kumimoji="1" lang="en-US" altLang="ja-JP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a14:m>
                    <a:r>
                      <a:rPr kumimoji="1" lang="en-US" altLang="ja-JP" sz="2400" dirty="0" smtClean="0">
                        <a:solidFill>
                          <a:schemeClr val="accent2"/>
                        </a:solidFill>
                      </a:rPr>
                      <a:t>-orbit</a:t>
                    </a:r>
                  </a:p>
                </p:txBody>
              </p:sp>
            </mc:Choice>
            <mc:Fallback xmlns:a="http://schemas.openxmlformats.org/drawingml/2006/main" xmlns:r="http://schemas.openxmlformats.org/officeDocument/2006/relationships" xmlns:p="http://schemas.openxmlformats.org/presentationml/2006/main" xmlns="">
              <p:sp>
                <p:nvSpPr>
                  <p:cNvPr id="20" name="テキスト ボックス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6267" y="3421262"/>
                    <a:ext cx="1074333" cy="46166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10526" r="-6215" b="-2894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4" name="テキスト ボックス 23"/>
          <p:cNvSpPr txBox="1"/>
          <p:nvPr/>
        </p:nvSpPr>
        <p:spPr>
          <a:xfrm>
            <a:off x="300445" y="5973517"/>
            <a:ext cx="8190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Valence neutron orbits are interpreted as</a:t>
            </a:r>
            <a:br>
              <a:rPr lang="en-US" altLang="ja-JP" sz="2400" dirty="0" smtClean="0">
                <a:latin typeface="+mj-lt"/>
              </a:rPr>
            </a:br>
            <a:r>
              <a:rPr lang="en-US" altLang="ja-JP" sz="2400" dirty="0" smtClean="0">
                <a:latin typeface="+mj-lt"/>
              </a:rPr>
              <a:t>      </a:t>
            </a:r>
            <a:r>
              <a:rPr lang="en-US" altLang="ja-JP" sz="2400" dirty="0" smtClean="0">
                <a:latin typeface="Symbol" panose="05050102010706020507" pitchFamily="18" charset="2"/>
              </a:rPr>
              <a:t>p</a:t>
            </a:r>
            <a:r>
              <a:rPr lang="en-US" altLang="ja-JP" sz="2400" dirty="0" smtClean="0">
                <a:latin typeface="+mj-lt"/>
              </a:rPr>
              <a:t>- and </a:t>
            </a:r>
            <a:r>
              <a:rPr lang="en-US" altLang="ja-JP" sz="2400" dirty="0" smtClean="0">
                <a:latin typeface="Symbol" panose="05050102010706020507" pitchFamily="18" charset="2"/>
              </a:rPr>
              <a:t>s</a:t>
            </a:r>
            <a:r>
              <a:rPr lang="en-US" altLang="ja-JP" sz="2400" dirty="0" smtClean="0">
                <a:latin typeface="+mj-lt"/>
              </a:rPr>
              <a:t>-orbits which are introduced by Itagaki.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0445" y="5598636"/>
            <a:ext cx="819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AMD calculation predicts two linear-chain bands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822960" y="910840"/>
            <a:ext cx="7518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T</a:t>
            </a:r>
            <a:r>
              <a:rPr lang="en-US" altLang="ja-JP" sz="2000" dirty="0" smtClean="0"/>
              <a:t>. Baba et al., </a:t>
            </a:r>
            <a:r>
              <a:rPr lang="en-US" altLang="ja-JP" sz="2000" dirty="0"/>
              <a:t>PRC94, 044303 (2016</a:t>
            </a:r>
            <a:r>
              <a:rPr lang="en-US" altLang="ja-JP" sz="2000" dirty="0" smtClean="0"/>
              <a:t>) , PRC95</a:t>
            </a:r>
            <a:r>
              <a:rPr lang="en-US" altLang="ja-JP" sz="2000" dirty="0"/>
              <a:t>, 064318 (2017</a:t>
            </a:r>
            <a:r>
              <a:rPr lang="en-US" altLang="ja-JP" sz="2000" dirty="0" smtClean="0"/>
              <a:t>)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5637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833"/>
            <a:ext cx="6706789" cy="4320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%"/>
          </a:bodyPr>
          <a:lstStyle/>
          <a:p>
            <a:r>
              <a:rPr lang="en-US" altLang="ja-JP" dirty="0" smtClean="0"/>
              <a:t>Linear chains in </a:t>
            </a:r>
            <a:r>
              <a:rPr lang="en-US" altLang="ja-JP" baseline="30%" dirty="0" smtClean="0"/>
              <a:t>14</a:t>
            </a:r>
            <a:r>
              <a:rPr lang="en-US" altLang="ja-JP" dirty="0" smtClean="0"/>
              <a:t>C (Theory)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6792684" y="1360713"/>
            <a:ext cx="2268000" cy="2070038"/>
            <a:chOff x="6792684" y="1197429"/>
            <a:chExt cx="2268000" cy="2070038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.22%"/>
            <a:stretch/>
          </p:blipFill>
          <p:spPr>
            <a:xfrm>
              <a:off x="6792684" y="1197429"/>
              <a:ext cx="2268000" cy="20700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7476267" y="1206146"/>
                  <a:ext cx="1060996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purl.oclc.org/ooxml/officeDocument/math">
                      <m:r>
                        <a:rPr kumimoji="1" lang="en-US" altLang="ja-JP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kumimoji="1" lang="en-US" altLang="ja-JP" sz="2400" dirty="0" smtClean="0">
                      <a:solidFill>
                        <a:srgbClr val="C00000"/>
                      </a:solidFill>
                    </a:rPr>
                    <a:t>-orbit</a:t>
                  </a:r>
                </a:p>
              </p:txBody>
            </p:sp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sp>
              <p:nvSpPr>
                <p:cNvPr id="19" name="テキスト ボックス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6267" y="1206146"/>
                  <a:ext cx="1060996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0526" r="-7471" b="-2894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グループ化 7"/>
          <p:cNvGrpSpPr/>
          <p:nvPr/>
        </p:nvGrpSpPr>
        <p:grpSpPr>
          <a:xfrm>
            <a:off x="6814457" y="3508518"/>
            <a:ext cx="2329543" cy="2259094"/>
            <a:chOff x="6814457" y="3345234"/>
            <a:chExt cx="2329543" cy="2259094"/>
          </a:xfrm>
        </p:grpSpPr>
        <p:pic>
          <p:nvPicPr>
            <p:cNvPr id="33" name="図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.036%"/>
            <a:stretch/>
          </p:blipFill>
          <p:spPr>
            <a:xfrm>
              <a:off x="6814457" y="3345234"/>
              <a:ext cx="2329543" cy="22590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7476267" y="3421262"/>
                  <a:ext cx="107433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purl.oclc.org/ooxml/officeDocument/math">
                      <m:r>
                        <a:rPr kumimoji="1" lang="en-US" altLang="ja-JP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a14:m>
                  <a:r>
                    <a:rPr kumimoji="1" lang="en-US" altLang="ja-JP" sz="2400" dirty="0" smtClean="0">
                      <a:solidFill>
                        <a:schemeClr val="accent2"/>
                      </a:solidFill>
                    </a:rPr>
                    <a:t>-orbit</a:t>
                  </a:r>
                </a:p>
              </p:txBody>
            </p:sp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sp>
              <p:nvSpPr>
                <p:cNvPr id="20" name="テキスト ボックス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6267" y="3421262"/>
                  <a:ext cx="1074333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0526" r="-6215" b="-2894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テキスト ボックス 14"/>
          <p:cNvSpPr txBox="1"/>
          <p:nvPr/>
        </p:nvSpPr>
        <p:spPr>
          <a:xfrm>
            <a:off x="300445" y="5751036"/>
            <a:ext cx="8190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Observed resonances (</a:t>
            </a:r>
            <a:r>
              <a:rPr lang="en-US" altLang="ja-JP" sz="2400" dirty="0" smtClean="0">
                <a:latin typeface="Symbol" panose="05050102010706020507" pitchFamily="18" charset="2"/>
              </a:rPr>
              <a:t>a</a:t>
            </a:r>
            <a:r>
              <a:rPr lang="en-US" altLang="ja-JP" sz="2400" dirty="0" smtClean="0">
                <a:latin typeface="+mj-lt"/>
              </a:rPr>
              <a:t>+</a:t>
            </a:r>
            <a:r>
              <a:rPr lang="en-US" altLang="ja-JP" sz="2400" baseline="30%" dirty="0" smtClean="0">
                <a:latin typeface="+mj-lt"/>
              </a:rPr>
              <a:t>10</a:t>
            </a:r>
            <a:r>
              <a:rPr lang="en-US" altLang="ja-JP" sz="2400" dirty="0" smtClean="0">
                <a:latin typeface="+mj-lt"/>
              </a:rPr>
              <a:t>Be resonant scattering) agree with</a:t>
            </a:r>
            <a:br>
              <a:rPr lang="en-US" altLang="ja-JP" sz="2400" dirty="0" smtClean="0">
                <a:latin typeface="+mj-lt"/>
              </a:rPr>
            </a:br>
            <a:r>
              <a:rPr lang="en-US" altLang="ja-JP" sz="2400" dirty="0" smtClean="0">
                <a:latin typeface="+mj-lt"/>
              </a:rPr>
              <a:t>      </a:t>
            </a:r>
            <a:r>
              <a:rPr lang="en-US" altLang="ja-JP" sz="2400" dirty="0" smtClean="0">
                <a:latin typeface="Symbol" panose="05050102010706020507" pitchFamily="18" charset="2"/>
              </a:rPr>
              <a:t>p</a:t>
            </a:r>
            <a:r>
              <a:rPr lang="en-US" altLang="ja-JP" sz="2400" dirty="0" smtClean="0">
                <a:latin typeface="+mj-lt"/>
              </a:rPr>
              <a:t>-bond linear chain </a:t>
            </a:r>
            <a:r>
              <a:rPr lang="ja-JP" altLang="en-US" sz="2400" dirty="0" smtClean="0">
                <a:latin typeface="+mj-lt"/>
              </a:rPr>
              <a:t>⇒ </a:t>
            </a:r>
            <a:r>
              <a:rPr lang="en-US" altLang="ja-JP" sz="2400" dirty="0" smtClean="0">
                <a:latin typeface="+mj-lt"/>
              </a:rPr>
              <a:t>Huge moment-of-intertia !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191584" y="907145"/>
            <a:ext cx="8847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%"/>
            </a:pPr>
            <a:r>
              <a:rPr lang="ja-JP" altLang="en-US" dirty="0">
                <a:solidFill>
                  <a:prstClr val="black">
                    <a:lumMod val="75%"/>
                    <a:lumOff val="25%"/>
                  </a:prstClr>
                </a:solidFill>
              </a:rPr>
              <a:t> </a:t>
            </a:r>
            <a:r>
              <a:rPr lang="en-US" altLang="ja-JP" dirty="0" smtClean="0">
                <a:solidFill>
                  <a:prstClr val="black">
                    <a:lumMod val="75%"/>
                    <a:lumOff val="25%"/>
                  </a:prstClr>
                </a:solidFill>
              </a:rPr>
              <a:t>M. Freer et al., PRC90 (2014), Fritsch </a:t>
            </a:r>
            <a:r>
              <a:rPr lang="en-US" altLang="ja-JP" dirty="0">
                <a:solidFill>
                  <a:prstClr val="black">
                    <a:lumMod val="75%"/>
                    <a:lumOff val="25%"/>
                  </a:prstClr>
                </a:solidFill>
              </a:rPr>
              <a:t>et al., </a:t>
            </a:r>
            <a:r>
              <a:rPr lang="en-US" altLang="ja-JP" dirty="0" smtClean="0">
                <a:solidFill>
                  <a:prstClr val="black">
                    <a:lumMod val="75%"/>
                    <a:lumOff val="25%"/>
                  </a:prstClr>
                </a:solidFill>
              </a:rPr>
              <a:t>PRC93 </a:t>
            </a:r>
            <a:r>
              <a:rPr lang="en-US" altLang="ja-JP" dirty="0">
                <a:solidFill>
                  <a:prstClr val="black">
                    <a:lumMod val="75%"/>
                    <a:lumOff val="25%"/>
                  </a:prstClr>
                </a:solidFill>
              </a:rPr>
              <a:t>(</a:t>
            </a:r>
            <a:r>
              <a:rPr lang="en-US" altLang="ja-JP" dirty="0" smtClean="0">
                <a:solidFill>
                  <a:prstClr val="black">
                    <a:lumMod val="75%"/>
                    <a:lumOff val="25%"/>
                  </a:prstClr>
                </a:solidFill>
              </a:rPr>
              <a:t>2016), H</a:t>
            </a:r>
            <a:r>
              <a:rPr lang="en-US" altLang="ja-JP" dirty="0">
                <a:solidFill>
                  <a:prstClr val="black">
                    <a:lumMod val="75%"/>
                    <a:lumOff val="25%"/>
                  </a:prstClr>
                </a:solidFill>
              </a:rPr>
              <a:t>. Yamaguchi et al., </a:t>
            </a:r>
            <a:r>
              <a:rPr lang="en-US" altLang="ja-JP" dirty="0" smtClean="0">
                <a:solidFill>
                  <a:prstClr val="black">
                    <a:lumMod val="75%"/>
                    <a:lumOff val="25%"/>
                  </a:prstClr>
                </a:solidFill>
              </a:rPr>
              <a:t>PLB766 </a:t>
            </a:r>
            <a:r>
              <a:rPr lang="en-US" altLang="ja-JP" dirty="0">
                <a:solidFill>
                  <a:prstClr val="black">
                    <a:lumMod val="75%"/>
                    <a:lumOff val="25%"/>
                  </a:prstClr>
                </a:solidFill>
              </a:rPr>
              <a:t>(</a:t>
            </a:r>
            <a:r>
              <a:rPr lang="en-US" altLang="ja-JP" dirty="0" smtClean="0">
                <a:solidFill>
                  <a:prstClr val="black">
                    <a:lumMod val="75%"/>
                    <a:lumOff val="25%"/>
                  </a:prstClr>
                </a:solidFill>
              </a:rPr>
              <a:t>2017)</a:t>
            </a:r>
            <a:endParaRPr lang="en-US" altLang="ja-JP" dirty="0">
              <a:solidFill>
                <a:prstClr val="black">
                  <a:lumMod val="75%"/>
                  <a:lumOff val="25%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2"/>
          <a:srcRect r="3.428%"/>
          <a:stretch/>
        </p:blipFill>
        <p:spPr>
          <a:xfrm>
            <a:off x="5377544" y="3711946"/>
            <a:ext cx="3679370" cy="30154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%"/>
          </a:bodyPr>
          <a:lstStyle/>
          <a:p>
            <a:r>
              <a:rPr lang="en-US" altLang="ja-JP" dirty="0"/>
              <a:t>Linear chains in </a:t>
            </a:r>
            <a:r>
              <a:rPr lang="en-US" altLang="ja-JP" baseline="30%" dirty="0"/>
              <a:t>14</a:t>
            </a:r>
            <a:r>
              <a:rPr lang="en-US" altLang="ja-JP" dirty="0"/>
              <a:t>C (Experiment)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0445" y="950434"/>
            <a:ext cx="819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chemeClr val="accent2"/>
                </a:solidFill>
                <a:latin typeface="+mj-lt"/>
              </a:rPr>
              <a:t>○ </a:t>
            </a:r>
            <a:r>
              <a:rPr lang="en-US" altLang="ja-JP" sz="2400" dirty="0" smtClean="0">
                <a:solidFill>
                  <a:schemeClr val="accent2"/>
                </a:solidFill>
                <a:latin typeface="+mj-lt"/>
              </a:rPr>
              <a:t>Another evidence is the decay pattern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0445" y="1449528"/>
            <a:ext cx="819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j-lt"/>
              </a:rPr>
              <a:t>1. </a:t>
            </a:r>
            <a:r>
              <a:rPr lang="ja-JP" altLang="en-US" sz="2400" dirty="0" smtClean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Linear chain should decay by the </a:t>
            </a:r>
            <a:r>
              <a:rPr lang="en-US" altLang="ja-JP" sz="2400" baseline="30%" dirty="0" smtClean="0">
                <a:latin typeface="+mj-lt"/>
              </a:rPr>
              <a:t>4</a:t>
            </a:r>
            <a:r>
              <a:rPr lang="en-US" altLang="ja-JP" sz="2400" dirty="0" smtClean="0">
                <a:latin typeface="+mj-lt"/>
              </a:rPr>
              <a:t>He emission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00445" y="4340182"/>
            <a:ext cx="8190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j-lt"/>
              </a:rPr>
              <a:t>2. </a:t>
            </a:r>
            <a:r>
              <a:rPr lang="ja-JP" altLang="en-US" sz="2400" dirty="0" smtClean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Linear chain should primary</a:t>
            </a:r>
          </a:p>
          <a:p>
            <a:r>
              <a:rPr lang="en-US" altLang="ja-JP" sz="2400" dirty="0" smtClean="0">
                <a:latin typeface="+mj-lt"/>
              </a:rPr>
              <a:t>     decay to the </a:t>
            </a:r>
            <a:r>
              <a:rPr lang="en-US" altLang="ja-JP" sz="2400" baseline="30%" dirty="0" smtClean="0">
                <a:latin typeface="+mj-lt"/>
              </a:rPr>
              <a:t>10</a:t>
            </a:r>
            <a:r>
              <a:rPr lang="en-US" altLang="ja-JP" sz="2400" dirty="0" smtClean="0">
                <a:latin typeface="+mj-lt"/>
              </a:rPr>
              <a:t>Be(2</a:t>
            </a:r>
            <a:r>
              <a:rPr lang="en-US" altLang="ja-JP" sz="2400" baseline="30%" dirty="0" smtClean="0">
                <a:latin typeface="+mj-lt"/>
              </a:rPr>
              <a:t>+</a:t>
            </a:r>
            <a:r>
              <a:rPr lang="en-US" altLang="ja-JP" sz="2400" dirty="0" smtClean="0">
                <a:latin typeface="+mj-lt"/>
              </a:rPr>
              <a:t>) (not to the </a:t>
            </a:r>
            <a:r>
              <a:rPr lang="en-US" altLang="ja-JP" sz="2400" dirty="0" err="1" smtClean="0">
                <a:latin typeface="+mj-lt"/>
              </a:rPr>
              <a:t>g.s</a:t>
            </a:r>
            <a:r>
              <a:rPr lang="en-US" altLang="ja-JP" sz="2400" dirty="0" smtClean="0">
                <a:latin typeface="+mj-lt"/>
              </a:rPr>
              <a:t>.), </a:t>
            </a:r>
            <a:br>
              <a:rPr lang="en-US" altLang="ja-JP" sz="2400" dirty="0" smtClean="0">
                <a:latin typeface="+mj-lt"/>
              </a:rPr>
            </a:br>
            <a:r>
              <a:rPr lang="en-US" altLang="ja-JP" sz="2400" dirty="0" smtClean="0">
                <a:latin typeface="+mj-lt"/>
              </a:rPr>
              <a:t>     because of strong angular correlation.</a:t>
            </a:r>
            <a:endParaRPr lang="en-US" altLang="ja-JP" sz="2400" baseline="30%" dirty="0" smtClean="0">
              <a:latin typeface="+mj-lt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67631" y="5629126"/>
            <a:ext cx="3927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Li et al., PRC95, 021303(R), (2017)</a:t>
            </a:r>
            <a:endParaRPr kumimoji="1" lang="ja-JP" altLang="en-US" sz="20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" y="1954433"/>
            <a:ext cx="8476922" cy="175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6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%"/>
          </a:bodyPr>
          <a:lstStyle/>
          <a:p>
            <a:r>
              <a:rPr lang="en-US" altLang="ja-JP" dirty="0" smtClean="0"/>
              <a:t>Linear chains in </a:t>
            </a:r>
            <a:r>
              <a:rPr lang="en-US" altLang="ja-JP" baseline="30%" dirty="0" smtClean="0"/>
              <a:t>14</a:t>
            </a:r>
            <a:r>
              <a:rPr lang="en-US" altLang="ja-JP" dirty="0" smtClean="0"/>
              <a:t>C (Summary)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0445" y="848688"/>
            <a:ext cx="8190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Excitation energy, huge moment-of-inertia and decay pattern </a:t>
            </a:r>
          </a:p>
          <a:p>
            <a:r>
              <a:rPr lang="en-US" altLang="ja-JP" sz="2400" dirty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    of linear chains are consistent between theory and experiment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00445" y="1614369"/>
            <a:ext cx="819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Thus, the linear-chain formation in </a:t>
            </a:r>
            <a:r>
              <a:rPr lang="en-US" altLang="ja-JP" sz="2400" baseline="30%" dirty="0" smtClean="0">
                <a:latin typeface="+mj-lt"/>
              </a:rPr>
              <a:t>14</a:t>
            </a:r>
            <a:r>
              <a:rPr lang="en-US" altLang="ja-JP" sz="2400" dirty="0" smtClean="0">
                <a:latin typeface="+mj-lt"/>
              </a:rPr>
              <a:t>C looks plausible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0445" y="2089827"/>
            <a:ext cx="8484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Another story for </a:t>
            </a:r>
            <a:r>
              <a:rPr lang="en-US" altLang="ja-JP" sz="2400" dirty="0" smtClean="0">
                <a:latin typeface="Symbol" panose="05050102010706020507" pitchFamily="18" charset="2"/>
              </a:rPr>
              <a:t>s</a:t>
            </a:r>
            <a:r>
              <a:rPr lang="en-US" altLang="ja-JP" sz="2400" dirty="0" smtClean="0">
                <a:latin typeface="+mj-lt"/>
              </a:rPr>
              <a:t>-bond linear chain will be discussed by Baba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 flipH="1">
            <a:off x="300445" y="2996658"/>
            <a:ext cx="794984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1"/>
                </a:solidFill>
                <a:latin typeface="+mj-lt"/>
              </a:rPr>
              <a:t>Perspectives (challenge to experimentalists)</a:t>
            </a:r>
          </a:p>
          <a:p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○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Theories predict the most prominent linear-chain in </a:t>
            </a:r>
            <a:r>
              <a:rPr lang="en-US" altLang="ja-JP" sz="2400" baseline="30%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16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C</a:t>
            </a:r>
            <a:b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</a:b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     (both of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Symbol" panose="05050102010706020507" pitchFamily="18" charset="2"/>
              </a:rPr>
              <a:t>p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 and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-orbits are occupied and the LC is stabilized)</a:t>
            </a:r>
          </a:p>
          <a:p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○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Theories predict triangular states in </a:t>
            </a:r>
            <a:r>
              <a:rPr lang="en-US" altLang="ja-JP" sz="2400" baseline="30%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14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C.</a:t>
            </a:r>
            <a:b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</a:b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      “spinning triangle” model should work better for </a:t>
            </a:r>
            <a:r>
              <a:rPr lang="en-US" altLang="ja-JP" sz="2400" baseline="30%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14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C! 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0445" y="2551492"/>
            <a:ext cx="8484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Linear chains in neighboring nuclei will be discussed by Suhara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18.264%" t="18.247%" r="13.746%" b="21.269%"/>
          <a:stretch/>
        </p:blipFill>
        <p:spPr>
          <a:xfrm>
            <a:off x="1682931" y="5095178"/>
            <a:ext cx="1861458" cy="169392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b="36.476%"/>
          <a:stretch/>
        </p:blipFill>
        <p:spPr>
          <a:xfrm>
            <a:off x="4894217" y="5245788"/>
            <a:ext cx="2523266" cy="156688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937012" y="5073040"/>
            <a:ext cx="3574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T. Baba et al., PRC90, 064319 (</a:t>
            </a:r>
            <a:r>
              <a:rPr lang="en-US" altLang="ja-JP" dirty="0" smtClean="0"/>
              <a:t>2014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4676233" y="5073040"/>
            <a:ext cx="3703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N</a:t>
            </a:r>
            <a:r>
              <a:rPr lang="en-US" altLang="ja-JP" dirty="0" smtClean="0"/>
              <a:t>. </a:t>
            </a:r>
            <a:r>
              <a:rPr lang="en-US" altLang="ja-JP" dirty="0" err="1" smtClean="0"/>
              <a:t>Itagaki</a:t>
            </a:r>
            <a:r>
              <a:rPr lang="en-US" altLang="ja-JP" dirty="0" smtClean="0"/>
              <a:t> </a:t>
            </a:r>
            <a:r>
              <a:rPr lang="en-US" altLang="ja-JP" dirty="0"/>
              <a:t>et al., </a:t>
            </a:r>
            <a:r>
              <a:rPr lang="en-US" altLang="ja-JP" dirty="0" smtClean="0"/>
              <a:t>PRL92, 142501 </a:t>
            </a:r>
            <a:r>
              <a:rPr lang="en-US" altLang="ja-JP" dirty="0"/>
              <a:t>(</a:t>
            </a:r>
            <a:r>
              <a:rPr lang="en-US" altLang="ja-JP" dirty="0" smtClean="0"/>
              <a:t>2004)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104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236085" y="1338942"/>
            <a:ext cx="8671827" cy="1704703"/>
          </a:xfrm>
        </p:spPr>
        <p:txBody>
          <a:bodyPr>
            <a:normAutofit fontScale="90%"/>
          </a:bodyPr>
          <a:lstStyle/>
          <a:p>
            <a: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Topic 2</a:t>
            </a:r>
            <a:b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</a:br>
            <a: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Reflection asymmetric systems</a:t>
            </a:r>
            <a:endParaRPr kumimoji="1" lang="ja-JP" altLang="en-US" sz="6000" dirty="0">
              <a:solidFill>
                <a:schemeClr val="tx1">
                  <a:lumMod val="65%"/>
                  <a:lumOff val="35%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901889" y="5149005"/>
            <a:ext cx="6101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M. K. et al., PRC75, 034312 (2007), PRC83, 044304 (2011)</a:t>
            </a:r>
            <a:endParaRPr lang="ja-JP" altLang="en-US" sz="2000" dirty="0"/>
          </a:p>
        </p:txBody>
      </p:sp>
      <p:sp>
        <p:nvSpPr>
          <p:cNvPr id="6" name="正方形/長方形 5"/>
          <p:cNvSpPr/>
          <p:nvPr/>
        </p:nvSpPr>
        <p:spPr>
          <a:xfrm>
            <a:off x="901889" y="5606178"/>
            <a:ext cx="44103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N. </a:t>
            </a:r>
            <a:r>
              <a:rPr lang="en-US" altLang="ja-JP" sz="2000" dirty="0" err="1"/>
              <a:t>Furutachi</a:t>
            </a:r>
            <a:r>
              <a:rPr lang="en-US" altLang="ja-JP" sz="2000" dirty="0"/>
              <a:t> et al</a:t>
            </a:r>
            <a:r>
              <a:rPr lang="en-US" altLang="ja-JP" sz="2000" dirty="0" smtClean="0"/>
              <a:t>., PTP119</a:t>
            </a:r>
            <a:r>
              <a:rPr lang="en-US" altLang="ja-JP" sz="2000" dirty="0"/>
              <a:t>, </a:t>
            </a:r>
            <a:r>
              <a:rPr lang="en-US" altLang="ja-JP" sz="2000" dirty="0" smtClean="0"/>
              <a:t>403 (2008)</a:t>
            </a:r>
            <a:endParaRPr lang="en-US" altLang="ja-JP" sz="2000" dirty="0"/>
          </a:p>
        </p:txBody>
      </p:sp>
      <p:sp>
        <p:nvSpPr>
          <p:cNvPr id="8" name="正方形/長方形 7"/>
          <p:cNvSpPr/>
          <p:nvPr/>
        </p:nvSpPr>
        <p:spPr>
          <a:xfrm>
            <a:off x="901888" y="4650631"/>
            <a:ext cx="73402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%"/>
            </a:pPr>
            <a:r>
              <a:rPr lang="en-US" altLang="ja-JP" sz="2400" dirty="0" smtClean="0">
                <a:solidFill>
                  <a:prstClr val="black">
                    <a:lumMod val="75%"/>
                    <a:lumOff val="25%"/>
                  </a:prstClr>
                </a:solidFill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63211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 smtClean="0"/>
              <a:t>Reflection asymmetric clusters with MO</a:t>
            </a:r>
            <a:endParaRPr kumimoji="1" lang="ja-JP" altLang="en-US" sz="36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11802" y="1489141"/>
            <a:ext cx="7569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◎ </a:t>
            </a:r>
            <a:r>
              <a:rPr lang="en-US" altLang="ja-JP" sz="2400" dirty="0" smtClean="0">
                <a:latin typeface="+mj-lt"/>
              </a:rPr>
              <a:t>An interesting target is O and Ne isotopes</a:t>
            </a:r>
          </a:p>
        </p:txBody>
      </p:sp>
      <p:sp>
        <p:nvSpPr>
          <p:cNvPr id="52" name="コンテンツ プレースホルダー 10"/>
          <p:cNvSpPr txBox="1">
            <a:spLocks/>
          </p:cNvSpPr>
          <p:nvPr/>
        </p:nvSpPr>
        <p:spPr>
          <a:xfrm>
            <a:off x="468755" y="952768"/>
            <a:ext cx="8217418" cy="4908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%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%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%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0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%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0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%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0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%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0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%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%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%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%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>
                <a:solidFill>
                  <a:schemeClr val="accent2"/>
                </a:solidFill>
              </a:rPr>
              <a:t>Discussion of MO can be extended to heavier systems</a:t>
            </a:r>
            <a:endParaRPr lang="ja-JP" altLang="en-US" sz="2800" dirty="0">
              <a:solidFill>
                <a:schemeClr val="accent2"/>
              </a:solidFill>
              <a:latin typeface="Symbol" panose="05050102010706020507" pitchFamily="18" charset="2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62174" y="1935087"/>
            <a:ext cx="8449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+mj-lt"/>
              </a:rPr>
              <a:t>○</a:t>
            </a:r>
            <a:r>
              <a:rPr lang="ja-JP" altLang="en-US" sz="2400" dirty="0" smtClean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Clustering of </a:t>
            </a:r>
            <a:r>
              <a:rPr lang="en-US" altLang="ja-JP" sz="2400" baseline="30%" dirty="0" smtClean="0">
                <a:latin typeface="+mj-lt"/>
              </a:rPr>
              <a:t>16</a:t>
            </a:r>
            <a:r>
              <a:rPr lang="en-US" altLang="ja-JP" sz="2400" dirty="0" smtClean="0">
                <a:latin typeface="+mj-lt"/>
              </a:rPr>
              <a:t>O and </a:t>
            </a:r>
            <a:r>
              <a:rPr lang="en-US" altLang="ja-JP" sz="2400" baseline="30%" dirty="0" smtClean="0">
                <a:latin typeface="+mj-lt"/>
              </a:rPr>
              <a:t>20</a:t>
            </a:r>
            <a:r>
              <a:rPr lang="en-US" altLang="ja-JP" sz="2400" dirty="0" smtClean="0">
                <a:latin typeface="+mj-lt"/>
              </a:rPr>
              <a:t>Ne is well known (reflection asymmetric)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60" y="2476550"/>
            <a:ext cx="3960000" cy="68495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60" y="2476550"/>
            <a:ext cx="3960000" cy="684952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468755" y="5249956"/>
            <a:ext cx="8556171" cy="1254651"/>
            <a:chOff x="468755" y="3281752"/>
            <a:chExt cx="8556171" cy="1254651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662174" y="3281752"/>
              <a:ext cx="74041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>
                  <a:latin typeface="+mj-lt"/>
                </a:rPr>
                <a:t>○ </a:t>
              </a:r>
              <a:r>
                <a:rPr lang="en-US" altLang="ja-JP" sz="2400" dirty="0" smtClean="0">
                  <a:latin typeface="+mj-lt"/>
                </a:rPr>
                <a:t>They have much longer isotope chain than Be isotopes</a:t>
              </a:r>
            </a:p>
          </p:txBody>
        </p: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755" y="3816221"/>
              <a:ext cx="8556171" cy="720182"/>
            </a:xfrm>
            <a:prstGeom prst="rect">
              <a:avLst/>
            </a:prstGeom>
          </p:spPr>
        </p:pic>
      </p:grpSp>
      <p:grpSp>
        <p:nvGrpSpPr>
          <p:cNvPr id="13" name="グループ化 12"/>
          <p:cNvGrpSpPr/>
          <p:nvPr/>
        </p:nvGrpSpPr>
        <p:grpSpPr>
          <a:xfrm>
            <a:off x="670560" y="3289999"/>
            <a:ext cx="7763369" cy="1744373"/>
            <a:chOff x="670560" y="4656653"/>
            <a:chExt cx="7763369" cy="1744373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670560" y="4656653"/>
              <a:ext cx="74041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>
                  <a:latin typeface="+mj-lt"/>
                </a:rPr>
                <a:t>○ </a:t>
              </a:r>
              <a:r>
                <a:rPr lang="en-US" altLang="ja-JP" sz="2400" dirty="0" smtClean="0">
                  <a:latin typeface="+mj-lt"/>
                </a:rPr>
                <a:t>Some of them are related to the astrophysical processes</a:t>
              </a: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292919" y="5063859"/>
              <a:ext cx="38272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400" baseline="30%" dirty="0" smtClean="0">
                  <a:latin typeface="+mj-lt"/>
                </a:rPr>
                <a:t>14</a:t>
              </a:r>
              <a:r>
                <a:rPr lang="ja-JP" altLang="en-US" sz="2400" dirty="0" smtClean="0">
                  <a:latin typeface="+mj-lt"/>
                </a:rPr>
                <a:t>C(</a:t>
              </a:r>
              <a:r>
                <a:rPr lang="en-US" altLang="ja-JP" sz="2400" dirty="0" smtClean="0">
                  <a:latin typeface="Symbol" panose="05050102010706020507" pitchFamily="18" charset="2"/>
                </a:rPr>
                <a:t>a,g</a:t>
              </a:r>
              <a:r>
                <a:rPr lang="ja-JP" altLang="en-US" sz="2400" dirty="0" smtClean="0">
                  <a:latin typeface="+mj-lt"/>
                </a:rPr>
                <a:t>)</a:t>
              </a:r>
              <a:r>
                <a:rPr lang="ja-JP" altLang="en-US" sz="2400" baseline="30%" dirty="0" smtClean="0">
                  <a:latin typeface="+mj-lt"/>
                </a:rPr>
                <a:t>18</a:t>
              </a:r>
              <a:r>
                <a:rPr lang="ja-JP" altLang="en-US" sz="2400" dirty="0" smtClean="0">
                  <a:latin typeface="+mj-lt"/>
                </a:rPr>
                <a:t>O</a:t>
              </a:r>
              <a:r>
                <a:rPr lang="en-US" altLang="ja-JP" sz="2400" dirty="0" smtClean="0">
                  <a:latin typeface="+mj-lt"/>
                </a:rPr>
                <a:t>,   </a:t>
              </a:r>
              <a:r>
                <a:rPr lang="ja-JP" altLang="en-US" sz="2400" baseline="30%" dirty="0" smtClean="0">
                  <a:latin typeface="+mj-lt"/>
                </a:rPr>
                <a:t>18</a:t>
              </a:r>
              <a:r>
                <a:rPr lang="ja-JP" altLang="en-US" sz="2400" dirty="0" smtClean="0">
                  <a:latin typeface="+mj-lt"/>
                </a:rPr>
                <a:t>O(</a:t>
              </a:r>
              <a:r>
                <a:rPr lang="en-US" altLang="ja-JP" sz="2400" dirty="0" smtClean="0">
                  <a:latin typeface="Symbol" panose="05050102010706020507" pitchFamily="18" charset="2"/>
                </a:rPr>
                <a:t>a,g</a:t>
              </a:r>
              <a:r>
                <a:rPr lang="ja-JP" altLang="en-US" sz="2400" dirty="0" smtClean="0">
                  <a:latin typeface="+mj-lt"/>
                </a:rPr>
                <a:t>)</a:t>
              </a:r>
              <a:r>
                <a:rPr lang="ja-JP" altLang="en-US" sz="2400" baseline="30%" dirty="0" smtClean="0">
                  <a:latin typeface="+mj-lt"/>
                </a:rPr>
                <a:t>22</a:t>
              </a:r>
              <a:r>
                <a:rPr lang="ja-JP" altLang="en-US" sz="2400" dirty="0" smtClean="0">
                  <a:latin typeface="+mj-lt"/>
                </a:rPr>
                <a:t>Ne</a:t>
              </a:r>
              <a:r>
                <a:rPr lang="en-US" altLang="ja-JP" sz="2400" dirty="0" smtClean="0">
                  <a:latin typeface="+mj-lt"/>
                </a:rPr>
                <a:t>, …</a:t>
              </a:r>
              <a:endParaRPr lang="ja-JP" altLang="en-US" sz="2400" dirty="0">
                <a:latin typeface="+mj-lt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1029789" y="5570029"/>
              <a:ext cx="74041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latin typeface="+mj-lt"/>
                </a:rPr>
                <a:t>Reflection asymmetric clusters may have  strong impact </a:t>
              </a:r>
              <a:br>
                <a:rPr lang="en-US" altLang="ja-JP" sz="2400" dirty="0" smtClean="0">
                  <a:latin typeface="+mj-lt"/>
                </a:rPr>
              </a:br>
              <a:r>
                <a:rPr lang="en-US" altLang="ja-JP" sz="2400" dirty="0" smtClean="0">
                  <a:latin typeface="+mj-lt"/>
                </a:rPr>
                <a:t>on the astrophysical processes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895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2960" y="91388"/>
            <a:ext cx="7543800" cy="688756"/>
          </a:xfrm>
        </p:spPr>
        <p:txBody>
          <a:bodyPr>
            <a:normAutofit fontScale="90%"/>
          </a:bodyPr>
          <a:lstStyle/>
          <a:p>
            <a:r>
              <a:rPr kumimoji="1" lang="en-US" altLang="ja-JP" dirty="0" smtClean="0"/>
              <a:t>MO in </a:t>
            </a:r>
            <a:r>
              <a:rPr kumimoji="1" lang="en-US" altLang="ja-JP" baseline="30%" dirty="0" smtClean="0"/>
              <a:t>22</a:t>
            </a:r>
            <a:r>
              <a:rPr kumimoji="1" lang="en-US" altLang="ja-JP" dirty="0" smtClean="0"/>
              <a:t>Ne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7" y="1752601"/>
            <a:ext cx="4729964" cy="504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7" y="1752601"/>
            <a:ext cx="4729964" cy="50400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21614" y="938546"/>
            <a:ext cx="81904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600" dirty="0" smtClean="0">
                <a:solidFill>
                  <a:schemeClr val="accent2"/>
                </a:solidFill>
                <a:latin typeface="+mj-lt"/>
              </a:rPr>
              <a:t>A pair of cluster bands (positive &amp; negative) in </a:t>
            </a:r>
            <a:r>
              <a:rPr lang="en-US" altLang="ja-JP" sz="2600" baseline="30%" dirty="0" smtClean="0">
                <a:solidFill>
                  <a:schemeClr val="accent2"/>
                </a:solidFill>
                <a:latin typeface="+mj-lt"/>
              </a:rPr>
              <a:t>22</a:t>
            </a:r>
            <a:r>
              <a:rPr lang="en-US" altLang="ja-JP" sz="2600" dirty="0" smtClean="0">
                <a:solidFill>
                  <a:schemeClr val="accent2"/>
                </a:solidFill>
                <a:latin typeface="+mj-lt"/>
              </a:rPr>
              <a:t>Ne 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677155" y="1464419"/>
            <a:ext cx="3143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+mj-lt"/>
                <a:cs typeface="Times New Roman" panose="02020603050405020304" pitchFamily="18" charset="0"/>
              </a:rPr>
              <a:t>M.K., PRC 75, 034312 (2007)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63" y="1663953"/>
            <a:ext cx="3674458" cy="512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9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 smtClean="0"/>
              <a:t>Covalent and Ionic bonding in </a:t>
            </a:r>
            <a:r>
              <a:rPr lang="en-US" altLang="ja-JP" sz="3600" baseline="30%" dirty="0" smtClean="0"/>
              <a:t>22</a:t>
            </a:r>
            <a:r>
              <a:rPr lang="en-US" altLang="ja-JP" sz="4000" dirty="0" smtClean="0"/>
              <a:t>Ne</a:t>
            </a:r>
            <a:endParaRPr kumimoji="1" lang="ja-JP" altLang="en-US" sz="40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6174" y="1946166"/>
            <a:ext cx="1804300" cy="80750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71243" y="891737"/>
            <a:ext cx="8190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chemeClr val="accent2"/>
                </a:solidFill>
                <a:latin typeface="+mj-lt"/>
              </a:rPr>
              <a:t>Theory predicts two cluster doublets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88814" y="1362862"/>
            <a:ext cx="4001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>
                <a:latin typeface="+mj-lt"/>
              </a:rPr>
              <a:t>D</a:t>
            </a:r>
            <a:r>
              <a:rPr lang="en-US" altLang="ja-JP" sz="2400" dirty="0" smtClean="0">
                <a:latin typeface="+mj-lt"/>
              </a:rPr>
              <a:t>oublet of covalent bands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57797" y="1687282"/>
            <a:ext cx="2361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(</a:t>
            </a:r>
            <a:r>
              <a:rPr kumimoji="1" lang="en-US" altLang="ja-JP" sz="2400" dirty="0" smtClean="0">
                <a:latin typeface="Symbol" panose="05050102010706020507" pitchFamily="18" charset="2"/>
              </a:rPr>
              <a:t>a</a:t>
            </a:r>
            <a:r>
              <a:rPr kumimoji="1" lang="en-US" altLang="ja-JP" sz="2400" dirty="0" smtClean="0"/>
              <a:t> + </a:t>
            </a:r>
            <a:r>
              <a:rPr kumimoji="1" lang="en-US" altLang="ja-JP" sz="2400" baseline="30%" dirty="0" smtClean="0"/>
              <a:t>16</a:t>
            </a:r>
            <a:r>
              <a:rPr kumimoji="1" lang="en-US" altLang="ja-JP" sz="2400" dirty="0" smtClean="0"/>
              <a:t>O+ </a:t>
            </a:r>
            <a:r>
              <a:rPr kumimoji="1" lang="en-US" altLang="ja-JP" sz="2400" dirty="0" smtClean="0">
                <a:latin typeface="Symbol" panose="05050102010706020507" pitchFamily="18" charset="2"/>
              </a:rPr>
              <a:t>s</a:t>
            </a:r>
            <a:r>
              <a:rPr kumimoji="1" lang="en-US" altLang="ja-JP" sz="2400" dirty="0" smtClean="0"/>
              <a:t>-orbit</a:t>
            </a:r>
            <a:r>
              <a:rPr lang="en-US" altLang="ja-JP" sz="2400" dirty="0"/>
              <a:t>)</a:t>
            </a:r>
            <a:endParaRPr kumimoji="1" lang="ja-JP" altLang="en-US" sz="2400" dirty="0"/>
          </a:p>
        </p:txBody>
      </p:sp>
      <p:grpSp>
        <p:nvGrpSpPr>
          <p:cNvPr id="21" name="グループ化 20"/>
          <p:cNvGrpSpPr/>
          <p:nvPr/>
        </p:nvGrpSpPr>
        <p:grpSpPr>
          <a:xfrm>
            <a:off x="4888814" y="3966821"/>
            <a:ext cx="3866906" cy="1515384"/>
            <a:chOff x="4888814" y="3901506"/>
            <a:chExt cx="3866906" cy="1515384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29810" y="4280356"/>
              <a:ext cx="1425910" cy="1136534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4888814" y="3901506"/>
              <a:ext cx="38197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>
                  <a:latin typeface="+mj-lt"/>
                </a:rPr>
                <a:t>○ </a:t>
              </a:r>
              <a:r>
                <a:rPr lang="en-US" altLang="ja-JP" sz="2400" dirty="0">
                  <a:latin typeface="+mj-lt"/>
                </a:rPr>
                <a:t>D</a:t>
              </a:r>
              <a:r>
                <a:rPr lang="en-US" altLang="ja-JP" sz="2400" dirty="0" smtClean="0">
                  <a:latin typeface="+mj-lt"/>
                </a:rPr>
                <a:t>oublet of ionic bands</a:t>
              </a: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412004" y="4305257"/>
              <a:ext cx="12634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(</a:t>
              </a:r>
              <a:r>
                <a:rPr kumimoji="1" lang="en-US" altLang="ja-JP" sz="2400" dirty="0" smtClean="0">
                  <a:latin typeface="Symbol" panose="05050102010706020507" pitchFamily="18" charset="2"/>
                </a:rPr>
                <a:t>a</a:t>
              </a:r>
              <a:r>
                <a:rPr kumimoji="1" lang="en-US" altLang="ja-JP" sz="2400" dirty="0" smtClean="0"/>
                <a:t> + </a:t>
              </a:r>
              <a:r>
                <a:rPr kumimoji="1" lang="en-US" altLang="ja-JP" sz="2400" baseline="30%" dirty="0" smtClean="0"/>
                <a:t>18</a:t>
              </a:r>
              <a:r>
                <a:rPr kumimoji="1" lang="en-US" altLang="ja-JP" sz="2400" dirty="0" smtClean="0"/>
                <a:t>O</a:t>
              </a:r>
              <a:r>
                <a:rPr lang="en-US" altLang="ja-JP" sz="2400" dirty="0" smtClean="0"/>
                <a:t>)</a:t>
              </a:r>
              <a:endParaRPr kumimoji="1" lang="ja-JP" altLang="en-US" sz="2400" dirty="0"/>
            </a:p>
          </p:txBody>
        </p:sp>
      </p:grpSp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0" y="1715838"/>
            <a:ext cx="4642997" cy="5040000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109740" y="1715838"/>
            <a:ext cx="9045145" cy="5040000"/>
            <a:chOff x="109740" y="1715838"/>
            <a:chExt cx="9045145" cy="5040000"/>
          </a:xfrm>
        </p:grpSpPr>
        <p:grpSp>
          <p:nvGrpSpPr>
            <p:cNvPr id="25" name="グループ化 24"/>
            <p:cNvGrpSpPr/>
            <p:nvPr/>
          </p:nvGrpSpPr>
          <p:grpSpPr>
            <a:xfrm>
              <a:off x="4779952" y="2653407"/>
              <a:ext cx="4374933" cy="4102431"/>
              <a:chOff x="4779952" y="2653407"/>
              <a:chExt cx="4374933" cy="4102431"/>
            </a:xfrm>
          </p:grpSpPr>
          <p:sp>
            <p:nvSpPr>
              <p:cNvPr id="20" name="正方形/長方形 19"/>
              <p:cNvSpPr/>
              <p:nvPr/>
            </p:nvSpPr>
            <p:spPr>
              <a:xfrm>
                <a:off x="4834382" y="5832508"/>
                <a:ext cx="432050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/>
                  <a:t>G. V. </a:t>
                </a:r>
                <a:r>
                  <a:rPr lang="en-US" altLang="ja-JP" dirty="0" err="1"/>
                  <a:t>Rogachev</a:t>
                </a:r>
                <a:r>
                  <a:rPr lang="en-US" altLang="ja-JP" dirty="0"/>
                  <a:t>, et al., PRC 64 </a:t>
                </a:r>
                <a:r>
                  <a:rPr lang="en-US" altLang="ja-JP" dirty="0" smtClean="0"/>
                  <a:t>051302 (2001</a:t>
                </a:r>
                <a:r>
                  <a:rPr lang="en-US" altLang="ja-JP" dirty="0"/>
                  <a:t>).</a:t>
                </a:r>
              </a:p>
              <a:p>
                <a:r>
                  <a:rPr lang="en-US" altLang="ja-JP" dirty="0"/>
                  <a:t>N. Curtis, et al., PRC66 024315 (2002).</a:t>
                </a:r>
              </a:p>
              <a:p>
                <a:r>
                  <a:rPr lang="en-US" altLang="ja-JP" dirty="0" err="1"/>
                  <a:t>V.Z.Goldberg</a:t>
                </a:r>
                <a:r>
                  <a:rPr lang="en-US" altLang="ja-JP" dirty="0"/>
                  <a:t>, et al., PRC 69, 024602 (2004).</a:t>
                </a:r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4779952" y="5389808"/>
                <a:ext cx="38197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 smtClean="0">
                    <a:latin typeface="+mj-lt"/>
                  </a:rPr>
                  <a:t>Identified by exp.</a:t>
                </a:r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4909923" y="2653407"/>
                <a:ext cx="38197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 smtClean="0">
                    <a:latin typeface="+mj-lt"/>
                  </a:rPr>
                  <a:t>Candidate</a:t>
                </a:r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5043810" y="3148291"/>
                <a:ext cx="384666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>
                    <a:latin typeface="+mj-lt"/>
                  </a:rPr>
                  <a:t>W. </a:t>
                </a:r>
                <a:r>
                  <a:rPr lang="en-US" altLang="ja-JP" dirty="0" err="1">
                    <a:latin typeface="+mj-lt"/>
                  </a:rPr>
                  <a:t>Scholz</a:t>
                </a:r>
                <a:r>
                  <a:rPr lang="en-US" altLang="ja-JP" dirty="0">
                    <a:latin typeface="+mj-lt"/>
                  </a:rPr>
                  <a:t>, et al., </a:t>
                </a:r>
              </a:p>
              <a:p>
                <a:r>
                  <a:rPr lang="en-US" altLang="ja-JP" dirty="0">
                    <a:latin typeface="+mj-lt"/>
                  </a:rPr>
                  <a:t>PRL 22, 949 (1969), PRC 6, 893 (1972).</a:t>
                </a:r>
              </a:p>
            </p:txBody>
          </p:sp>
        </p:grp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40" y="1715838"/>
              <a:ext cx="4642997" cy="50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402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43" y="2480312"/>
            <a:ext cx="6160924" cy="4320000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822960" y="124045"/>
            <a:ext cx="7543800" cy="688756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MO in Oxygen</a:t>
            </a:r>
            <a:endParaRPr kumimoji="1" lang="ja-JP" altLang="en-US" sz="4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="" id="{6663CC42-7794-4F21-82BA-D724006D2C90}"/>
              </a:ext>
            </a:extLst>
          </p:cNvPr>
          <p:cNvSpPr txBox="1"/>
          <p:nvPr/>
        </p:nvSpPr>
        <p:spPr>
          <a:xfrm>
            <a:off x="3665447" y="939571"/>
            <a:ext cx="510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cs typeface="Times New Roman" panose="02020603050405020304" pitchFamily="18" charset="0"/>
              </a:rPr>
              <a:t>N. </a:t>
            </a:r>
            <a:r>
              <a:rPr kumimoji="1" lang="en-US" altLang="ja-JP" dirty="0" err="1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cs typeface="Times New Roman" panose="02020603050405020304" pitchFamily="18" charset="0"/>
              </a:rPr>
              <a:t>Furutachi</a:t>
            </a:r>
            <a:r>
              <a:rPr kumimoji="1" lang="en-US" altLang="ja-JP" dirty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kumimoji="1" lang="en-US" altLang="ja-JP" i="1" dirty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cs typeface="Times New Roman" panose="02020603050405020304" pitchFamily="18" charset="0"/>
              </a:rPr>
              <a:t>et al.</a:t>
            </a:r>
            <a:r>
              <a:rPr kumimoji="1" lang="en-US" altLang="ja-JP" dirty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cs typeface="Times New Roman" panose="02020603050405020304" pitchFamily="18" charset="0"/>
              </a:rPr>
              <a:t>, Prog. </a:t>
            </a:r>
            <a:r>
              <a:rPr kumimoji="1" lang="en-US" altLang="ja-JP" dirty="0" err="1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cs typeface="Times New Roman" panose="02020603050405020304" pitchFamily="18" charset="0"/>
              </a:rPr>
              <a:t>Theor</a:t>
            </a:r>
            <a:r>
              <a:rPr kumimoji="1" lang="en-US" altLang="ja-JP" dirty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cs typeface="Times New Roman" panose="02020603050405020304" pitchFamily="18" charset="0"/>
              </a:rPr>
              <a:t>. Phys. </a:t>
            </a:r>
            <a:r>
              <a:rPr kumimoji="1" lang="en-US" altLang="ja-JP" b="1" dirty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cs typeface="Times New Roman" panose="02020603050405020304" pitchFamily="18" charset="0"/>
              </a:rPr>
              <a:t>119</a:t>
            </a:r>
            <a:r>
              <a:rPr kumimoji="1" lang="en-US" altLang="ja-JP" dirty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cs typeface="Times New Roman" panose="02020603050405020304" pitchFamily="18" charset="0"/>
              </a:rPr>
              <a:t>, 3 (2008).</a:t>
            </a:r>
            <a:endParaRPr kumimoji="1" lang="ja-JP" altLang="en-US" dirty="0">
              <a:solidFill>
                <a:schemeClr val="tx1">
                  <a:lumMod val="75%"/>
                  <a:lumOff val="25%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356891" y="1228700"/>
            <a:ext cx="561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chemeClr val="accent2"/>
                </a:solidFill>
                <a:latin typeface="+mj-lt"/>
              </a:rPr>
              <a:t>Oxygen isotopes also have doublets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143875" y="1228700"/>
            <a:ext cx="8801392" cy="5574870"/>
            <a:chOff x="143875" y="1228700"/>
            <a:chExt cx="8801392" cy="5574870"/>
          </a:xfrm>
        </p:grpSpPr>
        <p:grpSp>
          <p:nvGrpSpPr>
            <p:cNvPr id="26" name="グループ化 25"/>
            <p:cNvGrpSpPr/>
            <p:nvPr/>
          </p:nvGrpSpPr>
          <p:grpSpPr>
            <a:xfrm>
              <a:off x="143875" y="1228700"/>
              <a:ext cx="2572224" cy="5574870"/>
              <a:chOff x="143875" y="1228700"/>
              <a:chExt cx="2572224" cy="5574870"/>
            </a:xfrm>
          </p:grpSpPr>
          <p:grpSp>
            <p:nvGrpSpPr>
              <p:cNvPr id="11" name="グループ化 10">
                <a:extLst>
                  <a:ext uri="{FF2B5EF4-FFF2-40B4-BE49-F238E27FC236}">
                    <a16:creationId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="" id="{14E38CED-5820-4AAA-B130-6B94B86ECE5B}"/>
                  </a:ext>
                </a:extLst>
              </p:cNvPr>
              <p:cNvGrpSpPr/>
              <p:nvPr/>
            </p:nvGrpSpPr>
            <p:grpSpPr>
              <a:xfrm>
                <a:off x="323808" y="1228700"/>
                <a:ext cx="2264582" cy="1652434"/>
                <a:chOff x="853470" y="4672166"/>
                <a:chExt cx="2620011" cy="1911786"/>
              </a:xfrm>
            </p:grpSpPr>
            <p:grpSp>
              <p:nvGrpSpPr>
                <p:cNvPr id="12" name="グループ化 11">
                  <a:extLst>
                    <a:ext uri="{FF2B5EF4-FFF2-40B4-BE49-F238E27FC236}">
                      <a16:creationId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="" id="{60BCE2F4-48AD-4F0B-8DFC-50061E8C5E3D}"/>
                    </a:ext>
                  </a:extLst>
                </p:cNvPr>
                <p:cNvGrpSpPr/>
                <p:nvPr/>
              </p:nvGrpSpPr>
              <p:grpSpPr>
                <a:xfrm>
                  <a:off x="859146" y="4672166"/>
                  <a:ext cx="2614335" cy="1911786"/>
                  <a:chOff x="859146" y="4672166"/>
                  <a:chExt cx="2614335" cy="1911786"/>
                </a:xfrm>
              </p:grpSpPr>
              <p:pic>
                <p:nvPicPr>
                  <p:cNvPr id="14" name="図 13">
                    <a:extLst>
                      <a:ext uri="{FF2B5EF4-FFF2-40B4-BE49-F238E27FC236}">
                        <a16:creationId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="" id="{946ED985-924B-471A-A525-59C9ECA827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30.724%" t="27.826%" r="36.522%" b="29.572%"/>
                  <a:stretch/>
                </p:blipFill>
                <p:spPr>
                  <a:xfrm>
                    <a:off x="859146" y="4672166"/>
                    <a:ext cx="2614335" cy="1911786"/>
                  </a:xfrm>
                  <a:prstGeom prst="rect">
                    <a:avLst/>
                  </a:prstGeom>
                </p:spPr>
              </p:pic>
              <p:sp>
                <p:nvSpPr>
                  <p:cNvPr id="15" name="正方形/長方形 14">
                    <a:extLst>
                      <a:ext uri="{FF2B5EF4-FFF2-40B4-BE49-F238E27FC236}">
                        <a16:creationId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="" id="{AC08A271-3081-4E17-B63A-FBD28162E821}"/>
                      </a:ext>
                    </a:extLst>
                  </p:cNvPr>
                  <p:cNvSpPr/>
                  <p:nvPr/>
                </p:nvSpPr>
                <p:spPr>
                  <a:xfrm>
                    <a:off x="969945" y="4764957"/>
                    <a:ext cx="461290" cy="35812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3" name="正方形/長方形 12">
                  <a:extLst>
                    <a:ext uri="{FF2B5EF4-FFF2-40B4-BE49-F238E27FC236}">
                      <a16:creationId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="" id="{43A604EA-B0E1-4667-9BC3-6D417502B3B3}"/>
                    </a:ext>
                  </a:extLst>
                </p:cNvPr>
                <p:cNvSpPr/>
                <p:nvPr/>
              </p:nvSpPr>
              <p:spPr>
                <a:xfrm>
                  <a:off x="853470" y="4738402"/>
                  <a:ext cx="79220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kumimoji="1" lang="en-US" altLang="ja-JP" u="sng" baseline="30%" dirty="0">
                      <a:latin typeface="游明朝" panose="02020400000000000000" pitchFamily="18" charset="-128"/>
                      <a:ea typeface="游明朝" panose="02020400000000000000" pitchFamily="18" charset="-128"/>
                    </a:rPr>
                    <a:t>14</a:t>
                  </a:r>
                  <a:r>
                    <a:rPr kumimoji="1" lang="en-US" altLang="ja-JP" u="sng" dirty="0">
                      <a:latin typeface="游明朝" panose="02020400000000000000" pitchFamily="18" charset="-128"/>
                      <a:ea typeface="游明朝" panose="02020400000000000000" pitchFamily="18" charset="-128"/>
                    </a:rPr>
                    <a:t>C</a:t>
                  </a:r>
                  <a:r>
                    <a:rPr kumimoji="1" lang="en-US" altLang="ja-JP" u="sng" dirty="0">
                      <a:latin typeface="Symbol" panose="05050102010706020507" pitchFamily="18" charset="2"/>
                      <a:ea typeface="游明朝" panose="02020400000000000000" pitchFamily="18" charset="-128"/>
                    </a:rPr>
                    <a:t>+a</a:t>
                  </a:r>
                  <a:endParaRPr lang="ja-JP" altLang="en-US" dirty="0"/>
                </a:p>
              </p:txBody>
            </p:sp>
          </p:grpSp>
          <p:pic>
            <p:nvPicPr>
              <p:cNvPr id="22" name="図 21"/>
              <p:cNvPicPr>
                <a:picLocks noChangeAspect="1"/>
              </p:cNvPicPr>
              <p:nvPr/>
            </p:nvPicPr>
            <p:blipFill rotWithShape="1">
              <a:blip r:embed="rId4"/>
              <a:srcRect r="52.099%" b="13.605%"/>
              <a:stretch/>
            </p:blipFill>
            <p:spPr>
              <a:xfrm>
                <a:off x="143875" y="2976078"/>
                <a:ext cx="2520000" cy="1928314"/>
              </a:xfrm>
              <a:prstGeom prst="rect">
                <a:avLst/>
              </a:prstGeom>
            </p:spPr>
          </p:pic>
          <p:pic>
            <p:nvPicPr>
              <p:cNvPr id="23" name="図 22"/>
              <p:cNvPicPr>
                <a:picLocks noChangeAspect="1"/>
              </p:cNvPicPr>
              <p:nvPr/>
            </p:nvPicPr>
            <p:blipFill rotWithShape="1">
              <a:blip r:embed="rId4"/>
              <a:srcRect l="50.99%" b="12.335%"/>
              <a:stretch/>
            </p:blipFill>
            <p:spPr>
              <a:xfrm>
                <a:off x="196099" y="4891126"/>
                <a:ext cx="2520000" cy="1912444"/>
              </a:xfrm>
              <a:prstGeom prst="rect">
                <a:avLst/>
              </a:prstGeom>
            </p:spPr>
          </p:pic>
        </p:grpSp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343" y="2480312"/>
              <a:ext cx="6160924" cy="4320000"/>
            </a:xfrm>
            <a:prstGeom prst="rect">
              <a:avLst/>
            </a:prstGeom>
          </p:spPr>
        </p:pic>
      </p:grpSp>
      <p:sp>
        <p:nvSpPr>
          <p:cNvPr id="17" name="テキスト ボックス 16"/>
          <p:cNvSpPr txBox="1"/>
          <p:nvPr/>
        </p:nvSpPr>
        <p:spPr>
          <a:xfrm>
            <a:off x="3329367" y="1699810"/>
            <a:ext cx="561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chemeClr val="accent2"/>
                </a:solidFill>
                <a:latin typeface="+mj-lt"/>
              </a:rPr>
              <a:t>MO should exist in many nuclei</a:t>
            </a:r>
          </a:p>
        </p:txBody>
      </p:sp>
    </p:spTree>
    <p:extLst>
      <p:ext uri="{BB962C8B-B14F-4D97-AF65-F5344CB8AC3E}">
        <p14:creationId xmlns:p14="http://schemas.microsoft.com/office/powerpoint/2010/main" val="100766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86" y="1464912"/>
            <a:ext cx="8052086" cy="507226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2960" y="124045"/>
            <a:ext cx="7940040" cy="688756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50th anniversary of Ikeda diagram</a:t>
            </a:r>
            <a:endParaRPr kumimoji="1" lang="ja-JP" altLang="en-US" sz="4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35212" y="986608"/>
            <a:ext cx="4327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K. Ikeda et al., PTPS Ex. 464(1968)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276353" y="3977158"/>
            <a:ext cx="79498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1"/>
                </a:solidFill>
                <a:latin typeface="+mj-lt"/>
              </a:rPr>
              <a:t>Clustering in neutron-rich nuclei</a:t>
            </a:r>
          </a:p>
          <a:p>
            <a:r>
              <a:rPr lang="en-US" altLang="ja-JP" sz="2800" dirty="0" smtClean="0">
                <a:solidFill>
                  <a:schemeClr val="accent1"/>
                </a:solidFill>
                <a:latin typeface="+mj-lt"/>
              </a:rPr>
              <a:t>is not included in this diagram</a:t>
            </a:r>
          </a:p>
          <a:p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○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Clusters in neutron-rich nuclei</a:t>
            </a:r>
            <a:b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</a:b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      studied in the past decades </a:t>
            </a:r>
          </a:p>
          <a:p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○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State-of-the-art topics</a:t>
            </a:r>
            <a:r>
              <a:rPr lang="ja-JP" altLang="en-US" sz="2400" dirty="0">
                <a:solidFill>
                  <a:schemeClr val="tx1">
                    <a:lumMod val="75%"/>
                    <a:lumOff val="25%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in this decade</a:t>
            </a:r>
          </a:p>
          <a:p>
            <a:r>
              <a:rPr lang="en-US" altLang="ja-JP" sz="2400" dirty="0">
                <a:solidFill>
                  <a:schemeClr val="tx1">
                    <a:lumMod val="75%"/>
                    <a:lumOff val="25%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    - Linear Chains</a:t>
            </a:r>
            <a:b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</a:b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     - Reflection asymmetric clusters</a:t>
            </a:r>
          </a:p>
        </p:txBody>
      </p:sp>
    </p:spTree>
    <p:extLst>
      <p:ext uri="{BB962C8B-B14F-4D97-AF65-F5344CB8AC3E}">
        <p14:creationId xmlns:p14="http://schemas.microsoft.com/office/powerpoint/2010/main" val="18630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/>
              <a:t>Evolution of MO toward drip-line</a:t>
            </a:r>
            <a:endParaRPr kumimoji="1" lang="ja-JP" altLang="en-US" sz="4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60237" y="957053"/>
            <a:ext cx="7869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Energy of MO doublet of O and Ne isotopes</a:t>
            </a:r>
            <a:br>
              <a:rPr lang="en-US" altLang="ja-JP" sz="2400" dirty="0" smtClean="0">
                <a:latin typeface="+mj-lt"/>
              </a:rPr>
            </a:br>
            <a:r>
              <a:rPr lang="en-US" altLang="ja-JP" sz="2400" dirty="0" smtClean="0">
                <a:latin typeface="+mj-lt"/>
              </a:rPr>
              <a:t>       becomes very low in the Island of Inversion 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1" y="1933942"/>
            <a:ext cx="6867158" cy="477165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1" y="1933942"/>
            <a:ext cx="6867158" cy="47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3635767"/>
            <a:ext cx="7221020" cy="271428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60237" y="863657"/>
            <a:ext cx="7869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Cooperative effect of the “Breaking of N=20 magic number”</a:t>
            </a:r>
          </a:p>
          <a:p>
            <a:r>
              <a:rPr lang="en-US" altLang="ja-JP" sz="2400" dirty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     and “Molecular Orbit” drastically reduces the energy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79876" y="1721787"/>
            <a:ext cx="75496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dirty="0" err="1">
                <a:latin typeface="+mj-lt"/>
              </a:rPr>
              <a:t>ｰ</a:t>
            </a:r>
            <a:r>
              <a:rPr lang="ja-JP" altLang="en-US" sz="2200" dirty="0" smtClean="0">
                <a:latin typeface="+mj-lt"/>
              </a:rPr>
              <a:t> </a:t>
            </a:r>
            <a:r>
              <a:rPr lang="en-US" altLang="ja-JP" sz="2200" dirty="0" smtClean="0">
                <a:latin typeface="+mj-lt"/>
              </a:rPr>
              <a:t>Breaking of N=20 magic number lowers the </a:t>
            </a:r>
            <a:r>
              <a:rPr lang="en-US" altLang="ja-JP" sz="2200" dirty="0" smtClean="0">
                <a:latin typeface="Symbol" panose="05050102010706020507" pitchFamily="18" charset="2"/>
              </a:rPr>
              <a:t>s</a:t>
            </a:r>
            <a:r>
              <a:rPr lang="en-US" altLang="ja-JP" sz="2200" dirty="0" smtClean="0">
                <a:latin typeface="+mj-lt"/>
              </a:rPr>
              <a:t>-orbit (pf-shell)</a:t>
            </a:r>
          </a:p>
          <a:p>
            <a:r>
              <a:rPr lang="ja-JP" altLang="en-US" sz="2200" dirty="0" err="1" smtClean="0">
                <a:latin typeface="+mj-lt"/>
              </a:rPr>
              <a:t>ｰ</a:t>
            </a:r>
            <a:r>
              <a:rPr lang="ja-JP" altLang="en-US" sz="2200" dirty="0" smtClean="0">
                <a:latin typeface="+mj-lt"/>
              </a:rPr>
              <a:t> </a:t>
            </a:r>
            <a:r>
              <a:rPr lang="en-US" altLang="ja-JP" sz="2200" dirty="0" smtClean="0">
                <a:latin typeface="+mj-lt"/>
              </a:rPr>
              <a:t>Neutrons in </a:t>
            </a:r>
            <a:r>
              <a:rPr lang="en-US" altLang="ja-JP" sz="2200" dirty="0" smtClean="0">
                <a:latin typeface="Symbol" panose="05050102010706020507" pitchFamily="18" charset="2"/>
              </a:rPr>
              <a:t>s</a:t>
            </a:r>
            <a:r>
              <a:rPr lang="en-US" altLang="ja-JP" sz="2200" dirty="0" smtClean="0">
                <a:latin typeface="+mj-lt"/>
              </a:rPr>
              <a:t>-orbit induces strong clustering and deformation</a:t>
            </a:r>
          </a:p>
          <a:p>
            <a:r>
              <a:rPr lang="ja-JP" altLang="en-US" sz="2200" dirty="0" err="1" smtClean="0">
                <a:latin typeface="+mj-lt"/>
              </a:rPr>
              <a:t>ｰ</a:t>
            </a:r>
            <a:r>
              <a:rPr lang="ja-JP" altLang="en-US" sz="2200" dirty="0" smtClean="0">
                <a:latin typeface="+mj-lt"/>
              </a:rPr>
              <a:t> </a:t>
            </a:r>
            <a:r>
              <a:rPr lang="en-US" altLang="ja-JP" sz="2200" dirty="0" smtClean="0">
                <a:latin typeface="+mj-lt"/>
              </a:rPr>
              <a:t>Strong deformation further lowers </a:t>
            </a:r>
            <a:r>
              <a:rPr lang="en-US" altLang="ja-JP" sz="2200" dirty="0">
                <a:latin typeface="Symbol" panose="05050102010706020507" pitchFamily="18" charset="2"/>
              </a:rPr>
              <a:t>s</a:t>
            </a:r>
            <a:r>
              <a:rPr lang="en-US" altLang="ja-JP" sz="2200" dirty="0"/>
              <a:t>-orbit </a:t>
            </a:r>
            <a:r>
              <a:rPr lang="en-US" altLang="ja-JP" sz="2200" dirty="0" smtClean="0"/>
              <a:t>energy</a:t>
            </a:r>
            <a:endParaRPr lang="en-US" altLang="ja-JP" sz="2200" dirty="0" smtClean="0">
              <a:latin typeface="+mj-lt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0237" y="2866622"/>
            <a:ext cx="7869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A similar result was also reported by a DFT calculation 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60237" y="6273850"/>
            <a:ext cx="7869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Experimental survey is in need. Strong </a:t>
            </a:r>
            <a:r>
              <a:rPr lang="en-US" altLang="ja-JP" sz="2400" dirty="0" err="1" smtClean="0">
                <a:latin typeface="+mj-lt"/>
              </a:rPr>
              <a:t>octupole</a:t>
            </a:r>
            <a:r>
              <a:rPr lang="en-US" altLang="ja-JP" sz="2400" dirty="0" smtClean="0">
                <a:latin typeface="+mj-lt"/>
              </a:rPr>
              <a:t> transition!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56079" y="3321014"/>
            <a:ext cx="4822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j-lt"/>
              </a:rPr>
              <a:t>P. </a:t>
            </a:r>
            <a:r>
              <a:rPr lang="en-US" altLang="ja-JP" sz="2000" dirty="0" err="1" smtClean="0">
                <a:latin typeface="+mj-lt"/>
              </a:rPr>
              <a:t>Marevic</a:t>
            </a:r>
            <a:r>
              <a:rPr lang="en-US" altLang="ja-JP" sz="2000" dirty="0" smtClean="0">
                <a:latin typeface="+mj-lt"/>
              </a:rPr>
              <a:t> et al., PRC97 024334 (2018).</a:t>
            </a:r>
          </a:p>
        </p:txBody>
      </p:sp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822960" y="124045"/>
            <a:ext cx="7543800" cy="688756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Evolution of MO toward drip-line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5118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649742" y="1317171"/>
            <a:ext cx="7068229" cy="1704703"/>
          </a:xfrm>
        </p:spPr>
        <p:txBody>
          <a:bodyPr>
            <a:normAutofit/>
          </a:bodyPr>
          <a:lstStyle/>
          <a:p>
            <a: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Topic </a:t>
            </a:r>
            <a: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3</a:t>
            </a:r>
            <a: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</a:br>
            <a: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Comment on </a:t>
            </a:r>
            <a:r>
              <a:rPr lang="en-US" altLang="ja-JP" sz="6000" baseline="30%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12</a:t>
            </a:r>
            <a: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C</a:t>
            </a:r>
            <a:endParaRPr kumimoji="1" lang="ja-JP" altLang="en-US" sz="6000" dirty="0">
              <a:solidFill>
                <a:schemeClr val="tx1">
                  <a:lumMod val="65%"/>
                  <a:lumOff val="35%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338803" y="4650630"/>
            <a:ext cx="4004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R. Imai et al</a:t>
            </a:r>
            <a:r>
              <a:rPr lang="en-US" altLang="ja-JP" sz="2400" dirty="0"/>
              <a:t>., arXiv:1802.03523</a:t>
            </a:r>
            <a:endParaRPr lang="ja-JP" altLang="en-US" sz="2400" dirty="0"/>
          </a:p>
        </p:txBody>
      </p:sp>
      <p:sp>
        <p:nvSpPr>
          <p:cNvPr id="8" name="正方形/長方形 7"/>
          <p:cNvSpPr/>
          <p:nvPr/>
        </p:nvSpPr>
        <p:spPr>
          <a:xfrm>
            <a:off x="901888" y="4650631"/>
            <a:ext cx="73402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%"/>
            </a:pPr>
            <a:r>
              <a:rPr lang="en-US" altLang="ja-JP" sz="2400" dirty="0" smtClean="0">
                <a:solidFill>
                  <a:prstClr val="black">
                    <a:lumMod val="75%"/>
                    <a:lumOff val="25%"/>
                  </a:prstClr>
                </a:solidFill>
              </a:rPr>
              <a:t>Reference:</a:t>
            </a:r>
            <a:endParaRPr lang="en-US" altLang="ja-JP" sz="2400" dirty="0" smtClean="0">
              <a:solidFill>
                <a:prstClr val="black">
                  <a:lumMod val="75%"/>
                  <a:lumOff val="25%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%"/>
          </a:bodyPr>
          <a:lstStyle/>
          <a:p>
            <a:r>
              <a:rPr kumimoji="1" lang="en-US" altLang="ja-JP" dirty="0" smtClean="0"/>
              <a:t>Now, some comment on </a:t>
            </a:r>
            <a:r>
              <a:rPr kumimoji="1" lang="en-US" altLang="ja-JP" baseline="30%" dirty="0" smtClean="0"/>
              <a:t>12</a:t>
            </a:r>
            <a:r>
              <a:rPr kumimoji="1" lang="en-US" altLang="ja-JP" dirty="0" smtClean="0"/>
              <a:t>C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0237" y="1005172"/>
            <a:ext cx="7869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Recently, we have developed a brand new method to</a:t>
            </a:r>
          </a:p>
          <a:p>
            <a:r>
              <a:rPr lang="en-US" altLang="ja-JP" sz="2400" dirty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     study the alpha-gas states.</a:t>
            </a:r>
            <a:endParaRPr lang="en-US" altLang="ja-JP" sz="2400" dirty="0" smtClean="0">
              <a:latin typeface="+mj-lt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100075" y="1836169"/>
            <a:ext cx="7869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j-lt"/>
              </a:rPr>
              <a:t>And we obtained some new insight for </a:t>
            </a:r>
            <a:r>
              <a:rPr lang="en-US" altLang="ja-JP" sz="2400" baseline="30%" dirty="0" smtClean="0">
                <a:latin typeface="+mj-lt"/>
              </a:rPr>
              <a:t>12</a:t>
            </a:r>
            <a:r>
              <a:rPr lang="en-US" altLang="ja-JP" sz="2400" dirty="0" smtClean="0">
                <a:latin typeface="+mj-lt"/>
              </a:rPr>
              <a:t>C</a:t>
            </a:r>
            <a:endParaRPr lang="en-US" altLang="ja-JP" sz="2400" dirty="0" smtClean="0">
              <a:latin typeface="+mj-lt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660237" y="2364323"/>
            <a:ext cx="7869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+mj-lt"/>
              </a:rPr>
              <a:t> </a:t>
            </a:r>
            <a:r>
              <a:rPr lang="ja-JP" altLang="en-US" sz="2400" dirty="0" smtClean="0">
                <a:latin typeface="+mj-lt"/>
              </a:rPr>
              <a:t>    </a:t>
            </a:r>
            <a:r>
              <a:rPr lang="ja-JP" altLang="en-US" sz="2400" dirty="0" smtClean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So, I’ll introduce the new method and explain new insight</a:t>
            </a:r>
          </a:p>
          <a:p>
            <a:r>
              <a:rPr lang="en-US" altLang="ja-JP" sz="2400" dirty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      (very shortly)</a:t>
            </a:r>
            <a:endParaRPr lang="en-US" altLang="ja-JP" sz="2400" dirty="0" smtClean="0">
              <a:latin typeface="+mj-lt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22960" y="3900773"/>
            <a:ext cx="6527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j-lt"/>
              </a:rPr>
              <a:t>1.</a:t>
            </a:r>
            <a:r>
              <a:rPr lang="ja-JP" altLang="en-US" sz="2400" dirty="0" smtClean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Introduction of  the new method</a:t>
            </a:r>
            <a:endParaRPr lang="en-US" altLang="ja-JP" sz="2400" dirty="0" smtClean="0">
              <a:latin typeface="+mj-lt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22960" y="4606226"/>
            <a:ext cx="6527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j-lt"/>
              </a:rPr>
              <a:t>2.</a:t>
            </a:r>
            <a:r>
              <a:rPr lang="ja-JP" altLang="en-US" sz="2400" dirty="0" smtClean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Comment #1: Gas-state </a:t>
            </a:r>
            <a:r>
              <a:rPr lang="en-US" altLang="ja-JP" sz="2400" dirty="0" err="1" smtClean="0">
                <a:latin typeface="+mj-lt"/>
              </a:rPr>
              <a:t>v.s</a:t>
            </a:r>
            <a:r>
              <a:rPr lang="en-US" altLang="ja-JP" sz="2400" dirty="0" smtClean="0">
                <a:latin typeface="+mj-lt"/>
              </a:rPr>
              <a:t>. bent-armed</a:t>
            </a:r>
            <a:endParaRPr lang="en-US" altLang="ja-JP" sz="2400" dirty="0" smtClean="0">
              <a:latin typeface="+mj-lt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22960" y="5311679"/>
            <a:ext cx="6527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+mj-lt"/>
              </a:rPr>
              <a:t>3</a:t>
            </a:r>
            <a:r>
              <a:rPr lang="en-US" altLang="ja-JP" sz="2400" dirty="0" smtClean="0">
                <a:latin typeface="+mj-lt"/>
              </a:rPr>
              <a:t>.</a:t>
            </a:r>
            <a:r>
              <a:rPr lang="ja-JP" altLang="en-US" sz="2400" dirty="0" smtClean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Comment #2: New family of the gas-state</a:t>
            </a:r>
            <a:endParaRPr lang="en-US" altLang="ja-JP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347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/>
              <a:t>1. Introduction of the new method</a:t>
            </a:r>
            <a:endParaRPr kumimoji="1" lang="ja-JP" altLang="en-US" sz="4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0237" y="1005172"/>
            <a:ext cx="7869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The new method exploits the equation-of-motion (EOM)</a:t>
            </a:r>
          </a:p>
          <a:p>
            <a:r>
              <a:rPr lang="en-US" altLang="ja-JP" sz="2400" dirty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     of Gaussian wave packets.</a:t>
            </a:r>
            <a:r>
              <a:rPr lang="en-US" altLang="ja-JP" sz="2400" dirty="0" smtClean="0">
                <a:latin typeface="+mj-lt"/>
              </a:rPr>
              <a:t> </a:t>
            </a:r>
            <a:endParaRPr lang="en-US" altLang="ja-JP" sz="2400" dirty="0" smtClean="0">
              <a:latin typeface="+mj-lt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0237" y="2028540"/>
            <a:ext cx="8229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① </a:t>
            </a:r>
            <a:r>
              <a:rPr lang="en-US" altLang="ja-JP" sz="2400" dirty="0" smtClean="0">
                <a:latin typeface="+mj-lt"/>
              </a:rPr>
              <a:t>We describe the </a:t>
            </a:r>
            <a:r>
              <a:rPr lang="en-US" altLang="ja-JP" sz="2400" dirty="0" smtClean="0">
                <a:latin typeface="Symbol" panose="05050102010706020507" pitchFamily="18" charset="2"/>
              </a:rPr>
              <a:t>a</a:t>
            </a:r>
            <a:r>
              <a:rPr lang="en-US" altLang="ja-JP" sz="2400" dirty="0" smtClean="0">
                <a:latin typeface="+mj-lt"/>
              </a:rPr>
              <a:t> cluster system using Gaussian wave packets</a:t>
            </a:r>
          </a:p>
          <a:p>
            <a:r>
              <a:rPr lang="en-US" altLang="ja-JP" sz="2400" dirty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    (Brink wave function)</a:t>
            </a:r>
            <a:endParaRPr lang="en-US" altLang="ja-JP" sz="2400" dirty="0" smtClean="0">
              <a:latin typeface="+mj-lt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39" y="3018478"/>
            <a:ext cx="5468437" cy="455759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6498964" y="2464856"/>
            <a:ext cx="2329885" cy="1142965"/>
            <a:chOff x="6474879" y="4289236"/>
            <a:chExt cx="2329885" cy="114296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テキスト ボックス 7"/>
                <p:cNvSpPr txBox="1"/>
                <p:nvPr/>
              </p:nvSpPr>
              <p:spPr>
                <a:xfrm>
                  <a:off x="6766395" y="4964005"/>
                  <a:ext cx="650163" cy="402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purl.oclc.org/ooxml/officeDocument/math">
                      <m:oMathParaPr>
                        <m:jc m:val="centerGroup"/>
                      </m:oMathParaPr>
                      <m:oMath xmlns:m="http://purl.oclc.org/ooxml/officeDocument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kumimoji="1" lang="en-US" altLang="ja-JP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b="0" i="1" smtClean="0">
                                    <a:latin typeface="Cambria Math"/>
                                  </a:rPr>
                                  <m:t>𝑍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ja-JP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>
            <p:sp>
              <p:nvSpPr>
                <p:cNvPr id="8" name="テキスト ボックス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395" y="4964005"/>
                  <a:ext cx="650163" cy="40293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22.727%" r="-11.215%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グループ化 8"/>
            <p:cNvGrpSpPr/>
            <p:nvPr/>
          </p:nvGrpSpPr>
          <p:grpSpPr>
            <a:xfrm>
              <a:off x="6909869" y="4289236"/>
              <a:ext cx="288000" cy="288000"/>
              <a:chOff x="4032000" y="1772815"/>
              <a:chExt cx="540000" cy="540000"/>
            </a:xfrm>
          </p:grpSpPr>
          <p:grpSp>
            <p:nvGrpSpPr>
              <p:cNvPr id="39" name="グループ化 38"/>
              <p:cNvGrpSpPr/>
              <p:nvPr/>
            </p:nvGrpSpPr>
            <p:grpSpPr>
              <a:xfrm>
                <a:off x="4139952" y="1844824"/>
                <a:ext cx="360000" cy="360000"/>
                <a:chOff x="7015314" y="1916832"/>
                <a:chExt cx="437006" cy="401550"/>
              </a:xfrm>
            </p:grpSpPr>
            <p:sp>
              <p:nvSpPr>
                <p:cNvPr id="41" name="円/楕円 40"/>
                <p:cNvSpPr/>
                <p:nvPr/>
              </p:nvSpPr>
              <p:spPr>
                <a:xfrm>
                  <a:off x="7172672" y="1916832"/>
                  <a:ext cx="220982" cy="257534"/>
                </a:xfrm>
                <a:prstGeom prst="ellipse">
                  <a:avLst/>
                </a:prstGeom>
                <a:solidFill>
                  <a:srgbClr val="FF0000">
                    <a:alpha val="90%"/>
                  </a:srgbClr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%"/>
                    </a:prstClr>
                  </a:outerShdw>
                </a:effectLst>
                <a:scene3d>
                  <a:camera prst="orthographicFront"/>
                  <a:lightRig rig="balanced" dir="t"/>
                </a:scene3d>
                <a:sp3d prstMaterial="softEdge">
                  <a:bevelT w="648000" h="648000"/>
                </a:sp3d>
              </p:spPr>
              <p:style>
                <a:lnRef idx="2">
                  <a:schemeClr val="accent1">
                    <a:shade val="50%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" name="円/楕円 41"/>
                <p:cNvSpPr/>
                <p:nvPr/>
              </p:nvSpPr>
              <p:spPr>
                <a:xfrm>
                  <a:off x="7015314" y="1916832"/>
                  <a:ext cx="220982" cy="257534"/>
                </a:xfrm>
                <a:prstGeom prst="ellipse">
                  <a:avLst/>
                </a:prstGeom>
                <a:solidFill>
                  <a:srgbClr val="252B9B">
                    <a:alpha val="89.804%"/>
                  </a:srgb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%"/>
                    </a:prstClr>
                  </a:outerShdw>
                </a:effectLst>
                <a:scene3d>
                  <a:camera prst="orthographicFront"/>
                  <a:lightRig rig="balanced" dir="t"/>
                </a:scene3d>
                <a:sp3d prstMaterial="softEdge">
                  <a:bevelT w="648000" h="648000"/>
                </a:sp3d>
              </p:spPr>
              <p:style>
                <a:lnRef idx="2">
                  <a:schemeClr val="accent1">
                    <a:shade val="50%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" name="円/楕円 42"/>
                <p:cNvSpPr/>
                <p:nvPr/>
              </p:nvSpPr>
              <p:spPr>
                <a:xfrm>
                  <a:off x="7231338" y="2060848"/>
                  <a:ext cx="220982" cy="257534"/>
                </a:xfrm>
                <a:prstGeom prst="ellipse">
                  <a:avLst/>
                </a:prstGeom>
                <a:solidFill>
                  <a:srgbClr val="252B9B">
                    <a:alpha val="89.804%"/>
                  </a:srgb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%"/>
                    </a:prstClr>
                  </a:outerShdw>
                </a:effectLst>
                <a:scene3d>
                  <a:camera prst="orthographicFront"/>
                  <a:lightRig rig="balanced" dir="t"/>
                </a:scene3d>
                <a:sp3d prstMaterial="softEdge">
                  <a:bevelT w="648000" h="648000"/>
                </a:sp3d>
              </p:spPr>
              <p:style>
                <a:lnRef idx="2">
                  <a:schemeClr val="accent1">
                    <a:shade val="50%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" name="円/楕円 43"/>
                <p:cNvSpPr/>
                <p:nvPr/>
              </p:nvSpPr>
              <p:spPr>
                <a:xfrm>
                  <a:off x="7020272" y="2060848"/>
                  <a:ext cx="220982" cy="257534"/>
                </a:xfrm>
                <a:prstGeom prst="ellipse">
                  <a:avLst/>
                </a:prstGeom>
                <a:solidFill>
                  <a:srgbClr val="FF0000">
                    <a:alpha val="90%"/>
                  </a:srgbClr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%"/>
                    </a:prstClr>
                  </a:outerShdw>
                </a:effectLst>
                <a:scene3d>
                  <a:camera prst="orthographicFront"/>
                  <a:lightRig rig="balanced" dir="t"/>
                </a:scene3d>
                <a:sp3d prstMaterial="softEdge">
                  <a:bevelT w="648000" h="648000"/>
                </a:sp3d>
              </p:spPr>
              <p:style>
                <a:lnRef idx="2">
                  <a:schemeClr val="accent1">
                    <a:shade val="50%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0" name="円/楕円 39"/>
              <p:cNvSpPr/>
              <p:nvPr/>
            </p:nvSpPr>
            <p:spPr>
              <a:xfrm>
                <a:off x="4032000" y="1772815"/>
                <a:ext cx="540000" cy="540000"/>
              </a:xfrm>
              <a:prstGeom prst="ellipse">
                <a:avLst/>
              </a:prstGeom>
              <a:solidFill>
                <a:schemeClr val="bg1">
                  <a:alpha val="27%"/>
                </a:schemeClr>
              </a:solidFill>
              <a:ln>
                <a:noFill/>
              </a:ln>
              <a:scene3d>
                <a:camera prst="orthographicFront"/>
                <a:lightRig rig="balanced" dir="t"/>
              </a:scene3d>
              <a:sp3d prstMaterial="dkEdge">
                <a:bevelT w="1080000" h="1080000"/>
              </a:sp3d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テキスト ボックス 9"/>
                <p:cNvSpPr txBox="1"/>
                <p:nvPr/>
              </p:nvSpPr>
              <p:spPr>
                <a:xfrm>
                  <a:off x="7244235" y="4470890"/>
                  <a:ext cx="452198" cy="402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purl.oclc.org/ooxml/officeDocument/math">
                      <m:oMathParaPr>
                        <m:jc m:val="centerGroup"/>
                      </m:oMathParaPr>
                      <m:oMath xmlns:m="http://purl.oclc.org/ooxml/officeDocument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kumimoji="1" lang="en-US" altLang="ja-JP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b="0" i="1" smtClean="0">
                                    <a:latin typeface="Cambria Math"/>
                                  </a:rPr>
                                  <m:t>𝑍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ja-JP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sp>
              <p:nvSpPr>
                <p:cNvPr id="62" name="テキスト ボックス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4235" y="4470890"/>
                  <a:ext cx="452198" cy="40293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21212" r="-22667" b="-15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/>
                <p:cNvSpPr txBox="1"/>
                <p:nvPr/>
              </p:nvSpPr>
              <p:spPr>
                <a:xfrm>
                  <a:off x="8029765" y="4695903"/>
                  <a:ext cx="774999" cy="402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purl.oclc.org/ooxml/officeDocument/math">
                      <m:oMathParaPr>
                        <m:jc m:val="centerGroup"/>
                      </m:oMathParaPr>
                      <m:oMath xmlns:m="http://purl.oclc.org/ooxml/officeDocument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kumimoji="1" lang="en-US" altLang="ja-JP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b="0" i="1" smtClean="0">
                                    <a:latin typeface="Cambria Math"/>
                                  </a:rPr>
                                  <m:t>𝑍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ja-JP" b="0" i="1" smtClean="0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sp>
              <p:nvSpPr>
                <p:cNvPr id="63" name="テキスト ボックス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9765" y="4695903"/>
                  <a:ext cx="774999" cy="40293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21212" r="-2362" b="-15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" name="グループ化 11"/>
            <p:cNvGrpSpPr/>
            <p:nvPr/>
          </p:nvGrpSpPr>
          <p:grpSpPr>
            <a:xfrm>
              <a:off x="6474879" y="4795170"/>
              <a:ext cx="288000" cy="288000"/>
              <a:chOff x="4032000" y="1772815"/>
              <a:chExt cx="540000" cy="540000"/>
            </a:xfrm>
          </p:grpSpPr>
          <p:grpSp>
            <p:nvGrpSpPr>
              <p:cNvPr id="33" name="グループ化 32"/>
              <p:cNvGrpSpPr/>
              <p:nvPr/>
            </p:nvGrpSpPr>
            <p:grpSpPr>
              <a:xfrm>
                <a:off x="4139952" y="1844824"/>
                <a:ext cx="360000" cy="360000"/>
                <a:chOff x="7015314" y="1916832"/>
                <a:chExt cx="437006" cy="401550"/>
              </a:xfrm>
            </p:grpSpPr>
            <p:sp>
              <p:nvSpPr>
                <p:cNvPr id="35" name="円/楕円 34"/>
                <p:cNvSpPr/>
                <p:nvPr/>
              </p:nvSpPr>
              <p:spPr>
                <a:xfrm>
                  <a:off x="7172672" y="1916832"/>
                  <a:ext cx="220982" cy="257534"/>
                </a:xfrm>
                <a:prstGeom prst="ellipse">
                  <a:avLst/>
                </a:prstGeom>
                <a:solidFill>
                  <a:srgbClr val="FF0000">
                    <a:alpha val="90%"/>
                  </a:srgbClr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%"/>
                    </a:prstClr>
                  </a:outerShdw>
                </a:effectLst>
                <a:scene3d>
                  <a:camera prst="orthographicFront"/>
                  <a:lightRig rig="balanced" dir="t"/>
                </a:scene3d>
                <a:sp3d prstMaterial="softEdge">
                  <a:bevelT w="648000" h="648000"/>
                </a:sp3d>
              </p:spPr>
              <p:style>
                <a:lnRef idx="2">
                  <a:schemeClr val="accent1">
                    <a:shade val="50%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円/楕円 35"/>
                <p:cNvSpPr/>
                <p:nvPr/>
              </p:nvSpPr>
              <p:spPr>
                <a:xfrm>
                  <a:off x="7015314" y="1916832"/>
                  <a:ext cx="220982" cy="257534"/>
                </a:xfrm>
                <a:prstGeom prst="ellipse">
                  <a:avLst/>
                </a:prstGeom>
                <a:solidFill>
                  <a:srgbClr val="252B9B">
                    <a:alpha val="89.804%"/>
                  </a:srgb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%"/>
                    </a:prstClr>
                  </a:outerShdw>
                </a:effectLst>
                <a:scene3d>
                  <a:camera prst="orthographicFront"/>
                  <a:lightRig rig="balanced" dir="t"/>
                </a:scene3d>
                <a:sp3d prstMaterial="softEdge">
                  <a:bevelT w="648000" h="648000"/>
                </a:sp3d>
              </p:spPr>
              <p:style>
                <a:lnRef idx="2">
                  <a:schemeClr val="accent1">
                    <a:shade val="50%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" name="円/楕円 36"/>
                <p:cNvSpPr/>
                <p:nvPr/>
              </p:nvSpPr>
              <p:spPr>
                <a:xfrm>
                  <a:off x="7231338" y="2060848"/>
                  <a:ext cx="220982" cy="257534"/>
                </a:xfrm>
                <a:prstGeom prst="ellipse">
                  <a:avLst/>
                </a:prstGeom>
                <a:solidFill>
                  <a:srgbClr val="252B9B">
                    <a:alpha val="89.804%"/>
                  </a:srgb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%"/>
                    </a:prstClr>
                  </a:outerShdw>
                </a:effectLst>
                <a:scene3d>
                  <a:camera prst="orthographicFront"/>
                  <a:lightRig rig="balanced" dir="t"/>
                </a:scene3d>
                <a:sp3d prstMaterial="softEdge">
                  <a:bevelT w="648000" h="648000"/>
                </a:sp3d>
              </p:spPr>
              <p:style>
                <a:lnRef idx="2">
                  <a:schemeClr val="accent1">
                    <a:shade val="50%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" name="円/楕円 37"/>
                <p:cNvSpPr/>
                <p:nvPr/>
              </p:nvSpPr>
              <p:spPr>
                <a:xfrm>
                  <a:off x="7020272" y="2060848"/>
                  <a:ext cx="220982" cy="257534"/>
                </a:xfrm>
                <a:prstGeom prst="ellipse">
                  <a:avLst/>
                </a:prstGeom>
                <a:solidFill>
                  <a:srgbClr val="FF0000">
                    <a:alpha val="90%"/>
                  </a:srgbClr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%"/>
                    </a:prstClr>
                  </a:outerShdw>
                </a:effectLst>
                <a:scene3d>
                  <a:camera prst="orthographicFront"/>
                  <a:lightRig rig="balanced" dir="t"/>
                </a:scene3d>
                <a:sp3d prstMaterial="softEdge">
                  <a:bevelT w="648000" h="648000"/>
                </a:sp3d>
              </p:spPr>
              <p:style>
                <a:lnRef idx="2">
                  <a:schemeClr val="accent1">
                    <a:shade val="50%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4" name="円/楕円 33"/>
              <p:cNvSpPr/>
              <p:nvPr/>
            </p:nvSpPr>
            <p:spPr>
              <a:xfrm>
                <a:off x="4032000" y="1772815"/>
                <a:ext cx="540000" cy="540000"/>
              </a:xfrm>
              <a:prstGeom prst="ellipse">
                <a:avLst/>
              </a:prstGeom>
              <a:solidFill>
                <a:schemeClr val="bg1">
                  <a:alpha val="27%"/>
                </a:schemeClr>
              </a:solidFill>
              <a:ln>
                <a:noFill/>
              </a:ln>
              <a:scene3d>
                <a:camera prst="orthographicFront"/>
                <a:lightRig rig="balanced" dir="t"/>
              </a:scene3d>
              <a:sp3d prstMaterial="dkEdge">
                <a:bevelT w="1080000" h="1080000"/>
              </a:sp3d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13"/>
            <p:cNvGrpSpPr/>
            <p:nvPr/>
          </p:nvGrpSpPr>
          <p:grpSpPr>
            <a:xfrm>
              <a:off x="8328437" y="4363533"/>
              <a:ext cx="288000" cy="288000"/>
              <a:chOff x="4032000" y="1772815"/>
              <a:chExt cx="540000" cy="540000"/>
            </a:xfrm>
          </p:grpSpPr>
          <p:grpSp>
            <p:nvGrpSpPr>
              <p:cNvPr id="21" name="グループ化 20"/>
              <p:cNvGrpSpPr/>
              <p:nvPr/>
            </p:nvGrpSpPr>
            <p:grpSpPr>
              <a:xfrm>
                <a:off x="4139952" y="1844824"/>
                <a:ext cx="360000" cy="360000"/>
                <a:chOff x="7015314" y="1916832"/>
                <a:chExt cx="437006" cy="401550"/>
              </a:xfrm>
            </p:grpSpPr>
            <p:sp>
              <p:nvSpPr>
                <p:cNvPr id="23" name="円/楕円 22"/>
                <p:cNvSpPr/>
                <p:nvPr/>
              </p:nvSpPr>
              <p:spPr>
                <a:xfrm>
                  <a:off x="7172672" y="1916832"/>
                  <a:ext cx="220982" cy="257534"/>
                </a:xfrm>
                <a:prstGeom prst="ellipse">
                  <a:avLst/>
                </a:prstGeom>
                <a:solidFill>
                  <a:srgbClr val="FF0000">
                    <a:alpha val="90%"/>
                  </a:srgbClr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%"/>
                    </a:prstClr>
                  </a:outerShdw>
                </a:effectLst>
                <a:scene3d>
                  <a:camera prst="orthographicFront"/>
                  <a:lightRig rig="balanced" dir="t"/>
                </a:scene3d>
                <a:sp3d prstMaterial="softEdge">
                  <a:bevelT w="648000" h="648000"/>
                </a:sp3d>
              </p:spPr>
              <p:style>
                <a:lnRef idx="2">
                  <a:schemeClr val="accent1">
                    <a:shade val="50%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" name="円/楕円 23"/>
                <p:cNvSpPr/>
                <p:nvPr/>
              </p:nvSpPr>
              <p:spPr>
                <a:xfrm>
                  <a:off x="7015314" y="1916832"/>
                  <a:ext cx="220982" cy="257534"/>
                </a:xfrm>
                <a:prstGeom prst="ellipse">
                  <a:avLst/>
                </a:prstGeom>
                <a:solidFill>
                  <a:srgbClr val="252B9B">
                    <a:alpha val="89.804%"/>
                  </a:srgb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%"/>
                    </a:prstClr>
                  </a:outerShdw>
                </a:effectLst>
                <a:scene3d>
                  <a:camera prst="orthographicFront"/>
                  <a:lightRig rig="balanced" dir="t"/>
                </a:scene3d>
                <a:sp3d prstMaterial="softEdge">
                  <a:bevelT w="648000" h="648000"/>
                </a:sp3d>
              </p:spPr>
              <p:style>
                <a:lnRef idx="2">
                  <a:schemeClr val="accent1">
                    <a:shade val="50%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" name="円/楕円 24"/>
                <p:cNvSpPr/>
                <p:nvPr/>
              </p:nvSpPr>
              <p:spPr>
                <a:xfrm>
                  <a:off x="7231338" y="2060848"/>
                  <a:ext cx="220982" cy="257534"/>
                </a:xfrm>
                <a:prstGeom prst="ellipse">
                  <a:avLst/>
                </a:prstGeom>
                <a:solidFill>
                  <a:srgbClr val="252B9B">
                    <a:alpha val="89.804%"/>
                  </a:srgb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%"/>
                    </a:prstClr>
                  </a:outerShdw>
                </a:effectLst>
                <a:scene3d>
                  <a:camera prst="orthographicFront"/>
                  <a:lightRig rig="balanced" dir="t"/>
                </a:scene3d>
                <a:sp3d prstMaterial="softEdge">
                  <a:bevelT w="648000" h="648000"/>
                </a:sp3d>
              </p:spPr>
              <p:style>
                <a:lnRef idx="2">
                  <a:schemeClr val="accent1">
                    <a:shade val="50%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6" name="円/楕円 25"/>
                <p:cNvSpPr/>
                <p:nvPr/>
              </p:nvSpPr>
              <p:spPr>
                <a:xfrm>
                  <a:off x="7020272" y="2060848"/>
                  <a:ext cx="220982" cy="257534"/>
                </a:xfrm>
                <a:prstGeom prst="ellipse">
                  <a:avLst/>
                </a:prstGeom>
                <a:solidFill>
                  <a:srgbClr val="FF0000">
                    <a:alpha val="90%"/>
                  </a:srgbClr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%"/>
                    </a:prstClr>
                  </a:outerShdw>
                </a:effectLst>
                <a:scene3d>
                  <a:camera prst="orthographicFront"/>
                  <a:lightRig rig="balanced" dir="t"/>
                </a:scene3d>
                <a:sp3d prstMaterial="softEdge">
                  <a:bevelT w="648000" h="648000"/>
                </a:sp3d>
              </p:spPr>
              <p:style>
                <a:lnRef idx="2">
                  <a:schemeClr val="accent1">
                    <a:shade val="50%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2" name="円/楕円 21"/>
              <p:cNvSpPr/>
              <p:nvPr/>
            </p:nvSpPr>
            <p:spPr>
              <a:xfrm>
                <a:off x="4032000" y="1772815"/>
                <a:ext cx="540000" cy="540000"/>
              </a:xfrm>
              <a:prstGeom prst="ellipse">
                <a:avLst/>
              </a:prstGeom>
              <a:solidFill>
                <a:schemeClr val="bg1">
                  <a:alpha val="27%"/>
                </a:schemeClr>
              </a:solidFill>
              <a:ln>
                <a:noFill/>
              </a:ln>
              <a:scene3d>
                <a:camera prst="orthographicFront"/>
                <a:lightRig rig="balanced" dir="t"/>
              </a:scene3d>
              <a:sp3d prstMaterial="dkEdge">
                <a:bevelT w="1080000" h="1080000"/>
              </a:sp3d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5" name="直線矢印コネクタ 14"/>
            <p:cNvCxnSpPr/>
            <p:nvPr/>
          </p:nvCxnSpPr>
          <p:spPr>
            <a:xfrm flipH="1" flipV="1">
              <a:off x="6775012" y="4949129"/>
              <a:ext cx="799633" cy="13176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 flipH="1" flipV="1">
              <a:off x="7158118" y="4538488"/>
              <a:ext cx="416527" cy="54240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flipV="1">
              <a:off x="7574645" y="4588506"/>
              <a:ext cx="771912" cy="49239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/>
            <p:cNvSpPr txBox="1"/>
            <p:nvPr/>
          </p:nvSpPr>
          <p:spPr>
            <a:xfrm flipH="1">
              <a:off x="7306142" y="4970536"/>
              <a:ext cx="3283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/>
                <a:t>o</a:t>
              </a:r>
              <a:endParaRPr kumimoji="1" lang="ja-JP" altLang="en-US" sz="2400" dirty="0"/>
            </a:p>
          </p:txBody>
        </p:sp>
      </p:grpSp>
      <p:sp>
        <p:nvSpPr>
          <p:cNvPr id="45" name="テキスト ボックス 44"/>
          <p:cNvSpPr txBox="1"/>
          <p:nvPr/>
        </p:nvSpPr>
        <p:spPr>
          <a:xfrm>
            <a:off x="660237" y="3780052"/>
            <a:ext cx="822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+mj-lt"/>
              </a:rPr>
              <a:t>②</a:t>
            </a:r>
            <a:r>
              <a:rPr lang="ja-JP" altLang="en-US" sz="2400" dirty="0" smtClean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And derive EOM for wave packet centroids and solve it</a:t>
            </a:r>
            <a:endParaRPr lang="en-US" altLang="ja-JP" sz="2400" dirty="0" smtClean="0">
              <a:latin typeface="+mj-lt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0650" y="5129023"/>
            <a:ext cx="2681419" cy="728646"/>
          </a:xfrm>
          <a:prstGeom prst="rect">
            <a:avLst/>
          </a:prstGeom>
        </p:spPr>
      </p:pic>
      <p:sp>
        <p:nvSpPr>
          <p:cNvPr id="47" name="右矢印 46"/>
          <p:cNvSpPr/>
          <p:nvPr/>
        </p:nvSpPr>
        <p:spPr>
          <a:xfrm>
            <a:off x="822960" y="5143214"/>
            <a:ext cx="431842" cy="531471"/>
          </a:xfrm>
          <a:prstGeom prst="rightArrow">
            <a:avLst/>
          </a:prstGeom>
          <a:noFill/>
          <a:ln>
            <a:solidFill>
              <a:schemeClr val="tx1">
                <a:lumMod val="65%"/>
                <a:lumOff val="35%"/>
              </a:schemeClr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8" name="図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683" y="4394752"/>
            <a:ext cx="3292036" cy="640927"/>
          </a:xfrm>
          <a:prstGeom prst="rect">
            <a:avLst/>
          </a:prstGeom>
        </p:spPr>
      </p:pic>
      <p:pic>
        <p:nvPicPr>
          <p:cNvPr id="50" name="Ex20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9.078%" t="20.315%" r="28.228%" b="21.467%"/>
          <a:stretch/>
        </p:blipFill>
        <p:spPr>
          <a:xfrm>
            <a:off x="5446946" y="4177032"/>
            <a:ext cx="1662262" cy="1701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" name="テキスト ボックス 50"/>
          <p:cNvSpPr txBox="1"/>
          <p:nvPr/>
        </p:nvSpPr>
        <p:spPr>
          <a:xfrm>
            <a:off x="1049479" y="6045247"/>
            <a:ext cx="6491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j-lt"/>
              </a:rPr>
              <a:t>We obtain</a:t>
            </a:r>
            <a:endParaRPr lang="en-US" altLang="ja-JP" sz="2400" dirty="0" smtClean="0">
              <a:latin typeface="+mj-lt"/>
            </a:endParaRP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 rotWithShape="1">
          <a:blip r:embed="rId12"/>
          <a:srcRect l="-6.304%" r="-0.001%" b="-0.124%"/>
          <a:stretch/>
        </p:blipFill>
        <p:spPr>
          <a:xfrm>
            <a:off x="2483179" y="6086631"/>
            <a:ext cx="2428216" cy="4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video>
              <p:cMediaNode vol="80%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210254" y="911067"/>
            <a:ext cx="8487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</a:rPr>
              <a:t>③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</a:rPr>
              <a:t>Although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the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</a:rPr>
              <a:t> EOM looks classical, the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ensemble of the time-</a:t>
            </a:r>
          </a:p>
          <a:p>
            <a:r>
              <a:rPr lang="en-US" altLang="ja-JP" sz="2400" dirty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   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dependent wave function has very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nice properties 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3026" y="1831272"/>
            <a:ext cx="4715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</a:rPr>
              <a:t>○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</a:rPr>
              <a:t>It has ergodic nature</a:t>
            </a:r>
            <a:endParaRPr lang="en-US" altLang="ja-JP" sz="2400" dirty="0" smtClean="0">
              <a:solidFill>
                <a:schemeClr val="tx1">
                  <a:lumMod val="75%"/>
                  <a:lumOff val="25%"/>
                </a:schemeClr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2146" y="2222931"/>
            <a:ext cx="743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</a:rPr>
              <a:t>○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</a:rPr>
              <a:t>It follows quantum statistics (micro canonical ensemble)</a:t>
            </a:r>
            <a:endParaRPr lang="en-US" altLang="ja-JP" sz="2400" dirty="0" smtClean="0">
              <a:solidFill>
                <a:schemeClr val="tx1">
                  <a:lumMod val="75%"/>
                  <a:lumOff val="25%"/>
                </a:schemeClr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63347" y="2895346"/>
            <a:ext cx="7498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</a:t>
            </a:r>
            <a:r>
              <a:rPr lang="en-US" altLang="ja-JP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J. </a:t>
            </a:r>
            <a:r>
              <a:rPr lang="en-US" altLang="ja-JP" dirty="0" err="1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Schnack</a:t>
            </a:r>
            <a:r>
              <a:rPr lang="en-US" altLang="ja-JP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and H. </a:t>
            </a:r>
            <a:r>
              <a:rPr lang="en-US" altLang="ja-JP" dirty="0" err="1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Feldmeier</a:t>
            </a:r>
            <a:r>
              <a:rPr lang="en-US" altLang="ja-JP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, </a:t>
            </a:r>
            <a:r>
              <a:rPr lang="en-US" altLang="ja-JP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NPA601</a:t>
            </a:r>
            <a:r>
              <a:rPr lang="en-US" altLang="ja-JP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, </a:t>
            </a:r>
            <a:r>
              <a:rPr lang="en-US" altLang="ja-JP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181 (1996</a:t>
            </a:r>
            <a:r>
              <a:rPr lang="en-US" altLang="ja-JP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).</a:t>
            </a:r>
          </a:p>
          <a:p>
            <a:r>
              <a:rPr lang="en-US" altLang="ja-JP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A</a:t>
            </a:r>
            <a:r>
              <a:rPr lang="en-US" altLang="ja-JP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. Ono and H. </a:t>
            </a:r>
            <a:r>
              <a:rPr lang="en-US" altLang="ja-JP" dirty="0" err="1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Horiuchi</a:t>
            </a:r>
            <a:r>
              <a:rPr lang="en-US" altLang="ja-JP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, PRC53, </a:t>
            </a:r>
            <a:r>
              <a:rPr lang="en-US" altLang="ja-JP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845 </a:t>
            </a:r>
            <a:r>
              <a:rPr lang="en-US" altLang="ja-JP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(1996</a:t>
            </a:r>
            <a:r>
              <a:rPr lang="en-US" altLang="ja-JP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), PRC53</a:t>
            </a:r>
            <a:r>
              <a:rPr lang="en-US" altLang="ja-JP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, 2341 (1996</a:t>
            </a:r>
            <a:r>
              <a:rPr lang="en-US" altLang="ja-JP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).</a:t>
            </a:r>
            <a:endParaRPr lang="ja-JP" altLang="en-US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0254" y="3955845"/>
            <a:ext cx="874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</a:rPr>
              <a:t>④ </a:t>
            </a:r>
            <a:r>
              <a:rPr kumimoji="1"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</a:rPr>
              <a:t>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</a:rPr>
              <a:t>This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</a:rPr>
              <a:t>mean that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</a:rPr>
              <a:t>the superposition of the time-dependent</a:t>
            </a:r>
            <a:b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</a:rPr>
            </a:b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</a:rPr>
              <a:t>       wave functions should give good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ea typeface="+mj-ea"/>
              </a:rPr>
              <a:t>description of the quantum state</a:t>
            </a:r>
            <a:endParaRPr lang="en-US" altLang="ja-JP" sz="2400" i="1" dirty="0" smtClean="0">
              <a:solidFill>
                <a:schemeClr val="tx1">
                  <a:lumMod val="75%"/>
                  <a:lumOff val="25%"/>
                </a:schemeClr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2"/>
          <a:srcRect t="7.165%" r="47.405%"/>
          <a:stretch/>
        </p:blipFill>
        <p:spPr>
          <a:xfrm>
            <a:off x="674302" y="4846627"/>
            <a:ext cx="3550730" cy="93287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2"/>
          <a:srcRect l="55.463%" r="0.001%"/>
          <a:stretch/>
        </p:blipFill>
        <p:spPr>
          <a:xfrm>
            <a:off x="4314710" y="4774619"/>
            <a:ext cx="3006665" cy="100488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38658" y="5674962"/>
            <a:ext cx="8712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rPr>
              <a:t>○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rPr>
              <a:t>The result should be converged after the long-time propagation</a:t>
            </a:r>
          </a:p>
          <a:p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rPr>
              <a:t>○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rPr>
              <a:t>The results should not depend on the initial condition</a:t>
            </a:r>
            <a:endParaRPr lang="en-US" altLang="ja-JP" sz="2400" dirty="0">
              <a:solidFill>
                <a:schemeClr val="tx1">
                  <a:lumMod val="75%"/>
                  <a:lumOff val="25%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タイトル 1"/>
          <p:cNvSpPr>
            <a:spLocks noGrp="1"/>
          </p:cNvSpPr>
          <p:nvPr>
            <p:ph type="title"/>
          </p:nvPr>
        </p:nvSpPr>
        <p:spPr>
          <a:xfrm>
            <a:off x="822960" y="124045"/>
            <a:ext cx="7543800" cy="688756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1. Introduction of the new method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94516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t="3.264%"/>
          <a:stretch/>
        </p:blipFill>
        <p:spPr>
          <a:xfrm>
            <a:off x="10953" y="2204864"/>
            <a:ext cx="4627886" cy="40794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870" y="2147079"/>
            <a:ext cx="4474634" cy="4137221"/>
          </a:xfrm>
          <a:prstGeom prst="rect">
            <a:avLst/>
          </a:prstGeom>
        </p:spPr>
      </p:pic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822960" y="124045"/>
            <a:ext cx="7543800" cy="688756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1. Introduction of the new method</a:t>
            </a:r>
            <a:endParaRPr kumimoji="1" lang="ja-JP" altLang="en-US" sz="4000" dirty="0"/>
          </a:p>
        </p:txBody>
      </p:sp>
      <p:sp>
        <p:nvSpPr>
          <p:cNvPr id="9" name="正方形/長方形 8"/>
          <p:cNvSpPr/>
          <p:nvPr/>
        </p:nvSpPr>
        <p:spPr>
          <a:xfrm>
            <a:off x="587001" y="929476"/>
            <a:ext cx="8712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rPr>
              <a:t>○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rPr>
              <a:t>The result is converged after the long-time propagation</a:t>
            </a:r>
          </a:p>
          <a:p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rPr>
              <a:t>○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rPr>
              <a:t>The results independent of the initial condition</a:t>
            </a:r>
            <a:endParaRPr lang="en-US" altLang="ja-JP" sz="2400" dirty="0">
              <a:solidFill>
                <a:schemeClr val="tx1">
                  <a:lumMod val="75%"/>
                  <a:lumOff val="25%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66545" y="1743199"/>
            <a:ext cx="4004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R. Imai et al</a:t>
            </a:r>
            <a:r>
              <a:rPr lang="en-US" altLang="ja-JP" sz="2400" dirty="0"/>
              <a:t>., arXiv:1802.03523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2677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439593" y="2278840"/>
            <a:ext cx="8310534" cy="4502958"/>
            <a:chOff x="539552" y="2078282"/>
            <a:chExt cx="7716530" cy="4181104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2"/>
            <a:srcRect l="33.296%"/>
            <a:stretch/>
          </p:blipFill>
          <p:spPr>
            <a:xfrm>
              <a:off x="1331640" y="2078282"/>
              <a:ext cx="6924442" cy="4181104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2"/>
            <a:srcRect r="91.203%"/>
            <a:stretch/>
          </p:blipFill>
          <p:spPr>
            <a:xfrm>
              <a:off x="539552" y="2078282"/>
              <a:ext cx="913244" cy="4181104"/>
            </a:xfrm>
            <a:prstGeom prst="rect">
              <a:avLst/>
            </a:prstGeom>
          </p:spPr>
        </p:pic>
      </p:grp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822960" y="124045"/>
            <a:ext cx="7543800" cy="688756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1. Introduction of the new method</a:t>
            </a:r>
            <a:endParaRPr kumimoji="1" lang="ja-JP" altLang="en-US" sz="4000" dirty="0"/>
          </a:p>
        </p:txBody>
      </p:sp>
      <p:sp>
        <p:nvSpPr>
          <p:cNvPr id="8" name="正方形/長方形 7"/>
          <p:cNvSpPr/>
          <p:nvPr/>
        </p:nvSpPr>
        <p:spPr>
          <a:xfrm>
            <a:off x="238658" y="928790"/>
            <a:ext cx="8712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rPr>
              <a:t>○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rPr>
              <a:t>The result is identical to the THSR! (positive-parity)</a:t>
            </a:r>
          </a:p>
          <a:p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rPr>
              <a:t>○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rPr>
              <a:t>Many negative-parity states</a:t>
            </a:r>
          </a:p>
          <a:p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rPr>
              <a:t>○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rPr>
              <a:t>Everything come from only single ensemble (high-performance)</a:t>
            </a:r>
            <a:endParaRPr lang="en-US" altLang="ja-JP" sz="2400" dirty="0">
              <a:solidFill>
                <a:schemeClr val="tx1">
                  <a:lumMod val="75%"/>
                  <a:lumOff val="25%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362009" y="2517030"/>
            <a:ext cx="4004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R. Imai et al</a:t>
            </a:r>
            <a:r>
              <a:rPr lang="en-US" altLang="ja-JP" sz="2400" dirty="0"/>
              <a:t>., arXiv:1802.03523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0997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/>
              <a:t>Comment #1: Gas </a:t>
            </a:r>
            <a:r>
              <a:rPr kumimoji="1" lang="en-US" altLang="ja-JP" sz="4000" dirty="0" err="1" smtClean="0"/>
              <a:t>v.s</a:t>
            </a:r>
            <a:r>
              <a:rPr kumimoji="1" lang="en-US" altLang="ja-JP" sz="4000" dirty="0" smtClean="0"/>
              <a:t>. bent-armed</a:t>
            </a:r>
            <a:endParaRPr kumimoji="1" lang="ja-JP" altLang="en-US" sz="4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t="44.913%" b="2.438%"/>
          <a:stretch/>
        </p:blipFill>
        <p:spPr>
          <a:xfrm>
            <a:off x="4154643" y="3919872"/>
            <a:ext cx="4771645" cy="295232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132871" y="889953"/>
            <a:ext cx="4771645" cy="3039439"/>
            <a:chOff x="107504" y="1253657"/>
            <a:chExt cx="4771645" cy="3039439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2"/>
            <a:srcRect b="54.786%"/>
            <a:stretch/>
          </p:blipFill>
          <p:spPr>
            <a:xfrm>
              <a:off x="107504" y="1253657"/>
              <a:ext cx="4771645" cy="2535383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2"/>
            <a:srcRect t="87.686%" b="2.438%"/>
            <a:stretch/>
          </p:blipFill>
          <p:spPr>
            <a:xfrm>
              <a:off x="107504" y="3739287"/>
              <a:ext cx="4771645" cy="553809"/>
            </a:xfrm>
            <a:prstGeom prst="rect">
              <a:avLst/>
            </a:prstGeom>
          </p:spPr>
        </p:pic>
      </p:grpSp>
      <p:sp>
        <p:nvSpPr>
          <p:cNvPr id="10" name="テキスト ボックス 9"/>
          <p:cNvSpPr txBox="1"/>
          <p:nvPr/>
        </p:nvSpPr>
        <p:spPr>
          <a:xfrm>
            <a:off x="496952" y="1157572"/>
            <a:ext cx="3389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Level crossing occurs</a:t>
            </a:r>
          </a:p>
          <a:p>
            <a:r>
              <a:rPr lang="en-US" altLang="ja-JP" sz="2400" dirty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    by changing space size</a:t>
            </a:r>
            <a:endParaRPr lang="en-US" altLang="ja-JP" sz="2400" dirty="0" smtClean="0">
              <a:latin typeface="+mj-lt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96951" y="2157644"/>
            <a:ext cx="3530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With smaller space size</a:t>
            </a:r>
          </a:p>
          <a:p>
            <a:r>
              <a:rPr lang="en-US" altLang="ja-JP" sz="2400" dirty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bent-armed state appears</a:t>
            </a:r>
            <a:br>
              <a:rPr lang="en-US" altLang="ja-JP" sz="2400" dirty="0" smtClean="0">
                <a:latin typeface="+mj-lt"/>
              </a:rPr>
            </a:br>
            <a:r>
              <a:rPr lang="en-US" altLang="ja-JP" sz="2400" dirty="0" smtClean="0">
                <a:latin typeface="+mj-lt"/>
              </a:rPr>
              <a:t> lower than the gas-state</a:t>
            </a:r>
            <a:endParaRPr lang="en-US" altLang="ja-JP" sz="2400" dirty="0" smtClean="0">
              <a:latin typeface="+mj-lt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6951" y="3757844"/>
            <a:ext cx="3530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This might explain </a:t>
            </a:r>
          </a:p>
          <a:p>
            <a:r>
              <a:rPr lang="en-US" altLang="ja-JP" sz="2400" dirty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    why bent-armed state</a:t>
            </a:r>
            <a:br>
              <a:rPr lang="en-US" altLang="ja-JP" sz="2400" dirty="0" smtClean="0">
                <a:latin typeface="+mj-lt"/>
              </a:rPr>
            </a:br>
            <a:r>
              <a:rPr lang="en-US" altLang="ja-JP" sz="2400" dirty="0" smtClean="0">
                <a:latin typeface="+mj-lt"/>
              </a:rPr>
              <a:t>     appears in Lattice calc.</a:t>
            </a:r>
            <a:endParaRPr lang="en-US" altLang="ja-JP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864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/>
          <p:cNvGrpSpPr/>
          <p:nvPr/>
        </p:nvGrpSpPr>
        <p:grpSpPr>
          <a:xfrm>
            <a:off x="545631" y="1678075"/>
            <a:ext cx="4407369" cy="2188844"/>
            <a:chOff x="545631" y="1874019"/>
            <a:chExt cx="4407369" cy="2188844"/>
          </a:xfrm>
        </p:grpSpPr>
        <p:pic>
          <p:nvPicPr>
            <p:cNvPr id="4" name="Picture 2" descr="C:\Users\tetsuaki\Desktop\rms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631" y="1874019"/>
              <a:ext cx="4407369" cy="2188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1153887" y="2283602"/>
              <a:ext cx="6848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REM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74" y="4211587"/>
            <a:ext cx="4896081" cy="256664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88571" y="0"/>
            <a:ext cx="6694715" cy="688756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Comment #2: Negative-parity gas-state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5631" y="1355358"/>
            <a:ext cx="1649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C00000"/>
                </a:solidFill>
              </a:rPr>
              <a:t>Huge radius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5289517" y="2116379"/>
            <a:ext cx="3578142" cy="4042349"/>
            <a:chOff x="539552" y="2078282"/>
            <a:chExt cx="3700963" cy="4181104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4"/>
            <a:srcRect l="33.296%" r="38.682%"/>
            <a:stretch/>
          </p:blipFill>
          <p:spPr>
            <a:xfrm>
              <a:off x="1331640" y="2078282"/>
              <a:ext cx="2908875" cy="4181104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4"/>
            <a:srcRect r="91.203%"/>
            <a:stretch/>
          </p:blipFill>
          <p:spPr>
            <a:xfrm>
              <a:off x="539552" y="2078282"/>
              <a:ext cx="913244" cy="4181104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タイトル 1"/>
              <p:cNvSpPr txBox="1">
                <a:spLocks/>
              </p:cNvSpPr>
              <p:nvPr/>
            </p:nvSpPr>
            <p:spPr>
              <a:xfrm>
                <a:off x="746916" y="688756"/>
                <a:ext cx="8229600" cy="80811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85%"/>
                  </a:lnSpc>
                  <a:spcBef>
                    <a:spcPct val="0%"/>
                  </a:spcBef>
                  <a:buNone/>
                  <a:defRPr kumimoji="1" sz="4800" kern="1200" spc="-50" baseline="0%">
                    <a:solidFill>
                      <a:schemeClr val="tx1">
                        <a:lumMod val="75%"/>
                        <a:lumOff val="25%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purl.oclc.org/ooxml/officeDocument/math">
                    <m:sSup>
                      <m:sSupPr>
                        <m:ctrlPr>
                          <a:rPr lang="en-US" altLang="ja-JP" sz="32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20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en-US" altLang="ja-JP" sz="320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ja-JP" altLang="en-US" sz="3200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en-US" altLang="ja-JP" sz="3200" dirty="0" smtClean="0">
                    <a:solidFill>
                      <a:schemeClr val="accent2"/>
                    </a:solidFill>
                  </a:rPr>
                  <a:t>state as an excited state of the Hoyle state</a:t>
                </a:r>
                <a:endParaRPr lang="ja-JP" altLang="en-US" sz="3200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9" name="タイトル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916" y="688756"/>
                <a:ext cx="8229600" cy="808116"/>
              </a:xfrm>
              <a:prstGeom prst="rect">
                <a:avLst/>
              </a:prstGeom>
              <a:blipFill rotWithShape="0">
                <a:blip r:embed="rId5"/>
                <a:stretch>
                  <a:fillRect b="-25.564%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495108" y="3866919"/>
            <a:ext cx="3490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u="sng" dirty="0" smtClean="0">
                <a:solidFill>
                  <a:srgbClr val="C00000"/>
                </a:solidFill>
              </a:rPr>
              <a:t>Enhanced dipole transition</a:t>
            </a:r>
            <a:endParaRPr kumimoji="1" lang="ja-JP" altLang="en-US" sz="24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6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 flipH="1">
            <a:off x="156606" y="1963273"/>
            <a:ext cx="8915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</a:rPr>
              <a:t>○</a:t>
            </a:r>
            <a:r>
              <a:rPr kumimoji="1" lang="ja-JP" altLang="en-US" sz="28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</a:rPr>
              <a:t> </a:t>
            </a:r>
            <a:r>
              <a:rPr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</a:rPr>
              <a:t>But saturation property is lost in neutron-rich nuclei.</a:t>
            </a:r>
          </a:p>
          <a:p>
            <a:r>
              <a:rPr lang="en-US" altLang="ja-JP" sz="2800" dirty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</a:rPr>
              <a:t> </a:t>
            </a:r>
            <a:r>
              <a:rPr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</a:rPr>
              <a:t>    Hence, Ikeda diagram cannot be applied straightforwardly</a:t>
            </a:r>
          </a:p>
        </p:txBody>
      </p:sp>
      <p:sp>
        <p:nvSpPr>
          <p:cNvPr id="9" name="テキスト ボックス 8"/>
          <p:cNvSpPr txBox="1"/>
          <p:nvPr/>
        </p:nvSpPr>
        <p:spPr>
          <a:xfrm flipH="1">
            <a:off x="156607" y="1013534"/>
            <a:ext cx="795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</a:rPr>
              <a:t>○ </a:t>
            </a:r>
            <a:r>
              <a:rPr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</a:rPr>
              <a:t>Ikeda diagram is based on the fundamental nuclear </a:t>
            </a:r>
          </a:p>
          <a:p>
            <a:r>
              <a:rPr lang="en-US" altLang="ja-JP" sz="2800" dirty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</a:rPr>
              <a:t> </a:t>
            </a:r>
            <a:r>
              <a:rPr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</a:rPr>
              <a:t>     properties,  saturation of energy/matter density </a:t>
            </a:r>
            <a:endParaRPr lang="en-US" altLang="ja-JP" sz="2800" dirty="0">
              <a:solidFill>
                <a:schemeClr val="tx1">
                  <a:lumMod val="75%"/>
                  <a:lumOff val="25%"/>
                </a:schemeClr>
              </a:solidFill>
              <a:latin typeface="+mj-lt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flipH="1">
            <a:off x="156608" y="5433519"/>
            <a:ext cx="85050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</a:rPr>
              <a:t>○</a:t>
            </a:r>
            <a:r>
              <a:rPr kumimoji="1" lang="ja-JP" altLang="en-US" sz="32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</a:rPr>
              <a:t> </a:t>
            </a:r>
            <a:r>
              <a:rPr kumimoji="1"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</a:rPr>
              <a:t>Energy/Matter density </a:t>
            </a:r>
            <a:r>
              <a:rPr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</a:rPr>
              <a:t>should be kept constant</a:t>
            </a:r>
          </a:p>
          <a:p>
            <a:r>
              <a:rPr lang="ja-JP" altLang="en-US" sz="28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○</a:t>
            </a:r>
            <a:r>
              <a:rPr lang="ja-JP" altLang="en-US" sz="3200" dirty="0">
                <a:solidFill>
                  <a:schemeClr val="tx1">
                    <a:lumMod val="75%"/>
                    <a:lumOff val="25%"/>
                  </a:schemeClr>
                </a:solidFill>
              </a:rPr>
              <a:t> </a:t>
            </a:r>
            <a:r>
              <a:rPr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Symmetry energy should be minimized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 flipH="1">
            <a:off x="156608" y="4735532"/>
            <a:ext cx="5919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accent2"/>
                </a:solidFill>
                <a:latin typeface="+mj-lt"/>
              </a:rPr>
              <a:t>So, what wil</a:t>
            </a:r>
            <a:r>
              <a:rPr lang="en-US" altLang="ja-JP" sz="3200" dirty="0" smtClean="0">
                <a:solidFill>
                  <a:schemeClr val="accent2"/>
                </a:solidFill>
                <a:latin typeface="+mj-lt"/>
              </a:rPr>
              <a:t>l happen?</a:t>
            </a:r>
            <a:endParaRPr kumimoji="1" lang="ja-JP" altLang="en-US" sz="3200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1801580" y="2955074"/>
            <a:ext cx="6003477" cy="1643476"/>
            <a:chOff x="1801580" y="2824442"/>
            <a:chExt cx="6003477" cy="1643476"/>
          </a:xfrm>
        </p:grpSpPr>
        <p:pic>
          <p:nvPicPr>
            <p:cNvPr id="1026" name="Picture 2" descr="http://www.triumf.ca/sites/default/files/styles/img_assist_style/public/images/Halo_Nucleus.png?itok=8QH5kBbZ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.168%"/>
            <a:stretch/>
          </p:blipFill>
          <p:spPr bwMode="auto">
            <a:xfrm>
              <a:off x="2672438" y="2824442"/>
              <a:ext cx="3431371" cy="1643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1801580" y="3271483"/>
              <a:ext cx="8708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0" baseline="30%" dirty="0" smtClean="0"/>
                <a:t>11</a:t>
              </a:r>
              <a:r>
                <a:rPr kumimoji="1" lang="en-US" altLang="ja-JP" sz="4000" dirty="0" smtClean="0"/>
                <a:t>Li</a:t>
              </a:r>
              <a:endParaRPr kumimoji="1" lang="ja-JP" altLang="en-US" sz="4000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103809" y="3271483"/>
              <a:ext cx="17012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0" baseline="30%" dirty="0" smtClean="0"/>
                <a:t>208</a:t>
              </a:r>
              <a:r>
                <a:rPr lang="en-US" altLang="ja-JP" sz="4000" dirty="0" smtClean="0"/>
                <a:t>Pb</a:t>
              </a:r>
              <a:endParaRPr kumimoji="1" lang="ja-JP" altLang="en-US" sz="4000" dirty="0"/>
            </a:p>
          </p:txBody>
        </p:sp>
      </p:grpSp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822960" y="124045"/>
            <a:ext cx="7940040" cy="688756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What will happen in neutron-rich nuclei?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01317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%"/>
          </a:bodyPr>
          <a:lstStyle/>
          <a:p>
            <a:r>
              <a:rPr kumimoji="1" lang="en-US" altLang="ja-JP" dirty="0" smtClean="0"/>
              <a:t>Summary and Perspective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0237" y="1005172"/>
            <a:ext cx="7869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MO is a novel type of clustering and binding mechanism</a:t>
            </a:r>
            <a:br>
              <a:rPr lang="en-US" altLang="ja-JP" sz="2400" dirty="0" smtClean="0">
                <a:latin typeface="+mj-lt"/>
              </a:rPr>
            </a:br>
            <a:r>
              <a:rPr lang="en-US" altLang="ja-JP" sz="2400" dirty="0" smtClean="0">
                <a:latin typeface="+mj-lt"/>
              </a:rPr>
              <a:t>      in neutron-rich nuclei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0237" y="1803151"/>
            <a:ext cx="7869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Study of MO is extending to C, O and Ne isotopes</a:t>
            </a:r>
            <a:br>
              <a:rPr lang="en-US" altLang="ja-JP" sz="2400" dirty="0" smtClean="0">
                <a:latin typeface="+mj-lt"/>
              </a:rPr>
            </a:br>
            <a:r>
              <a:rPr lang="en-US" altLang="ja-JP" sz="2400" dirty="0" smtClean="0">
                <a:latin typeface="+mj-lt"/>
              </a:rPr>
              <a:t>     exploring “new Ikeda diagram” in neutron-rich nuclei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0237" y="2709986"/>
            <a:ext cx="7869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Linear-chains in </a:t>
            </a:r>
            <a:r>
              <a:rPr lang="en-US" altLang="ja-JP" sz="2400" baseline="30%" dirty="0" smtClean="0">
                <a:latin typeface="+mj-lt"/>
              </a:rPr>
              <a:t>14</a:t>
            </a:r>
            <a:r>
              <a:rPr lang="en-US" altLang="ja-JP" sz="2400" dirty="0" smtClean="0">
                <a:latin typeface="+mj-lt"/>
              </a:rPr>
              <a:t>C look plausible</a:t>
            </a:r>
          </a:p>
          <a:p>
            <a:r>
              <a:rPr lang="en-US" altLang="ja-JP" sz="2400" dirty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    - Huge moment-of-inertia, decay patterns</a:t>
            </a:r>
          </a:p>
          <a:p>
            <a:r>
              <a:rPr lang="en-US" altLang="ja-JP" sz="2400" dirty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    (See talks by </a:t>
            </a:r>
            <a:r>
              <a:rPr lang="en-US" altLang="ja-JP" sz="2400" dirty="0" err="1" smtClean="0">
                <a:latin typeface="+mj-lt"/>
              </a:rPr>
              <a:t>Suhara</a:t>
            </a:r>
            <a:r>
              <a:rPr lang="en-US" altLang="ja-JP" sz="2400" dirty="0" smtClean="0">
                <a:latin typeface="+mj-lt"/>
              </a:rPr>
              <a:t> &amp; Baba)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0237" y="3986156"/>
            <a:ext cx="8080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Reflection asymmetric MO is predicted in O and Ne isotopes</a:t>
            </a:r>
          </a:p>
          <a:p>
            <a:r>
              <a:rPr lang="en-US" altLang="ja-JP" sz="2400" dirty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    Their impact on astrophysical processes is expected</a:t>
            </a:r>
            <a:br>
              <a:rPr lang="en-US" altLang="ja-JP" sz="2400" dirty="0" smtClean="0">
                <a:latin typeface="+mj-lt"/>
              </a:rPr>
            </a:br>
            <a:r>
              <a:rPr lang="en-US" altLang="ja-JP" sz="2400" dirty="0" smtClean="0">
                <a:latin typeface="+mj-lt"/>
              </a:rPr>
              <a:t>      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60237" y="4805120"/>
            <a:ext cx="8080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j-lt"/>
              </a:rPr>
              <a:t>○ </a:t>
            </a:r>
            <a:r>
              <a:rPr lang="en-US" altLang="ja-JP" sz="2400" dirty="0" smtClean="0">
                <a:latin typeface="+mj-lt"/>
              </a:rPr>
              <a:t>Further theoretical and experimental studies are in need</a:t>
            </a:r>
            <a:br>
              <a:rPr lang="en-US" altLang="ja-JP" sz="2400" dirty="0" smtClean="0">
                <a:latin typeface="+mj-lt"/>
              </a:rPr>
            </a:br>
            <a:r>
              <a:rPr lang="en-US" altLang="ja-JP" sz="2400" dirty="0" smtClean="0">
                <a:latin typeface="+mj-lt"/>
              </a:rPr>
              <a:t>      to establish </a:t>
            </a:r>
            <a:r>
              <a:rPr lang="en-US" altLang="ja-JP" sz="2400" dirty="0"/>
              <a:t>“new Ikeda diagram” </a:t>
            </a:r>
            <a:endParaRPr lang="en-US" altLang="ja-JP" sz="2400" dirty="0" smtClean="0">
              <a:latin typeface="+mj-lt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46780" y="5870306"/>
            <a:ext cx="6763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 smtClean="0">
                <a:solidFill>
                  <a:schemeClr val="accent1"/>
                </a:solidFill>
                <a:latin typeface="+mj-lt"/>
              </a:rPr>
              <a:t>Thank you for your attention </a:t>
            </a:r>
          </a:p>
        </p:txBody>
      </p:sp>
    </p:spTree>
    <p:extLst>
      <p:ext uri="{BB962C8B-B14F-4D97-AF65-F5344CB8AC3E}">
        <p14:creationId xmlns:p14="http://schemas.microsoft.com/office/powerpoint/2010/main" val="400261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771796" y="91387"/>
            <a:ext cx="7719061" cy="688756"/>
          </a:xfrm>
        </p:spPr>
        <p:txBody>
          <a:bodyPr>
            <a:noAutofit/>
          </a:bodyPr>
          <a:lstStyle/>
          <a:p>
            <a:r>
              <a:rPr lang="en-US" altLang="ja-JP" sz="3600" dirty="0" smtClean="0">
                <a:solidFill>
                  <a:schemeClr val="tx1">
                    <a:lumMod val="65%"/>
                    <a:lumOff val="35%"/>
                  </a:schemeClr>
                </a:solidFill>
              </a:rPr>
              <a:t>“MF with neutron skin” </a:t>
            </a:r>
            <a:r>
              <a:rPr lang="en-US" altLang="ja-JP" sz="3600" dirty="0" err="1" smtClean="0">
                <a:solidFill>
                  <a:schemeClr val="tx1">
                    <a:lumMod val="65%"/>
                    <a:lumOff val="35%"/>
                  </a:schemeClr>
                </a:solidFill>
              </a:rPr>
              <a:t>v.s</a:t>
            </a:r>
            <a:r>
              <a:rPr lang="en-US" altLang="ja-JP" sz="3600" dirty="0" smtClean="0">
                <a:solidFill>
                  <a:schemeClr val="tx1">
                    <a:lumMod val="65%"/>
                    <a:lumOff val="35%"/>
                  </a:schemeClr>
                </a:solidFill>
              </a:rPr>
              <a:t>. “Clustering” </a:t>
            </a:r>
            <a:endParaRPr kumimoji="1" lang="ja-JP" altLang="en-US" sz="3600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432157" y="1616223"/>
            <a:ext cx="8508282" cy="2308324"/>
            <a:chOff x="432157" y="1501919"/>
            <a:chExt cx="8508282" cy="2308324"/>
          </a:xfrm>
        </p:grpSpPr>
        <p:sp>
          <p:nvSpPr>
            <p:cNvPr id="15" name="テキスト ボックス 14"/>
            <p:cNvSpPr txBox="1"/>
            <p:nvPr/>
          </p:nvSpPr>
          <p:spPr>
            <a:xfrm flipH="1">
              <a:off x="432157" y="1501919"/>
              <a:ext cx="56567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 smtClean="0">
                  <a:solidFill>
                    <a:schemeClr val="tx1">
                      <a:lumMod val="75%"/>
                      <a:lumOff val="25%"/>
                    </a:schemeClr>
                  </a:solidFill>
                  <a:latin typeface="+mj-lt"/>
                </a:rPr>
                <a:t>1. Mean-field with neutron skin</a:t>
              </a:r>
              <a:endParaRPr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</a:endParaRPr>
            </a:p>
            <a:p>
              <a:r>
                <a:rPr lang="ja-JP" altLang="en-US" sz="2800" dirty="0" smtClean="0">
                  <a:solidFill>
                    <a:schemeClr val="tx1">
                      <a:lumMod val="75%"/>
                      <a:lumOff val="25%"/>
                    </a:schemeClr>
                  </a:solidFill>
                </a:rPr>
                <a:t>○ </a:t>
              </a:r>
              <a:r>
                <a:rPr lang="en-US" altLang="ja-JP" sz="2800" dirty="0" smtClean="0">
                  <a:solidFill>
                    <a:schemeClr val="tx1">
                      <a:lumMod val="75%"/>
                      <a:lumOff val="25%"/>
                    </a:schemeClr>
                  </a:solidFill>
                </a:rPr>
                <a:t>Densities are </a:t>
              </a:r>
              <a:r>
                <a:rPr lang="en-US" altLang="ja-JP" sz="2800" dirty="0" smtClean="0">
                  <a:solidFill>
                    <a:schemeClr val="accent2"/>
                  </a:solidFill>
                </a:rPr>
                <a:t>globally</a:t>
              </a:r>
              <a:r>
                <a:rPr lang="en-US" altLang="ja-JP" sz="2800" dirty="0" smtClean="0">
                  <a:solidFill>
                    <a:schemeClr val="tx1">
                      <a:lumMod val="75%"/>
                      <a:lumOff val="25%"/>
                    </a:schemeClr>
                  </a:solidFill>
                </a:rPr>
                <a:t> kept </a:t>
              </a:r>
              <a:br>
                <a:rPr lang="en-US" altLang="ja-JP" sz="2800" dirty="0" smtClean="0">
                  <a:solidFill>
                    <a:schemeClr val="tx1">
                      <a:lumMod val="75%"/>
                      <a:lumOff val="25%"/>
                    </a:schemeClr>
                  </a:solidFill>
                </a:rPr>
              </a:br>
              <a:r>
                <a:rPr lang="en-US" altLang="ja-JP" sz="2800" dirty="0" smtClean="0">
                  <a:solidFill>
                    <a:schemeClr val="tx1">
                      <a:lumMod val="75%"/>
                      <a:lumOff val="25%"/>
                    </a:schemeClr>
                  </a:solidFill>
                </a:rPr>
                <a:t>     almost constant</a:t>
              </a:r>
            </a:p>
            <a:p>
              <a:r>
                <a:rPr lang="ja-JP" altLang="en-US" sz="2800" dirty="0">
                  <a:solidFill>
                    <a:schemeClr val="tx1">
                      <a:lumMod val="75%"/>
                      <a:lumOff val="25%"/>
                    </a:schemeClr>
                  </a:solidFill>
                </a:rPr>
                <a:t>○ </a:t>
              </a:r>
              <a:r>
                <a:rPr lang="en-US" altLang="ja-JP" sz="2800" dirty="0" smtClean="0">
                  <a:solidFill>
                    <a:schemeClr val="tx1">
                      <a:lumMod val="75%"/>
                      <a:lumOff val="25%"/>
                    </a:schemeClr>
                  </a:solidFill>
                </a:rPr>
                <a:t>Symmetry energy is </a:t>
              </a:r>
              <a:r>
                <a:rPr lang="en-US" altLang="ja-JP" sz="2800" dirty="0" smtClean="0">
                  <a:solidFill>
                    <a:schemeClr val="accent2"/>
                  </a:solidFill>
                </a:rPr>
                <a:t>globally</a:t>
              </a:r>
              <a:br>
                <a:rPr lang="en-US" altLang="ja-JP" sz="2800" dirty="0" smtClean="0">
                  <a:solidFill>
                    <a:schemeClr val="accent2"/>
                  </a:solidFill>
                </a:rPr>
              </a:br>
              <a:r>
                <a:rPr lang="en-US" altLang="ja-JP" sz="2800" dirty="0" smtClean="0">
                  <a:solidFill>
                    <a:schemeClr val="tx1">
                      <a:lumMod val="75%"/>
                      <a:lumOff val="25%"/>
                    </a:schemeClr>
                  </a:solidFill>
                </a:rPr>
                <a:t>     minimized</a:t>
              </a:r>
              <a:endParaRPr lang="en-US" altLang="ja-JP" sz="2800" dirty="0">
                <a:solidFill>
                  <a:schemeClr val="tx1">
                    <a:lumMod val="75%"/>
                    <a:lumOff val="25%"/>
                  </a:schemeClr>
                </a:solidFill>
              </a:endParaRPr>
            </a:p>
          </p:txBody>
        </p:sp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.291%"/>
            <a:stretch/>
          </p:blipFill>
          <p:spPr>
            <a:xfrm>
              <a:off x="6389475" y="1629652"/>
              <a:ext cx="2550964" cy="1804420"/>
            </a:xfrm>
            <a:prstGeom prst="rect">
              <a:avLst/>
            </a:prstGeom>
          </p:spPr>
        </p:pic>
      </p:grp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.39%"/>
          <a:stretch/>
        </p:blipFill>
        <p:spPr>
          <a:xfrm>
            <a:off x="6320895" y="4214044"/>
            <a:ext cx="2768677" cy="180442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 flipH="1">
            <a:off x="432157" y="4234235"/>
            <a:ext cx="565676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</a:rPr>
              <a:t>2. Clusters with </a:t>
            </a:r>
            <a:r>
              <a:rPr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</a:rPr>
              <a:t>valence</a:t>
            </a:r>
            <a:r>
              <a:rPr kumimoji="1"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</a:rPr>
              <a:t> neutrons</a:t>
            </a:r>
            <a:endParaRPr lang="en-US" altLang="ja-JP" sz="2800" dirty="0" smtClean="0">
              <a:solidFill>
                <a:schemeClr val="tx1">
                  <a:lumMod val="75%"/>
                  <a:lumOff val="25%"/>
                </a:schemeClr>
              </a:solidFill>
              <a:latin typeface="+mj-lt"/>
            </a:endParaRPr>
          </a:p>
          <a:p>
            <a:r>
              <a:rPr lang="ja-JP" altLang="en-US" sz="28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○ </a:t>
            </a:r>
            <a:r>
              <a:rPr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Densities are </a:t>
            </a:r>
            <a:r>
              <a:rPr lang="en-US" altLang="ja-JP" sz="2800" dirty="0" smtClean="0">
                <a:solidFill>
                  <a:schemeClr val="accent2"/>
                </a:solidFill>
              </a:rPr>
              <a:t>locally</a:t>
            </a:r>
            <a:r>
              <a:rPr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 kept constant</a:t>
            </a:r>
          </a:p>
          <a:p>
            <a:r>
              <a:rPr lang="ja-JP" altLang="en-US" sz="2800" dirty="0">
                <a:solidFill>
                  <a:schemeClr val="tx1">
                    <a:lumMod val="75%"/>
                    <a:lumOff val="25%"/>
                  </a:schemeClr>
                </a:solidFill>
              </a:rPr>
              <a:t>○ </a:t>
            </a:r>
            <a:r>
              <a:rPr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Symmetry energy is </a:t>
            </a:r>
            <a:r>
              <a:rPr lang="en-US" altLang="ja-JP" sz="2800" dirty="0" smtClean="0">
                <a:solidFill>
                  <a:schemeClr val="accent2"/>
                </a:solidFill>
              </a:rPr>
              <a:t>locally</a:t>
            </a:r>
            <a:r>
              <a:rPr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    </a:t>
            </a:r>
          </a:p>
          <a:p>
            <a:r>
              <a:rPr lang="en-US" altLang="ja-JP" sz="2800" dirty="0">
                <a:solidFill>
                  <a:schemeClr val="tx1">
                    <a:lumMod val="75%"/>
                    <a:lumOff val="25%"/>
                  </a:schemeClr>
                </a:solidFill>
              </a:rPr>
              <a:t> </a:t>
            </a:r>
            <a:r>
              <a:rPr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    minimized</a:t>
            </a:r>
            <a:endParaRPr lang="en-US" altLang="ja-JP" sz="2800" dirty="0">
              <a:solidFill>
                <a:schemeClr val="tx1">
                  <a:lumMod val="75%"/>
                  <a:lumOff val="25%"/>
                </a:schemeClr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flipH="1">
            <a:off x="1270744" y="6111672"/>
            <a:ext cx="672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schemeClr val="accent2"/>
                </a:solidFill>
                <a:latin typeface="+mj-lt"/>
              </a:rPr>
              <a:t>Which is better for deeper binding?</a:t>
            </a:r>
            <a:endParaRPr kumimoji="1" lang="ja-JP" altLang="en-US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flipH="1">
            <a:off x="432157" y="963504"/>
            <a:ext cx="672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schemeClr val="accent2"/>
                </a:solidFill>
                <a:latin typeface="+mj-lt"/>
              </a:rPr>
              <a:t>There are two solutions</a:t>
            </a:r>
            <a:endParaRPr kumimoji="1" lang="ja-JP" altLang="en-US" sz="32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703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.095%" t="4.56%" r="9.626%" b="87.228%"/>
          <a:stretch/>
        </p:blipFill>
        <p:spPr bwMode="auto">
          <a:xfrm>
            <a:off x="7752493" y="1865441"/>
            <a:ext cx="1011140" cy="43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606890" y="1869612"/>
            <a:ext cx="7023068" cy="1865084"/>
            <a:chOff x="637568" y="1826591"/>
            <a:chExt cx="5110422" cy="1357152"/>
          </a:xfrm>
        </p:grpSpPr>
        <p:pic>
          <p:nvPicPr>
            <p:cNvPr id="22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.177%" t="53.67%" r="9.626%" b="12.419%"/>
            <a:stretch/>
          </p:blipFill>
          <p:spPr bwMode="auto">
            <a:xfrm>
              <a:off x="3129569" y="1826591"/>
              <a:ext cx="2618421" cy="1347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%"/>
                  <a:headEnd/>
                  <a:tailEnd/>
                </a14:hiddenLine>
              </a:ext>
            </a:extLst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.177%" t="13.185%" r="9.626%" b="53.206%"/>
            <a:stretch/>
          </p:blipFill>
          <p:spPr bwMode="auto">
            <a:xfrm>
              <a:off x="637568" y="1848685"/>
              <a:ext cx="2618421" cy="13350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%"/>
                  <a:headEnd/>
                  <a:tailEnd/>
                </a14:hiddenLine>
              </a:ext>
            </a:extLst>
          </p:spPr>
        </p:pic>
      </p:grp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71" y="3695508"/>
            <a:ext cx="4198689" cy="3066175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114141" y="4059034"/>
            <a:ext cx="4947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+mj-lt"/>
              </a:rPr>
              <a:t>C</a:t>
            </a:r>
            <a:r>
              <a:rPr kumimoji="1" lang="en-US" altLang="ja-JP" sz="2800" dirty="0" smtClean="0">
                <a:latin typeface="+mj-lt"/>
              </a:rPr>
              <a:t>harge radii of Be and B isotopes</a:t>
            </a:r>
            <a:br>
              <a:rPr kumimoji="1" lang="en-US" altLang="ja-JP" sz="2800" dirty="0" smtClean="0">
                <a:latin typeface="+mj-lt"/>
              </a:rPr>
            </a:br>
            <a:r>
              <a:rPr lang="en-US" altLang="ja-JP" sz="2800" dirty="0" smtClean="0">
                <a:latin typeface="+mj-lt"/>
              </a:rPr>
              <a:t>can</a:t>
            </a:r>
            <a:r>
              <a:rPr kumimoji="1" lang="en-US" altLang="ja-JP" sz="2800" dirty="0" smtClean="0">
                <a:latin typeface="+mj-lt"/>
              </a:rPr>
              <a:t> be a signature of clustering </a:t>
            </a:r>
            <a:endParaRPr kumimoji="1" lang="ja-JP" altLang="en-US" sz="2800" dirty="0">
              <a:latin typeface="+mj-lt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58139" y="5697992"/>
            <a:ext cx="44180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/>
              <a:t>A. Estrade, et al</a:t>
            </a:r>
            <a:r>
              <a:rPr lang="en-US" altLang="ja-JP" sz="2000" dirty="0" smtClean="0"/>
              <a:t>.,  </a:t>
            </a:r>
            <a:r>
              <a:rPr lang="en-US" altLang="ja-JP" sz="2000" dirty="0"/>
              <a:t>PRL113, 132501 (2014</a:t>
            </a:r>
            <a:r>
              <a:rPr lang="en-US" altLang="ja-JP" sz="2000" dirty="0" smtClean="0"/>
              <a:t>)</a:t>
            </a:r>
            <a:endParaRPr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 flipH="1">
            <a:off x="114141" y="901449"/>
            <a:ext cx="8649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chemeClr val="accent2"/>
                </a:solidFill>
                <a:latin typeface="+mj-lt"/>
              </a:rPr>
              <a:t>A </a:t>
            </a:r>
            <a:r>
              <a:rPr kumimoji="1" lang="en-US" altLang="ja-JP" sz="2800" dirty="0" smtClean="0">
                <a:solidFill>
                  <a:schemeClr val="accent2"/>
                </a:solidFill>
                <a:latin typeface="+mj-lt"/>
              </a:rPr>
              <a:t>possible answer i</a:t>
            </a:r>
            <a:r>
              <a:rPr lang="en-US" altLang="ja-JP" sz="2800" dirty="0" smtClean="0">
                <a:solidFill>
                  <a:schemeClr val="accent2"/>
                </a:solidFill>
                <a:latin typeface="+mj-lt"/>
              </a:rPr>
              <a:t>n light nuclei</a:t>
            </a:r>
            <a:r>
              <a:rPr kumimoji="1" lang="en-US" altLang="ja-JP" sz="2800" dirty="0" smtClean="0">
                <a:solidFill>
                  <a:schemeClr val="accent2"/>
                </a:solidFill>
                <a:latin typeface="+mj-lt"/>
              </a:rPr>
              <a:t>:    </a:t>
            </a:r>
            <a:r>
              <a:rPr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rPr>
              <a:t>mean-field </a:t>
            </a:r>
            <a:r>
              <a:rPr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sz="2800" dirty="0">
                <a:solidFill>
                  <a:schemeClr val="tx1">
                    <a:lumMod val="75%"/>
                    <a:lumOff val="25%"/>
                  </a:schemeClr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⇒</a:t>
            </a:r>
            <a:r>
              <a:rPr lang="en-US" altLang="ja-JP" sz="2800" dirty="0" smtClean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rPr>
              <a:t> cluster</a:t>
            </a:r>
            <a:endParaRPr lang="ja-JP" altLang="en-US" sz="2800" dirty="0">
              <a:solidFill>
                <a:schemeClr val="tx1">
                  <a:lumMod val="75%"/>
                  <a:lumOff val="25%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30522" y="1376701"/>
            <a:ext cx="5458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+mj-lt"/>
                <a:cs typeface="Times New Roman" panose="02020603050405020304" pitchFamily="18" charset="0"/>
              </a:rPr>
              <a:t>Y. </a:t>
            </a:r>
            <a:r>
              <a:rPr lang="en-US" altLang="ja-JP" sz="2000" dirty="0" smtClean="0">
                <a:latin typeface="+mj-lt"/>
                <a:cs typeface="Times New Roman" panose="02020603050405020304" pitchFamily="18" charset="0"/>
              </a:rPr>
              <a:t>Kanada-En’yo and H. Horiuchi, </a:t>
            </a:r>
            <a:r>
              <a:rPr lang="en-US" altLang="ja-JP" sz="2000" dirty="0">
                <a:latin typeface="+mj-lt"/>
                <a:cs typeface="Times New Roman" panose="02020603050405020304" pitchFamily="18" charset="0"/>
              </a:rPr>
              <a:t>PRC52, </a:t>
            </a:r>
            <a:r>
              <a:rPr lang="en-US" altLang="ja-JP" sz="2000" dirty="0" smtClean="0">
                <a:latin typeface="+mj-lt"/>
                <a:cs typeface="Times New Roman" panose="02020603050405020304" pitchFamily="18" charset="0"/>
              </a:rPr>
              <a:t>647(1995).</a:t>
            </a:r>
            <a:endParaRPr lang="ja-JP" alt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58139" y="5358070"/>
            <a:ext cx="4411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A. Krieger, et al.,   PRL108, 142501 (2012)</a:t>
            </a:r>
            <a:endParaRPr kumimoji="1" lang="ja-JP" altLang="en-US" sz="2000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947676" y="5228596"/>
            <a:ext cx="7663541" cy="1214629"/>
            <a:chOff x="478973" y="5359228"/>
            <a:chExt cx="7663541" cy="1214629"/>
          </a:xfrm>
        </p:grpSpPr>
        <p:sp>
          <p:nvSpPr>
            <p:cNvPr id="2" name="角丸四角形 1"/>
            <p:cNvSpPr/>
            <p:nvPr/>
          </p:nvSpPr>
          <p:spPr>
            <a:xfrm>
              <a:off x="478973" y="5359228"/>
              <a:ext cx="7663541" cy="1214629"/>
            </a:xfrm>
            <a:prstGeom prst="roundRect">
              <a:avLst>
                <a:gd name="adj" fmla="val 9497"/>
              </a:avLst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 flipH="1">
              <a:off x="738976" y="5929113"/>
              <a:ext cx="683618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solidFill>
                    <a:schemeClr val="accent2"/>
                  </a:solidFill>
                  <a:latin typeface="+mj-lt"/>
                </a:rPr>
                <a:t>What is the origin of this dependence?</a:t>
              </a:r>
              <a:endParaRPr lang="ja-JP" altLang="en-US" sz="2800" dirty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 flipH="1">
              <a:off x="738975" y="5449409"/>
              <a:ext cx="721848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solidFill>
                    <a:schemeClr val="accent2"/>
                  </a:solidFill>
                  <a:latin typeface="+mj-lt"/>
                </a:rPr>
                <a:t>Clustering sharply depends on neutron number</a:t>
              </a:r>
              <a:endParaRPr lang="ja-JP" altLang="en-US" sz="2800" dirty="0">
                <a:solidFill>
                  <a:schemeClr val="tx1">
                    <a:lumMod val="75%"/>
                    <a:lumOff val="25%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タイトル 4"/>
          <p:cNvSpPr>
            <a:spLocks noGrp="1"/>
          </p:cNvSpPr>
          <p:nvPr>
            <p:ph type="title"/>
          </p:nvPr>
        </p:nvSpPr>
        <p:spPr>
          <a:xfrm>
            <a:off x="771796" y="91387"/>
            <a:ext cx="7719061" cy="688756"/>
          </a:xfrm>
        </p:spPr>
        <p:txBody>
          <a:bodyPr>
            <a:noAutofit/>
          </a:bodyPr>
          <a:lstStyle/>
          <a:p>
            <a:r>
              <a:rPr lang="en-US" altLang="ja-JP" sz="3600" dirty="0" smtClean="0">
                <a:solidFill>
                  <a:schemeClr val="tx1">
                    <a:lumMod val="65%"/>
                    <a:lumOff val="35%"/>
                  </a:schemeClr>
                </a:solidFill>
              </a:rPr>
              <a:t>“MF with neutron skin” </a:t>
            </a:r>
            <a:r>
              <a:rPr lang="en-US" altLang="ja-JP" sz="3600" dirty="0" err="1" smtClean="0">
                <a:solidFill>
                  <a:schemeClr val="tx1">
                    <a:lumMod val="65%"/>
                    <a:lumOff val="35%"/>
                  </a:schemeClr>
                </a:solidFill>
              </a:rPr>
              <a:t>v.s</a:t>
            </a:r>
            <a:r>
              <a:rPr lang="en-US" altLang="ja-JP" sz="3600" dirty="0" smtClean="0">
                <a:solidFill>
                  <a:schemeClr val="tx1">
                    <a:lumMod val="65%"/>
                    <a:lumOff val="35%"/>
                  </a:schemeClr>
                </a:solidFill>
              </a:rPr>
              <a:t>. “Clustering” 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6822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%"/>
          </a:bodyPr>
          <a:lstStyle/>
          <a:p>
            <a:r>
              <a:rPr lang="en-US" altLang="ja-JP" dirty="0" smtClean="0"/>
              <a:t>Molecular Orbits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01878" y="935720"/>
            <a:ext cx="8540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%"/>
              </a:spcBef>
              <a:buFontTx/>
              <a:buNone/>
            </a:pPr>
            <a:r>
              <a:rPr lang="en-US" altLang="ja-JP" sz="2800" dirty="0" smtClean="0">
                <a:solidFill>
                  <a:schemeClr val="accent2"/>
                </a:solidFill>
              </a:rPr>
              <a:t>Underlying quantum shell effect;  “</a:t>
            </a:r>
            <a:r>
              <a:rPr lang="en-US" altLang="en-US" sz="2800" dirty="0" smtClean="0">
                <a:solidFill>
                  <a:schemeClr val="accent2"/>
                </a:solidFill>
              </a:rPr>
              <a:t>Molecular Orbits (MO)”</a:t>
            </a:r>
            <a:endParaRPr lang="en-GB" altLang="en-US" sz="2800" dirty="0">
              <a:solidFill>
                <a:schemeClr val="accent2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319362" y="1472287"/>
            <a:ext cx="86993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%"/>
              </a:spcBef>
              <a:buFontTx/>
              <a:buNone/>
            </a:pPr>
            <a:r>
              <a:rPr lang="en-US" altLang="ja-JP" sz="22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A special class of neutron orbits (MO) are formed </a:t>
            </a:r>
            <a:r>
              <a:rPr lang="en-US" altLang="en-US" sz="22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around the clustered core</a:t>
            </a:r>
            <a:endParaRPr lang="en-GB" altLang="en-US" sz="2200" dirty="0">
              <a:solidFill>
                <a:schemeClr val="tx1">
                  <a:lumMod val="75%"/>
                  <a:lumOff val="25%"/>
                </a:schemeClr>
              </a:solidFill>
            </a:endParaRPr>
          </a:p>
        </p:txBody>
      </p:sp>
      <p:pic>
        <p:nvPicPr>
          <p:cNvPr id="41" name="コンテンツ プレースホルダ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.783%"/>
          <a:stretch/>
        </p:blipFill>
        <p:spPr>
          <a:xfrm>
            <a:off x="2320198" y="2616632"/>
            <a:ext cx="5555885" cy="10182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/>
              <p:cNvSpPr txBox="1"/>
              <p:nvPr/>
            </p:nvSpPr>
            <p:spPr>
              <a:xfrm>
                <a:off x="4092098" y="2896087"/>
                <a:ext cx="106099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purl.oclc.org/ooxml/officeDocument/math">
                    <m:r>
                      <a:rPr kumimoji="1"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ja-JP" sz="2400" dirty="0" smtClean="0">
                    <a:solidFill>
                      <a:srgbClr val="C00000"/>
                    </a:solidFill>
                  </a:rPr>
                  <a:t>-orbit</a:t>
                </a:r>
              </a:p>
            </p:txBody>
          </p:sp>
        </mc:Choice>
        <mc:Fallback xmlns:a="http://schemas.openxmlformats.org/drawingml/2006/main" xmlns:r="http://schemas.openxmlformats.org/officeDocument/2006/relationships" xmlns:p="http://schemas.openxmlformats.org/presentationml/2006/main" xmlns="">
          <p:sp>
            <p:nvSpPr>
              <p:cNvPr id="53" name="テキスト ボックス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098" y="2896087"/>
                <a:ext cx="1060996" cy="461665"/>
              </a:xfrm>
              <a:prstGeom prst="rect">
                <a:avLst/>
              </a:prstGeom>
              <a:blipFill rotWithShape="0">
                <a:blip r:embed="rId3"/>
                <a:stretch>
                  <a:fillRect t="-10526" r="-7471" b="-289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/>
              <p:cNvSpPr txBox="1"/>
              <p:nvPr/>
            </p:nvSpPr>
            <p:spPr>
              <a:xfrm>
                <a:off x="1245865" y="2939631"/>
                <a:ext cx="107433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purl.oclc.org/ooxml/officeDocument/math">
                    <m:r>
                      <a:rPr kumimoji="1" lang="en-US" altLang="ja-JP" sz="2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en-US" altLang="ja-JP" sz="2400" dirty="0" smtClean="0">
                    <a:solidFill>
                      <a:srgbClr val="00B0F0"/>
                    </a:solidFill>
                  </a:rPr>
                  <a:t>-orbit</a:t>
                </a:r>
              </a:p>
            </p:txBody>
          </p:sp>
        </mc:Choice>
        <mc:Fallback xmlns:a="http://schemas.openxmlformats.org/drawingml/2006/main" xmlns:r="http://schemas.openxmlformats.org/officeDocument/2006/relationships" xmlns:p="http://schemas.openxmlformats.org/presentationml/2006/main" xmlns="">
          <p:sp>
            <p:nvSpPr>
              <p:cNvPr id="57" name="テキスト ボックス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865" y="2939631"/>
                <a:ext cx="1074333" cy="461665"/>
              </a:xfrm>
              <a:prstGeom prst="rect">
                <a:avLst/>
              </a:prstGeom>
              <a:blipFill rotWithShape="0">
                <a:blip r:embed="rId4"/>
                <a:stretch>
                  <a:fillRect t="-10526" r="-6215" b="-289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正方形/長方形 3"/>
          <p:cNvSpPr/>
          <p:nvPr/>
        </p:nvSpPr>
        <p:spPr>
          <a:xfrm>
            <a:off x="3753118" y="1892288"/>
            <a:ext cx="52703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W. von Oertzen et al., Phys</a:t>
            </a:r>
            <a:r>
              <a:rPr lang="en-US" altLang="ja-JP" sz="2000" dirty="0"/>
              <a:t>. Rep. 432, </a:t>
            </a:r>
            <a:r>
              <a:rPr lang="en-US" altLang="ja-JP" sz="2000" dirty="0" smtClean="0"/>
              <a:t>43 (2006).</a:t>
            </a:r>
            <a:endParaRPr lang="ja-JP" altLang="en-US" sz="20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91" y="3706066"/>
            <a:ext cx="7200000" cy="3021617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468086" y="2712399"/>
            <a:ext cx="8207828" cy="4015284"/>
            <a:chOff x="468086" y="2712399"/>
            <a:chExt cx="8207828" cy="4015284"/>
          </a:xfrm>
        </p:grpSpPr>
        <p:sp>
          <p:nvSpPr>
            <p:cNvPr id="20" name="正方形/長方形 19"/>
            <p:cNvSpPr/>
            <p:nvPr/>
          </p:nvSpPr>
          <p:spPr>
            <a:xfrm>
              <a:off x="468086" y="2712399"/>
              <a:ext cx="8207828" cy="4015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991" y="3706066"/>
              <a:ext cx="7200000" cy="3021617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.127%"/>
            <a:stretch/>
          </p:blipFill>
          <p:spPr>
            <a:xfrm>
              <a:off x="1676590" y="2755148"/>
              <a:ext cx="1033953" cy="941729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.979%" r="41.823%"/>
            <a:stretch/>
          </p:blipFill>
          <p:spPr>
            <a:xfrm>
              <a:off x="3799114" y="2755148"/>
              <a:ext cx="1415143" cy="941729"/>
            </a:xfrm>
            <a:prstGeom prst="rect">
              <a:avLst/>
            </a:prstGeom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.293%" r="-0.119%"/>
            <a:stretch/>
          </p:blipFill>
          <p:spPr>
            <a:xfrm>
              <a:off x="6313715" y="2755148"/>
              <a:ext cx="1447800" cy="941729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1458315" y="3656456"/>
              <a:ext cx="14487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200" dirty="0" smtClean="0">
                  <a:solidFill>
                    <a:schemeClr val="tx1">
                      <a:lumMod val="75%"/>
                      <a:lumOff val="25%"/>
                    </a:schemeClr>
                  </a:solidFill>
                </a:rPr>
                <a:t>One center</a:t>
              </a:r>
              <a:endParaRPr kumimoji="1" lang="ja-JP" altLang="en-US" sz="2200" dirty="0">
                <a:solidFill>
                  <a:schemeClr val="tx1">
                    <a:lumMod val="75%"/>
                    <a:lumOff val="25%"/>
                  </a:schemeClr>
                </a:solidFill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3307862" y="3656456"/>
              <a:ext cx="26352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00" dirty="0" smtClean="0">
                  <a:solidFill>
                    <a:schemeClr val="tx1">
                      <a:lumMod val="75%"/>
                      <a:lumOff val="25%"/>
                    </a:schemeClr>
                  </a:solidFill>
                </a:rPr>
                <a:t>Covalent (two</a:t>
              </a:r>
              <a:r>
                <a:rPr kumimoji="1" lang="en-US" altLang="ja-JP" sz="2200" dirty="0" smtClean="0">
                  <a:solidFill>
                    <a:schemeClr val="tx1">
                      <a:lumMod val="75%"/>
                      <a:lumOff val="25%"/>
                    </a:schemeClr>
                  </a:solidFill>
                </a:rPr>
                <a:t> center)</a:t>
              </a:r>
              <a:endParaRPr kumimoji="1" lang="ja-JP" altLang="en-US" sz="2200" dirty="0">
                <a:solidFill>
                  <a:schemeClr val="tx1">
                    <a:lumMod val="75%"/>
                    <a:lumOff val="25%"/>
                  </a:schemeClr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6060856" y="3656456"/>
              <a:ext cx="21929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00" dirty="0" smtClean="0">
                  <a:solidFill>
                    <a:schemeClr val="tx1">
                      <a:lumMod val="75%"/>
                      <a:lumOff val="25%"/>
                    </a:schemeClr>
                  </a:solidFill>
                </a:rPr>
                <a:t>Ionic (two</a:t>
              </a:r>
              <a:r>
                <a:rPr kumimoji="1" lang="en-US" altLang="ja-JP" sz="2200" dirty="0" smtClean="0">
                  <a:solidFill>
                    <a:schemeClr val="tx1">
                      <a:lumMod val="75%"/>
                      <a:lumOff val="25%"/>
                    </a:schemeClr>
                  </a:solidFill>
                </a:rPr>
                <a:t> center)</a:t>
              </a:r>
              <a:endParaRPr kumimoji="1" lang="ja-JP" altLang="en-US" sz="2200" dirty="0">
                <a:solidFill>
                  <a:schemeClr val="tx1">
                    <a:lumMod val="75%"/>
                    <a:lumOff val="25%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54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5680980" y="3493667"/>
            <a:ext cx="3394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Increase of      charge radii</a:t>
            </a:r>
            <a:endParaRPr kumimoji="1" lang="ja-JP" altLang="en-US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%"/>
          </a:bodyPr>
          <a:lstStyle/>
          <a:p>
            <a:r>
              <a:rPr lang="en-US" altLang="ja-JP" dirty="0" smtClean="0"/>
              <a:t>MO in Be isotopes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6833770" y="1018990"/>
            <a:ext cx="1023258" cy="1519110"/>
            <a:chOff x="4463183" y="4080593"/>
            <a:chExt cx="1023258" cy="151911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4721075" y="4080593"/>
              <a:ext cx="5934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solidFill>
                    <a:srgbClr val="00B0F0"/>
                  </a:solidFill>
                  <a:latin typeface="Symbol" panose="05050102010706020507" pitchFamily="18" charset="2"/>
                </a:rPr>
                <a:t>p</a:t>
              </a:r>
              <a:r>
                <a:rPr kumimoji="1" lang="en-US" altLang="ja-JP" sz="3600" baseline="30%" dirty="0" smtClean="0">
                  <a:solidFill>
                    <a:srgbClr val="00B0F0"/>
                  </a:solidFill>
                </a:rPr>
                <a:t>2</a:t>
              </a:r>
              <a:endParaRPr kumimoji="1" lang="ja-JP" altLang="en-US" sz="3600" baseline="30%" dirty="0">
                <a:solidFill>
                  <a:srgbClr val="00B0F0"/>
                </a:solidFill>
              </a:endParaRPr>
            </a:p>
          </p:txBody>
        </p:sp>
        <p:pic>
          <p:nvPicPr>
            <p:cNvPr id="32" name="コンテンツ プレースホルダー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.306%" t="51.079%" r="47.47%" b="-0.001%"/>
            <a:stretch/>
          </p:blipFill>
          <p:spPr>
            <a:xfrm>
              <a:off x="4463183" y="4702125"/>
              <a:ext cx="1023258" cy="897578"/>
            </a:xfrm>
            <a:prstGeom prst="rect">
              <a:avLst/>
            </a:prstGeom>
          </p:spPr>
        </p:pic>
      </p:grpSp>
      <p:grpSp>
        <p:nvGrpSpPr>
          <p:cNvPr id="14" name="グループ化 13"/>
          <p:cNvGrpSpPr/>
          <p:nvPr/>
        </p:nvGrpSpPr>
        <p:grpSpPr>
          <a:xfrm>
            <a:off x="6479597" y="4555359"/>
            <a:ext cx="1752768" cy="1501553"/>
            <a:chOff x="6624878" y="5056374"/>
            <a:chExt cx="1752768" cy="1501553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7068447" y="5056374"/>
              <a:ext cx="9364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solidFill>
                    <a:schemeClr val="accent1"/>
                  </a:solidFill>
                  <a:latin typeface="Symbol" panose="05050102010706020507" pitchFamily="18" charset="2"/>
                </a:rPr>
                <a:t>p</a:t>
              </a:r>
              <a:r>
                <a:rPr kumimoji="1" lang="en-US" altLang="ja-JP" sz="3200" baseline="30%" dirty="0" smtClean="0">
                  <a:solidFill>
                    <a:schemeClr val="accent1"/>
                  </a:solidFill>
                </a:rPr>
                <a:t>2</a:t>
              </a:r>
              <a:r>
                <a:rPr kumimoji="1" lang="en-US" altLang="ja-JP" sz="32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kumimoji="1" lang="en-US" altLang="ja-JP" sz="3200" baseline="30%" dirty="0" smtClean="0">
                  <a:solidFill>
                    <a:srgbClr val="FF0000"/>
                  </a:solidFill>
                </a:rPr>
                <a:t>2</a:t>
              </a:r>
              <a:endParaRPr kumimoji="1" lang="ja-JP" altLang="en-US" sz="3200" baseline="30%" dirty="0">
                <a:solidFill>
                  <a:srgbClr val="FF0000"/>
                </a:solidFill>
              </a:endParaRPr>
            </a:p>
          </p:txBody>
        </p:sp>
        <p:pic>
          <p:nvPicPr>
            <p:cNvPr id="33" name="コンテンツ プレースホルダー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.923%" t="49.007%"/>
            <a:stretch/>
          </p:blipFill>
          <p:spPr>
            <a:xfrm>
              <a:off x="6624878" y="5622328"/>
              <a:ext cx="1752768" cy="935599"/>
            </a:xfrm>
            <a:prstGeom prst="rect">
              <a:avLst/>
            </a:prstGeom>
          </p:spPr>
        </p:pic>
      </p:grpSp>
      <p:sp>
        <p:nvSpPr>
          <p:cNvPr id="15" name="テキスト ボックス 14"/>
          <p:cNvSpPr txBox="1"/>
          <p:nvPr/>
        </p:nvSpPr>
        <p:spPr>
          <a:xfrm>
            <a:off x="5962140" y="1808690"/>
            <a:ext cx="798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aseline="30%" dirty="0" smtClean="0"/>
              <a:t>10</a:t>
            </a:r>
            <a:r>
              <a:rPr kumimoji="1" lang="en-US" altLang="ja-JP" sz="2800" dirty="0" smtClean="0"/>
              <a:t>Be</a:t>
            </a:r>
            <a:endParaRPr kumimoji="1" lang="ja-JP" altLang="en-US" sz="28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04798" y="2533875"/>
            <a:ext cx="2101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accent1"/>
                </a:solidFill>
              </a:rPr>
              <a:t>r</a:t>
            </a:r>
            <a:r>
              <a:rPr kumimoji="1" lang="en-US" altLang="ja-JP" sz="2400" dirty="0" smtClean="0">
                <a:solidFill>
                  <a:schemeClr val="accent1"/>
                </a:solidFill>
              </a:rPr>
              <a:t>educed cluster</a:t>
            </a:r>
            <a:endParaRPr kumimoji="1"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096819" y="6039917"/>
            <a:ext cx="2589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pronounced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cluster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680980" y="5327502"/>
            <a:ext cx="798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aseline="30%" dirty="0" smtClean="0"/>
              <a:t>12</a:t>
            </a:r>
            <a:r>
              <a:rPr kumimoji="1" lang="en-US" altLang="ja-JP" sz="2800" dirty="0" smtClean="0"/>
              <a:t>Be</a:t>
            </a:r>
            <a:endParaRPr kumimoji="1" lang="ja-JP" altLang="en-US" sz="28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8" y="2630490"/>
            <a:ext cx="4440315" cy="3640259"/>
          </a:xfrm>
          <a:prstGeom prst="rect">
            <a:avLst/>
          </a:prstGeom>
        </p:spPr>
      </p:pic>
      <p:sp>
        <p:nvSpPr>
          <p:cNvPr id="51" name="テキスト ボックス 50"/>
          <p:cNvSpPr txBox="1"/>
          <p:nvPr/>
        </p:nvSpPr>
        <p:spPr>
          <a:xfrm>
            <a:off x="945623" y="6326926"/>
            <a:ext cx="4411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A. Krieger, et al.,   PRL108, 142501 (2012)</a:t>
            </a:r>
            <a:endParaRPr kumimoji="1" lang="ja-JP" altLang="en-US" sz="20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945623" y="875418"/>
            <a:ext cx="4947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+mj-lt"/>
              </a:rPr>
              <a:t>MO explains the increase of charge radii in </a:t>
            </a:r>
            <a:r>
              <a:rPr lang="en-US" altLang="ja-JP" sz="2800" baseline="30%" dirty="0" smtClean="0">
                <a:latin typeface="+mj-lt"/>
              </a:rPr>
              <a:t>12</a:t>
            </a:r>
            <a:r>
              <a:rPr lang="en-US" altLang="ja-JP" sz="2800" dirty="0" smtClean="0">
                <a:latin typeface="+mj-lt"/>
              </a:rPr>
              <a:t>Be</a:t>
            </a:r>
            <a:endParaRPr kumimoji="1" lang="ja-JP" altLang="en-US" sz="2800" dirty="0">
              <a:latin typeface="+mj-lt"/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7091662" y="3211286"/>
            <a:ext cx="473910" cy="1219200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75%"/>
                <a:lumOff val="25%"/>
              </a:schemeClr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620861" y="4976433"/>
            <a:ext cx="798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aseline="30%" dirty="0" smtClean="0"/>
              <a:t>10</a:t>
            </a:r>
            <a:r>
              <a:rPr kumimoji="1" lang="en-US" altLang="ja-JP" sz="2800" dirty="0" smtClean="0"/>
              <a:t>Be</a:t>
            </a:r>
            <a:endParaRPr kumimoji="1" lang="ja-JP" altLang="en-US" sz="2800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405528" y="4273915"/>
            <a:ext cx="798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aseline="30%" dirty="0" smtClean="0"/>
              <a:t>12</a:t>
            </a:r>
            <a:r>
              <a:rPr kumimoji="1" lang="en-US" altLang="ja-JP" sz="2800" dirty="0" smtClean="0"/>
              <a:t>Be</a:t>
            </a:r>
            <a:endParaRPr kumimoji="1" lang="ja-JP" altLang="en-US" sz="28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014429" y="2049897"/>
            <a:ext cx="4947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j-lt"/>
              </a:rPr>
              <a:t>AMD/FMD, Cluste</a:t>
            </a:r>
            <a:r>
              <a:rPr lang="en-US" altLang="ja-JP" sz="2400" dirty="0" smtClean="0">
                <a:latin typeface="+mj-lt"/>
              </a:rPr>
              <a:t>r model calc.</a:t>
            </a:r>
            <a:endParaRPr kumimoji="1" lang="ja-JP" altLang="en-US" sz="2400" dirty="0">
              <a:latin typeface="+mj-lt"/>
            </a:endParaRPr>
          </a:p>
        </p:txBody>
      </p:sp>
      <p:grpSp>
        <p:nvGrpSpPr>
          <p:cNvPr id="77" name="グループ化 76"/>
          <p:cNvGrpSpPr/>
          <p:nvPr/>
        </p:nvGrpSpPr>
        <p:grpSpPr>
          <a:xfrm>
            <a:off x="172608" y="905851"/>
            <a:ext cx="8813427" cy="5825641"/>
            <a:chOff x="188146" y="967045"/>
            <a:chExt cx="8813427" cy="5825641"/>
          </a:xfrm>
        </p:grpSpPr>
        <p:sp>
          <p:nvSpPr>
            <p:cNvPr id="78" name="正方形/長方形 77"/>
            <p:cNvSpPr/>
            <p:nvPr/>
          </p:nvSpPr>
          <p:spPr>
            <a:xfrm>
              <a:off x="188146" y="1048558"/>
              <a:ext cx="8813427" cy="5736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79" name="コンテンツ プレースホルダー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.923%" t="49.007%"/>
            <a:stretch/>
          </p:blipFill>
          <p:spPr>
            <a:xfrm>
              <a:off x="6650736" y="5164857"/>
              <a:ext cx="1752768" cy="935599"/>
            </a:xfrm>
            <a:prstGeom prst="rect">
              <a:avLst/>
            </a:prstGeom>
          </p:spPr>
        </p:pic>
        <p:sp>
          <p:nvSpPr>
            <p:cNvPr id="80" name="テキスト ボックス 79"/>
            <p:cNvSpPr txBox="1"/>
            <p:nvPr/>
          </p:nvSpPr>
          <p:spPr>
            <a:xfrm>
              <a:off x="5920465" y="5371046"/>
              <a:ext cx="7986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aseline="30%" dirty="0" smtClean="0"/>
                <a:t>12</a:t>
              </a:r>
              <a:r>
                <a:rPr kumimoji="1" lang="en-US" altLang="ja-JP" sz="2800" dirty="0" smtClean="0"/>
                <a:t>Be</a:t>
              </a:r>
              <a:endParaRPr kumimoji="1" lang="ja-JP" altLang="en-US" sz="2800" dirty="0"/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488422" y="967045"/>
              <a:ext cx="497620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latin typeface="+mj-lt"/>
                </a:rPr>
                <a:t>Evolution from covalent bonding</a:t>
              </a:r>
              <a:br>
                <a:rPr lang="en-US" altLang="ja-JP" sz="2800" dirty="0" smtClean="0">
                  <a:latin typeface="+mj-lt"/>
                </a:rPr>
              </a:br>
              <a:r>
                <a:rPr lang="en-US" altLang="ja-JP" sz="2800" dirty="0" smtClean="0">
                  <a:latin typeface="+mj-lt"/>
                </a:rPr>
                <a:t>to ionic bonding was</a:t>
              </a:r>
            </a:p>
            <a:p>
              <a:r>
                <a:rPr lang="en-US" altLang="ja-JP" sz="2800" dirty="0" smtClean="0">
                  <a:latin typeface="+mj-lt"/>
                </a:rPr>
                <a:t>theoretically predicted and experimentally identified</a:t>
              </a:r>
              <a:endParaRPr kumimoji="1" lang="ja-JP" altLang="en-US" sz="2800" dirty="0">
                <a:latin typeface="+mj-lt"/>
              </a:endParaRPr>
            </a:p>
          </p:txBody>
        </p:sp>
        <p:pic>
          <p:nvPicPr>
            <p:cNvPr id="82" name="図 8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.033%" t="54.689%" r="10.875%" b="8.447%"/>
            <a:stretch/>
          </p:blipFill>
          <p:spPr>
            <a:xfrm>
              <a:off x="6569356" y="2237291"/>
              <a:ext cx="1839687" cy="1295400"/>
            </a:xfrm>
            <a:prstGeom prst="rect">
              <a:avLst/>
            </a:prstGeom>
          </p:spPr>
        </p:pic>
        <p:pic>
          <p:nvPicPr>
            <p:cNvPr id="83" name="図 8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.855%" t="10.306%" r="12.919%" b="57.082%"/>
            <a:stretch/>
          </p:blipFill>
          <p:spPr>
            <a:xfrm>
              <a:off x="6544471" y="1184758"/>
              <a:ext cx="1976377" cy="1146028"/>
            </a:xfrm>
            <a:prstGeom prst="rect">
              <a:avLst/>
            </a:prstGeom>
          </p:spPr>
        </p:pic>
        <p:sp>
          <p:nvSpPr>
            <p:cNvPr id="84" name="テキスト ボックス 83"/>
            <p:cNvSpPr txBox="1"/>
            <p:nvPr/>
          </p:nvSpPr>
          <p:spPr>
            <a:xfrm>
              <a:off x="6325312" y="3409468"/>
              <a:ext cx="22767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excited states (ionic)</a:t>
              </a:r>
              <a:endParaRPr kumimoji="1" lang="ja-JP" altLang="en-US" sz="2000" dirty="0"/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6319772" y="6250227"/>
              <a:ext cx="25589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ground state (covalent)</a:t>
              </a:r>
              <a:endParaRPr kumimoji="1" lang="ja-JP" altLang="en-US" sz="2000" dirty="0"/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5246915" y="2585934"/>
              <a:ext cx="14093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aseline="30%" dirty="0" smtClean="0"/>
                <a:t>4</a:t>
              </a:r>
              <a:r>
                <a:rPr kumimoji="1" lang="en-US" altLang="ja-JP" sz="2800" dirty="0" smtClean="0"/>
                <a:t>He+</a:t>
              </a:r>
              <a:r>
                <a:rPr kumimoji="1" lang="en-US" altLang="ja-JP" sz="2800" baseline="30%" dirty="0" smtClean="0"/>
                <a:t>8</a:t>
              </a:r>
              <a:r>
                <a:rPr kumimoji="1" lang="en-US" altLang="ja-JP" sz="2800" dirty="0" smtClean="0"/>
                <a:t>He</a:t>
              </a:r>
              <a:endParaRPr kumimoji="1" lang="ja-JP" altLang="en-US" sz="2800" dirty="0"/>
            </a:p>
          </p:txBody>
        </p:sp>
        <p:sp>
          <p:nvSpPr>
            <p:cNvPr id="87" name="テキスト ボックス 86"/>
            <p:cNvSpPr txBox="1"/>
            <p:nvPr/>
          </p:nvSpPr>
          <p:spPr>
            <a:xfrm>
              <a:off x="5246915" y="1507881"/>
              <a:ext cx="14093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aseline="30%" dirty="0" smtClean="0"/>
                <a:t>6</a:t>
              </a:r>
              <a:r>
                <a:rPr kumimoji="1" lang="en-US" altLang="ja-JP" sz="2800" dirty="0" smtClean="0"/>
                <a:t>He+</a:t>
              </a:r>
              <a:r>
                <a:rPr kumimoji="1" lang="en-US" altLang="ja-JP" sz="2800" baseline="30%" dirty="0" smtClean="0"/>
                <a:t>6</a:t>
              </a:r>
              <a:r>
                <a:rPr kumimoji="1" lang="en-US" altLang="ja-JP" sz="2800" dirty="0" smtClean="0"/>
                <a:t>He</a:t>
              </a:r>
              <a:endParaRPr kumimoji="1" lang="ja-JP" altLang="en-US" sz="2800" dirty="0"/>
            </a:p>
          </p:txBody>
        </p:sp>
        <p:pic>
          <p:nvPicPr>
            <p:cNvPr id="88" name="図 87"/>
            <p:cNvPicPr>
              <a:picLocks noChangeAspect="1"/>
            </p:cNvPicPr>
            <p:nvPr/>
          </p:nvPicPr>
          <p:blipFill rotWithShape="1">
            <a:blip r:embed="rId5"/>
            <a:srcRect r="6.553%" b="15.74%"/>
            <a:stretch/>
          </p:blipFill>
          <p:spPr>
            <a:xfrm>
              <a:off x="942767" y="3529871"/>
              <a:ext cx="3574806" cy="3262815"/>
            </a:xfrm>
            <a:prstGeom prst="rect">
              <a:avLst/>
            </a:prstGeom>
          </p:spPr>
        </p:pic>
        <p:sp>
          <p:nvSpPr>
            <p:cNvPr id="89" name="下矢印 88"/>
            <p:cNvSpPr/>
            <p:nvPr/>
          </p:nvSpPr>
          <p:spPr>
            <a:xfrm flipV="1">
              <a:off x="7290165" y="3833005"/>
              <a:ext cx="473910" cy="1219200"/>
            </a:xfrm>
            <a:prstGeom prst="downArrow">
              <a:avLst/>
            </a:prstGeom>
            <a:solidFill>
              <a:schemeClr val="bg1"/>
            </a:solidFill>
            <a:ln w="28575">
              <a:solidFill>
                <a:schemeClr val="tx1">
                  <a:lumMod val="75%"/>
                  <a:lumOff val="25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" name="テキスト ボックス 89"/>
            <p:cNvSpPr txBox="1"/>
            <p:nvPr/>
          </p:nvSpPr>
          <p:spPr>
            <a:xfrm>
              <a:off x="5995165" y="4211772"/>
              <a:ext cx="29903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Monopole     transition</a:t>
              </a:r>
              <a:endParaRPr kumimoji="1" lang="ja-JP" altLang="en-US" sz="2400" dirty="0"/>
            </a:p>
          </p:txBody>
        </p:sp>
        <p:grpSp>
          <p:nvGrpSpPr>
            <p:cNvPr id="91" name="グループ化 90"/>
            <p:cNvGrpSpPr/>
            <p:nvPr/>
          </p:nvGrpSpPr>
          <p:grpSpPr>
            <a:xfrm>
              <a:off x="640824" y="2826471"/>
              <a:ext cx="4265270" cy="747572"/>
              <a:chOff x="488422" y="2913559"/>
              <a:chExt cx="4265270" cy="747572"/>
            </a:xfrm>
          </p:grpSpPr>
          <p:sp>
            <p:nvSpPr>
              <p:cNvPr id="92" name="テキスト ボックス 91"/>
              <p:cNvSpPr txBox="1"/>
              <p:nvPr/>
            </p:nvSpPr>
            <p:spPr>
              <a:xfrm>
                <a:off x="505159" y="2913559"/>
                <a:ext cx="39397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/>
                  <a:t>M. Ito, et al., PRL100, 182502(2008).</a:t>
                </a:r>
                <a:endParaRPr kumimoji="1" lang="ja-JP" altLang="en-US" sz="2000" dirty="0"/>
              </a:p>
            </p:txBody>
          </p:sp>
          <p:sp>
            <p:nvSpPr>
              <p:cNvPr id="93" name="正方形/長方形 92"/>
              <p:cNvSpPr/>
              <p:nvPr/>
            </p:nvSpPr>
            <p:spPr>
              <a:xfrm>
                <a:off x="488422" y="3261021"/>
                <a:ext cx="42652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2000" dirty="0" smtClean="0">
                    <a:solidFill>
                      <a:srgbClr val="333333"/>
                    </a:solidFill>
                    <a:latin typeface="+mj-lt"/>
                  </a:rPr>
                  <a:t>Z.H. Yang, et al., PRL112</a:t>
                </a:r>
                <a:r>
                  <a:rPr lang="en-US" altLang="ja-JP" sz="2000" dirty="0">
                    <a:solidFill>
                      <a:srgbClr val="333333"/>
                    </a:solidFill>
                    <a:latin typeface="+mj-lt"/>
                  </a:rPr>
                  <a:t>, 162501 (2014)</a:t>
                </a:r>
                <a:endParaRPr lang="ja-JP" altLang="en-US" sz="2000" dirty="0"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618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%"/>
          </a:bodyPr>
          <a:lstStyle/>
          <a:p>
            <a:r>
              <a:rPr kumimoji="1" lang="en-US" altLang="ja-JP" dirty="0" smtClean="0"/>
              <a:t>Review of MO in the past decades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 flipH="1">
            <a:off x="617213" y="1048119"/>
            <a:ext cx="79498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1"/>
                </a:solidFill>
                <a:latin typeface="+mj-lt"/>
              </a:rPr>
              <a:t>What we learned from light neutron-rich nuclei</a:t>
            </a:r>
            <a:endParaRPr lang="en-US" altLang="ja-JP" sz="2800" dirty="0" smtClean="0">
              <a:solidFill>
                <a:schemeClr val="accent1"/>
              </a:solidFill>
              <a:latin typeface="+mj-lt"/>
            </a:endParaRPr>
          </a:p>
          <a:p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○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MO is a new binding mechanism of clusters</a:t>
            </a:r>
            <a:b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</a:b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      It stabilizes clusters by its glue-like role</a:t>
            </a:r>
          </a:p>
          <a:p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○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MO generates a new types of clustering (covalent, ionic, …)</a:t>
            </a:r>
            <a:endParaRPr lang="en-US" altLang="ja-JP" sz="2400" dirty="0">
              <a:solidFill>
                <a:schemeClr val="tx1">
                  <a:lumMod val="75%"/>
                  <a:lumOff val="25%"/>
                </a:schemeClr>
              </a:solidFill>
            </a:endParaRPr>
          </a:p>
          <a:p>
            <a:r>
              <a:rPr lang="en-US" altLang="ja-JP" sz="2400" dirty="0">
                <a:solidFill>
                  <a:schemeClr val="tx1">
                    <a:lumMod val="75%"/>
                    <a:lumOff val="25%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     which do not follow ordinary Ikeda diagram</a:t>
            </a:r>
            <a:b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</a:b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      </a:t>
            </a:r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⇒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“extended Ikeda diagram” by von </a:t>
            </a:r>
            <a:r>
              <a:rPr lang="en-US" altLang="ja-JP" sz="2400" dirty="0" err="1" smtClean="0">
                <a:solidFill>
                  <a:schemeClr val="tx1">
                    <a:lumMod val="75%"/>
                    <a:lumOff val="25%"/>
                  </a:schemeClr>
                </a:solidFill>
              </a:rPr>
              <a:t>Oertzen</a:t>
            </a:r>
            <a:endParaRPr lang="en-US" altLang="ja-JP" sz="2400" dirty="0" smtClean="0">
              <a:solidFill>
                <a:schemeClr val="tx1">
                  <a:lumMod val="75%"/>
                  <a:lumOff val="25%"/>
                </a:schemeClr>
              </a:solidFill>
            </a:endParaRPr>
          </a:p>
          <a:p>
            <a:r>
              <a:rPr lang="ja-JP" altLang="en-US" sz="2400" dirty="0">
                <a:solidFill>
                  <a:schemeClr val="tx1">
                    <a:lumMod val="75%"/>
                    <a:lumOff val="25%"/>
                  </a:schemeClr>
                </a:solidFill>
              </a:rPr>
              <a:t>○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Large scale SM is confirming this in an ab-initio way</a:t>
            </a:r>
            <a:endParaRPr lang="en-US" altLang="ja-JP" sz="2400" dirty="0">
              <a:solidFill>
                <a:schemeClr val="tx1">
                  <a:lumMod val="75%"/>
                  <a:lumOff val="25%"/>
                </a:schemeClr>
              </a:solidFill>
            </a:endParaRPr>
          </a:p>
          <a:p>
            <a:endParaRPr lang="en-US" altLang="ja-JP" sz="2400" dirty="0" smtClean="0">
              <a:solidFill>
                <a:schemeClr val="tx1">
                  <a:lumMod val="75%"/>
                  <a:lumOff val="25%"/>
                </a:scheme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617213" y="3921952"/>
            <a:ext cx="794984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chemeClr val="accent1"/>
                </a:solidFill>
                <a:latin typeface="+mj-lt"/>
              </a:rPr>
              <a:t>State-of-the-art Molecular Orbits</a:t>
            </a:r>
          </a:p>
          <a:p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Topic 1 </a:t>
            </a:r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Three center systems (Chains and Triangles)</a:t>
            </a:r>
          </a:p>
          <a:p>
            <a:endParaRPr lang="en-US" altLang="ja-JP" sz="2400" dirty="0" smtClean="0">
              <a:solidFill>
                <a:schemeClr val="tx1">
                  <a:lumMod val="75%"/>
                  <a:lumOff val="25%"/>
                </a:schemeClr>
              </a:solidFill>
            </a:endParaRPr>
          </a:p>
          <a:p>
            <a:endParaRPr lang="en-US" altLang="ja-JP" sz="2400" dirty="0">
              <a:solidFill>
                <a:schemeClr val="tx1">
                  <a:lumMod val="75%"/>
                  <a:lumOff val="25%"/>
                </a:schemeClr>
              </a:solidFill>
            </a:endParaRPr>
          </a:p>
          <a:p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Topic 2 </a:t>
            </a:r>
            <a:r>
              <a:rPr lang="ja-JP" altLang="en-US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tx1">
                    <a:lumMod val="75%"/>
                    <a:lumOff val="25%"/>
                  </a:schemeClr>
                </a:solidFill>
              </a:rPr>
              <a:t>Parity asymmetric MO and its impact on astrophysics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46" y="4805574"/>
            <a:ext cx="2483646" cy="63616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46" y="5998832"/>
            <a:ext cx="2976514" cy="63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2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1484544" y="1338942"/>
            <a:ext cx="6174912" cy="1704703"/>
          </a:xfrm>
        </p:spPr>
        <p:txBody>
          <a:bodyPr>
            <a:normAutofit/>
          </a:bodyPr>
          <a:lstStyle/>
          <a:p>
            <a: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Topic 1</a:t>
            </a:r>
            <a:b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</a:br>
            <a:r>
              <a:rPr lang="en-US" altLang="ja-JP" sz="6000" dirty="0" smtClean="0">
                <a:solidFill>
                  <a:schemeClr val="tx1">
                    <a:lumMod val="65%"/>
                    <a:lumOff val="35%"/>
                  </a:schemeClr>
                </a:solidFill>
                <a:latin typeface="Calibri" panose="020F0502020204030204" pitchFamily="34" charset="0"/>
              </a:rPr>
              <a:t>Linear Chains</a:t>
            </a:r>
            <a:endParaRPr kumimoji="1" lang="ja-JP" altLang="en-US" sz="6000" dirty="0">
              <a:solidFill>
                <a:schemeClr val="tx1">
                  <a:lumMod val="65%"/>
                  <a:lumOff val="35%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901889" y="3777075"/>
            <a:ext cx="73402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%"/>
            </a:pPr>
            <a:r>
              <a:rPr lang="en-US" altLang="ja-JP" sz="2400" dirty="0" smtClean="0">
                <a:solidFill>
                  <a:prstClr val="black">
                    <a:lumMod val="75%"/>
                    <a:lumOff val="25%"/>
                  </a:prstClr>
                </a:solidFill>
              </a:rPr>
              <a:t>Talks by T. Suhara and T. Baba in this session for detail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901889" y="4963948"/>
            <a:ext cx="6613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/>
              <a:t>T</a:t>
            </a:r>
            <a:r>
              <a:rPr lang="en-US" altLang="ja-JP" sz="2000" dirty="0" smtClean="0"/>
              <a:t>. </a:t>
            </a:r>
            <a:r>
              <a:rPr lang="en-US" altLang="ja-JP" sz="2000" dirty="0" err="1" smtClean="0"/>
              <a:t>Suhara</a:t>
            </a:r>
            <a:r>
              <a:rPr lang="en-US" altLang="ja-JP" sz="2000" dirty="0" smtClean="0"/>
              <a:t> et al., PRC </a:t>
            </a:r>
            <a:r>
              <a:rPr lang="en-US" altLang="ja-JP" sz="2000" dirty="0"/>
              <a:t>82, 044301 (2010</a:t>
            </a:r>
            <a:r>
              <a:rPr lang="en-US" altLang="ja-JP" sz="2000" dirty="0" smtClean="0"/>
              <a:t>), PRC84, 024328 (2018).</a:t>
            </a:r>
            <a:endParaRPr lang="ja-JP" altLang="en-US" sz="20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901889" y="5421121"/>
            <a:ext cx="6549998" cy="733430"/>
            <a:chOff x="901889" y="5105435"/>
            <a:chExt cx="6549998" cy="733430"/>
          </a:xfrm>
        </p:grpSpPr>
        <p:sp>
          <p:nvSpPr>
            <p:cNvPr id="7" name="正方形/長方形 6"/>
            <p:cNvSpPr/>
            <p:nvPr/>
          </p:nvSpPr>
          <p:spPr>
            <a:xfrm>
              <a:off x="901889" y="5105435"/>
              <a:ext cx="65499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/>
                <a:t>T</a:t>
              </a:r>
              <a:r>
                <a:rPr lang="en-US" altLang="ja-JP" sz="2000" dirty="0" smtClean="0"/>
                <a:t>. Baba et al., PRC90, 064319 (2014), PRC94, 044303 </a:t>
              </a:r>
              <a:r>
                <a:rPr lang="en-US" altLang="ja-JP" sz="2000" dirty="0"/>
                <a:t>(</a:t>
              </a:r>
              <a:r>
                <a:rPr lang="en-US" altLang="ja-JP" sz="2000" dirty="0" smtClean="0"/>
                <a:t>2016)</a:t>
              </a:r>
              <a:endParaRPr lang="ja-JP" altLang="en-US" sz="2000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923661" y="5438755"/>
              <a:ext cx="597362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smtClean="0"/>
                <a:t>                        PRC95, 064318 (2017), PRC in print (2018).</a:t>
              </a:r>
              <a:endParaRPr lang="ja-JP" altLang="en-US" sz="2000" dirty="0"/>
            </a:p>
          </p:txBody>
        </p:sp>
      </p:grpSp>
      <p:sp>
        <p:nvSpPr>
          <p:cNvPr id="10" name="正方形/長方形 9"/>
          <p:cNvSpPr/>
          <p:nvPr/>
        </p:nvSpPr>
        <p:spPr>
          <a:xfrm>
            <a:off x="901888" y="4465574"/>
            <a:ext cx="73402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%"/>
            </a:pPr>
            <a:r>
              <a:rPr lang="en-US" altLang="ja-JP" sz="2400" dirty="0" smtClean="0">
                <a:solidFill>
                  <a:prstClr val="black">
                    <a:lumMod val="75%"/>
                    <a:lumOff val="25%"/>
                  </a:prstClr>
                </a:solidFill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21789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purl.oclc.org/ooxml/drawingml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ユーザー定義 3">
      <a:majorFont>
        <a:latin typeface="Calibri Light"/>
        <a:ea typeface="ＭＳ Ｐゴシック"/>
        <a:cs typeface=""/>
      </a:majorFont>
      <a:minorFont>
        <a:latin typeface="Calibri Light"/>
        <a:ea typeface="ＭＳ Ｐゴシック"/>
        <a:cs typeface=""/>
      </a:minorFont>
    </a:fontScheme>
    <a:fmtScheme name="レトロスペクト">
      <a:fillStyleLst>
        <a:solidFill>
          <a:schemeClr val="phClr"/>
        </a:solidFill>
        <a:gradFill rotWithShape="1">
          <a:gsLst>
            <a:gs pos="0%">
              <a:schemeClr val="phClr">
                <a:tint val="65%"/>
                <a:shade val="92%"/>
                <a:satMod val="130%"/>
              </a:schemeClr>
            </a:gs>
            <a:gs pos="45%">
              <a:schemeClr val="phClr">
                <a:tint val="60%"/>
                <a:shade val="99%"/>
                <a:satMod val="120%"/>
              </a:schemeClr>
            </a:gs>
            <a:gs pos="100%">
              <a:schemeClr val="phClr">
                <a:tint val="55%"/>
                <a:satMod val="140%"/>
              </a:schemeClr>
            </a:gs>
          </a:gsLst>
          <a:path path="circle">
            <a:fillToRect l="100%" t="100%" r="100%" b="100%"/>
          </a:path>
        </a:gradFill>
        <a:gradFill rotWithShape="1">
          <a:gsLst>
            <a:gs pos="0%">
              <a:schemeClr val="phClr">
                <a:shade val="85%"/>
                <a:satMod val="130%"/>
              </a:schemeClr>
            </a:gs>
            <a:gs pos="34%">
              <a:schemeClr val="phClr">
                <a:shade val="87%"/>
                <a:satMod val="125%"/>
              </a:schemeClr>
            </a:gs>
            <a:gs pos="70%">
              <a:schemeClr val="phClr">
                <a:tint val="100%"/>
                <a:shade val="90%"/>
                <a:satMod val="130%"/>
              </a:schemeClr>
            </a:gs>
            <a:gs pos="100%">
              <a:schemeClr val="phClr">
                <a:tint val="100%"/>
                <a:shade val="100%"/>
                <a:satMod val="110%"/>
              </a:schemeClr>
            </a:gs>
          </a:gsLst>
          <a:path path="circle">
            <a:fillToRect l="100%" t="100%" r="100%" b="100%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%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%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%"/>
            <a:shade val="97%"/>
            <a:satMod val="130%"/>
          </a:schemeClr>
        </a:solidFill>
        <a:gradFill rotWithShape="1">
          <a:gsLst>
            <a:gs pos="0%">
              <a:schemeClr val="phClr">
                <a:tint val="96%"/>
                <a:shade val="99%"/>
                <a:satMod val="140%"/>
              </a:schemeClr>
            </a:gs>
            <a:gs pos="65%">
              <a:schemeClr val="phClr">
                <a:tint val="100%"/>
                <a:shade val="80%"/>
                <a:satMod val="130%"/>
              </a:schemeClr>
            </a:gs>
            <a:gs pos="100%">
              <a:schemeClr val="phClr">
                <a:tint val="100%"/>
                <a:shade val="48%"/>
                <a:satMod val="120%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purl.oclc.org/ooxml/drawingml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emplate>Retrospect</Template>
  <TotalTime>14199</TotalTime>
  <Words>1752</Words>
  <Application>Microsoft Office PowerPoint</Application>
  <PresentationFormat>画面に合わせる (4:3)</PresentationFormat>
  <Paragraphs>249</Paragraphs>
  <Slides>30</Slides>
  <Notes>8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9" baseType="lpstr">
      <vt:lpstr>Times New Roman</vt:lpstr>
      <vt:lpstr>游明朝</vt:lpstr>
      <vt:lpstr>Cambria Math</vt:lpstr>
      <vt:lpstr>游ゴシック Light</vt:lpstr>
      <vt:lpstr>Calibri Light</vt:lpstr>
      <vt:lpstr>Symbol</vt:lpstr>
      <vt:lpstr>ＭＳ Ｐゴシック</vt:lpstr>
      <vt:lpstr>Calibri</vt:lpstr>
      <vt:lpstr>レトロスペクト</vt:lpstr>
      <vt:lpstr>Nuclear Molecules in neutron-rich nuclei</vt:lpstr>
      <vt:lpstr>50th anniversary of Ikeda diagram</vt:lpstr>
      <vt:lpstr>What will happen in neutron-rich nuclei?</vt:lpstr>
      <vt:lpstr>“MF with neutron skin” v.s. “Clustering” </vt:lpstr>
      <vt:lpstr>“MF with neutron skin” v.s. “Clustering” </vt:lpstr>
      <vt:lpstr>Molecular Orbits</vt:lpstr>
      <vt:lpstr>MO in Be isotopes</vt:lpstr>
      <vt:lpstr>Review of MO in the past decades</vt:lpstr>
      <vt:lpstr>Topic 1 Linear Chains</vt:lpstr>
      <vt:lpstr>Linear Chains with MO</vt:lpstr>
      <vt:lpstr>Linear chains in 14C (Theory)</vt:lpstr>
      <vt:lpstr>Linear chains in 14C (Theory)</vt:lpstr>
      <vt:lpstr>Linear chains in 14C (Experiment)</vt:lpstr>
      <vt:lpstr>Linear chains in 14C (Summary)</vt:lpstr>
      <vt:lpstr>Topic 2 Reflection asymmetric systems</vt:lpstr>
      <vt:lpstr>Reflection asymmetric clusters with MO</vt:lpstr>
      <vt:lpstr>MO in 22Ne</vt:lpstr>
      <vt:lpstr>Covalent and Ionic bonding in 22Ne</vt:lpstr>
      <vt:lpstr>MO in Oxygen</vt:lpstr>
      <vt:lpstr>Evolution of MO toward drip-line</vt:lpstr>
      <vt:lpstr>Evolution of MO toward drip-line</vt:lpstr>
      <vt:lpstr>Topic 3 Comment on 12C</vt:lpstr>
      <vt:lpstr>Now, some comment on 12C</vt:lpstr>
      <vt:lpstr>1. Introduction of the new method</vt:lpstr>
      <vt:lpstr>1. Introduction of the new method</vt:lpstr>
      <vt:lpstr>1. Introduction of the new method</vt:lpstr>
      <vt:lpstr>1. Introduction of the new method</vt:lpstr>
      <vt:lpstr>Comment #1: Gas v.s. bent-armed</vt:lpstr>
      <vt:lpstr>Comment #2: Negative-parity gas-state</vt:lpstr>
      <vt:lpstr>Summary and Perspective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Masaaki Kimura</dc:creator>
  <cp:lastModifiedBy>Kimura Masaaki</cp:lastModifiedBy>
  <cp:revision>380</cp:revision>
  <dcterms:created xsi:type="dcterms:W3CDTF">2016-07-17T00:55:43Z</dcterms:created>
  <dcterms:modified xsi:type="dcterms:W3CDTF">2018-05-14T17:39:20Z</dcterms:modified>
</cp:coreProperties>
</file>