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6" r:id="rId7"/>
    <p:sldId id="263" r:id="rId8"/>
    <p:sldId id="265" r:id="rId9"/>
    <p:sldId id="261" r:id="rId10"/>
    <p:sldId id="267" r:id="rId11"/>
    <p:sldId id="272" r:id="rId12"/>
    <p:sldId id="273" r:id="rId13"/>
    <p:sldId id="274" r:id="rId14"/>
    <p:sldId id="275" r:id="rId15"/>
    <p:sldId id="276" r:id="rId16"/>
    <p:sldId id="277" r:id="rId17"/>
    <p:sldId id="278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0448-A894-4719-99A1-EDFF103749C8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8F2A-5788-4136-A437-F009DCA14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0448-A894-4719-99A1-EDFF103749C8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8F2A-5788-4136-A437-F009DCA14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0448-A894-4719-99A1-EDFF103749C8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8F2A-5788-4136-A437-F009DCA14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0448-A894-4719-99A1-EDFF103749C8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8F2A-5788-4136-A437-F009DCA14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0448-A894-4719-99A1-EDFF103749C8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8F2A-5788-4136-A437-F009DCA14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0448-A894-4719-99A1-EDFF103749C8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8F2A-5788-4136-A437-F009DCA14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0448-A894-4719-99A1-EDFF103749C8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8F2A-5788-4136-A437-F009DCA14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0448-A894-4719-99A1-EDFF103749C8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8F2A-5788-4136-A437-F009DCA14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0448-A894-4719-99A1-EDFF103749C8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8F2A-5788-4136-A437-F009DCA14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0448-A894-4719-99A1-EDFF103749C8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8F2A-5788-4136-A437-F009DCA14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0448-A894-4719-99A1-EDFF103749C8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8F2A-5788-4136-A437-F009DCA14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00448-A894-4719-99A1-EDFF103749C8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98F2A-5788-4136-A437-F009DCA14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3284984"/>
            <a:ext cx="6696744" cy="2232248"/>
          </a:xfrm>
        </p:spPr>
        <p:txBody>
          <a:bodyPr>
            <a:normAutofit fontScale="85000" lnSpcReduction="20000"/>
          </a:bodyPr>
          <a:lstStyle/>
          <a:p>
            <a:r>
              <a:rPr lang="en-US" noProof="0" dirty="0" smtClean="0">
                <a:solidFill>
                  <a:schemeClr val="tx1"/>
                </a:solidFill>
              </a:rPr>
              <a:t>Jerome </a:t>
            </a:r>
            <a:r>
              <a:rPr lang="en-US" dirty="0" smtClean="0">
                <a:solidFill>
                  <a:schemeClr val="tx1"/>
                </a:solidFill>
              </a:rPr>
              <a:t>Gauthier</a:t>
            </a:r>
            <a:endParaRPr lang="en-US" noProof="0" dirty="0" smtClean="0">
              <a:solidFill>
                <a:schemeClr val="tx1"/>
              </a:solidFill>
            </a:endParaRPr>
          </a:p>
          <a:p>
            <a:endParaRPr lang="en-US" noProof="0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Cyclotron Institute, Texas A&amp;M University</a:t>
            </a:r>
          </a:p>
          <a:p>
            <a:endParaRPr lang="en-US" dirty="0" smtClean="0"/>
          </a:p>
          <a:p>
            <a:r>
              <a:rPr lang="en-US" dirty="0" smtClean="0"/>
              <a:t>SOTANCP4 May 2018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8352928" cy="1800200"/>
          </a:xfrm>
        </p:spPr>
        <p:txBody>
          <a:bodyPr>
            <a:noAutofit/>
          </a:bodyPr>
          <a:lstStyle/>
          <a:p>
            <a:r>
              <a:rPr lang="en-US" sz="4000" dirty="0" smtClean="0"/>
              <a:t>Use of a Nucleation Based Ternary Fission Model to Reproduce Neck Emission in Heavy-Ion Reactions</a:t>
            </a:r>
            <a:endParaRPr lang="en-US" sz="4200" cap="none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Isotopic Yield Evaluation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410355"/>
            <a:ext cx="262778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isotope count of a particular Z is multiplied by a correction factor to take into account: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missing detectors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imperfect isotopic identification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energy thresholds</a:t>
            </a:r>
          </a:p>
          <a:p>
            <a:endParaRPr lang="en-US" sz="2000" dirty="0" smtClean="0"/>
          </a:p>
          <a:p>
            <a:r>
              <a:rPr lang="en-US" sz="2000" dirty="0" smtClean="0"/>
              <a:t> </a:t>
            </a:r>
          </a:p>
          <a:p>
            <a:endParaRPr lang="en-US" sz="2000" dirty="0"/>
          </a:p>
        </p:txBody>
      </p:sp>
      <p:pic>
        <p:nvPicPr>
          <p:cNvPr id="27" name="Picture 26" descr="C:\Users\jerome\Desktop\Ternary_analysis\NoverZ_both_syst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124744"/>
            <a:ext cx="4762500" cy="534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C:\Users\jerome\Desktop\Ternary_analysis\yields_isotopes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836712"/>
            <a:ext cx="475252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7544" y="161256"/>
            <a:ext cx="2195736" cy="38164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Fit free parameter values </a:t>
            </a:r>
            <a:r>
              <a:rPr lang="en-US" sz="1400" dirty="0" smtClean="0">
                <a:solidFill>
                  <a:srgbClr val="FF0000"/>
                </a:solidFill>
              </a:rPr>
              <a:t>for Z&lt;15 minimization</a:t>
            </a:r>
            <a:r>
              <a:rPr lang="en-US" sz="1400" dirty="0" smtClean="0"/>
              <a:t>:</a:t>
            </a:r>
          </a:p>
          <a:p>
            <a:endParaRPr lang="en-US" sz="1400" dirty="0" smtClean="0"/>
          </a:p>
          <a:p>
            <a:r>
              <a:rPr lang="en-US" sz="1400" dirty="0" smtClean="0"/>
              <a:t>T = 2.76 </a:t>
            </a:r>
            <a:r>
              <a:rPr lang="en-US" sz="1400" dirty="0" err="1" smtClean="0"/>
              <a:t>MeV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Time = 6000 fm/c</a:t>
            </a:r>
          </a:p>
          <a:p>
            <a:endParaRPr lang="en-US" sz="1400" dirty="0" smtClean="0"/>
          </a:p>
          <a:p>
            <a:r>
              <a:rPr lang="en-US" sz="1400" dirty="0" smtClean="0"/>
              <a:t>ρ = 18.67x10</a:t>
            </a:r>
            <a:r>
              <a:rPr lang="en-US" sz="1400" baseline="30000" dirty="0" smtClean="0"/>
              <a:t>-4 </a:t>
            </a:r>
            <a:r>
              <a:rPr lang="en-US" sz="1400" dirty="0" smtClean="0"/>
              <a:t>fm</a:t>
            </a:r>
            <a:r>
              <a:rPr lang="en-US" sz="1400" baseline="30000" dirty="0" smtClean="0"/>
              <a:t>-3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Z/A=0.47</a:t>
            </a:r>
          </a:p>
          <a:p>
            <a:endParaRPr lang="en-US" sz="1400" dirty="0" smtClean="0"/>
          </a:p>
          <a:p>
            <a:r>
              <a:rPr lang="en-US" sz="1400" dirty="0" smtClean="0"/>
              <a:t>A</a:t>
            </a:r>
            <a:r>
              <a:rPr lang="en-US" sz="1400" baseline="-25000" dirty="0" smtClean="0"/>
              <a:t>c</a:t>
            </a:r>
            <a:r>
              <a:rPr lang="en-US" sz="1400" dirty="0" smtClean="0"/>
              <a:t> = 15.8</a:t>
            </a:r>
          </a:p>
          <a:p>
            <a:endParaRPr lang="en-US" sz="1400" dirty="0" smtClean="0"/>
          </a:p>
          <a:p>
            <a:r>
              <a:rPr lang="en-US" sz="1400" i="1" dirty="0" smtClean="0">
                <a:solidFill>
                  <a:srgbClr val="FFC000"/>
                </a:solidFill>
              </a:rPr>
              <a:t>M</a:t>
            </a:r>
            <a:r>
              <a:rPr lang="en-US" sz="1400" i="1" baseline="30000" dirty="0" smtClean="0">
                <a:solidFill>
                  <a:srgbClr val="FFC000"/>
                </a:solidFill>
              </a:rPr>
              <a:t>2</a:t>
            </a:r>
            <a:r>
              <a:rPr lang="en-US" sz="1400" i="1" dirty="0" smtClean="0">
                <a:solidFill>
                  <a:srgbClr val="FFC000"/>
                </a:solidFill>
              </a:rPr>
              <a:t> (for Z&lt;15)=1.11</a:t>
            </a:r>
          </a:p>
          <a:p>
            <a:endParaRPr lang="en-US" sz="1400" dirty="0" smtClean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467544" y="764704"/>
            <a:ext cx="2195736" cy="259228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7544" y="3573016"/>
            <a:ext cx="2195736" cy="259228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7544" y="3645024"/>
            <a:ext cx="197971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T = 2.72 </a:t>
            </a:r>
            <a:r>
              <a:rPr lang="en-US" sz="1400" dirty="0" err="1" smtClean="0"/>
              <a:t>MeV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Time = 7300 fm/c</a:t>
            </a:r>
          </a:p>
          <a:p>
            <a:endParaRPr lang="en-US" sz="1400" dirty="0" smtClean="0"/>
          </a:p>
          <a:p>
            <a:r>
              <a:rPr lang="en-US" sz="1400" dirty="0" smtClean="0"/>
              <a:t>ρ = 16.38x10</a:t>
            </a:r>
            <a:r>
              <a:rPr lang="en-US" sz="1400" baseline="30000" dirty="0" smtClean="0"/>
              <a:t>-4 </a:t>
            </a:r>
            <a:r>
              <a:rPr lang="en-US" sz="1400" dirty="0" smtClean="0"/>
              <a:t>fm</a:t>
            </a:r>
            <a:r>
              <a:rPr lang="en-US" sz="1400" baseline="30000" dirty="0" smtClean="0"/>
              <a:t>-3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Z/A=0.44</a:t>
            </a:r>
          </a:p>
          <a:p>
            <a:endParaRPr lang="en-US" sz="1400" dirty="0" smtClean="0"/>
          </a:p>
          <a:p>
            <a:r>
              <a:rPr lang="en-US" sz="1400" dirty="0" smtClean="0"/>
              <a:t>A</a:t>
            </a:r>
            <a:r>
              <a:rPr lang="en-US" sz="1400" baseline="-25000" dirty="0" smtClean="0"/>
              <a:t>c</a:t>
            </a:r>
            <a:r>
              <a:rPr lang="en-US" sz="1400" dirty="0" smtClean="0"/>
              <a:t> = 16.1</a:t>
            </a:r>
          </a:p>
          <a:p>
            <a:endParaRPr lang="en-US" sz="1400" dirty="0" smtClean="0"/>
          </a:p>
          <a:p>
            <a:r>
              <a:rPr lang="en-US" sz="1400" i="1" dirty="0" smtClean="0">
                <a:solidFill>
                  <a:srgbClr val="FFC000"/>
                </a:solidFill>
              </a:rPr>
              <a:t>M</a:t>
            </a:r>
            <a:r>
              <a:rPr lang="en-US" sz="1400" i="1" baseline="30000" dirty="0" smtClean="0">
                <a:solidFill>
                  <a:srgbClr val="FFC000"/>
                </a:solidFill>
              </a:rPr>
              <a:t>2</a:t>
            </a:r>
            <a:r>
              <a:rPr lang="en-US" sz="1400" i="1" dirty="0" smtClean="0">
                <a:solidFill>
                  <a:srgbClr val="FFC000"/>
                </a:solidFill>
              </a:rPr>
              <a:t> (for Z&lt;15)=1.07</a:t>
            </a:r>
            <a:endParaRPr lang="en-US" sz="1400" dirty="0">
              <a:solidFill>
                <a:srgbClr val="FFC00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835696" y="116632"/>
            <a:ext cx="6804248" cy="40466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</a:t>
            </a:r>
            <a:r>
              <a:rPr kumimoji="0" 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NSEC Fitting </a:t>
            </a: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(colored lines)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5976" y="1196752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Li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1124744"/>
            <a:ext cx="3193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Be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60032" y="1340768"/>
            <a:ext cx="3428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B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6056" y="1268760"/>
            <a:ext cx="3406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C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64088" y="1412776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N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80112" y="1412776"/>
            <a:ext cx="3621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O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8144" y="1556792"/>
            <a:ext cx="3277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F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84168" y="1628800"/>
            <a:ext cx="4461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Ne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72200" y="1484784"/>
            <a:ext cx="441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Na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8224" y="1556792"/>
            <a:ext cx="4763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Mg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76256" y="1628800"/>
            <a:ext cx="3858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Al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92280" y="1772816"/>
            <a:ext cx="3665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Si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55976" y="3789040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Li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0" y="3789040"/>
            <a:ext cx="3193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Be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60032" y="3933056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B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76056" y="4077072"/>
            <a:ext cx="2535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C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64088" y="4149080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N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80112" y="4077072"/>
            <a:ext cx="269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O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68144" y="4221088"/>
            <a:ext cx="2439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F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84168" y="4149080"/>
            <a:ext cx="332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Ne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72200" y="4221088"/>
            <a:ext cx="3289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Na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88224" y="4149080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Mg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76256" y="4293096"/>
            <a:ext cx="2872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Al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64288" y="4365104"/>
            <a:ext cx="2728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Si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6286500"/>
            <a:ext cx="2736304" cy="47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77280"/>
            <a:ext cx="2195736" cy="38164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Fit free parameter values </a:t>
            </a:r>
            <a:r>
              <a:rPr lang="en-US" sz="1400" dirty="0" smtClean="0">
                <a:solidFill>
                  <a:srgbClr val="FF0000"/>
                </a:solidFill>
              </a:rPr>
              <a:t>for Z only minimization</a:t>
            </a:r>
            <a:r>
              <a:rPr lang="en-US" sz="1400" dirty="0" smtClean="0"/>
              <a:t>:</a:t>
            </a:r>
          </a:p>
          <a:p>
            <a:endParaRPr lang="en-US" sz="1400" dirty="0" smtClean="0"/>
          </a:p>
          <a:p>
            <a:r>
              <a:rPr lang="en-US" sz="1400" dirty="0" smtClean="0"/>
              <a:t>T = 2.33 </a:t>
            </a:r>
            <a:r>
              <a:rPr lang="en-US" sz="1400" dirty="0" err="1" smtClean="0"/>
              <a:t>MeV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Time = 9 600 fm/c</a:t>
            </a:r>
          </a:p>
          <a:p>
            <a:endParaRPr lang="en-US" sz="1400" dirty="0" smtClean="0"/>
          </a:p>
          <a:p>
            <a:r>
              <a:rPr lang="en-US" sz="1400" dirty="0" smtClean="0"/>
              <a:t>ρ = 14.2x10</a:t>
            </a:r>
            <a:r>
              <a:rPr lang="en-US" sz="1400" baseline="30000" dirty="0" smtClean="0"/>
              <a:t>-4 </a:t>
            </a:r>
            <a:r>
              <a:rPr lang="en-US" sz="1400" dirty="0" smtClean="0"/>
              <a:t>fm</a:t>
            </a:r>
            <a:r>
              <a:rPr lang="en-US" sz="1400" baseline="30000" dirty="0" smtClean="0"/>
              <a:t>-3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Z/A=0.42</a:t>
            </a:r>
          </a:p>
          <a:p>
            <a:endParaRPr lang="en-US" sz="1400" dirty="0" smtClean="0"/>
          </a:p>
          <a:p>
            <a:r>
              <a:rPr lang="en-US" sz="1400" dirty="0" smtClean="0"/>
              <a:t>A</a:t>
            </a:r>
            <a:r>
              <a:rPr lang="en-US" sz="1400" baseline="-25000" dirty="0" smtClean="0"/>
              <a:t>c</a:t>
            </a:r>
            <a:r>
              <a:rPr lang="en-US" sz="1400" dirty="0" smtClean="0"/>
              <a:t> = 16.0</a:t>
            </a:r>
          </a:p>
          <a:p>
            <a:endParaRPr lang="en-US" sz="1400" dirty="0" smtClean="0"/>
          </a:p>
          <a:p>
            <a:r>
              <a:rPr lang="en-US" sz="1400" i="1" dirty="0" smtClean="0">
                <a:solidFill>
                  <a:srgbClr val="FFC000"/>
                </a:solidFill>
              </a:rPr>
              <a:t>M</a:t>
            </a:r>
            <a:r>
              <a:rPr lang="en-US" sz="1400" i="1" baseline="30000" dirty="0" smtClean="0">
                <a:solidFill>
                  <a:srgbClr val="FFC000"/>
                </a:solidFill>
              </a:rPr>
              <a:t>2</a:t>
            </a:r>
            <a:r>
              <a:rPr lang="en-US" sz="1400" i="1" dirty="0" smtClean="0">
                <a:solidFill>
                  <a:srgbClr val="FFC000"/>
                </a:solidFill>
              </a:rPr>
              <a:t> =0.29</a:t>
            </a:r>
          </a:p>
          <a:p>
            <a:endParaRPr lang="en-US" sz="1400" dirty="0" smtClean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467544" y="980728"/>
            <a:ext cx="2195736" cy="266429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7544" y="3789040"/>
            <a:ext cx="2195736" cy="266429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7544" y="3861048"/>
            <a:ext cx="197971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T = 2.35 </a:t>
            </a:r>
            <a:r>
              <a:rPr lang="en-US" sz="1400" dirty="0" err="1" smtClean="0"/>
              <a:t>MeV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Time = 9 600 fm/c</a:t>
            </a:r>
          </a:p>
          <a:p>
            <a:endParaRPr lang="en-US" sz="1400" dirty="0" smtClean="0"/>
          </a:p>
          <a:p>
            <a:r>
              <a:rPr lang="en-US" sz="1400" dirty="0" smtClean="0"/>
              <a:t>ρ = 14.2x10</a:t>
            </a:r>
            <a:r>
              <a:rPr lang="en-US" sz="1400" baseline="30000" dirty="0" smtClean="0"/>
              <a:t>-4 </a:t>
            </a:r>
            <a:r>
              <a:rPr lang="en-US" sz="1400" dirty="0" smtClean="0"/>
              <a:t>fm</a:t>
            </a:r>
            <a:r>
              <a:rPr lang="en-US" sz="1400" baseline="30000" dirty="0" smtClean="0"/>
              <a:t>-3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Z/A=0.42</a:t>
            </a:r>
          </a:p>
          <a:p>
            <a:endParaRPr lang="en-US" sz="1400" dirty="0" smtClean="0"/>
          </a:p>
          <a:p>
            <a:r>
              <a:rPr lang="en-US" sz="1400" dirty="0" smtClean="0"/>
              <a:t>A</a:t>
            </a:r>
            <a:r>
              <a:rPr lang="en-US" sz="1400" baseline="-25000" dirty="0" smtClean="0"/>
              <a:t>c</a:t>
            </a:r>
            <a:r>
              <a:rPr lang="en-US" sz="1400" dirty="0" smtClean="0"/>
              <a:t> = 16.0</a:t>
            </a:r>
          </a:p>
          <a:p>
            <a:endParaRPr lang="en-US" sz="1400" dirty="0" smtClean="0"/>
          </a:p>
          <a:p>
            <a:r>
              <a:rPr lang="en-US" sz="1400" i="1" dirty="0" smtClean="0">
                <a:solidFill>
                  <a:srgbClr val="FFC000"/>
                </a:solidFill>
              </a:rPr>
              <a:t>M</a:t>
            </a:r>
            <a:r>
              <a:rPr lang="en-US" sz="1400" i="1" baseline="30000" dirty="0" smtClean="0">
                <a:solidFill>
                  <a:srgbClr val="FFC000"/>
                </a:solidFill>
              </a:rPr>
              <a:t>2</a:t>
            </a:r>
            <a:r>
              <a:rPr lang="en-US" sz="1400" i="1" dirty="0" smtClean="0">
                <a:solidFill>
                  <a:srgbClr val="FFC000"/>
                </a:solidFill>
              </a:rPr>
              <a:t> =0.28</a:t>
            </a:r>
            <a:endParaRPr lang="en-US" sz="1400" dirty="0">
              <a:solidFill>
                <a:srgbClr val="FFC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619672" y="116632"/>
            <a:ext cx="6804248" cy="40466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</a:t>
            </a:r>
            <a:r>
              <a:rPr kumimoji="0" 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NSEC Fitting </a:t>
            </a:r>
            <a:r>
              <a:rPr lang="en-US" sz="9600" dirty="0" smtClean="0">
                <a:latin typeface="+mj-lt"/>
                <a:ea typeface="+mj-ea"/>
                <a:cs typeface="+mj-cs"/>
              </a:rPr>
              <a:t>(Z only</a:t>
            </a: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C:\Users\jerome\Desktop\Ternary_analysis\yield_Z_Sn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908720"/>
            <a:ext cx="424204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619672" y="908720"/>
          <a:ext cx="6048671" cy="3681371"/>
        </p:xfrm>
        <a:graphic>
          <a:graphicData uri="http://schemas.openxmlformats.org/drawingml/2006/table">
            <a:tbl>
              <a:tblPr/>
              <a:tblGrid>
                <a:gridCol w="1737635"/>
                <a:gridCol w="1258827"/>
                <a:gridCol w="1184648"/>
                <a:gridCol w="1003465"/>
                <a:gridCol w="864096"/>
              </a:tblGrid>
              <a:tr h="402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System</a:t>
                      </a:r>
                      <a:endParaRPr lang="fr-CA" dirty="0"/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baseline="30000" dirty="0" smtClean="0"/>
                        <a:t>124</a:t>
                      </a:r>
                      <a:r>
                        <a:rPr lang="en-US" dirty="0" smtClean="0"/>
                        <a:t>Sn+</a:t>
                      </a:r>
                      <a:r>
                        <a:rPr lang="en-US" baseline="30000" dirty="0" smtClean="0"/>
                        <a:t>112</a:t>
                      </a:r>
                      <a:r>
                        <a:rPr lang="en-US" dirty="0" smtClean="0"/>
                        <a:t>Sn</a:t>
                      </a:r>
                      <a:endParaRPr lang="fr-CA" dirty="0"/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baseline="30000" dirty="0" smtClean="0"/>
                        <a:t>124</a:t>
                      </a:r>
                      <a:r>
                        <a:rPr lang="en-US" dirty="0" smtClean="0"/>
                        <a:t>Sn+</a:t>
                      </a:r>
                      <a:r>
                        <a:rPr lang="en-US" baseline="30000" dirty="0" smtClean="0"/>
                        <a:t>124</a:t>
                      </a:r>
                      <a:r>
                        <a:rPr lang="en-US" dirty="0" smtClean="0"/>
                        <a:t>Sn</a:t>
                      </a:r>
                      <a:endParaRPr lang="fr-CA" dirty="0"/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baseline="30000" dirty="0"/>
                        <a:t>241</a:t>
                      </a:r>
                      <a:r>
                        <a:rPr lang="en-US" dirty="0"/>
                        <a:t>Pu</a:t>
                      </a:r>
                      <a:endParaRPr lang="fr-CA" dirty="0"/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7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S</a:t>
                      </a:r>
                      <a:r>
                        <a:rPr lang="en-US" dirty="0" smtClean="0"/>
                        <a:t>election</a:t>
                      </a:r>
                      <a:endParaRPr lang="fr-CA" dirty="0"/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dirty="0" smtClean="0">
                          <a:solidFill>
                            <a:srgbClr val="92D050"/>
                          </a:solidFill>
                        </a:rPr>
                        <a:t>Isotope</a:t>
                      </a:r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dirty="0" smtClean="0">
                          <a:solidFill>
                            <a:srgbClr val="92D050"/>
                          </a:solidFill>
                        </a:rPr>
                        <a:t>Isotope</a:t>
                      </a:r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Isotope</a:t>
                      </a:r>
                      <a:endParaRPr lang="fr-CA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A</a:t>
                      </a:r>
                      <a:endParaRPr lang="fr-CA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T</a:t>
                      </a:r>
                      <a:r>
                        <a:rPr lang="en-US" dirty="0" smtClean="0"/>
                        <a:t>emperature </a:t>
                      </a:r>
                      <a:r>
                        <a:rPr lang="en-US" sz="1600" dirty="0"/>
                        <a:t>(</a:t>
                      </a:r>
                      <a:r>
                        <a:rPr lang="en-US" sz="1600" dirty="0" err="1"/>
                        <a:t>MeV</a:t>
                      </a:r>
                      <a:r>
                        <a:rPr lang="en-US" sz="1600" dirty="0"/>
                        <a:t>)</a:t>
                      </a:r>
                      <a:endParaRPr lang="fr-CA" sz="1600" dirty="0"/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dirty="0" smtClean="0">
                          <a:solidFill>
                            <a:srgbClr val="92D050"/>
                          </a:solidFill>
                        </a:rPr>
                        <a:t>2.76</a:t>
                      </a:r>
                      <a:endParaRPr lang="fr-CA" dirty="0">
                        <a:solidFill>
                          <a:srgbClr val="92D050"/>
                        </a:solidFill>
                      </a:endParaRPr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dirty="0" smtClean="0">
                          <a:solidFill>
                            <a:srgbClr val="92D050"/>
                          </a:solidFill>
                        </a:rPr>
                        <a:t>2.72</a:t>
                      </a:r>
                      <a:endParaRPr lang="fr-CA" dirty="0">
                        <a:solidFill>
                          <a:srgbClr val="92D050"/>
                        </a:solidFill>
                      </a:endParaRPr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1.4</a:t>
                      </a:r>
                      <a:endParaRPr lang="fr-CA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1.4</a:t>
                      </a:r>
                      <a:endParaRPr lang="fr-CA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D</a:t>
                      </a:r>
                      <a:r>
                        <a:rPr lang="en-US" dirty="0" smtClean="0"/>
                        <a:t>ensity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(</a:t>
                      </a:r>
                      <a:r>
                        <a:rPr lang="en-US" sz="1600" dirty="0"/>
                        <a:t>10-4 fm-3)</a:t>
                      </a:r>
                      <a:endParaRPr lang="fr-CA" sz="1600" dirty="0"/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dirty="0" smtClean="0">
                          <a:solidFill>
                            <a:srgbClr val="92D050"/>
                          </a:solidFill>
                        </a:rPr>
                        <a:t>18.67</a:t>
                      </a:r>
                      <a:endParaRPr lang="fr-CA" dirty="0">
                        <a:solidFill>
                          <a:srgbClr val="92D050"/>
                        </a:solidFill>
                      </a:endParaRPr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dirty="0" smtClean="0">
                          <a:solidFill>
                            <a:srgbClr val="92D050"/>
                          </a:solidFill>
                        </a:rPr>
                        <a:t>16.38</a:t>
                      </a:r>
                      <a:endParaRPr lang="fr-CA" dirty="0">
                        <a:solidFill>
                          <a:srgbClr val="92D050"/>
                        </a:solidFill>
                      </a:endParaRPr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4</a:t>
                      </a:r>
                      <a:endParaRPr lang="fr-CA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4</a:t>
                      </a:r>
                      <a:endParaRPr lang="fr-CA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T</a:t>
                      </a:r>
                      <a:r>
                        <a:rPr lang="en-US" dirty="0" smtClean="0"/>
                        <a:t>ime </a:t>
                      </a:r>
                      <a:r>
                        <a:rPr lang="en-US" sz="1600" dirty="0"/>
                        <a:t>(fm/c)</a:t>
                      </a:r>
                      <a:endParaRPr lang="fr-CA" sz="1600" dirty="0"/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dirty="0" smtClean="0">
                          <a:solidFill>
                            <a:srgbClr val="92D050"/>
                          </a:solidFill>
                        </a:rPr>
                        <a:t>6000</a:t>
                      </a:r>
                      <a:endParaRPr lang="fr-CA" dirty="0">
                        <a:solidFill>
                          <a:srgbClr val="92D050"/>
                        </a:solidFill>
                      </a:endParaRPr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dirty="0" smtClean="0">
                          <a:solidFill>
                            <a:srgbClr val="92D050"/>
                          </a:solidFill>
                        </a:rPr>
                        <a:t>7300</a:t>
                      </a:r>
                      <a:endParaRPr lang="fr-CA" dirty="0">
                        <a:solidFill>
                          <a:srgbClr val="92D050"/>
                        </a:solidFill>
                      </a:endParaRPr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6400</a:t>
                      </a:r>
                      <a:endParaRPr lang="fr-CA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6400</a:t>
                      </a:r>
                      <a:endParaRPr lang="fr-CA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Ac</a:t>
                      </a:r>
                      <a:endParaRPr lang="fr-CA" dirty="0"/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dirty="0" smtClean="0">
                          <a:solidFill>
                            <a:srgbClr val="92D050"/>
                          </a:solidFill>
                        </a:rPr>
                        <a:t>15.8</a:t>
                      </a:r>
                      <a:endParaRPr lang="fr-CA" dirty="0">
                        <a:solidFill>
                          <a:srgbClr val="92D050"/>
                        </a:solidFill>
                      </a:endParaRPr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dirty="0" smtClean="0">
                          <a:solidFill>
                            <a:srgbClr val="92D050"/>
                          </a:solidFill>
                        </a:rPr>
                        <a:t>16.1</a:t>
                      </a:r>
                      <a:endParaRPr lang="fr-CA" dirty="0">
                        <a:solidFill>
                          <a:srgbClr val="92D050"/>
                        </a:solidFill>
                      </a:endParaRPr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5.4</a:t>
                      </a:r>
                      <a:endParaRPr lang="fr-CA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5.4</a:t>
                      </a:r>
                      <a:endParaRPr lang="fr-CA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Proton ratio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(system)</a:t>
                      </a:r>
                      <a:endParaRPr lang="fr-CA" sz="1400" dirty="0"/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dirty="0" smtClean="0">
                          <a:solidFill>
                            <a:srgbClr val="92D050"/>
                          </a:solidFill>
                        </a:rPr>
                        <a:t>0.47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 smtClean="0">
                          <a:solidFill>
                            <a:srgbClr val="92D050"/>
                          </a:solidFill>
                        </a:rPr>
                        <a:t>(0.42)</a:t>
                      </a:r>
                      <a:endParaRPr lang="fr-CA" sz="1400" dirty="0">
                        <a:solidFill>
                          <a:srgbClr val="92D050"/>
                        </a:solidFill>
                      </a:endParaRPr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dirty="0" smtClean="0">
                          <a:solidFill>
                            <a:srgbClr val="92D050"/>
                          </a:solidFill>
                        </a:rPr>
                        <a:t>0.44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 smtClean="0">
                          <a:solidFill>
                            <a:srgbClr val="92D050"/>
                          </a:solidFill>
                        </a:rPr>
                        <a:t>(0.40)</a:t>
                      </a:r>
                      <a:endParaRPr lang="fr-CA" sz="1400" dirty="0">
                        <a:solidFill>
                          <a:srgbClr val="92D050"/>
                        </a:solidFill>
                      </a:endParaRPr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0.34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(0.39)</a:t>
                      </a:r>
                      <a:endParaRPr lang="fr-CA" sz="140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0.34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(0.39)</a:t>
                      </a:r>
                      <a:endParaRPr lang="fr-CA" sz="140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F</a:t>
                      </a:r>
                      <a:r>
                        <a:rPr lang="en-US" dirty="0" smtClean="0"/>
                        <a:t>it </a:t>
                      </a:r>
                      <a:r>
                        <a:rPr lang="en-US" dirty="0"/>
                        <a:t>M</a:t>
                      </a:r>
                      <a:r>
                        <a:rPr lang="en-US" dirty="0" smtClean="0"/>
                        <a:t>etric</a:t>
                      </a:r>
                      <a:endParaRPr lang="fr-CA" dirty="0"/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b="1" i="1" dirty="0" smtClean="0">
                          <a:solidFill>
                            <a:srgbClr val="92D050"/>
                          </a:solidFill>
                        </a:rPr>
                        <a:t>1.11</a:t>
                      </a:r>
                      <a:endParaRPr lang="fr-CA" b="1" i="1" dirty="0">
                        <a:solidFill>
                          <a:srgbClr val="92D050"/>
                        </a:solidFill>
                      </a:endParaRPr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b="1" i="1" dirty="0" smtClean="0">
                          <a:solidFill>
                            <a:srgbClr val="92D050"/>
                          </a:solidFill>
                        </a:rPr>
                        <a:t>1.07</a:t>
                      </a:r>
                      <a:endParaRPr lang="fr-CA" b="1" i="1" dirty="0">
                        <a:solidFill>
                          <a:srgbClr val="92D050"/>
                        </a:solidFill>
                      </a:endParaRPr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b="1" i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1.18</a:t>
                      </a:r>
                      <a:endParaRPr lang="fr-CA" b="1" i="1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b="1" i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0.561</a:t>
                      </a:r>
                      <a:endParaRPr lang="fr-CA" b="1" i="1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67511" marR="675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33478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*S</a:t>
            </a:r>
            <a:r>
              <a:rPr lang="it-IT" sz="1400" dirty="0"/>
              <a:t>. Albergo et al</a:t>
            </a:r>
            <a:r>
              <a:rPr lang="it-IT" sz="1400" dirty="0" smtClean="0"/>
              <a:t>., </a:t>
            </a:r>
          </a:p>
          <a:p>
            <a:r>
              <a:rPr lang="it-IT" sz="1400" dirty="0" smtClean="0"/>
              <a:t>Il </a:t>
            </a:r>
            <a:r>
              <a:rPr lang="it-IT" sz="1400" dirty="0"/>
              <a:t>Nuovo </a:t>
            </a:r>
            <a:r>
              <a:rPr lang="it-IT" sz="1400" dirty="0" smtClean="0"/>
              <a:t>Cimento, </a:t>
            </a:r>
            <a:r>
              <a:rPr lang="it-IT" sz="1400" dirty="0"/>
              <a:t>vol. 89 A, N. 1 (1985</a:t>
            </a:r>
            <a:r>
              <a:rPr lang="it-IT" sz="1400" dirty="0" smtClean="0"/>
              <a:t>).</a:t>
            </a:r>
            <a:endParaRPr lang="it-IT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157192"/>
            <a:ext cx="341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</a:t>
            </a:r>
            <a:r>
              <a:rPr lang="en-US" dirty="0" err="1" smtClean="0"/>
              <a:t>Albergo</a:t>
            </a:r>
            <a:r>
              <a:rPr lang="en-US" dirty="0" smtClean="0"/>
              <a:t> light </a:t>
            </a:r>
          </a:p>
          <a:p>
            <a:r>
              <a:rPr lang="en-US" dirty="0" smtClean="0"/>
              <a:t>particle yield ratio </a:t>
            </a:r>
          </a:p>
          <a:p>
            <a:r>
              <a:rPr lang="en-US" dirty="0" smtClean="0"/>
              <a:t>temperature measurement*</a:t>
            </a:r>
            <a:r>
              <a:rPr lang="fr-CA" dirty="0" smtClean="0"/>
              <a:t>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47864" y="332656"/>
            <a:ext cx="2777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NSEC Fit Parameters</a:t>
            </a:r>
            <a:endParaRPr lang="en-US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5085184"/>
            <a:ext cx="5243513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Equilibrium</a:t>
            </a:r>
            <a:r>
              <a:rPr lang="fr-CA" sz="3200" dirty="0" smtClean="0"/>
              <a:t> constant</a:t>
            </a:r>
            <a:endParaRPr lang="en-US" sz="3200" dirty="0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323528" y="908720"/>
          <a:ext cx="3595414" cy="636547"/>
        </p:xfrm>
        <a:graphic>
          <a:graphicData uri="http://schemas.openxmlformats.org/presentationml/2006/ole">
            <p:oleObj spid="_x0000_s29698" name="Equation" r:id="rId3" imgW="2438280" imgH="431640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1628800"/>
            <a:ext cx="2843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We calculate several K using the </a:t>
            </a:r>
            <a:r>
              <a:rPr lang="en-CA" dirty="0" err="1" smtClean="0"/>
              <a:t>Sn+Sn</a:t>
            </a:r>
            <a:r>
              <a:rPr lang="en-CA" dirty="0" smtClean="0"/>
              <a:t> system (</a:t>
            </a:r>
            <a:r>
              <a:rPr lang="en-CA" dirty="0" err="1" smtClean="0"/>
              <a:t>K</a:t>
            </a:r>
            <a:r>
              <a:rPr lang="en-CA" baseline="-25000" dirty="0" err="1" smtClean="0"/>
              <a:t>Sn</a:t>
            </a:r>
            <a:r>
              <a:rPr lang="en-CA" dirty="0" smtClean="0"/>
              <a:t>) and </a:t>
            </a:r>
            <a:r>
              <a:rPr lang="en-CA" baseline="30000" dirty="0" smtClean="0"/>
              <a:t>241</a:t>
            </a:r>
            <a:r>
              <a:rPr lang="en-CA" dirty="0" smtClean="0"/>
              <a:t>Pu fission (</a:t>
            </a:r>
            <a:r>
              <a:rPr lang="en-CA" dirty="0" err="1" smtClean="0"/>
              <a:t>K</a:t>
            </a:r>
            <a:r>
              <a:rPr lang="en-CA" baseline="-25000" dirty="0" err="1" smtClean="0"/>
              <a:t>Pu</a:t>
            </a:r>
            <a:r>
              <a:rPr lang="en-CA" dirty="0" smtClean="0"/>
              <a:t>).</a:t>
            </a:r>
            <a:endParaRPr lang="en-CA" dirty="0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356992"/>
            <a:ext cx="1584176" cy="119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79512" y="4653136"/>
            <a:ext cx="36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know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Sn</a:t>
            </a:r>
            <a:r>
              <a:rPr lang="en-US" dirty="0" smtClean="0"/>
              <a:t>,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Pu</a:t>
            </a:r>
            <a:r>
              <a:rPr lang="en-US" dirty="0" smtClean="0"/>
              <a:t>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Sn</a:t>
            </a:r>
            <a:r>
              <a:rPr lang="en-US" dirty="0" smtClean="0"/>
              <a:t>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Pu</a:t>
            </a:r>
            <a:r>
              <a:rPr lang="en-US" dirty="0" smtClean="0"/>
              <a:t>, and assuming ground states for </a:t>
            </a:r>
            <a:r>
              <a:rPr lang="en-US" dirty="0" err="1" smtClean="0"/>
              <a:t>Pu</a:t>
            </a:r>
            <a:r>
              <a:rPr lang="en-US" dirty="0" smtClean="0"/>
              <a:t> (first approximation) we know </a:t>
            </a:r>
            <a:r>
              <a:rPr lang="el-GR" dirty="0" smtClean="0"/>
              <a:t>Δ</a:t>
            </a:r>
            <a:r>
              <a:rPr lang="fr-CA" dirty="0" smtClean="0"/>
              <a:t>G</a:t>
            </a:r>
            <a:r>
              <a:rPr lang="fr-CA" baseline="30000" dirty="0" smtClean="0"/>
              <a:t>o</a:t>
            </a:r>
            <a:r>
              <a:rPr lang="en-US" baseline="-25000" dirty="0" smtClean="0"/>
              <a:t>Pu</a:t>
            </a:r>
            <a:r>
              <a:rPr lang="en-US" dirty="0" smtClean="0"/>
              <a:t>, so we can extract </a:t>
            </a:r>
            <a:r>
              <a:rPr lang="el-GR" dirty="0" smtClean="0"/>
              <a:t>Δ</a:t>
            </a:r>
            <a:r>
              <a:rPr lang="fr-CA" dirty="0" smtClean="0"/>
              <a:t>G</a:t>
            </a:r>
            <a:r>
              <a:rPr lang="fr-CA" baseline="30000" dirty="0" smtClean="0"/>
              <a:t>o</a:t>
            </a:r>
            <a:r>
              <a:rPr lang="en-US" baseline="-25000" dirty="0" err="1" smtClean="0"/>
              <a:t>Sn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l-GR" dirty="0" smtClean="0"/>
              <a:t>Δ</a:t>
            </a:r>
            <a:r>
              <a:rPr lang="fr-CA" dirty="0" smtClean="0"/>
              <a:t>G</a:t>
            </a:r>
            <a:r>
              <a:rPr lang="fr-CA" baseline="30000" dirty="0" smtClean="0"/>
              <a:t>o</a:t>
            </a:r>
            <a:r>
              <a:rPr lang="en-US" baseline="-25000" dirty="0" err="1" smtClean="0"/>
              <a:t>Sn</a:t>
            </a:r>
            <a:r>
              <a:rPr lang="en-US" baseline="-25000" dirty="0" smtClean="0"/>
              <a:t>  </a:t>
            </a:r>
            <a:r>
              <a:rPr lang="en-US" dirty="0" smtClean="0"/>
              <a:t>is 33% higher than </a:t>
            </a:r>
            <a:r>
              <a:rPr lang="el-GR" dirty="0" smtClean="0"/>
              <a:t>Δ</a:t>
            </a:r>
            <a:r>
              <a:rPr lang="fr-CA" dirty="0" smtClean="0"/>
              <a:t>G</a:t>
            </a:r>
            <a:r>
              <a:rPr lang="fr-CA" baseline="30000" dirty="0" smtClean="0"/>
              <a:t>o</a:t>
            </a:r>
            <a:r>
              <a:rPr lang="en-US" baseline="-25000" dirty="0" smtClean="0"/>
              <a:t>Pu</a:t>
            </a:r>
            <a:r>
              <a:rPr lang="en-US" dirty="0" smtClean="0"/>
              <a:t> (in average).</a:t>
            </a:r>
            <a:endParaRPr lang="en-US" dirty="0"/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1196752"/>
            <a:ext cx="5004048" cy="415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932040" y="5733256"/>
            <a:ext cx="3231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Work still in progress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564904"/>
            <a:ext cx="32194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Autofit/>
          </a:bodyPr>
          <a:lstStyle/>
          <a:p>
            <a:r>
              <a:rPr lang="fr-CA" sz="3600" dirty="0" err="1" smtClean="0"/>
              <a:t>Summary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980728"/>
            <a:ext cx="78488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We are able to apply the NSEC model to heavy-ion collisions with reasonable results.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Most of the fit parameters are in a realistic range.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Equilibrium constant ratio calculation results are promising.</a:t>
            </a:r>
            <a:endParaRPr lang="en-US" sz="1600" dirty="0" smtClean="0"/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3528" y="3284984"/>
            <a:ext cx="822960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Collaborators to this work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3648" y="4293096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J. Gauthier, M. </a:t>
            </a:r>
            <a:r>
              <a:rPr lang="en-US" sz="2400" dirty="0" err="1" smtClean="0"/>
              <a:t>Barbui</a:t>
            </a:r>
            <a:r>
              <a:rPr lang="en-US" sz="2400" dirty="0" smtClean="0"/>
              <a:t>, X. Cao, K. </a:t>
            </a:r>
            <a:r>
              <a:rPr lang="en-US" sz="2400" dirty="0" err="1" smtClean="0"/>
              <a:t>Hagel</a:t>
            </a:r>
            <a:r>
              <a:rPr lang="en-US" sz="2400" dirty="0" smtClean="0"/>
              <a:t>, R. Wada, S. </a:t>
            </a:r>
            <a:r>
              <a:rPr lang="en-US" sz="2400" dirty="0" err="1" smtClean="0"/>
              <a:t>Wuenschel</a:t>
            </a:r>
            <a:r>
              <a:rPr lang="en-US" sz="2400" dirty="0" smtClean="0"/>
              <a:t> and J. B. </a:t>
            </a:r>
            <a:r>
              <a:rPr lang="en-US" sz="2400" dirty="0" err="1" smtClean="0"/>
              <a:t>Natowitz</a:t>
            </a:r>
            <a:r>
              <a:rPr lang="en-US" sz="2400" dirty="0" smtClean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9672" y="5301208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Special thanks to Alan McIntosh and Sherry </a:t>
            </a:r>
            <a:r>
              <a:rPr lang="en-US" sz="2000" dirty="0" err="1" smtClean="0"/>
              <a:t>Yennello</a:t>
            </a:r>
            <a:r>
              <a:rPr lang="en-US" sz="2000" dirty="0" smtClean="0"/>
              <a:t> for useful discussions and advices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3688" y="2564904"/>
            <a:ext cx="5726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Thank you for being listening!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96752"/>
            <a:ext cx="5872729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051720" y="5949280"/>
            <a:ext cx="5292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 smtClean="0"/>
              <a:t>C. Eccles et al., </a:t>
            </a:r>
            <a:r>
              <a:rPr lang="fr-CA" dirty="0" err="1" smtClean="0"/>
              <a:t>Physical</a:t>
            </a:r>
            <a:r>
              <a:rPr lang="fr-CA" dirty="0" smtClean="0"/>
              <a:t> </a:t>
            </a:r>
            <a:r>
              <a:rPr lang="fr-CA" dirty="0" err="1" smtClean="0"/>
              <a:t>Review</a:t>
            </a:r>
            <a:r>
              <a:rPr lang="fr-CA" dirty="0" smtClean="0"/>
              <a:t> C 96, 054611 (2017).</a:t>
            </a:r>
            <a:endParaRPr lang="en-US" dirty="0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548680"/>
            <a:ext cx="254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Ternary fission: </a:t>
            </a:r>
            <a:r>
              <a:rPr lang="en-US" sz="2400" dirty="0" smtClean="0"/>
              <a:t>about 0.3% of heavy nucleus fissions produce a third fragment coming from the low density neck region.</a:t>
            </a:r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3347864" y="1268760"/>
            <a:ext cx="2088232" cy="194421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aseline="30000" dirty="0" smtClean="0"/>
              <a:t>241</a:t>
            </a:r>
            <a:r>
              <a:rPr lang="en-US" sz="3200" dirty="0" smtClean="0"/>
              <a:t>Pu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2411760" y="3356992"/>
            <a:ext cx="2088232" cy="136815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067944" y="3356992"/>
            <a:ext cx="2088232" cy="136815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067944" y="5373216"/>
            <a:ext cx="626368" cy="5543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39752" y="5013176"/>
            <a:ext cx="1512168" cy="129614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32040" y="5013176"/>
            <a:ext cx="1512168" cy="129614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940152" y="5661248"/>
            <a:ext cx="144016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331640" y="5661248"/>
            <a:ext cx="144016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55976" y="5661248"/>
            <a:ext cx="0" cy="7200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779912" y="3429000"/>
            <a:ext cx="1152128" cy="1152128"/>
          </a:xfrm>
          <a:prstGeom prst="ellipse">
            <a:avLst/>
          </a:prstGeom>
          <a:gradFill flip="none" rotWithShape="1">
            <a:gsLst>
              <a:gs pos="68000">
                <a:srgbClr val="FFFF0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732240" y="5229200"/>
            <a:ext cx="1769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Fission Fragment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35896" y="6309320"/>
            <a:ext cx="1577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Ternary Fission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46440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Most of those fragments are α particles.</a:t>
            </a:r>
          </a:p>
          <a:p>
            <a:endParaRPr lang="en-US" sz="1600" dirty="0" smtClean="0"/>
          </a:p>
          <a:p>
            <a:r>
              <a:rPr lang="en-US" sz="1600" dirty="0" smtClean="0"/>
              <a:t>A high yield of tritons relative to protons is </a:t>
            </a:r>
          </a:p>
          <a:p>
            <a:r>
              <a:rPr lang="en-US" sz="1600" dirty="0" smtClean="0"/>
              <a:t>observed and the heavy fragment yields are </a:t>
            </a:r>
          </a:p>
          <a:p>
            <a:r>
              <a:rPr lang="en-US" sz="1600" dirty="0" smtClean="0"/>
              <a:t>decreasing with Z.</a:t>
            </a:r>
          </a:p>
          <a:p>
            <a:endParaRPr lang="en-US" sz="1600" dirty="0" smtClean="0"/>
          </a:p>
          <a:p>
            <a:r>
              <a:rPr lang="en-US" sz="1600" dirty="0" smtClean="0"/>
              <a:t>The use of a nuclear statistical equilibrium </a:t>
            </a:r>
          </a:p>
          <a:p>
            <a:r>
              <a:rPr lang="en-US" sz="1600" dirty="0" smtClean="0"/>
              <a:t>(NSE) model based on the chemical potential for low density and temperature is in pretty good agreement with experimental observations for A≤15.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To reproduce the heavier fragment yields, one</a:t>
            </a:r>
          </a:p>
          <a:p>
            <a:r>
              <a:rPr lang="en-US" sz="1600" dirty="0" smtClean="0"/>
              <a:t>has to take into account the reaction time and the critical cluster size (nucleation).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88640"/>
            <a:ext cx="442798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9504" y="6211669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S. </a:t>
            </a:r>
            <a:r>
              <a:rPr lang="en-US" dirty="0" err="1" smtClean="0"/>
              <a:t>Wuenschel</a:t>
            </a:r>
            <a:r>
              <a:rPr lang="en-US" dirty="0" smtClean="0"/>
              <a:t> et al., Physical Review C 90, 011601 (2014)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941168"/>
            <a:ext cx="3855248" cy="1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6309320"/>
            <a:ext cx="864096" cy="26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6237312"/>
            <a:ext cx="1849562" cy="44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996952"/>
            <a:ext cx="2088232" cy="25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356992"/>
            <a:ext cx="4248472" cy="49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erome\Desktop\mid_rapidi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620688"/>
            <a:ext cx="4381500" cy="56483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764704"/>
            <a:ext cx="36004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behavior should not be restricted to fission necks and is more likely to be a general nuclear matter property. It thus needs to be studied at higher temperature.</a:t>
            </a:r>
          </a:p>
          <a:p>
            <a:endParaRPr lang="en-US" dirty="0" smtClean="0"/>
          </a:p>
          <a:p>
            <a:r>
              <a:rPr lang="en-US" dirty="0" smtClean="0"/>
              <a:t>Mid-peripheral collisions with a heavy system like </a:t>
            </a:r>
            <a:r>
              <a:rPr lang="en-US" baseline="30000" dirty="0" smtClean="0"/>
              <a:t>124</a:t>
            </a:r>
            <a:r>
              <a:rPr lang="en-US" dirty="0" smtClean="0"/>
              <a:t>Sn+</a:t>
            </a:r>
            <a:r>
              <a:rPr lang="en-US" baseline="30000" dirty="0" smtClean="0"/>
              <a:t>124</a:t>
            </a:r>
            <a:r>
              <a:rPr lang="en-US" dirty="0" smtClean="0"/>
              <a:t>Sn are similar to the fission process but at higher temperature and density.</a:t>
            </a:r>
          </a:p>
          <a:p>
            <a:endParaRPr lang="en-US" dirty="0"/>
          </a:p>
          <a:p>
            <a:r>
              <a:rPr lang="en-US" dirty="0" smtClean="0"/>
              <a:t>We want to see if NSE with nucleation (NESC) calculation can reproduce the mid-rapidity (ternary fission like) isotopic yields.</a:t>
            </a:r>
          </a:p>
          <a:p>
            <a:endParaRPr lang="en-US" dirty="0"/>
          </a:p>
          <a:p>
            <a:r>
              <a:rPr lang="en-US" dirty="0" smtClean="0"/>
              <a:t>We use </a:t>
            </a:r>
            <a:r>
              <a:rPr lang="en-US" baseline="30000" noProof="0" dirty="0" smtClean="0">
                <a:solidFill>
                  <a:schemeClr val="tx1"/>
                </a:solidFill>
              </a:rPr>
              <a:t>124</a:t>
            </a:r>
            <a:r>
              <a:rPr lang="en-US" noProof="0" dirty="0" smtClean="0">
                <a:solidFill>
                  <a:schemeClr val="tx1"/>
                </a:solidFill>
              </a:rPr>
              <a:t>Sn+</a:t>
            </a:r>
            <a:r>
              <a:rPr lang="en-US" baseline="30000" noProof="0" dirty="0" smtClean="0">
                <a:solidFill>
                  <a:schemeClr val="tx1"/>
                </a:solidFill>
              </a:rPr>
              <a:t>124</a:t>
            </a:r>
            <a:r>
              <a:rPr lang="en-US" noProof="0" dirty="0" smtClean="0">
                <a:solidFill>
                  <a:schemeClr val="tx1"/>
                </a:solidFill>
              </a:rPr>
              <a:t>Sn and </a:t>
            </a:r>
            <a:r>
              <a:rPr lang="en-US" baseline="30000" noProof="0" dirty="0" smtClean="0">
                <a:solidFill>
                  <a:schemeClr val="tx1"/>
                </a:solidFill>
              </a:rPr>
              <a:t>124</a:t>
            </a:r>
            <a:r>
              <a:rPr lang="en-US" noProof="0" dirty="0" smtClean="0">
                <a:solidFill>
                  <a:schemeClr val="tx1"/>
                </a:solidFill>
              </a:rPr>
              <a:t>Sn+</a:t>
            </a:r>
            <a:r>
              <a:rPr lang="en-US" baseline="30000" noProof="0" dirty="0" smtClean="0">
                <a:solidFill>
                  <a:schemeClr val="tx1"/>
                </a:solidFill>
              </a:rPr>
              <a:t>112</a:t>
            </a:r>
            <a:r>
              <a:rPr lang="en-US" noProof="0" dirty="0" smtClean="0">
                <a:solidFill>
                  <a:schemeClr val="tx1"/>
                </a:solidFill>
              </a:rPr>
              <a:t>Sn at 26</a:t>
            </a:r>
            <a:r>
              <a:rPr lang="en-US" i="1" noProof="0" dirty="0" smtClean="0">
                <a:solidFill>
                  <a:schemeClr val="tx1"/>
                </a:solidFill>
              </a:rPr>
              <a:t>A</a:t>
            </a:r>
            <a:r>
              <a:rPr lang="en-US" noProof="0" dirty="0" smtClean="0">
                <a:solidFill>
                  <a:schemeClr val="tx1"/>
                </a:solidFill>
              </a:rPr>
              <a:t> </a:t>
            </a:r>
            <a:r>
              <a:rPr lang="en-US" noProof="0" dirty="0" err="1" smtClean="0">
                <a:solidFill>
                  <a:schemeClr val="tx1"/>
                </a:solidFill>
              </a:rPr>
              <a:t>MeV</a:t>
            </a:r>
            <a:r>
              <a:rPr lang="en-US" noProof="0" dirty="0" smtClean="0">
                <a:solidFill>
                  <a:schemeClr val="tx1"/>
                </a:solidFill>
              </a:rPr>
              <a:t> from the December 2007 NIMROD experiment.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Nimrod Detection Array </a:t>
            </a:r>
            <a:endParaRPr kumimoji="0" lang="fr-CA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3057949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755576" y="1484784"/>
            <a:ext cx="616183" cy="150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9512" y="1196752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solidFill>
                  <a:srgbClr val="FF0000"/>
                </a:solidFill>
              </a:rPr>
              <a:t>Neutron </a:t>
            </a:r>
            <a:r>
              <a:rPr lang="fr-CA" dirty="0">
                <a:solidFill>
                  <a:srgbClr val="FF0000"/>
                </a:solidFill>
              </a:rPr>
              <a:t>B</a:t>
            </a:r>
            <a:r>
              <a:rPr lang="fr-CA" dirty="0" smtClean="0">
                <a:solidFill>
                  <a:srgbClr val="FF0000"/>
                </a:solidFill>
              </a:rPr>
              <a:t>all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5085184"/>
            <a:ext cx="81906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156 </a:t>
            </a:r>
            <a:r>
              <a:rPr lang="en-US" sz="2400" dirty="0" err="1" smtClean="0"/>
              <a:t>CsI</a:t>
            </a:r>
            <a:r>
              <a:rPr lang="en-US" sz="2400" dirty="0" smtClean="0"/>
              <a:t>(</a:t>
            </a:r>
            <a:r>
              <a:rPr lang="en-US" sz="2400" dirty="0" err="1" smtClean="0"/>
              <a:t>Tl</a:t>
            </a:r>
            <a:r>
              <a:rPr lang="en-US" sz="2400" dirty="0" smtClean="0"/>
              <a:t>) distributed on 11 rings from 3 to 100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100 Si (300µm)-</a:t>
            </a:r>
            <a:r>
              <a:rPr lang="en-US" sz="2400" dirty="0" err="1" smtClean="0"/>
              <a:t>CsI</a:t>
            </a:r>
            <a:r>
              <a:rPr lang="en-US" sz="2400" dirty="0" smtClean="0"/>
              <a:t>(</a:t>
            </a:r>
            <a:r>
              <a:rPr lang="en-US" sz="2400" dirty="0" err="1" smtClean="0"/>
              <a:t>Tl</a:t>
            </a:r>
            <a:r>
              <a:rPr lang="en-US" sz="2400" dirty="0" smtClean="0"/>
              <a:t>) telescopes from ring 2 to 9.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30 Si(150µm)-Si(500µ)-</a:t>
            </a:r>
            <a:r>
              <a:rPr lang="en-US" sz="2400" dirty="0" err="1" smtClean="0"/>
              <a:t>CsI</a:t>
            </a:r>
            <a:r>
              <a:rPr lang="en-US" sz="2400" dirty="0" smtClean="0"/>
              <a:t>(</a:t>
            </a:r>
            <a:r>
              <a:rPr lang="en-US" sz="2400" dirty="0" err="1" smtClean="0"/>
              <a:t>Tl</a:t>
            </a:r>
            <a:r>
              <a:rPr lang="en-US" sz="2400" dirty="0" smtClean="0"/>
              <a:t>) super telescopes from ring 2 to 9.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4π neutron detector array (Neutron Ball).</a:t>
            </a:r>
            <a:endParaRPr lang="en-US" sz="2400" dirty="0"/>
          </a:p>
        </p:txBody>
      </p:sp>
      <p:pic>
        <p:nvPicPr>
          <p:cNvPr id="9" name="Picture 3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916832"/>
            <a:ext cx="535100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Peripheral and mid-peripheral event selection</a:t>
            </a:r>
            <a:r>
              <a:rPr lang="fr-CA" sz="2800" dirty="0" smtClean="0"/>
              <a:t>: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6762773" cy="460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87624" y="836712"/>
            <a:ext cx="20457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Z</a:t>
            </a:r>
            <a:r>
              <a:rPr lang="en-US" sz="2400" baseline="-25000" dirty="0" err="1" smtClean="0"/>
              <a:t>max</a:t>
            </a:r>
            <a:r>
              <a:rPr lang="en-US" sz="2400" dirty="0" smtClean="0"/>
              <a:t> &gt; 20</a:t>
            </a:r>
          </a:p>
          <a:p>
            <a:r>
              <a:rPr lang="en-US" sz="2400" dirty="0" smtClean="0"/>
              <a:t>Multiplicity &gt; 1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32048"/>
          </a:xfrm>
        </p:spPr>
        <p:txBody>
          <a:bodyPr>
            <a:noAutofit/>
          </a:bodyPr>
          <a:lstStyle/>
          <a:p>
            <a:r>
              <a:rPr lang="en-US" sz="3200" dirty="0" smtClean="0"/>
              <a:t>Relative angle selection</a:t>
            </a:r>
            <a:endParaRPr lang="en-US" sz="3200" dirty="0"/>
          </a:p>
        </p:txBody>
      </p:sp>
      <p:pic>
        <p:nvPicPr>
          <p:cNvPr id="1026" name="Picture 2" descr="C:\Users\jerome\Desktop\analysis directory\Picture_relang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692696"/>
            <a:ext cx="3668825" cy="230425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717032"/>
            <a:ext cx="439627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331640" y="6381328"/>
            <a:ext cx="1811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Laboratory frame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228184" y="6344652"/>
            <a:ext cx="1114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 frame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23528" y="1412776"/>
            <a:ext cx="4112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The relative angle between the biggest fragment (</a:t>
            </a:r>
            <a:r>
              <a:rPr lang="en-US" dirty="0" err="1" smtClean="0"/>
              <a:t>Z</a:t>
            </a:r>
            <a:r>
              <a:rPr lang="en-US" baseline="-25000" dirty="0" err="1" smtClean="0"/>
              <a:t>max</a:t>
            </a:r>
            <a:r>
              <a:rPr lang="en-US" dirty="0" smtClean="0"/>
              <a:t>) and the fragment of interest velocity vectors is calculated in order to select the mid-rapidity emission.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429000"/>
            <a:ext cx="424847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Charge versus parallel velocity for several relative angle windows centered at 90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 in the center of mass.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689771" cy="415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flipV="1">
            <a:off x="1141200" y="1340768"/>
            <a:ext cx="0" cy="3816424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944000" y="1340768"/>
            <a:ext cx="0" cy="3816424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035600" y="1340768"/>
            <a:ext cx="0" cy="3816424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741200" y="1340768"/>
            <a:ext cx="0" cy="3816424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840000" y="1350000"/>
            <a:ext cx="0" cy="3816424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538400" y="1350000"/>
            <a:ext cx="0" cy="3816424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07904" y="2852936"/>
            <a:ext cx="388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</a:rPr>
              <a:t>V</a:t>
            </a:r>
            <a:r>
              <a:rPr lang="en-US" sz="1200" baseline="-25000" dirty="0" err="1" smtClean="0">
                <a:solidFill>
                  <a:schemeClr val="bg1"/>
                </a:solidFill>
              </a:rPr>
              <a:t>cm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6016" y="2852936"/>
            <a:ext cx="434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</a:rPr>
              <a:t>V</a:t>
            </a:r>
            <a:r>
              <a:rPr lang="en-US" sz="1200" baseline="-25000" dirty="0" err="1" smtClean="0">
                <a:solidFill>
                  <a:schemeClr val="bg1"/>
                </a:solidFill>
              </a:rPr>
              <a:t>proj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23728" y="188640"/>
            <a:ext cx="4969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Relative Angle Window Selection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716016" y="3212976"/>
            <a:ext cx="0" cy="208823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08029" y="3945285"/>
            <a:ext cx="0" cy="201622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7504" y="1124744"/>
            <a:ext cx="23752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select the ternary-like-fragments the </a:t>
            </a:r>
          </a:p>
          <a:p>
            <a:r>
              <a:rPr lang="en-US" dirty="0" smtClean="0"/>
              <a:t>relative angle (in the center of mass) should be close to </a:t>
            </a:r>
            <a:r>
              <a:rPr lang="en-US" b="1" dirty="0" smtClean="0"/>
              <a:t>90</a:t>
            </a:r>
            <a:r>
              <a:rPr lang="en-US" b="1" baseline="30000" dirty="0" smtClean="0"/>
              <a:t>o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But the statistic goes</a:t>
            </a:r>
          </a:p>
          <a:p>
            <a:r>
              <a:rPr lang="en-US" dirty="0" smtClean="0"/>
              <a:t>down very quickly when shrinking that window.</a:t>
            </a:r>
          </a:p>
          <a:p>
            <a:endParaRPr lang="en-US" dirty="0" smtClean="0"/>
          </a:p>
          <a:p>
            <a:r>
              <a:rPr lang="en-US" dirty="0" smtClean="0"/>
              <a:t>To maximize the statistic, we select the interval for which &lt;</a:t>
            </a:r>
            <a:r>
              <a:rPr lang="en-US" dirty="0" err="1" smtClean="0"/>
              <a:t>E</a:t>
            </a:r>
            <a:r>
              <a:rPr lang="en-US" baseline="-25000" dirty="0" err="1" smtClean="0"/>
              <a:t>cm</a:t>
            </a:r>
            <a:r>
              <a:rPr lang="en-US" dirty="0" smtClean="0"/>
              <a:t>&gt; stops to drop. The </a:t>
            </a:r>
            <a:r>
              <a:rPr lang="en-US" b="1" dirty="0" smtClean="0">
                <a:solidFill>
                  <a:srgbClr val="FF0000"/>
                </a:solidFill>
              </a:rPr>
              <a:t>50-130</a:t>
            </a:r>
            <a:r>
              <a:rPr lang="en-US" b="1" baseline="30000" dirty="0" smtClean="0">
                <a:solidFill>
                  <a:srgbClr val="FF0000"/>
                </a:solidFill>
              </a:rPr>
              <a:t>o</a:t>
            </a:r>
            <a:r>
              <a:rPr lang="en-US" baseline="30000" dirty="0" smtClean="0"/>
              <a:t>  </a:t>
            </a:r>
            <a:r>
              <a:rPr lang="en-US" dirty="0" smtClean="0"/>
              <a:t>selection seems to be a good compromise.</a:t>
            </a:r>
          </a:p>
          <a:p>
            <a:endParaRPr lang="fr-CA" dirty="0" smtClean="0"/>
          </a:p>
          <a:p>
            <a:endParaRPr lang="fr-CA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2123728" y="188640"/>
            <a:ext cx="4969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Relative Angle Window Selection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852936"/>
            <a:ext cx="403244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980728"/>
            <a:ext cx="403244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653136"/>
            <a:ext cx="410445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Connector 19"/>
          <p:cNvCxnSpPr/>
          <p:nvPr/>
        </p:nvCxnSpPr>
        <p:spPr>
          <a:xfrm>
            <a:off x="4572000" y="1196752"/>
            <a:ext cx="72008" cy="504056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980728"/>
            <a:ext cx="260337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6732240" y="3429000"/>
            <a:ext cx="1728192" cy="288032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3977</TotalTime>
  <Words>879</Words>
  <Application>Microsoft Office PowerPoint</Application>
  <PresentationFormat>On-screen Show (4:3)</PresentationFormat>
  <Paragraphs>212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Use of a Nucleation Based Ternary Fission Model to Reproduce Neck Emission in Heavy-Ion Reactions</vt:lpstr>
      <vt:lpstr>Slide 2</vt:lpstr>
      <vt:lpstr>Slide 3</vt:lpstr>
      <vt:lpstr>Slide 4</vt:lpstr>
      <vt:lpstr>Slide 5</vt:lpstr>
      <vt:lpstr>Peripheral and mid-peripheral event selection:</vt:lpstr>
      <vt:lpstr>Relative angle selection</vt:lpstr>
      <vt:lpstr>Charge versus parallel velocity for several relative angle windows centered at 90o in the center of mass.</vt:lpstr>
      <vt:lpstr>Slide 9</vt:lpstr>
      <vt:lpstr>Isotopic Yield Evaluation</vt:lpstr>
      <vt:lpstr>Slide 11</vt:lpstr>
      <vt:lpstr>Slide 12</vt:lpstr>
      <vt:lpstr>Slide 13</vt:lpstr>
      <vt:lpstr>Equilibrium constant</vt:lpstr>
      <vt:lpstr>Summary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Mid-rapidity Emission in Reactions of Sn Isotopes at 26A MeV</dc:title>
  <dc:creator>Windows User</dc:creator>
  <cp:lastModifiedBy>Windows User</cp:lastModifiedBy>
  <cp:revision>157</cp:revision>
  <dcterms:created xsi:type="dcterms:W3CDTF">2017-03-07T21:17:02Z</dcterms:created>
  <dcterms:modified xsi:type="dcterms:W3CDTF">2018-05-17T01:22:31Z</dcterms:modified>
</cp:coreProperties>
</file>