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90" r:id="rId5"/>
    <p:sldId id="295" r:id="rId6"/>
    <p:sldId id="291" r:id="rId7"/>
    <p:sldId id="302" r:id="rId8"/>
    <p:sldId id="298" r:id="rId9"/>
    <p:sldId id="293" r:id="rId10"/>
    <p:sldId id="296" r:id="rId11"/>
    <p:sldId id="265" r:id="rId12"/>
    <p:sldId id="289" r:id="rId13"/>
    <p:sldId id="271" r:id="rId14"/>
    <p:sldId id="272" r:id="rId15"/>
    <p:sldId id="300" r:id="rId16"/>
    <p:sldId id="301" r:id="rId17"/>
    <p:sldId id="303" r:id="rId18"/>
    <p:sldId id="264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45F9-9053-4D20-83BB-41803571A2A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E3F0C-1B11-4C2F-8685-2918088F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E3F0C-1B11-4C2F-8685-2918088F4C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E3F0C-1B11-4C2F-8685-2918088F4C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500B-5D23-4514-8F81-C4437447FC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4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7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2DA5-39F3-4359-B8BA-A4C8D3E2EB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772400" cy="208510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Searching for states analogous to the </a:t>
            </a:r>
            <a:r>
              <a:rPr lang="en-US" b="1" baseline="30000" dirty="0" smtClean="0">
                <a:solidFill>
                  <a:schemeClr val="tx2">
                    <a:lumMod val="50000"/>
                  </a:schemeClr>
                </a:solidFill>
              </a:rPr>
              <a:t>12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 Hoyle state in heavier nuclei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using the thick target inverse kinematics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technique.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Marina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Barbui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137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4221"/>
            <a:ext cx="4495800" cy="684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4648200"/>
            <a:ext cx="4329706" cy="1503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791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5/17/2018, Galveston, TX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1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2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5" y="762000"/>
            <a:ext cx="4411985" cy="30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57828"/>
            <a:ext cx="4152900" cy="2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5172"/>
            <a:ext cx="4150679" cy="2814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57828"/>
            <a:ext cx="4164162" cy="28239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239000" y="2209800"/>
            <a:ext cx="304800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9000" y="2514600"/>
            <a:ext cx="304800" cy="0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PACE4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Mixed </a:t>
            </a:r>
          </a:p>
          <a:p>
            <a:r>
              <a:rPr lang="en-US" dirty="0" smtClean="0"/>
              <a:t>events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62800" y="5269468"/>
            <a:ext cx="304800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2800" y="5574268"/>
            <a:ext cx="304800" cy="0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43800" y="534566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Mixed</a:t>
            </a:r>
          </a:p>
          <a:p>
            <a:r>
              <a:rPr lang="en-US" dirty="0" smtClean="0"/>
              <a:t>events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239000" y="1905000"/>
            <a:ext cx="304800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0" y="167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5040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PACE4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162800" y="4964668"/>
            <a:ext cx="304800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43800" y="4736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31858" y="685800"/>
            <a:ext cx="2163269" cy="1428929"/>
            <a:chOff x="5456731" y="1143000"/>
            <a:chExt cx="2163269" cy="1428929"/>
          </a:xfrm>
        </p:grpSpPr>
        <p:grpSp>
          <p:nvGrpSpPr>
            <p:cNvPr id="25" name="Group 24"/>
            <p:cNvGrpSpPr/>
            <p:nvPr/>
          </p:nvGrpSpPr>
          <p:grpSpPr>
            <a:xfrm>
              <a:off x="5456731" y="1436132"/>
              <a:ext cx="1303628" cy="1135797"/>
              <a:chOff x="5860143" y="4884003"/>
              <a:chExt cx="1303628" cy="1135797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5877626" y="5029200"/>
                <a:ext cx="478641" cy="309266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860143" y="5486400"/>
                <a:ext cx="464457" cy="313251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346041" y="4884003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12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47012" y="5650468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12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6454588" y="1364902"/>
              <a:ext cx="78964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54588" y="1593502"/>
              <a:ext cx="7896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454588" y="1593502"/>
              <a:ext cx="768749" cy="2998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292788" y="11430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2788" y="14478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16588" y="17526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3400" y="949404"/>
            <a:ext cx="4535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 smtClean="0">
                <a:solidFill>
                  <a:srgbClr val="FF0000"/>
                </a:solidFill>
              </a:rPr>
              <a:t>20</a:t>
            </a:r>
            <a:r>
              <a:rPr lang="en-US" sz="2200" dirty="0" smtClean="0">
                <a:solidFill>
                  <a:srgbClr val="FF0000"/>
                </a:solidFill>
              </a:rPr>
              <a:t>Ne</a:t>
            </a:r>
            <a:r>
              <a:rPr lang="en-US" sz="2200" dirty="0" smtClean="0"/>
              <a:t> @ 12 </a:t>
            </a:r>
            <a:r>
              <a:rPr lang="en-US" sz="2200" dirty="0" err="1" smtClean="0"/>
              <a:t>AMeV</a:t>
            </a:r>
            <a:r>
              <a:rPr lang="en-US" sz="2200" dirty="0" smtClean="0"/>
              <a:t> +</a:t>
            </a:r>
            <a:r>
              <a:rPr lang="en-US" sz="2200" baseline="30000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>
                <a:solidFill>
                  <a:srgbClr val="FF0000"/>
                </a:solidFill>
              </a:rPr>
              <a:t>He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3 alphas </a:t>
            </a:r>
            <a:r>
              <a:rPr lang="en-US" sz="2200" dirty="0" smtClean="0"/>
              <a:t>in the same event are correlated in time </a:t>
            </a:r>
            <a:r>
              <a:rPr lang="en-US" sz="2200" dirty="0" smtClean="0">
                <a:latin typeface="Symbol" panose="05050102010706020507" pitchFamily="18" charset="2"/>
              </a:rPr>
              <a:t>D</a:t>
            </a:r>
            <a:r>
              <a:rPr lang="en-US" sz="2200" dirty="0" smtClean="0"/>
              <a:t>T&lt;30 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85034"/>
            <a:ext cx="8458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err="1" smtClean="0">
                <a:solidFill>
                  <a:srgbClr val="FF0000"/>
                </a:solidFill>
              </a:rPr>
              <a:t>Ek_</a:t>
            </a:r>
            <a:r>
              <a:rPr lang="en-US" sz="2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dirty="0" err="1" smtClean="0">
                <a:solidFill>
                  <a:srgbClr val="FF0000"/>
                </a:solidFill>
              </a:rPr>
              <a:t>_lab</a:t>
            </a:r>
            <a:r>
              <a:rPr lang="en-US" sz="2200" dirty="0" smtClean="0">
                <a:solidFill>
                  <a:srgbClr val="FF0000"/>
                </a:solidFill>
              </a:rPr>
              <a:t>  -&gt; </a:t>
            </a:r>
            <a:r>
              <a:rPr lang="en-US" sz="2200" dirty="0" err="1" smtClean="0">
                <a:solidFill>
                  <a:srgbClr val="FF0000"/>
                </a:solidFill>
              </a:rPr>
              <a:t>Ek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baseline="30000" dirty="0" smtClean="0">
                <a:solidFill>
                  <a:srgbClr val="FF0000"/>
                </a:solidFill>
              </a:rPr>
              <a:t>12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E*(</a:t>
            </a:r>
            <a:r>
              <a:rPr lang="en-US" sz="2200" baseline="30000" dirty="0" smtClean="0">
                <a:solidFill>
                  <a:srgbClr val="FF0000"/>
                </a:solidFill>
              </a:rPr>
              <a:t>12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) = 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+E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+E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3</a:t>
            </a:r>
            <a:r>
              <a:rPr lang="en-US" sz="2200" dirty="0" smtClean="0">
                <a:solidFill>
                  <a:srgbClr val="FF0000"/>
                </a:solidFill>
              </a:rPr>
              <a:t>+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Qgg</a:t>
            </a:r>
            <a:r>
              <a:rPr lang="en-US" sz="2200" dirty="0">
                <a:solidFill>
                  <a:srgbClr val="FF0000"/>
                </a:solidFill>
              </a:rPr>
              <a:t> (7.26MeV) </a:t>
            </a:r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 smtClean="0"/>
          </a:p>
          <a:p>
            <a:r>
              <a:rPr lang="en-US" sz="2200" dirty="0" smtClean="0"/>
              <a:t>Since the 3 alphas have similar and quite large energy in the laboratory and travel  similar flightpaths the energy loss correction almost cancels out when we calculate </a:t>
            </a:r>
            <a:r>
              <a:rPr lang="en-US" sz="2200" baseline="30000" dirty="0" smtClean="0"/>
              <a:t>12</a:t>
            </a:r>
            <a:r>
              <a:rPr lang="en-US" sz="2200" dirty="0" smtClean="0"/>
              <a:t>C excitation energy specially at energies close to the threshold.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40565"/>
            <a:ext cx="845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Reconstruction</a:t>
            </a:r>
            <a:r>
              <a:rPr lang="en-US" sz="2200" dirty="0"/>
              <a:t> of the interaction point with a recursive calculation based on conservation of energy and momentum and the </a:t>
            </a:r>
            <a:r>
              <a:rPr lang="en-US" sz="2200" dirty="0">
                <a:solidFill>
                  <a:srgbClr val="FF0000"/>
                </a:solidFill>
              </a:rPr>
              <a:t>assumptions</a:t>
            </a:r>
            <a:r>
              <a:rPr lang="en-US" sz="2200" dirty="0"/>
              <a:t>:</a:t>
            </a:r>
          </a:p>
          <a:p>
            <a:endParaRPr lang="en-US" sz="2200" dirty="0"/>
          </a:p>
          <a:p>
            <a:pPr marL="342900" indent="-342900">
              <a:buAutoNum type="arabicParenR"/>
            </a:pPr>
            <a:r>
              <a:rPr lang="en-US" sz="2200" dirty="0"/>
              <a:t>The 3 alphas come from a </a:t>
            </a:r>
            <a:r>
              <a:rPr lang="en-US" sz="2200" baseline="30000" dirty="0" smtClean="0"/>
              <a:t>12</a:t>
            </a:r>
            <a:r>
              <a:rPr lang="en-US" sz="2200" dirty="0" smtClean="0"/>
              <a:t>C with enough excitation energy to break into 3 alpha particles</a:t>
            </a:r>
            <a:endParaRPr lang="en-US" sz="2200" dirty="0"/>
          </a:p>
          <a:p>
            <a:pPr marL="342900" indent="-342900">
              <a:buFontTx/>
              <a:buAutoNum type="arabicParenR"/>
            </a:pPr>
            <a:r>
              <a:rPr lang="en-US" sz="2200" dirty="0"/>
              <a:t>The other </a:t>
            </a:r>
            <a:r>
              <a:rPr lang="en-US" sz="2200" baseline="30000" dirty="0"/>
              <a:t>12</a:t>
            </a:r>
            <a:r>
              <a:rPr lang="en-US" sz="2200" dirty="0"/>
              <a:t>C is in the ground state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1002268"/>
            <a:ext cx="8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20</a:t>
            </a:r>
            <a:r>
              <a:rPr lang="en-US" dirty="0" smtClean="0"/>
              <a:t>Ne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1688068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08812" y="1278761"/>
            <a:ext cx="510988" cy="182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</p:cNvCxnSpPr>
          <p:nvPr/>
        </p:nvCxnSpPr>
        <p:spPr>
          <a:xfrm flipV="1">
            <a:off x="5508812" y="1581329"/>
            <a:ext cx="510988" cy="2914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019800" y="1186934"/>
            <a:ext cx="32954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4343400"/>
            <a:ext cx="4856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Relative </a:t>
            </a:r>
            <a:r>
              <a:rPr lang="en-US" dirty="0">
                <a:solidFill>
                  <a:srgbClr val="FF0000"/>
                </a:solidFill>
              </a:rPr>
              <a:t>energy of the three couples of alpha particles</a:t>
            </a:r>
            <a:r>
              <a:rPr lang="en-US" dirty="0"/>
              <a:t> -&gt; Tells us if the  decay is proceeding through the </a:t>
            </a:r>
            <a:r>
              <a:rPr lang="en-US" baseline="30000" dirty="0"/>
              <a:t>8</a:t>
            </a:r>
            <a:r>
              <a:rPr lang="en-US" dirty="0"/>
              <a:t>Be ground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Dalitz</a:t>
            </a:r>
            <a:r>
              <a:rPr lang="en-US" dirty="0">
                <a:solidFill>
                  <a:srgbClr val="FF0000"/>
                </a:solidFill>
              </a:rPr>
              <a:t> Plot </a:t>
            </a:r>
            <a:r>
              <a:rPr lang="en-US" dirty="0"/>
              <a:t>-&gt; Information about the energy and momentum of the emitted alpha particles. </a:t>
            </a:r>
          </a:p>
          <a:p>
            <a:endParaRPr lang="en-US" dirty="0"/>
          </a:p>
        </p:txBody>
      </p:sp>
      <p:pic>
        <p:nvPicPr>
          <p:cNvPr id="26" name="Picture 2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/>
          <a:stretch/>
        </p:blipFill>
        <p:spPr>
          <a:xfrm>
            <a:off x="63832" y="955342"/>
            <a:ext cx="5086350" cy="315945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886200"/>
            <a:ext cx="44196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659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(3-) at 9.64 MeV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802942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Events with alpha multiplicity 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95600" y="2209800"/>
            <a:ext cx="381000" cy="1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2514600"/>
            <a:ext cx="381000" cy="0"/>
          </a:xfrm>
          <a:prstGeom prst="line">
            <a:avLst/>
          </a:prstGeom>
          <a:ln w="317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PACE4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Mixed </a:t>
            </a:r>
          </a:p>
          <a:p>
            <a:r>
              <a:rPr lang="en-US" dirty="0" smtClean="0"/>
              <a:t>events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895600" y="1905000"/>
            <a:ext cx="381000" cy="0"/>
          </a:xfrm>
          <a:prstGeom prst="lin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167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7.65 MeV (0+) Hoyle State decays through </a:t>
            </a:r>
            <a:r>
              <a:rPr lang="en-US" sz="3100" b="1" baseline="300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en-US" sz="3100" b="1" baseline="-25000" dirty="0">
                <a:solidFill>
                  <a:schemeClr val="accent2">
                    <a:lumMod val="75000"/>
                  </a:schemeClr>
                </a:solidFill>
              </a:rPr>
              <a:t>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33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9740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51131"/>
            <a:ext cx="2971800" cy="240166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80" y="1038225"/>
            <a:ext cx="3500120" cy="23540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4"/>
          <a:srcRect t="16466" r="6977"/>
          <a:stretch/>
        </p:blipFill>
        <p:spPr bwMode="auto">
          <a:xfrm>
            <a:off x="228600" y="4343401"/>
            <a:ext cx="342900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5"/>
          <a:srcRect t="13439" r="13191"/>
          <a:stretch/>
        </p:blipFill>
        <p:spPr bwMode="auto">
          <a:xfrm>
            <a:off x="4724400" y="4191000"/>
            <a:ext cx="357505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3922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agreement with Monte Carlo simulation of </a:t>
            </a:r>
            <a:r>
              <a:rPr lang="en-US" dirty="0" smtClean="0"/>
              <a:t>the Hoyle state </a:t>
            </a:r>
            <a:r>
              <a:rPr lang="en-US" dirty="0"/>
              <a:t>decaying through the </a:t>
            </a:r>
            <a:r>
              <a:rPr lang="en-US" baseline="30000" dirty="0"/>
              <a:t>8</a:t>
            </a:r>
            <a:r>
              <a:rPr lang="en-US" dirty="0"/>
              <a:t>Be ground state</a:t>
            </a:r>
          </a:p>
        </p:txBody>
      </p:sp>
    </p:spTree>
    <p:extLst>
      <p:ext uri="{BB962C8B-B14F-4D97-AF65-F5344CB8AC3E}">
        <p14:creationId xmlns:p14="http://schemas.microsoft.com/office/powerpoint/2010/main" val="11403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52400"/>
            <a:ext cx="896389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9.64 MeV (3-)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decays through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544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agreement with </a:t>
            </a:r>
            <a:r>
              <a:rPr lang="en-US" dirty="0"/>
              <a:t>M</a:t>
            </a:r>
            <a:r>
              <a:rPr lang="en-US" dirty="0" smtClean="0"/>
              <a:t>onte </a:t>
            </a:r>
            <a:r>
              <a:rPr lang="en-US" dirty="0"/>
              <a:t>C</a:t>
            </a:r>
            <a:r>
              <a:rPr lang="en-US" dirty="0" smtClean="0"/>
              <a:t>arlo simulation of a 3- state decaying through the </a:t>
            </a:r>
            <a:r>
              <a:rPr lang="en-US" baseline="30000" dirty="0" smtClean="0"/>
              <a:t>8</a:t>
            </a:r>
            <a:r>
              <a:rPr lang="en-US" dirty="0" smtClean="0"/>
              <a:t>Be ground state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85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050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3429000" cy="255853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1055132"/>
            <a:ext cx="3762375" cy="245006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/>
          <a:srcRect l="2663" t="16758" r="7397"/>
          <a:stretch/>
        </p:blipFill>
        <p:spPr bwMode="auto">
          <a:xfrm>
            <a:off x="533400" y="4370613"/>
            <a:ext cx="3548418" cy="2487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/>
          <a:srcRect l="2793" t="13844" r="12569" b="3092"/>
          <a:stretch/>
        </p:blipFill>
        <p:spPr bwMode="auto">
          <a:xfrm>
            <a:off x="4876800" y="4370613"/>
            <a:ext cx="3657600" cy="2411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1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4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31858" y="685800"/>
            <a:ext cx="2072554" cy="1428929"/>
            <a:chOff x="5456731" y="1143000"/>
            <a:chExt cx="2072554" cy="1428929"/>
          </a:xfrm>
        </p:grpSpPr>
        <p:grpSp>
          <p:nvGrpSpPr>
            <p:cNvPr id="25" name="Group 24"/>
            <p:cNvGrpSpPr/>
            <p:nvPr/>
          </p:nvGrpSpPr>
          <p:grpSpPr>
            <a:xfrm>
              <a:off x="5456731" y="1436132"/>
              <a:ext cx="1303628" cy="1135797"/>
              <a:chOff x="5860143" y="4884003"/>
              <a:chExt cx="1303628" cy="1135797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5877626" y="5029200"/>
                <a:ext cx="478641" cy="309266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860143" y="5486400"/>
                <a:ext cx="464457" cy="313251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346041" y="4884003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16</a:t>
                </a:r>
                <a:r>
                  <a:rPr lang="en-US" dirty="0" smtClean="0"/>
                  <a:t>O</a:t>
                </a:r>
                <a:endParaRPr lang="en-US" baseline="-25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47012" y="5650468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8</a:t>
                </a:r>
                <a:r>
                  <a:rPr lang="en-US" dirty="0" smtClean="0"/>
                  <a:t>Be</a:t>
                </a:r>
                <a:endParaRPr lang="en-US" baseline="-250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6454588" y="1364902"/>
              <a:ext cx="78964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54588" y="1593502"/>
              <a:ext cx="7896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454588" y="1593502"/>
              <a:ext cx="768749" cy="2998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202073" y="11430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02073" y="14478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02073" y="1764268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3400" y="949404"/>
            <a:ext cx="4535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 smtClean="0">
                <a:solidFill>
                  <a:srgbClr val="FF0000"/>
                </a:solidFill>
              </a:rPr>
              <a:t>20</a:t>
            </a:r>
            <a:r>
              <a:rPr lang="en-US" sz="2200" dirty="0" smtClean="0">
                <a:solidFill>
                  <a:srgbClr val="FF0000"/>
                </a:solidFill>
              </a:rPr>
              <a:t>Ne</a:t>
            </a:r>
            <a:r>
              <a:rPr lang="en-US" sz="2200" dirty="0" smtClean="0"/>
              <a:t> @ 12 and 9.7 </a:t>
            </a:r>
            <a:r>
              <a:rPr lang="en-US" sz="2200" dirty="0" err="1" smtClean="0"/>
              <a:t>AMeV</a:t>
            </a:r>
            <a:r>
              <a:rPr lang="en-US" sz="2200" dirty="0" smtClean="0"/>
              <a:t> +</a:t>
            </a:r>
            <a:r>
              <a:rPr lang="en-US" sz="2200" baseline="30000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>
                <a:solidFill>
                  <a:srgbClr val="FF0000"/>
                </a:solidFill>
              </a:rPr>
              <a:t>He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4</a:t>
            </a:r>
            <a:r>
              <a:rPr lang="en-US" sz="2200" dirty="0" smtClean="0">
                <a:solidFill>
                  <a:srgbClr val="FF0000"/>
                </a:solidFill>
              </a:rPr>
              <a:t> alphas </a:t>
            </a:r>
            <a:r>
              <a:rPr lang="en-US" sz="2200" dirty="0" smtClean="0"/>
              <a:t>in the same event are correlated in time </a:t>
            </a:r>
            <a:r>
              <a:rPr lang="en-US" sz="2200" dirty="0" smtClean="0">
                <a:latin typeface="Symbol" panose="05050102010706020507" pitchFamily="18" charset="2"/>
              </a:rPr>
              <a:t>D</a:t>
            </a:r>
            <a:r>
              <a:rPr lang="en-US" sz="2200" dirty="0" smtClean="0"/>
              <a:t>T&lt;30 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85034"/>
            <a:ext cx="8458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err="1" smtClean="0">
                <a:solidFill>
                  <a:srgbClr val="FF0000"/>
                </a:solidFill>
              </a:rPr>
              <a:t>Ek_</a:t>
            </a:r>
            <a:r>
              <a:rPr lang="en-US" sz="2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dirty="0" err="1" smtClean="0">
                <a:solidFill>
                  <a:srgbClr val="FF0000"/>
                </a:solidFill>
              </a:rPr>
              <a:t>_lab</a:t>
            </a:r>
            <a:r>
              <a:rPr lang="en-US" sz="2200" dirty="0" smtClean="0">
                <a:solidFill>
                  <a:srgbClr val="FF0000"/>
                </a:solidFill>
              </a:rPr>
              <a:t>  -&gt; </a:t>
            </a:r>
            <a:r>
              <a:rPr lang="en-US" sz="2200" dirty="0" err="1" smtClean="0">
                <a:solidFill>
                  <a:srgbClr val="FF0000"/>
                </a:solidFill>
              </a:rPr>
              <a:t>Ek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baseline="30000" dirty="0" smtClean="0">
                <a:solidFill>
                  <a:srgbClr val="FF0000"/>
                </a:solidFill>
              </a:rPr>
              <a:t>16</a:t>
            </a:r>
            <a:r>
              <a:rPr lang="en-US" sz="2200" dirty="0" smtClean="0">
                <a:solidFill>
                  <a:srgbClr val="FF0000"/>
                </a:solidFill>
              </a:rPr>
              <a:t>O)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E*(</a:t>
            </a:r>
            <a:r>
              <a:rPr lang="en-US" sz="2200" baseline="30000" dirty="0" smtClean="0">
                <a:solidFill>
                  <a:srgbClr val="FF0000"/>
                </a:solidFill>
              </a:rPr>
              <a:t>16</a:t>
            </a:r>
            <a:r>
              <a:rPr lang="en-US" sz="2200" dirty="0">
                <a:solidFill>
                  <a:srgbClr val="FF0000"/>
                </a:solidFill>
              </a:rPr>
              <a:t>O</a:t>
            </a:r>
            <a:r>
              <a:rPr lang="en-US" sz="2200" dirty="0" smtClean="0">
                <a:solidFill>
                  <a:srgbClr val="FF0000"/>
                </a:solidFill>
              </a:rPr>
              <a:t>) = 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+E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+E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3</a:t>
            </a:r>
            <a:r>
              <a:rPr lang="en-US" sz="2200" dirty="0" smtClean="0">
                <a:solidFill>
                  <a:srgbClr val="FF0000"/>
                </a:solidFill>
              </a:rPr>
              <a:t>+E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>
                <a:solidFill>
                  <a:srgbClr val="FF0000"/>
                </a:solidFill>
              </a:rPr>
              <a:t>+ </a:t>
            </a:r>
            <a:r>
              <a:rPr lang="en-US" sz="2200" dirty="0" err="1">
                <a:solidFill>
                  <a:srgbClr val="FF0000"/>
                </a:solidFill>
              </a:rPr>
              <a:t>Qgg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(14.4 MeV</a:t>
            </a:r>
            <a:r>
              <a:rPr lang="en-US" sz="2200" dirty="0">
                <a:solidFill>
                  <a:srgbClr val="FF0000"/>
                </a:solidFill>
              </a:rPr>
              <a:t>) </a:t>
            </a:r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40565"/>
            <a:ext cx="845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Reconstruction</a:t>
            </a:r>
            <a:r>
              <a:rPr lang="en-US" sz="2200" dirty="0"/>
              <a:t> of the interaction point with a recursive calculation based on conservation of energy and momentum and the </a:t>
            </a:r>
            <a:r>
              <a:rPr lang="en-US" sz="2200" dirty="0" smtClean="0">
                <a:solidFill>
                  <a:srgbClr val="FF0000"/>
                </a:solidFill>
              </a:rPr>
              <a:t>assumptions</a:t>
            </a:r>
            <a:r>
              <a:rPr lang="en-US" sz="2200" dirty="0" smtClean="0"/>
              <a:t>:</a:t>
            </a:r>
            <a:endParaRPr lang="en-US" sz="2200" dirty="0"/>
          </a:p>
          <a:p>
            <a:endParaRPr lang="en-US" sz="2200" dirty="0"/>
          </a:p>
          <a:p>
            <a:pPr marL="342900" indent="-342900">
              <a:buAutoNum type="arabicParenR"/>
            </a:pPr>
            <a:r>
              <a:rPr lang="en-US" sz="2200" dirty="0"/>
              <a:t>The </a:t>
            </a:r>
            <a:r>
              <a:rPr lang="en-US" sz="2200" dirty="0" smtClean="0"/>
              <a:t>4 </a:t>
            </a:r>
            <a:r>
              <a:rPr lang="en-US" sz="2200" dirty="0"/>
              <a:t>alphas come from a </a:t>
            </a:r>
            <a:r>
              <a:rPr lang="en-US" sz="2200" baseline="30000" dirty="0" smtClean="0"/>
              <a:t>16</a:t>
            </a:r>
            <a:r>
              <a:rPr lang="en-US" sz="2200" dirty="0" smtClean="0"/>
              <a:t>O with enough excitation energy to break into 4 alphas</a:t>
            </a:r>
            <a:endParaRPr lang="en-US" sz="2200" dirty="0"/>
          </a:p>
          <a:p>
            <a:pPr marL="342900" indent="-342900">
              <a:buFontTx/>
              <a:buAutoNum type="arabicParenR"/>
            </a:pPr>
            <a:r>
              <a:rPr lang="en-US" sz="2200" dirty="0" smtClean="0"/>
              <a:t>The </a:t>
            </a:r>
            <a:r>
              <a:rPr lang="en-US" sz="2200" baseline="30000" dirty="0" smtClean="0"/>
              <a:t>8</a:t>
            </a:r>
            <a:r>
              <a:rPr lang="en-US" sz="2200" dirty="0" smtClean="0"/>
              <a:t>Be </a:t>
            </a:r>
            <a:r>
              <a:rPr lang="en-US" sz="2200" dirty="0"/>
              <a:t>is in the ground state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29715" y="1136302"/>
            <a:ext cx="789649" cy="601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77200" y="1535668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329715" y="1905000"/>
            <a:ext cx="622734" cy="2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10285" y="1683098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329715" y="1930063"/>
            <a:ext cx="622734" cy="19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10285" y="1905000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6388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Only </a:t>
            </a:r>
            <a:r>
              <a:rPr lang="en-US" sz="2200" dirty="0" smtClean="0">
                <a:latin typeface="Symbol" panose="05050102010706020507" pitchFamily="18" charset="2"/>
              </a:rPr>
              <a:t>a</a:t>
            </a:r>
            <a:r>
              <a:rPr lang="en-US" sz="2200" dirty="0" smtClean="0"/>
              <a:t>-particles </a:t>
            </a:r>
            <a:r>
              <a:rPr lang="en-US" sz="2200" dirty="0"/>
              <a:t>with energy larger than 13 MeV  are selected in order to cut those from the </a:t>
            </a:r>
            <a:r>
              <a:rPr lang="en-US" sz="2200" baseline="30000" dirty="0"/>
              <a:t>8</a:t>
            </a:r>
            <a:r>
              <a:rPr lang="en-US" sz="2200" dirty="0"/>
              <a:t>Be emitted in opposite direction.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53000" y="1002268"/>
            <a:ext cx="8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20</a:t>
            </a:r>
            <a:r>
              <a:rPr lang="en-US" dirty="0" smtClean="0"/>
              <a:t>Ne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181600" y="1688068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508812" y="1278761"/>
            <a:ext cx="510988" cy="182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</p:cNvCxnSpPr>
          <p:nvPr/>
        </p:nvCxnSpPr>
        <p:spPr>
          <a:xfrm flipV="1">
            <a:off x="5508812" y="1581329"/>
            <a:ext cx="510988" cy="2914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019800" y="1186934"/>
            <a:ext cx="32954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4429268" cy="3307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57341"/>
              </p:ext>
            </p:extLst>
          </p:nvPr>
        </p:nvGraphicFramePr>
        <p:xfrm>
          <a:off x="685800" y="4876800"/>
          <a:ext cx="640080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315"/>
                <a:gridCol w="1644015"/>
                <a:gridCol w="1861820"/>
                <a:gridCol w="1898650"/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Energy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(Be)/ </a:t>
                      </a: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(Hoyle) </a:t>
                      </a:r>
                      <a:endParaRPr lang="en-US" sz="1200" kern="5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T</a:t>
                      </a:r>
                      <a:r>
                        <a:rPr lang="en-US" sz="1200" kern="0" dirty="0" smtClean="0">
                          <a:effectLst/>
                        </a:rPr>
                        <a:t>his work 12 </a:t>
                      </a:r>
                      <a:r>
                        <a:rPr lang="en-US" sz="1200" kern="0" dirty="0" err="1" smtClean="0">
                          <a:effectLst/>
                        </a:rPr>
                        <a:t>AMeV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(Be)/ </a:t>
                      </a: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(Hoyle) </a:t>
                      </a:r>
                      <a:endParaRPr lang="en-US" sz="1200" kern="5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This work  9.7 </a:t>
                      </a:r>
                      <a:r>
                        <a:rPr lang="en-US" sz="1200" kern="50" dirty="0" err="1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AMeV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(Be)/ </a:t>
                      </a: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(Hoyle) </a:t>
                      </a:r>
                      <a:endParaRPr lang="en-US" sz="1200" kern="5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Freer et al. </a:t>
                      </a:r>
                      <a:r>
                        <a:rPr lang="en-US" sz="1200" kern="0" dirty="0" smtClean="0">
                          <a:effectLst/>
                        </a:rPr>
                        <a:t>PRC 51, 1662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15.2±0.2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1±0.7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0.96 ± 0.3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17.1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0.6±0.3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0.7 ± 0.3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0.65 ± 0.16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17.5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 ± 0.3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0.72 ± 0.18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19.7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0.43±0.2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 ± 0.5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0.47 ± 0.15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21.4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5.3±2.8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 ± 1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&gt;3 ± 1.1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46880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ult4Ex16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125777"/>
            <a:ext cx="44577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066800" y="2772623"/>
            <a:ext cx="457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1362670"/>
            <a:ext cx="1556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Interesting structure at 15.2 MeV</a:t>
            </a:r>
          </a:p>
          <a:p>
            <a:r>
              <a:rPr lang="en-US" dirty="0" smtClean="0"/>
              <a:t>8 events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914400" y="2160412"/>
            <a:ext cx="219355" cy="7907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91199" y="2163022"/>
            <a:ext cx="381000" cy="1588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46114" y="1456752"/>
            <a:ext cx="1297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Interesting structure at 15.2 MeV</a:t>
            </a:r>
          </a:p>
          <a:p>
            <a:r>
              <a:rPr lang="en-US" dirty="0" smtClean="0"/>
              <a:t>83 events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85982" y="2590800"/>
            <a:ext cx="729017" cy="323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43200" y="199908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20</a:t>
            </a:r>
            <a:r>
              <a:rPr lang="en-US" dirty="0" smtClean="0"/>
              <a:t>Ne        12 </a:t>
            </a:r>
            <a:r>
              <a:rPr lang="en-US" dirty="0" err="1" smtClean="0"/>
              <a:t>AMeV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34200" y="199908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20</a:t>
            </a:r>
            <a:r>
              <a:rPr lang="en-US" dirty="0" smtClean="0"/>
              <a:t>Ne</a:t>
            </a:r>
          </a:p>
          <a:p>
            <a:r>
              <a:rPr lang="en-US" dirty="0" smtClean="0"/>
              <a:t>9.7 </a:t>
            </a:r>
            <a:r>
              <a:rPr lang="en-US" dirty="0" err="1" smtClean="0"/>
              <a:t>AMeV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909" t="18439" r="10754" b="3086"/>
          <a:stretch/>
        </p:blipFill>
        <p:spPr bwMode="auto">
          <a:xfrm>
            <a:off x="3783842" y="3561639"/>
            <a:ext cx="5131558" cy="329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45720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Yamada et al. </a:t>
            </a:r>
            <a:r>
              <a:rPr lang="en-US" dirty="0">
                <a:solidFill>
                  <a:srgbClr val="FF0000"/>
                </a:solidFill>
              </a:rPr>
              <a:t>predicted</a:t>
            </a:r>
            <a:r>
              <a:rPr lang="en-US" dirty="0"/>
              <a:t> an excited state in </a:t>
            </a:r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Mg analogous to the Hoyle </a:t>
            </a:r>
            <a:r>
              <a:rPr lang="en-US" dirty="0"/>
              <a:t>state at </a:t>
            </a:r>
            <a:r>
              <a:rPr lang="en-US" dirty="0">
                <a:solidFill>
                  <a:srgbClr val="FF0000"/>
                </a:solidFill>
              </a:rPr>
              <a:t>33.42 </a:t>
            </a:r>
            <a:r>
              <a:rPr lang="en-US" dirty="0" smtClean="0">
                <a:solidFill>
                  <a:srgbClr val="FF0000"/>
                </a:solidFill>
              </a:rPr>
              <a:t>MeV</a:t>
            </a:r>
            <a:r>
              <a:rPr lang="en-US" dirty="0" smtClean="0"/>
              <a:t>, </a:t>
            </a:r>
            <a:r>
              <a:rPr lang="en-US" dirty="0"/>
              <a:t>4.94 MeV above the 6 alpha particles </a:t>
            </a:r>
            <a:r>
              <a:rPr lang="en-US" dirty="0" smtClean="0"/>
              <a:t>threshold.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3886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34 MeV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7239000" y="3886200"/>
            <a:ext cx="228600" cy="184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57800" y="6858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/>
              <a:t>20</a:t>
            </a:r>
            <a:r>
              <a:rPr lang="en-US" sz="2400" dirty="0" smtClean="0"/>
              <a:t>Ne 9.7 </a:t>
            </a:r>
            <a:r>
              <a:rPr lang="en-US" sz="2400" dirty="0" err="1" smtClean="0"/>
              <a:t>AMeV</a:t>
            </a:r>
            <a:endParaRPr lang="en-US" sz="2400" dirty="0" smtClean="0"/>
          </a:p>
          <a:p>
            <a:r>
              <a:rPr lang="en-US" sz="2400" dirty="0" smtClean="0"/>
              <a:t>Further analysis for the peak at 15.2 MeV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" y="76200"/>
            <a:ext cx="4938215" cy="3302759"/>
            <a:chOff x="76200" y="76200"/>
            <a:chExt cx="4938215" cy="3302759"/>
          </a:xfrm>
        </p:grpSpPr>
        <p:pic>
          <p:nvPicPr>
            <p:cNvPr id="4" name="Picture 3"/>
            <p:cNvPicPr/>
            <p:nvPr/>
          </p:nvPicPr>
          <p:blipFill rotWithShape="1">
            <a:blip r:embed="rId3"/>
            <a:srcRect t="9023" r="7088" b="2970"/>
            <a:stretch/>
          </p:blipFill>
          <p:spPr bwMode="auto">
            <a:xfrm>
              <a:off x="76200" y="76200"/>
              <a:ext cx="4938215" cy="330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Connector 2"/>
            <p:cNvCxnSpPr/>
            <p:nvPr/>
          </p:nvCxnSpPr>
          <p:spPr>
            <a:xfrm>
              <a:off x="762000" y="1285964"/>
              <a:ext cx="3581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25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Conclusions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</a:t>
            </a:r>
            <a:r>
              <a:rPr lang="en-US" dirty="0" smtClean="0"/>
              <a:t>sing the suggested technique it is possible to </a:t>
            </a:r>
            <a:r>
              <a:rPr lang="en-US" dirty="0" smtClean="0">
                <a:solidFill>
                  <a:srgbClr val="FF0000"/>
                </a:solidFill>
              </a:rPr>
              <a:t>identify states near the alpha decay threshold in </a:t>
            </a:r>
            <a:r>
              <a:rPr lang="en-US" baseline="30000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Be and 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events</a:t>
            </a:r>
            <a:r>
              <a:rPr lang="en-US" dirty="0"/>
              <a:t> </a:t>
            </a:r>
            <a:r>
              <a:rPr lang="en-US" dirty="0" smtClean="0"/>
              <a:t>-&gt; show a structure at 15.2 MeV possible candidate for a state analogous to the Hoyle state in </a:t>
            </a:r>
            <a:r>
              <a:rPr lang="en-US" baseline="30000" dirty="0"/>
              <a:t>16</a:t>
            </a:r>
            <a:r>
              <a:rPr lang="en-US" dirty="0"/>
              <a:t>O (candidate </a:t>
            </a:r>
            <a:r>
              <a:rPr lang="en-US" dirty="0" smtClean="0"/>
              <a:t>0+ state predicted at Ex 15.1 MeV). The few events in this peak decay equally into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- alpha + </a:t>
            </a:r>
            <a:r>
              <a:rPr lang="en-US" baseline="30000" dirty="0" smtClean="0"/>
              <a:t>12</a:t>
            </a:r>
            <a:r>
              <a:rPr lang="en-US" dirty="0" smtClean="0"/>
              <a:t>C</a:t>
            </a:r>
            <a:r>
              <a:rPr lang="en-US" baseline="-25000" dirty="0" smtClean="0"/>
              <a:t>(Hoyle)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    - 2 </a:t>
            </a:r>
            <a:r>
              <a:rPr lang="en-US" baseline="30000" dirty="0" smtClean="0"/>
              <a:t>8</a:t>
            </a:r>
            <a:r>
              <a:rPr lang="en-US" dirty="0" smtClean="0"/>
              <a:t>Be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gs</a:t>
            </a:r>
            <a:r>
              <a:rPr lang="en-US" baseline="-25000" dirty="0" smtClean="0"/>
              <a:t>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M. </a:t>
            </a:r>
            <a:r>
              <a:rPr lang="en-US" dirty="0" err="1" smtClean="0"/>
              <a:t>Barbui</a:t>
            </a:r>
            <a:r>
              <a:rPr lang="en-US" dirty="0" smtClean="0"/>
              <a:t>, </a:t>
            </a:r>
            <a:r>
              <a:rPr lang="en-US" dirty="0"/>
              <a:t>K. </a:t>
            </a:r>
            <a:r>
              <a:rPr lang="en-US" dirty="0" smtClean="0"/>
              <a:t>Hagel, </a:t>
            </a:r>
            <a:r>
              <a:rPr lang="en-US" dirty="0"/>
              <a:t>J. </a:t>
            </a:r>
            <a:r>
              <a:rPr lang="en-US" dirty="0" smtClean="0"/>
              <a:t>Gauthier, </a:t>
            </a:r>
            <a:r>
              <a:rPr lang="en-US" dirty="0" err="1" smtClean="0"/>
              <a:t>R.Wada</a:t>
            </a:r>
            <a:r>
              <a:rPr lang="en-US" dirty="0" smtClean="0"/>
              <a:t>, S</a:t>
            </a:r>
            <a:r>
              <a:rPr lang="en-US" dirty="0"/>
              <a:t>. </a:t>
            </a:r>
            <a:r>
              <a:rPr lang="en-US" dirty="0" err="1" smtClean="0"/>
              <a:t>Wuenschel</a:t>
            </a:r>
            <a:r>
              <a:rPr lang="en-US" dirty="0" smtClean="0"/>
              <a:t>, X-G. Cao V.Z Goldberg and </a:t>
            </a:r>
            <a:r>
              <a:rPr lang="en-US" dirty="0"/>
              <a:t>J.B. </a:t>
            </a:r>
            <a:r>
              <a:rPr lang="en-US" dirty="0" err="1" smtClean="0"/>
              <a:t>Natowitz</a:t>
            </a:r>
            <a:r>
              <a:rPr lang="en-US" dirty="0" smtClean="0"/>
              <a:t> (Cyclotron </a:t>
            </a:r>
            <a:r>
              <a:rPr lang="en-US" dirty="0"/>
              <a:t>Institute,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Texas A&amp;M University</a:t>
            </a:r>
            <a:r>
              <a:rPr lang="en-US" dirty="0"/>
              <a:t>, College Station, TX, USA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en-US" dirty="0"/>
              <a:t>. T. </a:t>
            </a:r>
            <a:r>
              <a:rPr lang="en-US" dirty="0" err="1" smtClean="0"/>
              <a:t>deSouza</a:t>
            </a:r>
            <a:r>
              <a:rPr lang="en-US" dirty="0" smtClean="0"/>
              <a:t>, </a:t>
            </a:r>
            <a:r>
              <a:rPr lang="en-US" dirty="0"/>
              <a:t>S. </a:t>
            </a:r>
            <a:r>
              <a:rPr lang="en-US" dirty="0" err="1" smtClean="0"/>
              <a:t>Hudan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Indiana University</a:t>
            </a:r>
            <a:r>
              <a:rPr lang="en-US" dirty="0"/>
              <a:t>, Bloomington, IN, USA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smtClean="0"/>
              <a:t>Fang (</a:t>
            </a:r>
            <a:r>
              <a:rPr lang="en-US" dirty="0"/>
              <a:t>Shanghai Institute of Applied Physics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SINAP</a:t>
            </a:r>
            <a:r>
              <a:rPr lang="en-US" dirty="0"/>
              <a:t>), Chinese Academy of Sciences, Shanghai, China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Thank you for your attention!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Alpha clustering in nuclei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2" descr="Iked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1524000"/>
            <a:ext cx="51816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0" y="1600200"/>
            <a:ext cx="4800600" cy="609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1143000"/>
            <a:ext cx="32558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Ikeda diagram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(K. Ikeda, N.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Takigawa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and H.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Horiuchi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Prog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Theor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Phys. Suppl. Extra Number, 464, 1968.)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Many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theoretical works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have brought to the picture of alpha cluster nuclei described as 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diluted gas of alphas in the lowest S state</a:t>
            </a:r>
            <a:r>
              <a:rPr lang="en-US" b="1" dirty="0" smtClean="0"/>
              <a:t>.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PRL 87, 192501; PRC 75, 037303)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Possible existence of </a:t>
            </a:r>
            <a:r>
              <a:rPr lang="en-US" b="1" dirty="0" smtClean="0">
                <a:solidFill>
                  <a:srgbClr val="FF0000"/>
                </a:solidFill>
              </a:rPr>
              <a:t>alpha condensates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nuclear matter.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Experimentally </a:t>
            </a:r>
            <a:r>
              <a:rPr lang="en-US" b="1" dirty="0" smtClean="0">
                <a:solidFill>
                  <a:srgbClr val="FF0000"/>
                </a:solidFill>
              </a:rPr>
              <a:t>only few not conclusive works are available for </a:t>
            </a:r>
            <a:r>
              <a:rPr lang="en-US" b="1" baseline="30000" dirty="0" smtClean="0">
                <a:solidFill>
                  <a:srgbClr val="FF0000"/>
                </a:solidFill>
              </a:rPr>
              <a:t>16</a:t>
            </a:r>
            <a:r>
              <a:rPr lang="en-US" b="1" dirty="0" smtClean="0">
                <a:solidFill>
                  <a:srgbClr val="FF0000"/>
                </a:solidFill>
              </a:rPr>
              <a:t>O or heavier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24200" y="57822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Look for states analogous to the </a:t>
            </a:r>
            <a:r>
              <a:rPr lang="en-US" b="1" baseline="30000" dirty="0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 Hoyle state using the thick target inverse kinematics technique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15240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838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Estimated limit N = 10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for self-conjugate nuclei(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Yamada PRC 69, 024309)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 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5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4876799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thick target inverse kinematics technique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08966"/>
            <a:ext cx="5410200" cy="5391834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/>
              <a:t>A</a:t>
            </a:r>
            <a:r>
              <a:rPr lang="en-US" dirty="0" smtClean="0"/>
              <a:t>llows covering a </a:t>
            </a:r>
            <a:r>
              <a:rPr lang="en-US" dirty="0" smtClean="0">
                <a:solidFill>
                  <a:srgbClr val="FF0000"/>
                </a:solidFill>
              </a:rPr>
              <a:t>large range</a:t>
            </a:r>
            <a:r>
              <a:rPr lang="en-US" dirty="0" smtClean="0"/>
              <a:t> of incident </a:t>
            </a:r>
            <a:r>
              <a:rPr lang="en-US" dirty="0" smtClean="0">
                <a:solidFill>
                  <a:srgbClr val="FF0000"/>
                </a:solidFill>
              </a:rPr>
              <a:t>energies</a:t>
            </a:r>
            <a:r>
              <a:rPr lang="en-US" dirty="0" smtClean="0"/>
              <a:t> in the same experiment. </a:t>
            </a:r>
          </a:p>
          <a:p>
            <a:pPr marL="285750" indent="-285750"/>
            <a:r>
              <a:rPr lang="en-US" dirty="0"/>
              <a:t>I</a:t>
            </a:r>
            <a:r>
              <a:rPr lang="en-US" dirty="0" smtClean="0"/>
              <a:t>n the inverse kinematics, the reaction </a:t>
            </a:r>
            <a:r>
              <a:rPr lang="en-US" dirty="0" smtClean="0">
                <a:solidFill>
                  <a:srgbClr val="FF0000"/>
                </a:solidFill>
              </a:rPr>
              <a:t>products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focused at forward angles</a:t>
            </a:r>
            <a:r>
              <a:rPr lang="en-US" dirty="0" smtClean="0"/>
              <a:t>. </a:t>
            </a:r>
          </a:p>
          <a:p>
            <a:pPr marL="285750" indent="-285750"/>
            <a:r>
              <a:rPr lang="en-US" dirty="0" smtClean="0"/>
              <a:t>Allows measuring reaction </a:t>
            </a:r>
            <a:r>
              <a:rPr lang="en-US" dirty="0" smtClean="0">
                <a:solidFill>
                  <a:srgbClr val="FF0000"/>
                </a:solidFill>
              </a:rPr>
              <a:t>products emitted at 0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. </a:t>
            </a:r>
          </a:p>
          <a:p>
            <a:pPr marL="285750" indent="-285750"/>
            <a:r>
              <a:rPr lang="en-US" dirty="0" smtClean="0"/>
              <a:t>This Method has been used several times to study resonant elastic scattering or transfer reactions and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used </a:t>
            </a:r>
            <a:r>
              <a:rPr lang="en-US" dirty="0" smtClean="0">
                <a:solidFill>
                  <a:srgbClr val="FF0000"/>
                </a:solidFill>
              </a:rPr>
              <a:t>here </a:t>
            </a:r>
            <a:r>
              <a:rPr lang="en-US" dirty="0">
                <a:solidFill>
                  <a:srgbClr val="FF0000"/>
                </a:solidFill>
              </a:rPr>
              <a:t>for the first time to detect multiple </a:t>
            </a:r>
            <a:r>
              <a:rPr lang="en-US" dirty="0" smtClean="0">
                <a:solidFill>
                  <a:srgbClr val="FF0000"/>
                </a:solidFill>
              </a:rPr>
              <a:t>alpha emission</a:t>
            </a:r>
            <a:r>
              <a:rPr lang="en-US" dirty="0" smtClean="0"/>
              <a:t>.</a:t>
            </a: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</a:rPr>
              <a:t>Limit:  </a:t>
            </a:r>
            <a:r>
              <a:rPr lang="en-US" dirty="0" smtClean="0"/>
              <a:t>The position of the interaction point inside the gas has to be reconstructed with some assumptions</a:t>
            </a:r>
          </a:p>
          <a:p>
            <a:pPr marL="285750" indent="-285750"/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88068"/>
            <a:ext cx="3394472" cy="45259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553200" y="3593068"/>
            <a:ext cx="914400" cy="32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19600" y="6172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>
                <a:solidFill>
                  <a:srgbClr val="FF0000"/>
                </a:solidFill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</a:rPr>
              <a:t>Ne Beam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9.7 and 12 </a:t>
            </a:r>
            <a:r>
              <a:rPr lang="en-US" sz="2000" b="1" dirty="0" err="1" smtClean="0">
                <a:solidFill>
                  <a:srgbClr val="FF0000"/>
                </a:solidFill>
              </a:rPr>
              <a:t>AMeV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535733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Monitor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detector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391400" y="4941332"/>
            <a:ext cx="533400" cy="46886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77000" y="6629400"/>
            <a:ext cx="228600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29400" y="6629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12082" y="1466166"/>
            <a:ext cx="2074718" cy="10045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107382" y="1466166"/>
            <a:ext cx="1579418" cy="10045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06591" y="1466166"/>
            <a:ext cx="980209" cy="8960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402782" y="1466166"/>
            <a:ext cx="284018" cy="8960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399" y="304800"/>
            <a:ext cx="4191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Pressurized chamber</a:t>
            </a:r>
          </a:p>
          <a:p>
            <a:r>
              <a:rPr lang="en-US" sz="2400" baseline="30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He </a:t>
            </a:r>
            <a:r>
              <a:rPr lang="en-US" sz="2400" dirty="0" smtClean="0">
                <a:solidFill>
                  <a:srgbClr val="FF0000"/>
                </a:solidFill>
              </a:rPr>
              <a:t>gas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pressure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sufficient to stop the beam before the detectors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1466166"/>
            <a:ext cx="304800" cy="70416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66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Havar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window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2800" y="1179731"/>
            <a:ext cx="1847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4 </a:t>
            </a:r>
            <a:r>
              <a:rPr lang="en-US" b="1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b="1" dirty="0">
                <a:solidFill>
                  <a:srgbClr val="0070C0"/>
                </a:solidFill>
              </a:rPr>
              <a:t>E-E telescopes</a:t>
            </a:r>
          </a:p>
        </p:txBody>
      </p:sp>
    </p:spTree>
    <p:extLst>
      <p:ext uri="{BB962C8B-B14F-4D97-AF65-F5344CB8AC3E}">
        <p14:creationId xmlns:p14="http://schemas.microsoft.com/office/powerpoint/2010/main" val="18678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13131"/>
            <a:ext cx="7315200" cy="5068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12AMeV the statistical evaporation plays an important role. This contribution is estimated using the </a:t>
            </a:r>
            <a:r>
              <a:rPr lang="en-US" dirty="0" smtClean="0">
                <a:solidFill>
                  <a:srgbClr val="FF0000"/>
                </a:solidFill>
              </a:rPr>
              <a:t>PACE4</a:t>
            </a:r>
            <a:r>
              <a:rPr lang="en-US" dirty="0" smtClean="0"/>
              <a:t> code and the </a:t>
            </a:r>
            <a:r>
              <a:rPr lang="en-US" dirty="0" smtClean="0">
                <a:solidFill>
                  <a:srgbClr val="92D050"/>
                </a:solidFill>
              </a:rPr>
              <a:t>HIPSE</a:t>
            </a:r>
            <a:r>
              <a:rPr lang="en-US" dirty="0" smtClean="0"/>
              <a:t>, both run with beam energy steps of 0.5 MeV/nucleon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5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resonant elastic scattering is our reference reaction. We can compare the result with existing cross sections and have a double check for the beam intensity obtained from the monitor.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83069"/>
            <a:ext cx="747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with the excitation function measured in 10-15 </a:t>
            </a:r>
            <a:r>
              <a:rPr lang="en-US" dirty="0" err="1" smtClean="0"/>
              <a:t>keV</a:t>
            </a:r>
            <a:r>
              <a:rPr lang="en-US" dirty="0" smtClean="0"/>
              <a:t> energy steps in normal kinematics at 168</a:t>
            </a:r>
            <a:r>
              <a:rPr lang="en-US" baseline="30000" dirty="0" smtClean="0"/>
              <a:t>o</a:t>
            </a:r>
            <a:r>
              <a:rPr lang="en-US" dirty="0" smtClean="0"/>
              <a:t> in the center of mass By R. </a:t>
            </a:r>
            <a:r>
              <a:rPr lang="en-US" dirty="0" err="1" smtClean="0"/>
              <a:t>Abegg</a:t>
            </a:r>
            <a:r>
              <a:rPr lang="en-US" dirty="0" smtClean="0"/>
              <a:t> and C.A. Davis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1905000"/>
            <a:ext cx="5943600" cy="4047490"/>
            <a:chOff x="1371600" y="1905000"/>
            <a:chExt cx="5943600" cy="4047490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905000"/>
              <a:ext cx="5943600" cy="404749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495800" y="25146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data</a:t>
              </a:r>
            </a:p>
            <a:p>
              <a:r>
                <a:rPr lang="en-US" dirty="0" smtClean="0"/>
                <a:t>PRC 43(1991)2523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14800" y="2743200"/>
              <a:ext cx="378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14800" y="2971800"/>
              <a:ext cx="37810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6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4"/>
          <a:stretch/>
        </p:blipFill>
        <p:spPr>
          <a:xfrm>
            <a:off x="152399" y="914399"/>
            <a:ext cx="7086601" cy="3804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1694" y="1676400"/>
            <a:ext cx="2016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12AMeV</a:t>
            </a:r>
          </a:p>
          <a:p>
            <a:r>
              <a:rPr lang="en-US" sz="2400" dirty="0" smtClean="0"/>
              <a:t>Contribution from statistical evaporation estimated using PACE4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0" t="40414" r="1" b="40026"/>
          <a:stretch/>
        </p:blipFill>
        <p:spPr>
          <a:xfrm>
            <a:off x="-350203" y="4648200"/>
            <a:ext cx="888796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6978" y="2263254"/>
            <a:ext cx="2016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9.7 </a:t>
            </a:r>
            <a:r>
              <a:rPr lang="en-US" sz="2400" dirty="0" err="1" smtClean="0"/>
              <a:t>AMeV</a:t>
            </a:r>
            <a:endParaRPr lang="en-US" sz="2400" dirty="0" smtClean="0"/>
          </a:p>
          <a:p>
            <a:r>
              <a:rPr lang="en-US" sz="2400" dirty="0" smtClean="0"/>
              <a:t>After subtracting the contribution from statistical evaporation</a:t>
            </a: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17563" r="8851" b="4398"/>
          <a:stretch/>
        </p:blipFill>
        <p:spPr bwMode="auto">
          <a:xfrm>
            <a:off x="600850" y="1822955"/>
            <a:ext cx="6104750" cy="38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7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31858" y="685800"/>
            <a:ext cx="2163269" cy="1428929"/>
            <a:chOff x="5456731" y="1143000"/>
            <a:chExt cx="2163269" cy="1428929"/>
          </a:xfrm>
        </p:grpSpPr>
        <p:grpSp>
          <p:nvGrpSpPr>
            <p:cNvPr id="25" name="Group 24"/>
            <p:cNvGrpSpPr/>
            <p:nvPr/>
          </p:nvGrpSpPr>
          <p:grpSpPr>
            <a:xfrm>
              <a:off x="5456731" y="1436132"/>
              <a:ext cx="1303628" cy="1135797"/>
              <a:chOff x="5860143" y="4884003"/>
              <a:chExt cx="1303628" cy="1135797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5877626" y="5029200"/>
                <a:ext cx="478641" cy="309266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860143" y="5486400"/>
                <a:ext cx="464457" cy="313251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346041" y="4884003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8</a:t>
                </a:r>
                <a:r>
                  <a:rPr lang="en-US" dirty="0" smtClean="0"/>
                  <a:t>Be</a:t>
                </a:r>
                <a:endParaRPr lang="en-US" baseline="-25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47012" y="5650468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16</a:t>
                </a:r>
                <a:r>
                  <a:rPr lang="en-US" dirty="0" smtClean="0"/>
                  <a:t>O</a:t>
                </a:r>
                <a:endParaRPr lang="en-US" baseline="-250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6454588" y="1364902"/>
              <a:ext cx="78964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54588" y="1593502"/>
              <a:ext cx="7896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292788" y="11430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2788" y="14478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3400" y="949404"/>
            <a:ext cx="4535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 smtClean="0">
                <a:solidFill>
                  <a:srgbClr val="FF0000"/>
                </a:solidFill>
              </a:rPr>
              <a:t>20</a:t>
            </a:r>
            <a:r>
              <a:rPr lang="en-US" sz="2200" dirty="0" smtClean="0">
                <a:solidFill>
                  <a:srgbClr val="FF0000"/>
                </a:solidFill>
              </a:rPr>
              <a:t>Ne</a:t>
            </a:r>
            <a:r>
              <a:rPr lang="en-US" sz="2200" dirty="0" smtClean="0"/>
              <a:t> @ 12 and 9.7 </a:t>
            </a:r>
            <a:r>
              <a:rPr lang="en-US" sz="2200" dirty="0" err="1" smtClean="0"/>
              <a:t>AMeV</a:t>
            </a:r>
            <a:r>
              <a:rPr lang="en-US" sz="2200" dirty="0" smtClean="0"/>
              <a:t>  +</a:t>
            </a:r>
            <a:r>
              <a:rPr lang="en-US" sz="2200" baseline="30000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>
                <a:solidFill>
                  <a:srgbClr val="FF0000"/>
                </a:solidFill>
              </a:rPr>
              <a:t>He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 alphas </a:t>
            </a:r>
            <a:r>
              <a:rPr lang="en-US" sz="2200" dirty="0" smtClean="0"/>
              <a:t>in the same event are correlated in time </a:t>
            </a:r>
            <a:r>
              <a:rPr lang="en-US" sz="2200" dirty="0" smtClean="0">
                <a:latin typeface="Symbol" panose="05050102010706020507" pitchFamily="18" charset="2"/>
              </a:rPr>
              <a:t>D</a:t>
            </a:r>
            <a:r>
              <a:rPr lang="en-US" sz="2200" dirty="0" smtClean="0"/>
              <a:t>T&lt;30 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85034"/>
            <a:ext cx="8458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err="1" smtClean="0">
                <a:solidFill>
                  <a:srgbClr val="FF0000"/>
                </a:solidFill>
              </a:rPr>
              <a:t>Ek_</a:t>
            </a:r>
            <a:r>
              <a:rPr lang="en-US" sz="2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dirty="0" err="1" smtClean="0">
                <a:solidFill>
                  <a:srgbClr val="FF0000"/>
                </a:solidFill>
              </a:rPr>
              <a:t>_lab</a:t>
            </a:r>
            <a:r>
              <a:rPr lang="en-US" sz="2200" dirty="0" smtClean="0">
                <a:solidFill>
                  <a:srgbClr val="FF0000"/>
                </a:solidFill>
              </a:rPr>
              <a:t>  -&gt; </a:t>
            </a:r>
            <a:r>
              <a:rPr lang="en-US" sz="2200" dirty="0" err="1" smtClean="0">
                <a:solidFill>
                  <a:srgbClr val="FF0000"/>
                </a:solidFill>
              </a:rPr>
              <a:t>Ek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baseline="30000" dirty="0" smtClean="0">
                <a:solidFill>
                  <a:srgbClr val="FF0000"/>
                </a:solidFill>
              </a:rPr>
              <a:t>8</a:t>
            </a:r>
            <a:r>
              <a:rPr lang="en-US" sz="2200" dirty="0" smtClean="0">
                <a:solidFill>
                  <a:srgbClr val="FF0000"/>
                </a:solidFill>
              </a:rPr>
              <a:t>Be)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E*(</a:t>
            </a:r>
            <a:r>
              <a:rPr lang="en-US" sz="2200" baseline="30000" dirty="0" smtClean="0">
                <a:solidFill>
                  <a:srgbClr val="FF0000"/>
                </a:solidFill>
              </a:rPr>
              <a:t>8</a:t>
            </a:r>
            <a:r>
              <a:rPr lang="en-US" sz="2200" dirty="0" smtClean="0">
                <a:solidFill>
                  <a:srgbClr val="FF0000"/>
                </a:solidFill>
              </a:rPr>
              <a:t>Be) = 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+E</a:t>
            </a:r>
            <a:r>
              <a:rPr lang="en-US" sz="2200" baseline="-25000" dirty="0" smtClean="0">
                <a:solidFill>
                  <a:srgbClr val="FF0000"/>
                </a:solidFill>
              </a:rPr>
              <a:t>cm</a:t>
            </a:r>
            <a:r>
              <a:rPr lang="en-US" sz="2200" dirty="0" smtClean="0">
                <a:solidFill>
                  <a:srgbClr val="FF0000"/>
                </a:solidFill>
              </a:rPr>
              <a:t>_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+ </a:t>
            </a:r>
            <a:r>
              <a:rPr lang="en-US" sz="2200" dirty="0" err="1" smtClean="0">
                <a:solidFill>
                  <a:srgbClr val="FF0000"/>
                </a:solidFill>
              </a:rPr>
              <a:t>Qgg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endParaRPr lang="en-US" sz="2200" dirty="0" smtClean="0"/>
          </a:p>
          <a:p>
            <a:r>
              <a:rPr lang="en-US" sz="2200" dirty="0" smtClean="0"/>
              <a:t>Since the 2 alphas have similar and quite large energy in the laboratory and travel  similar flightpaths the energy loss correction almost cancels out when we calculate </a:t>
            </a:r>
            <a:r>
              <a:rPr lang="en-US" sz="2200" baseline="30000" dirty="0" smtClean="0"/>
              <a:t>8</a:t>
            </a:r>
            <a:r>
              <a:rPr lang="en-US" sz="2200" dirty="0" smtClean="0"/>
              <a:t>Be excitation energy specially at energies close to the threshold.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67187"/>
            <a:ext cx="8458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Reconstruction</a:t>
            </a:r>
            <a:r>
              <a:rPr lang="en-US" sz="2200" dirty="0"/>
              <a:t> of the interaction point with a recursive calculation based </a:t>
            </a:r>
            <a:r>
              <a:rPr lang="en-US" sz="2200" dirty="0" smtClean="0"/>
              <a:t>on conservation of energy and momentum and the </a:t>
            </a:r>
            <a:r>
              <a:rPr lang="en-US" sz="2200" dirty="0">
                <a:solidFill>
                  <a:srgbClr val="FF0000"/>
                </a:solidFill>
              </a:rPr>
              <a:t>assumptions</a:t>
            </a:r>
            <a:r>
              <a:rPr lang="en-US" sz="2200" dirty="0" smtClean="0"/>
              <a:t>:</a:t>
            </a:r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200" dirty="0" smtClean="0"/>
              <a:t>The 2 </a:t>
            </a:r>
            <a:r>
              <a:rPr lang="en-US" sz="2200" dirty="0"/>
              <a:t>alphas come from a </a:t>
            </a:r>
            <a:r>
              <a:rPr lang="en-US" sz="2200" baseline="30000" dirty="0" smtClean="0"/>
              <a:t>8</a:t>
            </a:r>
            <a:r>
              <a:rPr lang="en-US" sz="2200" dirty="0" smtClean="0"/>
              <a:t>Be</a:t>
            </a:r>
            <a:endParaRPr lang="en-US" sz="2200" dirty="0"/>
          </a:p>
          <a:p>
            <a:pPr marL="342900" indent="-342900">
              <a:buFontTx/>
              <a:buAutoNum type="arabicParenR"/>
            </a:pPr>
            <a:r>
              <a:rPr lang="en-US" sz="2200" dirty="0" smtClean="0"/>
              <a:t>The </a:t>
            </a:r>
            <a:r>
              <a:rPr lang="en-US" sz="2200" baseline="30000" dirty="0" smtClean="0"/>
              <a:t>16</a:t>
            </a:r>
            <a:r>
              <a:rPr lang="en-US" sz="2200" dirty="0"/>
              <a:t>O</a:t>
            </a:r>
            <a:r>
              <a:rPr lang="en-US" sz="2200" dirty="0" smtClean="0"/>
              <a:t> </a:t>
            </a:r>
            <a:r>
              <a:rPr lang="en-US" sz="2200" dirty="0"/>
              <a:t>is in the ground state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1002268"/>
            <a:ext cx="8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20</a:t>
            </a:r>
            <a:r>
              <a:rPr lang="en-US" dirty="0" smtClean="0"/>
              <a:t>Ne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1688068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08812" y="1278761"/>
            <a:ext cx="510988" cy="182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8" idx="3"/>
          </p:cNvCxnSpPr>
          <p:nvPr/>
        </p:nvCxnSpPr>
        <p:spPr>
          <a:xfrm flipV="1">
            <a:off x="5508812" y="1581329"/>
            <a:ext cx="510988" cy="2914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9800" y="1186934"/>
            <a:ext cx="32954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603" t="11801" r="7051"/>
          <a:stretch/>
        </p:blipFill>
        <p:spPr bwMode="auto">
          <a:xfrm>
            <a:off x="685800" y="1066800"/>
            <a:ext cx="7583606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78227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due to statistical evaporation estimated with PACE4 </a:t>
            </a:r>
          </a:p>
          <a:p>
            <a:r>
              <a:rPr lang="en-US" dirty="0" smtClean="0"/>
              <a:t>The background is also estimated by mixing alpha particles from different multiplicity two events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2667000"/>
            <a:ext cx="304800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2971800"/>
            <a:ext cx="304800" cy="0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PACE4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2743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Mixed events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2069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AMeV</a:t>
            </a:r>
            <a:r>
              <a:rPr lang="en-US" dirty="0" smtClean="0"/>
              <a:t> beam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38800" y="2438400"/>
            <a:ext cx="3343703" cy="2388130"/>
            <a:chOff x="5638800" y="2438400"/>
            <a:chExt cx="3343703" cy="2388130"/>
          </a:xfrm>
        </p:grpSpPr>
        <p:pic>
          <p:nvPicPr>
            <p:cNvPr id="12" name="Picture 11"/>
            <p:cNvPicPr/>
            <p:nvPr/>
          </p:nvPicPr>
          <p:blipFill rotWithShape="1">
            <a:blip r:embed="rId4"/>
            <a:srcRect l="4121" t="6318" r="8445"/>
            <a:stretch/>
          </p:blipFill>
          <p:spPr bwMode="auto">
            <a:xfrm>
              <a:off x="5638800" y="2438400"/>
              <a:ext cx="3343703" cy="238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705600" y="3632465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Fixed interaction point at 27 cm from the window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6" idx="1"/>
            </p:cNvCxnSpPr>
            <p:nvPr/>
          </p:nvCxnSpPr>
          <p:spPr>
            <a:xfrm flipH="1">
              <a:off x="6553200" y="3894075"/>
              <a:ext cx="152400" cy="4493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8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1227</Words>
  <Application>Microsoft Office PowerPoint</Application>
  <PresentationFormat>On-screen Show (4:3)</PresentationFormat>
  <Paragraphs>179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Searching for states analogous to the 12C Hoyle state in heavier nuclei using the thick target inverse kinematics technique. </vt:lpstr>
      <vt:lpstr>Alpha clustering in nuclei</vt:lpstr>
      <vt:lpstr>The thick target inverse kinematics technique</vt:lpstr>
      <vt:lpstr>Events with alpha multiplicity 1  </vt:lpstr>
      <vt:lpstr>Events with alpha multiplicity 1  </vt:lpstr>
      <vt:lpstr>Events with alpha multiplicity 2</vt:lpstr>
      <vt:lpstr>Events with alpha multiplicity 2</vt:lpstr>
      <vt:lpstr>Events with alpha multiplicity 2  </vt:lpstr>
      <vt:lpstr>Events with alpha multiplicity 2</vt:lpstr>
      <vt:lpstr>Events with alpha multiplicity 2</vt:lpstr>
      <vt:lpstr>Events with alpha multiplicity 3  </vt:lpstr>
      <vt:lpstr>Events with alpha multiplicity 3</vt:lpstr>
      <vt:lpstr>7.65 MeV (0+) Hoyle State decays through 8Begs </vt:lpstr>
      <vt:lpstr>9.64 MeV (3-) decays through  8Begs </vt:lpstr>
      <vt:lpstr>Events with alpha multiplicity 4  </vt:lpstr>
      <vt:lpstr>Events with alpha multiplicity 4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alpha cluster structure of nuclei using the thick target inverse kinematics technique for multiple alpha decays.  The 24Mg case</dc:title>
  <dc:creator>marina</dc:creator>
  <cp:lastModifiedBy>Marina</cp:lastModifiedBy>
  <cp:revision>284</cp:revision>
  <dcterms:created xsi:type="dcterms:W3CDTF">2013-05-22T19:45:09Z</dcterms:created>
  <dcterms:modified xsi:type="dcterms:W3CDTF">2018-05-17T00:49:51Z</dcterms:modified>
</cp:coreProperties>
</file>