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92" r:id="rId2"/>
    <p:sldId id="416" r:id="rId3"/>
    <p:sldId id="417" r:id="rId4"/>
    <p:sldId id="412" r:id="rId5"/>
    <p:sldId id="377" r:id="rId6"/>
    <p:sldId id="378" r:id="rId7"/>
    <p:sldId id="421" r:id="rId8"/>
    <p:sldId id="424" r:id="rId9"/>
    <p:sldId id="408" r:id="rId10"/>
    <p:sldId id="423" r:id="rId11"/>
    <p:sldId id="433" r:id="rId12"/>
    <p:sldId id="434" r:id="rId13"/>
    <p:sldId id="441" r:id="rId14"/>
    <p:sldId id="430" r:id="rId15"/>
    <p:sldId id="422" r:id="rId16"/>
    <p:sldId id="435" r:id="rId17"/>
    <p:sldId id="429" r:id="rId18"/>
    <p:sldId id="437" r:id="rId19"/>
    <p:sldId id="438" r:id="rId20"/>
    <p:sldId id="419" r:id="rId21"/>
    <p:sldId id="420" r:id="rId22"/>
    <p:sldId id="439" r:id="rId23"/>
    <p:sldId id="409" r:id="rId24"/>
    <p:sldId id="406" r:id="rId25"/>
    <p:sldId id="387" r:id="rId26"/>
    <p:sldId id="386" r:id="rId27"/>
    <p:sldId id="390" r:id="rId28"/>
    <p:sldId id="440" r:id="rId29"/>
    <p:sldId id="379" r:id="rId30"/>
    <p:sldId id="380" r:id="rId31"/>
    <p:sldId id="370" r:id="rId32"/>
    <p:sldId id="367" r:id="rId33"/>
    <p:sldId id="368" r:id="rId34"/>
    <p:sldId id="369" r:id="rId35"/>
    <p:sldId id="355" r:id="rId36"/>
    <p:sldId id="350" r:id="rId37"/>
    <p:sldId id="354" r:id="rId38"/>
    <p:sldId id="335" r:id="rId39"/>
    <p:sldId id="327" r:id="rId40"/>
    <p:sldId id="353" r:id="rId41"/>
    <p:sldId id="317" r:id="rId42"/>
    <p:sldId id="284" r:id="rId43"/>
    <p:sldId id="285" r:id="rId44"/>
    <p:sldId id="286" r:id="rId45"/>
    <p:sldId id="287" r:id="rId46"/>
    <p:sldId id="331" r:id="rId47"/>
    <p:sldId id="436" r:id="rId48"/>
    <p:sldId id="312" r:id="rId49"/>
    <p:sldId id="313" r:id="rId50"/>
    <p:sldId id="314" r:id="rId51"/>
    <p:sldId id="288" r:id="rId52"/>
    <p:sldId id="289" r:id="rId5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6380" autoAdjust="0"/>
  </p:normalViewPr>
  <p:slideViewPr>
    <p:cSldViewPr snapToGrid="0">
      <p:cViewPr varScale="1">
        <p:scale>
          <a:sx n="53" d="100"/>
          <a:sy n="53" d="100"/>
        </p:scale>
        <p:origin x="1068" y="40"/>
      </p:cViewPr>
      <p:guideLst/>
    </p:cSldViewPr>
  </p:slideViewPr>
  <p:outlineViewPr>
    <p:cViewPr>
      <p:scale>
        <a:sx n="33" d="100"/>
        <a:sy n="33" d="100"/>
      </p:scale>
      <p:origin x="0" y="-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33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B7CE-2948-458C-94E1-560B8EF8C898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C85E-E8F5-4634-9DD4-8A46C5969C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50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9B7F0E4-458F-471C-8500-722A5401A46A}" type="slidenum">
              <a:rPr lang="ja-JP" altLang="en-US" smtClean="0"/>
              <a:pPr>
                <a:spcBef>
                  <a:spcPct val="0"/>
                </a:spcBef>
              </a:pPr>
              <a:t>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92685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C85E-E8F5-4634-9DD4-8A46C5969C4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69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C85E-E8F5-4634-9DD4-8A46C5969C4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3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C85E-E8F5-4634-9DD4-8A46C5969C4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89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5613-7CC6-4CF5-9C77-311860ACE574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657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C85E-E8F5-4634-9DD4-8A46C5969C4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222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1225182-986A-4748-B1DF-C4DF78002CB2}" type="slidenum">
              <a:rPr lang="ja-JP" altLang="en-US" smtClean="0"/>
              <a:pPr>
                <a:spcBef>
                  <a:spcPct val="0"/>
                </a:spcBef>
              </a:pPr>
              <a:t>32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5684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6640C78-39F4-4701-A92D-1E0DB76BA6F8}" type="slidenum">
              <a:rPr lang="ja-JP" altLang="en-US" smtClean="0"/>
              <a:pPr>
                <a:spcBef>
                  <a:spcPct val="0"/>
                </a:spcBef>
              </a:pPr>
              <a:t>33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3919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6640C78-39F4-4701-A92D-1E0DB76BA6F8}" type="slidenum">
              <a:rPr lang="ja-JP" altLang="en-US" smtClean="0"/>
              <a:pPr>
                <a:spcBef>
                  <a:spcPct val="0"/>
                </a:spcBef>
              </a:pPr>
              <a:t>34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5608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6BEBFC4-AD7C-4910-8EAF-9CAF6509202F}" type="slidenum">
              <a:rPr lang="ja-JP" altLang="en-US" smtClean="0"/>
              <a:pPr>
                <a:spcBef>
                  <a:spcPct val="0"/>
                </a:spcBef>
              </a:pPr>
              <a:t>36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751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627749D-5986-409A-A4E8-C08BD3198E0D}" type="slidenum">
              <a:rPr lang="ja-JP" altLang="en-US"/>
              <a:pPr eaLnBrk="1" hangingPunct="1"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717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A043662-A3D2-4A8D-9094-8D6FC0154FC5}" type="slidenum">
              <a:rPr lang="ja-JP" altLang="en-US" smtClean="0"/>
              <a:pPr>
                <a:spcBef>
                  <a:spcPct val="0"/>
                </a:spcBef>
              </a:pPr>
              <a:t>2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9066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6640C78-39F4-4701-A92D-1E0DB76BA6F8}" type="slidenum">
              <a:rPr lang="ja-JP" altLang="en-US" smtClean="0"/>
              <a:pPr>
                <a:spcBef>
                  <a:spcPct val="0"/>
                </a:spcBef>
              </a:pPr>
              <a:t>40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8935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92558AD-84C6-4CFA-8A73-A15D66145EFF}" type="slidenum">
              <a:rPr lang="ja-JP" altLang="en-US" smtClean="0"/>
              <a:pPr>
                <a:spcBef>
                  <a:spcPct val="0"/>
                </a:spcBef>
              </a:pPr>
              <a:t>48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2271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39CEB63-D322-41E5-9772-EF46056D4592}" type="slidenum">
              <a:rPr lang="ja-JP" altLang="en-US" smtClean="0"/>
              <a:pPr>
                <a:spcBef>
                  <a:spcPct val="0"/>
                </a:spcBef>
              </a:pPr>
              <a:t>49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75179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8DB12D4-A68E-459D-9821-141644BD4A75}" type="slidenum">
              <a:rPr lang="ja-JP" altLang="en-US" smtClean="0"/>
              <a:pPr>
                <a:spcBef>
                  <a:spcPct val="0"/>
                </a:spcBef>
              </a:pPr>
              <a:t>50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8512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8DD13A80-5929-482A-BB5B-FDB6F8D560F0}" type="slidenum">
              <a:rPr lang="ja-JP" altLang="en-US" smtClean="0"/>
              <a:pPr/>
              <a:t>52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089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A9B0AC-DB76-4AA6-9C91-F2A07E0D5C20}" type="slidenum">
              <a:rPr lang="ja-JP" altLang="en-US"/>
              <a:pPr eaLnBrk="1" hangingPunct="1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223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5613-7CC6-4CF5-9C77-311860ACE57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931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D809DE7-A7EA-47B3-B368-95807E00A56F}" type="slidenum">
              <a:rPr lang="ja-JP" altLang="en-US"/>
              <a:pPr eaLnBrk="1" hangingPunct="1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715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68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379F655-D557-4527-A3B5-A97D0015F08B}" type="slidenum">
              <a:rPr lang="ja-JP" altLang="en-US"/>
              <a:pPr eaLnBrk="1" hangingPunct="1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023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C85E-E8F5-4634-9DD4-8A46C5969C4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00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5613-7CC6-4CF5-9C77-311860ACE574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742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1225182-986A-4748-B1DF-C4DF78002CB2}" type="slidenum">
              <a:rPr lang="ja-JP" altLang="en-US" smtClean="0"/>
              <a:pPr>
                <a:spcBef>
                  <a:spcPct val="0"/>
                </a:spcBef>
              </a:pPr>
              <a:t>14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856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6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4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1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8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0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84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04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0880-7820-4CEF-B0C0-8EA323EF953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7C28-0EA5-4CA4-BD48-A7B42E7AB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9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1.wmf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w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70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0.png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9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70.wmf"/><Relationship Id="rId9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wmf"/><Relationship Id="rId2" Type="http://schemas.openxmlformats.org/officeDocument/2006/relationships/tags" Target="../tags/tag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91.wmf"/><Relationship Id="rId26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94.wmf"/><Relationship Id="rId2" Type="http://schemas.openxmlformats.org/officeDocument/2006/relationships/tags" Target="../tags/tag10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6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oleObject" Target="../embeddings/oleObject38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33.bin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tags" Target="../tags/tag11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105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107.wmf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46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31.wmf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120.wmf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1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0" Type="http://schemas.openxmlformats.org/officeDocument/2006/relationships/image" Target="../media/image15.png"/><Relationship Id="rId4" Type="http://schemas.openxmlformats.org/officeDocument/2006/relationships/image" Target="../media/image13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17" Type="http://schemas.openxmlformats.org/officeDocument/2006/relationships/image" Target="../media/image10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"/>
          <p:cNvSpPr txBox="1">
            <a:spLocks noChangeArrowheads="1"/>
          </p:cNvSpPr>
          <p:nvPr/>
        </p:nvSpPr>
        <p:spPr bwMode="auto">
          <a:xfrm>
            <a:off x="1183609" y="536429"/>
            <a:ext cx="6711709" cy="10772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Evidence of enhanced 3α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radius  in 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12</a:t>
            </a:r>
            <a:r>
              <a:rPr lang="en-US" altLang="ja-JP" dirty="0" smtClean="0">
                <a:solidFill>
                  <a:srgbClr val="0000FF"/>
                </a:solidFill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probed by nuclear reactions </a:t>
            </a:r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1790054" y="1840630"/>
            <a:ext cx="550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M. Ito</a:t>
            </a:r>
            <a:r>
              <a:rPr lang="en-US" altLang="ja-JP" sz="2400" u="sng" baseline="30000" dirty="0" smtClean="0"/>
              <a:t>1</a:t>
            </a:r>
            <a:r>
              <a:rPr lang="en-US" altLang="ja-JP" sz="2400" dirty="0" smtClean="0"/>
              <a:t>, M. Nakao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 Y. Funaki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 T. Yamada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</a:t>
            </a:r>
            <a:endParaRPr lang="ja-JP" altLang="en-US" sz="2400" baseline="30000" dirty="0"/>
          </a:p>
        </p:txBody>
      </p:sp>
      <p:sp>
        <p:nvSpPr>
          <p:cNvPr id="3076" name="テキスト ボックス 5"/>
          <p:cNvSpPr txBox="1">
            <a:spLocks noChangeArrowheads="1"/>
          </p:cNvSpPr>
          <p:nvPr/>
        </p:nvSpPr>
        <p:spPr bwMode="auto">
          <a:xfrm>
            <a:off x="1399020" y="2362998"/>
            <a:ext cx="6465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Department </a:t>
            </a:r>
            <a:r>
              <a:rPr lang="en-US" altLang="ja-JP" sz="2000" dirty="0"/>
              <a:t>of Pure and Applied Physics, Kansai University </a:t>
            </a:r>
            <a:endParaRPr lang="ja-JP" altLang="en-US" sz="2000" dirty="0"/>
          </a:p>
        </p:txBody>
      </p:sp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860425" y="3483922"/>
            <a:ext cx="73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1. </a:t>
            </a:r>
            <a:r>
              <a:rPr lang="en-US" altLang="ja-JP" sz="2000" dirty="0" smtClean="0">
                <a:solidFill>
                  <a:srgbClr val="0000FF"/>
                </a:solidFill>
              </a:rPr>
              <a:t>Background</a:t>
            </a:r>
            <a:r>
              <a:rPr lang="en-US" altLang="ja-JP" sz="2000" dirty="0" smtClean="0"/>
              <a:t>: Probe of 3α size through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  <a:r>
              <a:rPr lang="ja-JP" altLang="en-US" sz="2000" dirty="0" smtClean="0"/>
              <a:t>⇒ </a:t>
            </a:r>
            <a:r>
              <a:rPr lang="en-US" altLang="ja-JP" sz="2000" dirty="0" smtClean="0"/>
              <a:t>3α inelastic scattering</a:t>
            </a:r>
            <a:endParaRPr lang="ja-JP" altLang="en-US" sz="2000" dirty="0"/>
          </a:p>
        </p:txBody>
      </p:sp>
      <p:sp>
        <p:nvSpPr>
          <p:cNvPr id="3079" name="テキスト ボックス 7"/>
          <p:cNvSpPr txBox="1">
            <a:spLocks noChangeArrowheads="1"/>
          </p:cNvSpPr>
          <p:nvPr/>
        </p:nvSpPr>
        <p:spPr bwMode="auto">
          <a:xfrm>
            <a:off x="787688" y="3891765"/>
            <a:ext cx="47269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                             </a:t>
            </a:r>
            <a:r>
              <a:rPr lang="en-US" altLang="ja-JP" sz="2000" dirty="0" smtClean="0"/>
              <a:t>Present status and problem</a:t>
            </a:r>
            <a:endParaRPr lang="ja-JP" altLang="en-US" sz="2000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860425" y="4453899"/>
            <a:ext cx="7701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2. Our </a:t>
            </a:r>
            <a:r>
              <a:rPr lang="en-US" altLang="ja-JP" sz="2000" dirty="0" smtClean="0">
                <a:solidFill>
                  <a:srgbClr val="0000FF"/>
                </a:solidFill>
              </a:rPr>
              <a:t>viewpoint and analysis</a:t>
            </a:r>
            <a:r>
              <a:rPr lang="en-US" altLang="ja-JP" sz="2000" dirty="0" smtClean="0"/>
              <a:t>: Comparison of common spin parity states</a:t>
            </a:r>
            <a:endParaRPr lang="ja-JP" altLang="en-US" sz="2000" baseline="30000" dirty="0"/>
          </a:p>
        </p:txBody>
      </p:sp>
      <p:sp>
        <p:nvSpPr>
          <p:cNvPr id="3081" name="テキスト ボックス 9"/>
          <p:cNvSpPr txBox="1">
            <a:spLocks noChangeArrowheads="1"/>
          </p:cNvSpPr>
          <p:nvPr/>
        </p:nvSpPr>
        <p:spPr bwMode="auto">
          <a:xfrm>
            <a:off x="860425" y="4953961"/>
            <a:ext cx="5996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3. </a:t>
            </a:r>
            <a:r>
              <a:rPr lang="en-US" altLang="ja-JP" sz="2000" dirty="0" smtClean="0">
                <a:solidFill>
                  <a:srgbClr val="0000FF"/>
                </a:solidFill>
              </a:rPr>
              <a:t>Results(1)</a:t>
            </a:r>
            <a:r>
              <a:rPr lang="en-US" altLang="ja-JP" sz="2000" dirty="0" smtClean="0"/>
              <a:t>: </a:t>
            </a:r>
            <a:r>
              <a:rPr lang="en-US" altLang="ja-JP" sz="2000" dirty="0" smtClean="0">
                <a:latin typeface="Symbol" panose="05050102010706020507" pitchFamily="18" charset="2"/>
              </a:rPr>
              <a:t>a </a:t>
            </a:r>
            <a:r>
              <a:rPr lang="en-US" altLang="ja-JP" sz="2000" dirty="0" smtClean="0"/>
              <a:t>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inelastic scattering: 2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vs 2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in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  <a:endParaRPr lang="ja-JP" altLang="en-US" sz="2000" dirty="0"/>
          </a:p>
        </p:txBody>
      </p:sp>
      <p:sp>
        <p:nvSpPr>
          <p:cNvPr id="3082" name="テキスト ボックス 10"/>
          <p:cNvSpPr txBox="1">
            <a:spLocks noChangeArrowheads="1"/>
          </p:cNvSpPr>
          <p:nvPr/>
        </p:nvSpPr>
        <p:spPr bwMode="auto">
          <a:xfrm>
            <a:off x="860425" y="5496886"/>
            <a:ext cx="6068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4. </a:t>
            </a:r>
            <a:r>
              <a:rPr lang="en-US" altLang="ja-JP" sz="2000" dirty="0" smtClean="0">
                <a:solidFill>
                  <a:srgbClr val="0000FF"/>
                </a:solidFill>
              </a:rPr>
              <a:t>Results(2)</a:t>
            </a:r>
            <a:r>
              <a:rPr lang="en-US" altLang="ja-JP" sz="2000" dirty="0" smtClean="0"/>
              <a:t>: </a:t>
            </a:r>
            <a:r>
              <a:rPr lang="en-US" altLang="ja-JP" sz="2000" baseline="30000" dirty="0" smtClean="0"/>
              <a:t>13</a:t>
            </a:r>
            <a:r>
              <a:rPr lang="en-US" altLang="ja-JP" sz="2000" dirty="0" smtClean="0"/>
              <a:t>C(K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,π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)</a:t>
            </a:r>
            <a:r>
              <a:rPr lang="en-US" altLang="ja-JP" sz="2000" baseline="30000" dirty="0" smtClean="0"/>
              <a:t>13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C reaction: 1/2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vs 1/2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 </a:t>
            </a:r>
            <a:r>
              <a:rPr lang="en-US" altLang="ja-JP" sz="2000" dirty="0" smtClean="0"/>
              <a:t>in</a:t>
            </a:r>
            <a:r>
              <a:rPr lang="en-US" altLang="ja-JP" sz="2000" baseline="30000" dirty="0" smtClean="0"/>
              <a:t> 13 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C</a:t>
            </a:r>
            <a:endParaRPr lang="ja-JP" altLang="en-US" sz="2000" dirty="0"/>
          </a:p>
        </p:txBody>
      </p:sp>
      <p:sp>
        <p:nvSpPr>
          <p:cNvPr id="3083" name="テキスト ボックス 11"/>
          <p:cNvSpPr txBox="1">
            <a:spLocks noChangeArrowheads="1"/>
          </p:cNvSpPr>
          <p:nvPr/>
        </p:nvSpPr>
        <p:spPr bwMode="auto">
          <a:xfrm>
            <a:off x="857250" y="5954086"/>
            <a:ext cx="5977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5. Summary and future </a:t>
            </a:r>
            <a:r>
              <a:rPr lang="en-US" altLang="ja-JP" sz="2000" dirty="0" smtClean="0">
                <a:solidFill>
                  <a:srgbClr val="0000FF"/>
                </a:solidFill>
              </a:rPr>
              <a:t>studies: </a:t>
            </a:r>
            <a:r>
              <a:rPr lang="en-US" altLang="ja-JP" sz="2000" dirty="0" smtClean="0"/>
              <a:t>Application to </a:t>
            </a:r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 = 4α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85813" y="3412484"/>
            <a:ext cx="7643812" cy="307181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テキスト ボックス 5"/>
          <p:cNvSpPr txBox="1">
            <a:spLocks noChangeArrowheads="1"/>
          </p:cNvSpPr>
          <p:nvPr/>
        </p:nvSpPr>
        <p:spPr bwMode="auto">
          <a:xfrm>
            <a:off x="1218908" y="2827128"/>
            <a:ext cx="6693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College </a:t>
            </a:r>
            <a:r>
              <a:rPr lang="en-US" altLang="ja-JP" sz="2000" dirty="0"/>
              <a:t>of </a:t>
            </a:r>
            <a:r>
              <a:rPr lang="en-US" altLang="ja-JP" sz="2000" dirty="0" smtClean="0"/>
              <a:t>Science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Engineering, Kanto </a:t>
            </a:r>
            <a:r>
              <a:rPr lang="en-US" altLang="ja-JP" sz="2000" dirty="0" err="1" smtClean="0"/>
              <a:t>Gakuin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University </a:t>
            </a:r>
            <a:endParaRPr lang="ja-JP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5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7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" y="1152274"/>
            <a:ext cx="2546031" cy="23975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76" y="1152274"/>
            <a:ext cx="2546031" cy="23975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17" y="3880311"/>
            <a:ext cx="2550279" cy="24823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24" y="1152274"/>
            <a:ext cx="2596954" cy="239751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" y="3875409"/>
            <a:ext cx="2596954" cy="2482382"/>
          </a:xfrm>
          <a:prstGeom prst="rect">
            <a:avLst/>
          </a:prstGeom>
        </p:spPr>
      </p:pic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9050" y="466725"/>
            <a:ext cx="3292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( incident energy </a:t>
            </a:r>
            <a:r>
              <a:rPr lang="en-US" altLang="ja-JP" sz="1800" dirty="0" err="1"/>
              <a:t>E</a:t>
            </a:r>
            <a:r>
              <a:rPr lang="en-US" altLang="ja-JP" sz="1800" baseline="-25000" dirty="0" err="1"/>
              <a:t>lab</a:t>
            </a:r>
            <a:r>
              <a:rPr lang="en-US" altLang="ja-JP" sz="1800" baseline="-25000" dirty="0"/>
              <a:t> </a:t>
            </a:r>
            <a:r>
              <a:rPr lang="en-US" altLang="ja-JP" sz="1800" dirty="0"/>
              <a:t>= </a:t>
            </a:r>
            <a:r>
              <a:rPr lang="en-US" altLang="ja-JP" sz="1800" dirty="0" smtClean="0"/>
              <a:t>240 MeV 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3779838" y="466725"/>
            <a:ext cx="5632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●</a:t>
            </a:r>
            <a:r>
              <a:rPr lang="ja-JP" altLang="en-US" sz="1800" dirty="0" smtClean="0"/>
              <a:t>：</a:t>
            </a:r>
            <a:r>
              <a:rPr lang="en-US" altLang="ja-JP" sz="1800" dirty="0"/>
              <a:t>experimental data</a:t>
            </a:r>
            <a:r>
              <a:rPr lang="ja-JP" altLang="en-US" sz="1800" dirty="0"/>
              <a:t>　 </a:t>
            </a:r>
            <a:r>
              <a:rPr lang="en-US" altLang="ja-JP" sz="1800" dirty="0" smtClean="0">
                <a:solidFill>
                  <a:srgbClr val="0000FF"/>
                </a:solidFill>
              </a:rPr>
              <a:t>blue </a:t>
            </a:r>
            <a:r>
              <a:rPr lang="en-US" altLang="ja-JP" sz="1800" dirty="0">
                <a:solidFill>
                  <a:srgbClr val="0000FF"/>
                </a:solidFill>
              </a:rPr>
              <a:t>line</a:t>
            </a:r>
            <a:r>
              <a:rPr lang="ja-JP" altLang="en-US" sz="1800" dirty="0">
                <a:solidFill>
                  <a:srgbClr val="0000FF"/>
                </a:solidFill>
              </a:rPr>
              <a:t>：</a:t>
            </a:r>
            <a:r>
              <a:rPr lang="en-US" altLang="ja-JP" sz="1800" dirty="0">
                <a:solidFill>
                  <a:srgbClr val="0000FF"/>
                </a:solidFill>
              </a:rPr>
              <a:t>DDM3Y+multi channel</a:t>
            </a:r>
            <a:r>
              <a:rPr lang="ja-JP" altLang="en-US" sz="1800" dirty="0"/>
              <a:t>　</a:t>
            </a:r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34925" y="44450"/>
            <a:ext cx="52578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of the differential cross section in α +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400" dirty="0"/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5649286" y="44450"/>
            <a:ext cx="3412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C.F.,S</a:t>
            </a:r>
            <a:r>
              <a:rPr lang="en-US" altLang="ja-JP" sz="1800" dirty="0"/>
              <a:t>. Ohkubo et al., PRC70 (2004)</a:t>
            </a:r>
            <a:endParaRPr lang="ja-JP" altLang="en-US" sz="1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0585" y="2832923"/>
            <a:ext cx="160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Elastic 0</a:t>
            </a:r>
            <a:r>
              <a:rPr kumimoji="1" lang="en-US" altLang="ja-JP" sz="28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6500" y="1248887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8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13969" y="122975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28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74124" y="4059371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28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4376" y="4045517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2800" baseline="-250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28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33666" y="4002300"/>
            <a:ext cx="2927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PRMs of Imaginary pot. </a:t>
            </a:r>
          </a:p>
          <a:p>
            <a:r>
              <a:rPr kumimoji="1" lang="en-US" altLang="ja-JP" sz="2200" dirty="0" smtClean="0"/>
              <a:t>for </a:t>
            </a:r>
            <a:r>
              <a:rPr lang="en-US" altLang="ja-JP" sz="2200" dirty="0" smtClean="0"/>
              <a:t>0</a:t>
            </a:r>
            <a:r>
              <a:rPr lang="en-US" altLang="ja-JP" sz="2200" baseline="-25000" dirty="0" smtClean="0"/>
              <a:t>2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, 0</a:t>
            </a:r>
            <a:r>
              <a:rPr lang="en-US" altLang="ja-JP" sz="2200" baseline="-25000" dirty="0" smtClean="0"/>
              <a:t>3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, 2</a:t>
            </a:r>
            <a:r>
              <a:rPr lang="en-US" altLang="ja-JP" sz="2200" baseline="-25000" dirty="0" smtClean="0"/>
              <a:t>2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 are </a:t>
            </a:r>
          </a:p>
          <a:p>
            <a:r>
              <a:rPr lang="en-US" altLang="ja-JP" sz="2200" dirty="0" smtClean="0"/>
              <a:t>set to be common </a:t>
            </a:r>
            <a:endParaRPr kumimoji="1" lang="ja-JP" altLang="en-US" sz="22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511492" y="207202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-506870" y="481983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2181" y="639156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66799" y="3542151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5416" y="6386947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70034" y="353753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39343" y="3537531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>
          <a:xfrm>
            <a:off x="6788727" y="5202658"/>
            <a:ext cx="1154546" cy="48694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11276" y="5818911"/>
            <a:ext cx="305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We can predict the cross </a:t>
            </a:r>
          </a:p>
          <a:p>
            <a:r>
              <a:rPr lang="en-US" altLang="ja-JP" sz="2200" dirty="0">
                <a:solidFill>
                  <a:srgbClr val="FF0000"/>
                </a:solidFill>
              </a:rPr>
              <a:t>s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ection of 2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channel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1" y="1410890"/>
            <a:ext cx="4211368" cy="388977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7" y="1410891"/>
            <a:ext cx="4272133" cy="3878579"/>
          </a:xfrm>
          <a:prstGeom prst="rect">
            <a:avLst/>
          </a:prstGeom>
        </p:spPr>
      </p:pic>
      <p:sp>
        <p:nvSpPr>
          <p:cNvPr id="26628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47879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Differential and Partial cross sections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26629" name="テキスト ボックス 9"/>
          <p:cNvSpPr txBox="1">
            <a:spLocks noChangeArrowheads="1"/>
          </p:cNvSpPr>
          <p:nvPr/>
        </p:nvSpPr>
        <p:spPr bwMode="auto">
          <a:xfrm rot="16200000">
            <a:off x="-1014941" y="2995613"/>
            <a:ext cx="243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Probability ( no dim. )</a:t>
            </a:r>
            <a:endParaRPr lang="ja-JP" altLang="en-US" sz="2000" dirty="0"/>
          </a:p>
        </p:txBody>
      </p:sp>
      <p:sp>
        <p:nvSpPr>
          <p:cNvPr id="26630" name="テキスト ボックス 10"/>
          <p:cNvSpPr txBox="1">
            <a:spLocks noChangeArrowheads="1"/>
          </p:cNvSpPr>
          <p:nvPr/>
        </p:nvSpPr>
        <p:spPr bwMode="auto">
          <a:xfrm>
            <a:off x="1547813" y="5250329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ja-JP" sz="2000"/>
              <a:t>Θ</a:t>
            </a:r>
            <a:r>
              <a:rPr lang="en-US" altLang="ja-JP" sz="2000"/>
              <a:t> c.m. ( degree )</a:t>
            </a:r>
            <a:endParaRPr lang="ja-JP" altLang="en-US" sz="2000"/>
          </a:p>
        </p:txBody>
      </p:sp>
      <p:sp>
        <p:nvSpPr>
          <p:cNvPr id="26631" name="テキスト ボックス 9"/>
          <p:cNvSpPr txBox="1">
            <a:spLocks noChangeArrowheads="1"/>
          </p:cNvSpPr>
          <p:nvPr/>
        </p:nvSpPr>
        <p:spPr bwMode="auto">
          <a:xfrm rot="-5400000">
            <a:off x="3343275" y="2995613"/>
            <a:ext cx="248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Probability  ( no dim. )</a:t>
            </a:r>
            <a:endParaRPr lang="ja-JP" altLang="en-US" sz="2000"/>
          </a:p>
        </p:txBody>
      </p:sp>
      <p:sp>
        <p:nvSpPr>
          <p:cNvPr id="26632" name="テキスト ボックス 10"/>
          <p:cNvSpPr txBox="1">
            <a:spLocks noChangeArrowheads="1"/>
          </p:cNvSpPr>
          <p:nvPr/>
        </p:nvSpPr>
        <p:spPr bwMode="auto">
          <a:xfrm>
            <a:off x="5867400" y="5250329"/>
            <a:ext cx="263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L (Incident Orbital Spin)</a:t>
            </a:r>
            <a:endParaRPr lang="ja-JP" altLang="en-US" sz="2000" dirty="0"/>
          </a:p>
        </p:txBody>
      </p:sp>
      <p:sp>
        <p:nvSpPr>
          <p:cNvPr id="26633" name="テキスト ボックス 1"/>
          <p:cNvSpPr txBox="1">
            <a:spLocks noChangeArrowheads="1"/>
          </p:cNvSpPr>
          <p:nvPr/>
        </p:nvSpPr>
        <p:spPr bwMode="auto">
          <a:xfrm>
            <a:off x="3203575" y="692150"/>
            <a:ext cx="323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ja-JP" sz="2400"/>
              <a:t>α</a:t>
            </a:r>
            <a:r>
              <a:rPr lang="en-US" altLang="ja-JP" sz="2400"/>
              <a:t> + </a:t>
            </a:r>
            <a:r>
              <a:rPr lang="en-US" altLang="ja-JP" sz="2400" baseline="30000"/>
              <a:t>12</a:t>
            </a:r>
            <a:r>
              <a:rPr lang="en-US" altLang="ja-JP" sz="2400"/>
              <a:t>C(0</a:t>
            </a:r>
            <a:r>
              <a:rPr lang="en-US" altLang="ja-JP" sz="2400" baseline="-25000"/>
              <a:t>1</a:t>
            </a:r>
            <a:r>
              <a:rPr lang="en-US" altLang="ja-JP" sz="2400" baseline="30000"/>
              <a:t>+</a:t>
            </a:r>
            <a:r>
              <a:rPr lang="en-US" altLang="ja-JP" sz="2400"/>
              <a:t>) </a:t>
            </a:r>
            <a:r>
              <a:rPr lang="ja-JP" altLang="en-US" sz="2400"/>
              <a:t>⇒</a:t>
            </a:r>
            <a:r>
              <a:rPr lang="en-US" altLang="ja-JP" sz="2400"/>
              <a:t>α + </a:t>
            </a:r>
            <a:r>
              <a:rPr lang="en-US" altLang="ja-JP" sz="2400" baseline="30000"/>
              <a:t>12</a:t>
            </a:r>
            <a:r>
              <a:rPr lang="en-US" altLang="ja-JP" sz="2400"/>
              <a:t>C(2</a:t>
            </a:r>
            <a:r>
              <a:rPr lang="en-US" altLang="ja-JP" sz="2400" baseline="30000"/>
              <a:t>+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26634" name="テキスト ボックス 9"/>
          <p:cNvSpPr txBox="1">
            <a:spLocks noChangeArrowheads="1"/>
          </p:cNvSpPr>
          <p:nvPr/>
        </p:nvSpPr>
        <p:spPr bwMode="auto">
          <a:xfrm>
            <a:off x="2679701" y="198172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0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ja-JP" altLang="en-US" sz="2800" dirty="0">
                <a:solidFill>
                  <a:srgbClr val="0000FF"/>
                </a:solidFill>
              </a:rPr>
              <a:t>⇒ 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26635" name="テキスト ボックス 10"/>
          <p:cNvSpPr txBox="1">
            <a:spLocks noChangeArrowheads="1"/>
          </p:cNvSpPr>
          <p:nvPr/>
        </p:nvSpPr>
        <p:spPr bwMode="auto">
          <a:xfrm>
            <a:off x="854604" y="2915180"/>
            <a:ext cx="155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6636" name="テキスト ボックス 11"/>
          <p:cNvSpPr txBox="1">
            <a:spLocks noChangeArrowheads="1"/>
          </p:cNvSpPr>
          <p:nvPr/>
        </p:nvSpPr>
        <p:spPr bwMode="auto">
          <a:xfrm>
            <a:off x="7348010" y="1403879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6637" name="テキスト ボックス 12"/>
          <p:cNvSpPr txBox="1">
            <a:spLocks noChangeArrowheads="1"/>
          </p:cNvSpPr>
          <p:nvPr/>
        </p:nvSpPr>
        <p:spPr bwMode="auto">
          <a:xfrm>
            <a:off x="5250923" y="2675995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0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ja-JP" altLang="en-US" sz="2800" dirty="0">
                <a:solidFill>
                  <a:srgbClr val="0000FF"/>
                </a:solidFill>
              </a:rPr>
              <a:t>⇒ 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26638" name="テキスト ボックス 2"/>
          <p:cNvSpPr txBox="1">
            <a:spLocks noChangeArrowheads="1"/>
          </p:cNvSpPr>
          <p:nvPr/>
        </p:nvSpPr>
        <p:spPr bwMode="auto">
          <a:xfrm>
            <a:off x="827088" y="5841520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shrunk</a:t>
            </a:r>
            <a:endParaRPr lang="ja-JP" altLang="en-US" sz="2000"/>
          </a:p>
        </p:txBody>
      </p:sp>
      <p:sp>
        <p:nvSpPr>
          <p:cNvPr id="26639" name="テキスト ボックス 14"/>
          <p:cNvSpPr txBox="1">
            <a:spLocks noChangeArrowheads="1"/>
          </p:cNvSpPr>
          <p:nvPr/>
        </p:nvSpPr>
        <p:spPr bwMode="auto">
          <a:xfrm>
            <a:off x="5603875" y="5841520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graphicFrame>
        <p:nvGraphicFramePr>
          <p:cNvPr id="26640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4026038" y="6346825"/>
          <a:ext cx="1044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数式" r:id="rId6" imgW="469696" imgH="177723" progId="Equation.3">
                  <p:embed/>
                </p:oleObj>
              </mc:Choice>
              <mc:Fallback>
                <p:oleObj name="数式" r:id="rId6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038" y="6346825"/>
                        <a:ext cx="10445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テキスト ボックス 3"/>
          <p:cNvSpPr txBox="1">
            <a:spLocks noChangeArrowheads="1"/>
          </p:cNvSpPr>
          <p:nvPr/>
        </p:nvSpPr>
        <p:spPr bwMode="auto">
          <a:xfrm>
            <a:off x="1836876" y="6372225"/>
            <a:ext cx="6037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Uncertainty Relation: </a:t>
            </a:r>
            <a:r>
              <a:rPr lang="en-US" altLang="ja-JP" sz="1800" dirty="0" smtClean="0"/>
              <a:t>                        ( </a:t>
            </a:r>
            <a:r>
              <a:rPr lang="en-US" altLang="ja-JP" sz="1800" dirty="0" err="1" smtClean="0"/>
              <a:t>Fraunhoffer’s</a:t>
            </a:r>
            <a:r>
              <a:rPr lang="en-US" altLang="ja-JP" sz="1800" dirty="0" smtClean="0"/>
              <a:t> Diffraction )</a:t>
            </a:r>
            <a:endParaRPr lang="ja-JP" altLang="en-US" sz="1800" dirty="0"/>
          </a:p>
        </p:txBody>
      </p:sp>
      <p:sp>
        <p:nvSpPr>
          <p:cNvPr id="2" name="右矢印 1"/>
          <p:cNvSpPr/>
          <p:nvPr/>
        </p:nvSpPr>
        <p:spPr>
          <a:xfrm>
            <a:off x="6949440" y="3603629"/>
            <a:ext cx="802640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3230488" y="3435397"/>
            <a:ext cx="802640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627938" y="878762"/>
          <a:ext cx="9588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数式" r:id="rId8" imgW="431640" imgH="177480" progId="Equation.3">
                  <p:embed/>
                </p:oleObj>
              </mc:Choice>
              <mc:Fallback>
                <p:oleObj name="数式" r:id="rId8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878762"/>
                        <a:ext cx="9588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1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6" grpId="0"/>
      <p:bldP spid="26637" grpId="0"/>
      <p:bldP spid="26638" grpId="0" animBg="1"/>
      <p:bldP spid="26639" grpId="0" animBg="1"/>
      <p:bldP spid="26641" grpId="0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5881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Systematics of the coupling potential: 0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⇒ </a:t>
            </a:r>
            <a:r>
              <a:rPr lang="en-US" altLang="ja-JP" sz="2400">
                <a:solidFill>
                  <a:srgbClr val="0000FF"/>
                </a:solidFill>
              </a:rPr>
              <a:t>2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, 2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  </a:t>
            </a:r>
            <a:endParaRPr lang="ja-JP" altLang="en-US" sz="2400">
              <a:solidFill>
                <a:srgbClr val="0000FF"/>
              </a:solidFill>
            </a:endParaRPr>
          </a:p>
        </p:txBody>
      </p:sp>
      <p:pic>
        <p:nvPicPr>
          <p:cNvPr id="22531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47750"/>
            <a:ext cx="411321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テキスト ボックス 3"/>
          <p:cNvSpPr txBox="1">
            <a:spLocks noChangeArrowheads="1"/>
          </p:cNvSpPr>
          <p:nvPr/>
        </p:nvSpPr>
        <p:spPr bwMode="auto">
          <a:xfrm>
            <a:off x="1403350" y="1479550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(X 2.2)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22533" name="オブジェクト 20"/>
          <p:cNvGraphicFramePr>
            <a:graphicFrameLocks noChangeAspect="1"/>
          </p:cNvGraphicFramePr>
          <p:nvPr/>
        </p:nvGraphicFramePr>
        <p:xfrm>
          <a:off x="166688" y="5589588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数式" r:id="rId4" imgW="1295400" imgH="228600" progId="Equation.3">
                  <p:embed/>
                </p:oleObj>
              </mc:Choice>
              <mc:Fallback>
                <p:oleObj name="数式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89588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オブジェクト 20"/>
          <p:cNvGraphicFramePr>
            <a:graphicFrameLocks noChangeAspect="1"/>
          </p:cNvGraphicFramePr>
          <p:nvPr/>
        </p:nvGraphicFramePr>
        <p:xfrm>
          <a:off x="144463" y="6313488"/>
          <a:ext cx="2449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数式" r:id="rId6" imgW="1308100" imgH="228600" progId="Equation.3">
                  <p:embed/>
                </p:oleObj>
              </mc:Choice>
              <mc:Fallback>
                <p:oleObj name="数式" r:id="rId6" imgW="1308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6313488"/>
                        <a:ext cx="24495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オブジェクト 20"/>
          <p:cNvGraphicFramePr>
            <a:graphicFrameLocks noChangeAspect="1"/>
          </p:cNvGraphicFramePr>
          <p:nvPr/>
        </p:nvGraphicFramePr>
        <p:xfrm>
          <a:off x="2860675" y="594518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数式" r:id="rId8" imgW="774364" imgH="203112" progId="Equation.3">
                  <p:embed/>
                </p:oleObj>
              </mc:Choice>
              <mc:Fallback>
                <p:oleObj name="数式" r:id="rId8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945188"/>
                        <a:ext cx="1447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047750"/>
            <a:ext cx="41560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テキスト ボックス 10"/>
          <p:cNvSpPr txBox="1">
            <a:spLocks noChangeArrowheads="1"/>
          </p:cNvSpPr>
          <p:nvPr/>
        </p:nvSpPr>
        <p:spPr bwMode="auto">
          <a:xfrm>
            <a:off x="5527675" y="147955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(X 2.0)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22538" name="オブジェクト 20"/>
          <p:cNvGraphicFramePr>
            <a:graphicFrameLocks noChangeAspect="1"/>
          </p:cNvGraphicFramePr>
          <p:nvPr/>
        </p:nvGraphicFramePr>
        <p:xfrm>
          <a:off x="4857750" y="5584825"/>
          <a:ext cx="2401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数式" r:id="rId11" imgW="1282700" imgH="228600" progId="Equation.3">
                  <p:embed/>
                </p:oleObj>
              </mc:Choice>
              <mc:Fallback>
                <p:oleObj name="数式" r:id="rId11" imgW="128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584825"/>
                        <a:ext cx="24018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オブジェクト 20"/>
          <p:cNvGraphicFramePr>
            <a:graphicFrameLocks noChangeAspect="1"/>
          </p:cNvGraphicFramePr>
          <p:nvPr/>
        </p:nvGraphicFramePr>
        <p:xfrm>
          <a:off x="4835525" y="6308725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数式" r:id="rId13" imgW="1295400" imgH="228600" progId="Equation.3">
                  <p:embed/>
                </p:oleObj>
              </mc:Choice>
              <mc:Fallback>
                <p:oleObj name="数式" r:id="rId13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6308725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オブジェクト 20"/>
          <p:cNvGraphicFramePr>
            <a:graphicFrameLocks noChangeAspect="1"/>
          </p:cNvGraphicFramePr>
          <p:nvPr/>
        </p:nvGraphicFramePr>
        <p:xfrm>
          <a:off x="7539038" y="5938838"/>
          <a:ext cx="1449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数式" r:id="rId15" imgW="774364" imgH="203112" progId="Equation.3">
                  <p:embed/>
                </p:oleObj>
              </mc:Choice>
              <mc:Fallback>
                <p:oleObj name="数式" r:id="rId15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938838"/>
                        <a:ext cx="1449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テキスト ボックス 14"/>
          <p:cNvSpPr txBox="1">
            <a:spLocks noChangeArrowheads="1"/>
          </p:cNvSpPr>
          <p:nvPr/>
        </p:nvSpPr>
        <p:spPr bwMode="auto">
          <a:xfrm>
            <a:off x="2308225" y="620713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2000"/>
              <a:t>α</a:t>
            </a:r>
            <a:r>
              <a:rPr lang="en-US" altLang="ja-JP" sz="2000"/>
              <a:t>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endParaRPr lang="ja-JP" altLang="en-US" sz="2000"/>
          </a:p>
        </p:txBody>
      </p:sp>
      <p:sp>
        <p:nvSpPr>
          <p:cNvPr id="22542" name="テキスト ボックス 15"/>
          <p:cNvSpPr txBox="1">
            <a:spLocks noChangeArrowheads="1"/>
          </p:cNvSpPr>
          <p:nvPr/>
        </p:nvSpPr>
        <p:spPr bwMode="auto">
          <a:xfrm>
            <a:off x="6484938" y="6207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aseline="30000"/>
              <a:t>16</a:t>
            </a:r>
            <a:r>
              <a:rPr lang="en-US" altLang="ja-JP" sz="2000"/>
              <a:t>O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endParaRPr lang="ja-JP" altLang="en-US" sz="2000"/>
          </a:p>
        </p:txBody>
      </p:sp>
      <p:sp>
        <p:nvSpPr>
          <p:cNvPr id="22543" name="テキスト ボックス 14"/>
          <p:cNvSpPr txBox="1">
            <a:spLocks noChangeArrowheads="1"/>
          </p:cNvSpPr>
          <p:nvPr/>
        </p:nvSpPr>
        <p:spPr bwMode="auto">
          <a:xfrm>
            <a:off x="2514600" y="38608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22544" name="テキスト ボックス 15"/>
          <p:cNvSpPr txBox="1">
            <a:spLocks noChangeArrowheads="1"/>
          </p:cNvSpPr>
          <p:nvPr/>
        </p:nvSpPr>
        <p:spPr bwMode="auto">
          <a:xfrm>
            <a:off x="3233738" y="2060575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2545" name="テキスト ボックス 16"/>
          <p:cNvSpPr txBox="1">
            <a:spLocks noChangeArrowheads="1"/>
          </p:cNvSpPr>
          <p:nvPr/>
        </p:nvSpPr>
        <p:spPr bwMode="auto">
          <a:xfrm>
            <a:off x="6588125" y="4130675"/>
            <a:ext cx="1554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22546" name="テキスト ボックス 17"/>
          <p:cNvSpPr txBox="1">
            <a:spLocks noChangeArrowheads="1"/>
          </p:cNvSpPr>
          <p:nvPr/>
        </p:nvSpPr>
        <p:spPr bwMode="auto">
          <a:xfrm>
            <a:off x="7308850" y="2330450"/>
            <a:ext cx="1552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2547" name="テキスト ボックス 18"/>
          <p:cNvSpPr txBox="1">
            <a:spLocks noChangeArrowheads="1"/>
          </p:cNvSpPr>
          <p:nvPr/>
        </p:nvSpPr>
        <p:spPr bwMode="auto">
          <a:xfrm rot="-5400000">
            <a:off x="-509587" y="2678112"/>
            <a:ext cx="169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V(R) ( MeV )</a:t>
            </a:r>
            <a:endParaRPr lang="ja-JP" altLang="en-US" sz="2400"/>
          </a:p>
        </p:txBody>
      </p:sp>
      <p:sp>
        <p:nvSpPr>
          <p:cNvPr id="22548" name="テキスト ボックス 19"/>
          <p:cNvSpPr txBox="1">
            <a:spLocks noChangeArrowheads="1"/>
          </p:cNvSpPr>
          <p:nvPr/>
        </p:nvSpPr>
        <p:spPr bwMode="auto">
          <a:xfrm>
            <a:off x="2411413" y="4941888"/>
            <a:ext cx="1084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sp>
        <p:nvSpPr>
          <p:cNvPr id="22549" name="テキスト ボックス 20"/>
          <p:cNvSpPr txBox="1">
            <a:spLocks noChangeArrowheads="1"/>
          </p:cNvSpPr>
          <p:nvPr/>
        </p:nvSpPr>
        <p:spPr bwMode="auto">
          <a:xfrm>
            <a:off x="6440488" y="4941888"/>
            <a:ext cx="1084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3578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734194" y="2707517"/>
          <a:ext cx="7726238" cy="3168352"/>
        </p:xfrm>
        <a:graphic>
          <a:graphicData uri="http://schemas.openxmlformats.org/drawingml/2006/table">
            <a:tbl>
              <a:tblPr/>
              <a:tblGrid>
                <a:gridCol w="2575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  <a:r>
                        <a:rPr lang="en-US" altLang="ja-JP" sz="2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altLang="ja-JP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altLang="ja-JP" sz="2400" b="1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0</a:t>
                      </a:r>
                      <a:r>
                        <a:rPr lang="en-US" altLang="ja-JP" sz="2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altLang="ja-JP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0" i="0" u="none" strike="noStrike" baseline="30000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831">
                <a:tc>
                  <a:txBody>
                    <a:bodyPr/>
                    <a:lstStyle/>
                    <a:p>
                      <a:endParaRPr lang="ja-JP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79675" r="-199764" b="-2658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22.87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29.67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33.83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33.69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endParaRPr lang="ja-JP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134756" r="-199764" b="-993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3.53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4.58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5.21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5.20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4.90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922"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269231" r="-199764" b="-1398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2.40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2.38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3.47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4.00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2.76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51" name="テキスト ボックス 2"/>
          <p:cNvSpPr txBox="1">
            <a:spLocks noChangeArrowheads="1"/>
          </p:cNvSpPr>
          <p:nvPr/>
        </p:nvSpPr>
        <p:spPr bwMode="auto">
          <a:xfrm>
            <a:off x="125412" y="66675"/>
            <a:ext cx="6820671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Scattering radius</a:t>
            </a:r>
            <a:r>
              <a:rPr lang="ja-JP" altLang="en-US" sz="2800" dirty="0"/>
              <a:t> </a:t>
            </a:r>
            <a:r>
              <a:rPr lang="en-US" altLang="ja-JP" sz="2800" dirty="0"/>
              <a:t>in α +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 ( </a:t>
            </a:r>
            <a:r>
              <a:rPr lang="en-US" altLang="ja-JP" sz="2800" dirty="0" err="1" smtClean="0"/>
              <a:t>E</a:t>
            </a:r>
            <a:r>
              <a:rPr lang="en-US" altLang="ja-JP" sz="2800" baseline="-25000" dirty="0" err="1" smtClean="0"/>
              <a:t>lab</a:t>
            </a:r>
            <a:r>
              <a:rPr lang="en-US" altLang="ja-JP" sz="2800" dirty="0" smtClean="0"/>
              <a:t> = 386 MeV )</a:t>
            </a:r>
            <a:endParaRPr lang="en-US" altLang="ja-JP" sz="2800" dirty="0"/>
          </a:p>
        </p:txBody>
      </p:sp>
      <p:sp>
        <p:nvSpPr>
          <p:cNvPr id="27652" name="テキスト ボックス 5"/>
          <p:cNvSpPr txBox="1">
            <a:spLocks noChangeArrowheads="1"/>
          </p:cNvSpPr>
          <p:nvPr/>
        </p:nvSpPr>
        <p:spPr bwMode="auto">
          <a:xfrm>
            <a:off x="5066120" y="2034272"/>
            <a:ext cx="348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Ref.: M. Tomita et al., PRC89 (2014)</a:t>
            </a:r>
            <a:endParaRPr lang="ja-JP" altLang="en-US" sz="1800" dirty="0"/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5789613" y="5875076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※M. Kamimura, NPA351 (1981).</a:t>
            </a:r>
            <a:endParaRPr lang="ja-JP" altLang="en-US" sz="1800"/>
          </a:p>
        </p:txBody>
      </p:sp>
      <p:sp>
        <p:nvSpPr>
          <p:cNvPr id="27671" name="テキスト ボックス 54"/>
          <p:cNvSpPr txBox="1">
            <a:spLocks noChangeArrowheads="1"/>
          </p:cNvSpPr>
          <p:nvPr/>
        </p:nvSpPr>
        <p:spPr bwMode="auto">
          <a:xfrm>
            <a:off x="209666" y="6269038"/>
            <a:ext cx="8667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R</a:t>
            </a:r>
            <a:r>
              <a:rPr lang="en-US" altLang="ja-JP" sz="2000" baseline="-25000" dirty="0"/>
              <a:t>SC</a:t>
            </a:r>
            <a:r>
              <a:rPr lang="en-US" altLang="ja-JP" sz="2000" dirty="0"/>
              <a:t>( 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</a:rPr>
              <a:t>+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) is more enhanced by about </a:t>
            </a:r>
            <a:r>
              <a:rPr lang="en-US" altLang="ja-JP" sz="2000" dirty="0" smtClean="0"/>
              <a:t>0.62 </a:t>
            </a:r>
            <a:r>
              <a:rPr lang="en-US" altLang="ja-JP" sz="2000" dirty="0" err="1"/>
              <a:t>fm</a:t>
            </a:r>
            <a:r>
              <a:rPr lang="en-US" altLang="ja-JP" sz="2000" dirty="0"/>
              <a:t> than R</a:t>
            </a:r>
            <a:r>
              <a:rPr lang="en-US" altLang="ja-JP" sz="2000" baseline="-25000" dirty="0"/>
              <a:t>SC</a:t>
            </a:r>
            <a:r>
              <a:rPr lang="en-US" altLang="ja-JP" sz="2000" dirty="0"/>
              <a:t>( </a:t>
            </a:r>
            <a:r>
              <a:rPr lang="en-US" altLang="ja-JP" sz="2000" dirty="0">
                <a:solidFill>
                  <a:srgbClr val="0000FF"/>
                </a:solidFill>
              </a:rPr>
              <a:t>2</a:t>
            </a:r>
            <a:r>
              <a:rPr lang="en-US" altLang="ja-JP" sz="20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000" baseline="30000" dirty="0">
                <a:solidFill>
                  <a:srgbClr val="0000FF"/>
                </a:solidFill>
              </a:rPr>
              <a:t>+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　⇒ </a:t>
            </a:r>
            <a:r>
              <a:rPr lang="en-US" altLang="ja-JP" sz="2000" dirty="0" smtClean="0"/>
              <a:t>3α structure in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endParaRPr lang="ja-JP" alt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5597" y="1944140"/>
            <a:ext cx="236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33CC"/>
                </a:solidFill>
              </a:rPr>
              <a:t>Partial cross </a:t>
            </a:r>
          </a:p>
          <a:p>
            <a:r>
              <a:rPr kumimoji="1" lang="en-US" altLang="ja-JP" dirty="0" smtClean="0">
                <a:solidFill>
                  <a:srgbClr val="FF33CC"/>
                </a:solidFill>
              </a:rPr>
              <a:t>section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graphicFrame>
        <p:nvGraphicFramePr>
          <p:cNvPr id="55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918653" y="753491"/>
          <a:ext cx="31527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数式" r:id="rId6" imgW="1675673" imgH="634725" progId="Equation.3">
                  <p:embed/>
                </p:oleObj>
              </mc:Choice>
              <mc:Fallback>
                <p:oleObj name="数式" r:id="rId6" imgW="1675673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53" y="753491"/>
                        <a:ext cx="31527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コネクタ 56"/>
          <p:cNvCxnSpPr/>
          <p:nvPr/>
        </p:nvCxnSpPr>
        <p:spPr>
          <a:xfrm>
            <a:off x="3441191" y="1304354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3441191" y="1875854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122416" y="1900048"/>
            <a:ext cx="123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Incident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orbital spin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2293296" y="1322530"/>
            <a:ext cx="936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277916" y="1844046"/>
            <a:ext cx="936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4597691" y="969963"/>
          <a:ext cx="1050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数式" r:id="rId8" imgW="558720" imgH="406080" progId="Equation.3">
                  <p:embed/>
                </p:oleObj>
              </mc:Choice>
              <mc:Fallback>
                <p:oleObj name="数式" r:id="rId8" imgW="558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691" y="969963"/>
                        <a:ext cx="1050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テキスト ボックス 62"/>
          <p:cNvSpPr txBox="1"/>
          <p:nvPr/>
        </p:nvSpPr>
        <p:spPr>
          <a:xfrm>
            <a:off x="194344" y="1901446"/>
            <a:ext cx="123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Effective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 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orbital spin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3350" y="1182847"/>
            <a:ext cx="20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 scattering ra</a:t>
            </a:r>
            <a:r>
              <a:rPr lang="en-US" altLang="ja-JP" sz="2000" dirty="0" smtClean="0"/>
              <a:t>dius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>
            <a:endCxn id="63" idx="0"/>
          </p:cNvCxnSpPr>
          <p:nvPr/>
        </p:nvCxnSpPr>
        <p:spPr>
          <a:xfrm flipH="1">
            <a:off x="813456" y="1550081"/>
            <a:ext cx="193223" cy="35136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802294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853757"/>
            <a:ext cx="6315075" cy="5800725"/>
          </a:xfrm>
          <a:prstGeom prst="rect">
            <a:avLst/>
          </a:prstGeom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42875" y="142875"/>
            <a:ext cx="597349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</a:rPr>
              <a:t>Energy systematics of enhancement of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</a:rPr>
              <a:t>sc</a:t>
            </a:r>
            <a:r>
              <a:rPr lang="en-US" altLang="ja-JP" sz="2400" dirty="0" smtClean="0">
                <a:solidFill>
                  <a:srgbClr val="0000FF"/>
                </a:solidFill>
              </a:rPr>
              <a:t>(2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132080" y="141224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 </a:t>
            </a:r>
            <a:r>
              <a:rPr lang="en-US" altLang="ja-JP" sz="2400" dirty="0" err="1" smtClean="0"/>
              <a:t>fm</a:t>
            </a:r>
            <a:r>
              <a:rPr lang="en-US" altLang="ja-JP" sz="2400" dirty="0" smtClean="0"/>
              <a:t> 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48400" y="650240"/>
            <a:ext cx="2781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Difference of </a:t>
            </a:r>
          </a:p>
          <a:p>
            <a:r>
              <a:rPr lang="en-US" altLang="ja-JP" sz="2400" dirty="0" smtClean="0"/>
              <a:t>matter radii</a:t>
            </a:r>
          </a:p>
          <a:p>
            <a:r>
              <a:rPr kumimoji="1" lang="en-US" altLang="ja-JP" sz="2400" dirty="0" smtClean="0"/>
              <a:t>(Theory of structure)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3302000" y="1016000"/>
            <a:ext cx="7823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52800" y="2722880"/>
            <a:ext cx="7823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2160" y="4124960"/>
            <a:ext cx="7823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09040" y="2448560"/>
            <a:ext cx="43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ΔR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SC</a:t>
            </a:r>
            <a:r>
              <a:rPr lang="en-US" altLang="ja-JP" sz="2400" dirty="0" smtClean="0">
                <a:solidFill>
                  <a:srgbClr val="FF0000"/>
                </a:solidFill>
              </a:rPr>
              <a:t> = 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SC</a:t>
            </a:r>
            <a:r>
              <a:rPr lang="en-US" altLang="ja-JP" sz="2400" dirty="0" smtClean="0">
                <a:solidFill>
                  <a:srgbClr val="FF0000"/>
                </a:solidFill>
              </a:rPr>
              <a:t>(2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) </a:t>
            </a:r>
            <a:r>
              <a:rPr lang="ja-JP" altLang="en-US" sz="2400" dirty="0" smtClean="0">
                <a:solidFill>
                  <a:srgbClr val="FF0000"/>
                </a:solidFill>
              </a:rPr>
              <a:t>－ 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SC</a:t>
            </a:r>
            <a:r>
              <a:rPr lang="en-US" altLang="ja-JP" sz="2400" dirty="0" smtClean="0">
                <a:solidFill>
                  <a:srgbClr val="FF0000"/>
                </a:solidFill>
              </a:rPr>
              <a:t>(2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) </a:t>
            </a:r>
            <a:r>
              <a:rPr lang="ja-JP" altLang="en-US" sz="2400" dirty="0" smtClean="0">
                <a:solidFill>
                  <a:srgbClr val="FF0000"/>
                </a:solidFill>
              </a:rPr>
              <a:t>～ </a:t>
            </a:r>
            <a:r>
              <a:rPr lang="en-US" altLang="ja-JP" sz="2400" dirty="0" smtClean="0">
                <a:solidFill>
                  <a:srgbClr val="FF0000"/>
                </a:solidFill>
              </a:rPr>
              <a:t>1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0640" y="5201920"/>
            <a:ext cx="3887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ΔR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CP</a:t>
            </a:r>
            <a:r>
              <a:rPr lang="en-US" altLang="ja-JP" sz="2400" dirty="0" smtClean="0">
                <a:solidFill>
                  <a:srgbClr val="0000FF"/>
                </a:solidFill>
              </a:rPr>
              <a:t> = V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PEAK</a:t>
            </a:r>
            <a:r>
              <a:rPr lang="en-US" altLang="ja-JP" sz="2400" dirty="0" smtClean="0">
                <a:solidFill>
                  <a:srgbClr val="0000FF"/>
                </a:solidFill>
              </a:rPr>
              <a:t>(2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) </a:t>
            </a:r>
            <a:r>
              <a:rPr lang="ja-JP" altLang="en-US" sz="2400" dirty="0" smtClean="0">
                <a:solidFill>
                  <a:srgbClr val="0000FF"/>
                </a:solidFill>
              </a:rPr>
              <a:t>－ </a:t>
            </a:r>
            <a:r>
              <a:rPr lang="en-US" altLang="ja-JP" sz="2400" dirty="0" smtClean="0">
                <a:solidFill>
                  <a:srgbClr val="0000FF"/>
                </a:solidFill>
              </a:rPr>
              <a:t>V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PEAK</a:t>
            </a:r>
            <a:r>
              <a:rPr lang="en-US" altLang="ja-JP" sz="2400" dirty="0" smtClean="0">
                <a:solidFill>
                  <a:srgbClr val="0000FF"/>
                </a:solidFill>
              </a:rPr>
              <a:t>(2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1280" y="5252720"/>
            <a:ext cx="2591607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Size difference of </a:t>
            </a:r>
          </a:p>
          <a:p>
            <a:r>
              <a:rPr lang="en-US" altLang="ja-JP" sz="2400" dirty="0"/>
              <a:t>c</a:t>
            </a:r>
            <a:r>
              <a:rPr lang="en-US" altLang="ja-JP" sz="2400" dirty="0" smtClean="0"/>
              <a:t>oupling p</a:t>
            </a:r>
            <a:r>
              <a:rPr kumimoji="1" lang="en-US" altLang="ja-JP" sz="2400" dirty="0" smtClean="0"/>
              <a:t>otential; </a:t>
            </a:r>
          </a:p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PEAK</a:t>
            </a:r>
            <a:r>
              <a:rPr kumimoji="1" lang="en-US" altLang="ja-JP" sz="2400" dirty="0" smtClean="0"/>
              <a:t>(0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+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2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39840" y="3667760"/>
            <a:ext cx="23405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Difference of </a:t>
            </a:r>
          </a:p>
          <a:p>
            <a:r>
              <a:rPr lang="en-US" altLang="ja-JP" sz="2800" dirty="0" smtClean="0"/>
              <a:t>scattering </a:t>
            </a:r>
            <a:r>
              <a:rPr lang="en-US" altLang="ja-JP" sz="2800" dirty="0"/>
              <a:t>r</a:t>
            </a:r>
            <a:r>
              <a:rPr kumimoji="1" lang="en-US" altLang="ja-JP" sz="2800" dirty="0" smtClean="0"/>
              <a:t>adii</a:t>
            </a:r>
            <a:endParaRPr kumimoji="1" lang="ja-JP" altLang="en-US" sz="2800" dirty="0"/>
          </a:p>
        </p:txBody>
      </p:sp>
      <p:sp>
        <p:nvSpPr>
          <p:cNvPr id="14" name="円/楕円 13"/>
          <p:cNvSpPr/>
          <p:nvPr/>
        </p:nvSpPr>
        <p:spPr>
          <a:xfrm>
            <a:off x="1341120" y="32150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595120" y="31642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889760" y="32150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306320" y="318454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484880" y="325566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791200" y="41091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ひし形 19"/>
          <p:cNvSpPr/>
          <p:nvPr/>
        </p:nvSpPr>
        <p:spPr>
          <a:xfrm>
            <a:off x="1320800" y="402843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ひし形 20"/>
          <p:cNvSpPr/>
          <p:nvPr/>
        </p:nvSpPr>
        <p:spPr>
          <a:xfrm>
            <a:off x="1574800" y="410971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ひし形 21"/>
          <p:cNvSpPr/>
          <p:nvPr/>
        </p:nvSpPr>
        <p:spPr>
          <a:xfrm>
            <a:off x="1879600" y="420115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ひし形 22"/>
          <p:cNvSpPr/>
          <p:nvPr/>
        </p:nvSpPr>
        <p:spPr>
          <a:xfrm>
            <a:off x="2286000" y="433323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ひし形 23"/>
          <p:cNvSpPr/>
          <p:nvPr/>
        </p:nvSpPr>
        <p:spPr>
          <a:xfrm>
            <a:off x="3464560" y="464819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ひし形 24"/>
          <p:cNvSpPr/>
          <p:nvPr/>
        </p:nvSpPr>
        <p:spPr>
          <a:xfrm>
            <a:off x="5770880" y="5328919"/>
            <a:ext cx="252000" cy="252000"/>
          </a:xfrm>
          <a:prstGeom prst="diamon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09360" y="2946400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m</a:t>
            </a:r>
            <a:r>
              <a:rPr lang="en-US" altLang="ja-JP" sz="2800" dirty="0" smtClean="0">
                <a:solidFill>
                  <a:srgbClr val="FF0000"/>
                </a:solidFill>
              </a:rPr>
              <a:t>(2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800" dirty="0" smtClean="0">
                <a:solidFill>
                  <a:srgbClr val="FF0000"/>
                </a:solidFill>
              </a:rPr>
              <a:t>) </a:t>
            </a:r>
            <a:r>
              <a:rPr lang="ja-JP" altLang="en-US" sz="2800" dirty="0" smtClean="0">
                <a:solidFill>
                  <a:srgbClr val="FF0000"/>
                </a:solidFill>
              </a:rPr>
              <a:t>≧</a:t>
            </a:r>
            <a:r>
              <a:rPr lang="en-US" altLang="ja-JP" sz="2800" dirty="0" smtClean="0">
                <a:solidFill>
                  <a:srgbClr val="FF0000"/>
                </a:solidFill>
              </a:rPr>
              <a:t>3.4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fm</a:t>
            </a:r>
            <a:r>
              <a:rPr lang="en-US" altLang="ja-JP" sz="2800" dirty="0" smtClean="0">
                <a:solidFill>
                  <a:srgbClr val="FF0000"/>
                </a:solidFill>
              </a:rPr>
              <a:t> 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7120" y="98552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ΔR</a:t>
            </a:r>
            <a:r>
              <a:rPr lang="en-US" altLang="ja-JP" sz="2400" baseline="-25000" dirty="0" err="1" smtClean="0"/>
              <a:t>m</a:t>
            </a:r>
            <a:r>
              <a:rPr lang="en-US" altLang="ja-JP" sz="2400" dirty="0" smtClean="0"/>
              <a:t> = R</a:t>
            </a:r>
            <a:r>
              <a:rPr lang="en-US" altLang="ja-JP" sz="2400" baseline="-25000" dirty="0" smtClean="0"/>
              <a:t>m</a:t>
            </a:r>
            <a:r>
              <a:rPr lang="en-US" altLang="ja-JP" sz="2400" dirty="0" smtClean="0"/>
              <a:t>(2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－ </a:t>
            </a:r>
            <a:r>
              <a:rPr lang="en-US" altLang="ja-JP" sz="2400" dirty="0" smtClean="0"/>
              <a:t>R</a:t>
            </a:r>
            <a:r>
              <a:rPr lang="en-US" altLang="ja-JP" sz="2400" baseline="-25000" dirty="0" smtClean="0"/>
              <a:t>m</a:t>
            </a:r>
            <a:r>
              <a:rPr lang="en-US" altLang="ja-JP" sz="2400" dirty="0" smtClean="0"/>
              <a:t>(2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1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/>
          <p:cNvSpPr/>
          <p:nvPr/>
        </p:nvSpPr>
        <p:spPr>
          <a:xfrm>
            <a:off x="7784753" y="5695592"/>
            <a:ext cx="502185" cy="4457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530375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Transition density of 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altLang="ja-JP" sz="2400" dirty="0" smtClean="0">
                <a:solidFill>
                  <a:srgbClr val="0000FF"/>
                </a:solidFill>
              </a:rPr>
              <a:t>Be (0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</a:rPr>
              <a:t>⇒ </a:t>
            </a:r>
            <a:r>
              <a:rPr lang="en-US" altLang="ja-JP" sz="24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4898" y="6378768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q</a:t>
            </a:r>
            <a:r>
              <a:rPr kumimoji="1" lang="en-US" altLang="ja-JP" sz="2000" dirty="0" smtClean="0"/>
              <a:t> (  fm</a:t>
            </a:r>
            <a:r>
              <a:rPr kumimoji="1" lang="en-US" altLang="ja-JP" sz="2000" baseline="30000" dirty="0" smtClean="0"/>
              <a:t>-1 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2133962" y="3534318"/>
            <a:ext cx="493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Fourier Tr. </a:t>
            </a:r>
            <a:r>
              <a:rPr lang="en-US" altLang="ja-JP" sz="2400" dirty="0" smtClean="0"/>
              <a:t>of</a:t>
            </a:r>
            <a:r>
              <a:rPr kumimoji="1" lang="en-US" altLang="ja-JP" sz="2400" dirty="0" smtClean="0"/>
              <a:t> transition density ( a. u. 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81895" y="630865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10</a:t>
            </a:r>
            <a:r>
              <a:rPr kumimoji="1" lang="en-US" altLang="ja-JP" sz="2400" dirty="0" smtClean="0"/>
              <a:t>Be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229470" y="5946703"/>
            <a:ext cx="1447800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219945" y="4292449"/>
            <a:ext cx="1447800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219945" y="3122595"/>
            <a:ext cx="1447800" cy="95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219945" y="1963183"/>
            <a:ext cx="14478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229470" y="2248933"/>
            <a:ext cx="14478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08880" y="5487665"/>
            <a:ext cx="58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-25000" dirty="0" smtClean="0"/>
              <a:t>1</a:t>
            </a:r>
            <a:r>
              <a:rPr kumimoji="1" lang="en-US" altLang="ja-JP" sz="2200" baseline="30000" dirty="0" smtClean="0"/>
              <a:t>+</a:t>
            </a:r>
            <a:endParaRPr kumimoji="1" lang="ja-JP" altLang="en-US" sz="2200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8880" y="3954598"/>
            <a:ext cx="58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2</a:t>
            </a:r>
            <a:r>
              <a:rPr kumimoji="1" lang="en-US" altLang="ja-JP" sz="2200" baseline="-25000" dirty="0" smtClean="0"/>
              <a:t>1</a:t>
            </a:r>
            <a:r>
              <a:rPr kumimoji="1" lang="en-US" altLang="ja-JP" sz="2200" baseline="30000" dirty="0" smtClean="0"/>
              <a:t>+</a:t>
            </a:r>
            <a:endParaRPr kumimoji="1" lang="ja-JP" altLang="en-US" sz="2200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8405" y="2719215"/>
            <a:ext cx="58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2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27930" y="1575869"/>
            <a:ext cx="5822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2200" baseline="30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58106" y="41490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.37 MeV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58106" y="29547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5</a:t>
            </a:r>
            <a:r>
              <a:rPr kumimoji="1" lang="en-US" altLang="ja-JP" dirty="0" smtClean="0">
                <a:solidFill>
                  <a:srgbClr val="0000FF"/>
                </a:solidFill>
              </a:rPr>
              <a:t>.96 MeV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17663" y="171668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7.52 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67190" y="210904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α</a:t>
            </a:r>
            <a:r>
              <a:rPr lang="en-US" altLang="ja-JP" dirty="0" smtClean="0"/>
              <a:t>-</a:t>
            </a:r>
            <a:r>
              <a:rPr kumimoji="1" lang="en-US" altLang="ja-JP" dirty="0" err="1" smtClean="0"/>
              <a:t>th.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11353" y="212005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7.41</a:t>
            </a:r>
            <a:r>
              <a:rPr kumimoji="1" lang="en-US" altLang="ja-JP" dirty="0" smtClean="0"/>
              <a:t> MeV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67285" y="44776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Compact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21551" y="3297028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Compact + Cluster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37841" y="1474040"/>
            <a:ext cx="10310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Cluster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84590" y="4482490"/>
            <a:ext cx="15376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00537" y="5306920"/>
            <a:ext cx="15376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⇒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4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52937" y="2462729"/>
            <a:ext cx="15376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⇒ </a:t>
            </a:r>
            <a:r>
              <a:rPr kumimoji="1" lang="en-US" altLang="ja-JP" sz="2400" dirty="0" smtClean="0"/>
              <a:t>2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2802" y="704312"/>
            <a:ext cx="8109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We can clearly confirm in the shrinkage in F.T. transition density to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2200" dirty="0"/>
          </a:p>
        </p:txBody>
      </p:sp>
      <p:sp>
        <p:nvSpPr>
          <p:cNvPr id="16" name="楕円 15"/>
          <p:cNvSpPr/>
          <p:nvPr/>
        </p:nvSpPr>
        <p:spPr>
          <a:xfrm>
            <a:off x="7834181" y="5768585"/>
            <a:ext cx="288000" cy="288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7974224" y="5772701"/>
            <a:ext cx="288000" cy="288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7628232" y="1189482"/>
            <a:ext cx="759829" cy="4457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7702374" y="1262475"/>
            <a:ext cx="288000" cy="288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8003056" y="1266591"/>
            <a:ext cx="288000" cy="288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2" y="1666634"/>
            <a:ext cx="5112225" cy="4774226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>
            <a:off x="1397722" y="1910790"/>
            <a:ext cx="1018884" cy="48776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76523" y="2002749"/>
            <a:ext cx="27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Shrinkage and forward shift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8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/>
      <p:bldP spid="30" grpId="0"/>
      <p:bldP spid="31" grpId="0"/>
      <p:bldP spid="28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28271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Transition d</a:t>
            </a:r>
            <a:r>
              <a:rPr lang="en-US" altLang="ja-JP" sz="2400" dirty="0" smtClean="0">
                <a:solidFill>
                  <a:srgbClr val="0000FF"/>
                </a:solidFill>
              </a:rPr>
              <a:t>ensities and coupling potential: </a:t>
            </a:r>
            <a:r>
              <a:rPr lang="en-US" altLang="ja-JP" sz="2400" dirty="0">
                <a:solidFill>
                  <a:srgbClr val="0000FF"/>
                </a:solidFill>
              </a:rPr>
              <a:t>0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⇒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, 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2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   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20484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53976"/>
            <a:ext cx="414972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テキスト ボックス 4"/>
          <p:cNvSpPr txBox="1">
            <a:spLocks noChangeArrowheads="1"/>
          </p:cNvSpPr>
          <p:nvPr/>
        </p:nvSpPr>
        <p:spPr bwMode="auto">
          <a:xfrm rot="16200000">
            <a:off x="-676719" y="2779712"/>
            <a:ext cx="18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r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ρ</a:t>
            </a:r>
            <a:r>
              <a:rPr lang="en-US" altLang="ja-JP" sz="2400" baseline="-25000" dirty="0"/>
              <a:t>tr</a:t>
            </a:r>
            <a:r>
              <a:rPr lang="en-US" altLang="ja-JP" sz="2400" dirty="0"/>
              <a:t>(r) ( fm</a:t>
            </a:r>
            <a:r>
              <a:rPr lang="en-US" altLang="ja-JP" sz="2400" baseline="30000" dirty="0"/>
              <a:t>-1 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20486" name="テキスト ボックス 1"/>
          <p:cNvSpPr txBox="1">
            <a:spLocks noChangeArrowheads="1"/>
          </p:cNvSpPr>
          <p:nvPr/>
        </p:nvSpPr>
        <p:spPr bwMode="auto">
          <a:xfrm>
            <a:off x="1385888" y="785806"/>
            <a:ext cx="2460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transition </a:t>
            </a:r>
            <a:r>
              <a:rPr lang="en-US" altLang="ja-JP" sz="2000" dirty="0"/>
              <a:t>density</a:t>
            </a:r>
            <a:endParaRPr lang="ja-JP" altLang="en-US" sz="2000" dirty="0"/>
          </a:p>
        </p:txBody>
      </p:sp>
      <p:sp>
        <p:nvSpPr>
          <p:cNvPr id="20488" name="テキスト ボックス 2"/>
          <p:cNvSpPr txBox="1">
            <a:spLocks noChangeArrowheads="1"/>
          </p:cNvSpPr>
          <p:nvPr/>
        </p:nvSpPr>
        <p:spPr bwMode="auto">
          <a:xfrm>
            <a:off x="3098659" y="3454247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 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0489" name="テキスト ボックス 8"/>
          <p:cNvSpPr txBox="1">
            <a:spLocks noChangeArrowheads="1"/>
          </p:cNvSpPr>
          <p:nvPr/>
        </p:nvSpPr>
        <p:spPr bwMode="auto">
          <a:xfrm>
            <a:off x="2500311" y="1786934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0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ja-JP" altLang="en-US" sz="2400" dirty="0"/>
              <a:t>⇒ </a:t>
            </a:r>
            <a:r>
              <a:rPr lang="en-US" altLang="ja-JP" sz="2400" dirty="0"/>
              <a:t>2</a:t>
            </a:r>
            <a:r>
              <a:rPr lang="en-US" altLang="ja-JP" sz="2400" baseline="-25000" dirty="0"/>
              <a:t>1</a:t>
            </a:r>
            <a:r>
              <a:rPr lang="en-US" altLang="ja-JP" sz="2400" baseline="30000" dirty="0"/>
              <a:t>+ </a:t>
            </a:r>
            <a:endParaRPr lang="ja-JP" altLang="en-US" sz="2400" baseline="30000" dirty="0"/>
          </a:p>
        </p:txBody>
      </p:sp>
      <p:sp>
        <p:nvSpPr>
          <p:cNvPr id="20490" name="テキスト ボックス 1"/>
          <p:cNvSpPr txBox="1">
            <a:spLocks noChangeArrowheads="1"/>
          </p:cNvSpPr>
          <p:nvPr/>
        </p:nvSpPr>
        <p:spPr bwMode="auto">
          <a:xfrm>
            <a:off x="2106613" y="5060801"/>
            <a:ext cx="1025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pic>
        <p:nvPicPr>
          <p:cNvPr id="19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5" y="1221691"/>
            <a:ext cx="411321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5536612" y="1367168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(X 2.2)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3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366000" y="4410075"/>
          <a:ext cx="1423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数式" r:id="rId6" imgW="761760" imgH="203040" progId="Equation.3">
                  <p:embed/>
                </p:oleObj>
              </mc:Choice>
              <mc:Fallback>
                <p:oleObj name="数式" r:id="rId6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4410075"/>
                        <a:ext cx="14239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14"/>
          <p:cNvSpPr txBox="1">
            <a:spLocks noChangeArrowheads="1"/>
          </p:cNvSpPr>
          <p:nvPr/>
        </p:nvSpPr>
        <p:spPr bwMode="auto">
          <a:xfrm>
            <a:off x="5721051" y="794654"/>
            <a:ext cx="2699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2000" dirty="0"/>
              <a:t>α</a:t>
            </a:r>
            <a:r>
              <a:rPr lang="en-US" altLang="ja-JP" sz="2000" dirty="0"/>
              <a:t> 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Folding potential</a:t>
            </a:r>
            <a:endParaRPr lang="ja-JP" altLang="en-US" sz="2000" dirty="0"/>
          </a:p>
        </p:txBody>
      </p:sp>
      <p:sp>
        <p:nvSpPr>
          <p:cNvPr id="25" name="テキスト ボックス 14"/>
          <p:cNvSpPr txBox="1">
            <a:spLocks noChangeArrowheads="1"/>
          </p:cNvSpPr>
          <p:nvPr/>
        </p:nvSpPr>
        <p:spPr bwMode="auto">
          <a:xfrm>
            <a:off x="7081968" y="3295835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0</a:t>
            </a:r>
            <a:r>
              <a:rPr lang="en-US" altLang="ja-JP" sz="2400" baseline="-25000" dirty="0"/>
              <a:t>1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ja-JP" altLang="en-US" sz="2400" dirty="0"/>
              <a:t>⇒ </a:t>
            </a:r>
            <a:r>
              <a:rPr lang="en-US" altLang="ja-JP" sz="2400" dirty="0"/>
              <a:t>2</a:t>
            </a:r>
            <a:r>
              <a:rPr lang="en-US" altLang="ja-JP" sz="2400" baseline="-25000" dirty="0"/>
              <a:t>1</a:t>
            </a:r>
            <a:r>
              <a:rPr lang="en-US" altLang="ja-JP" sz="2400" baseline="30000" dirty="0"/>
              <a:t>+</a:t>
            </a:r>
            <a:endParaRPr lang="ja-JP" altLang="en-US" sz="2400" baseline="30000" dirty="0"/>
          </a:p>
        </p:txBody>
      </p:sp>
      <p:sp>
        <p:nvSpPr>
          <p:cNvPr id="26" name="テキスト ボックス 15"/>
          <p:cNvSpPr txBox="1">
            <a:spLocks noChangeArrowheads="1"/>
          </p:cNvSpPr>
          <p:nvPr/>
        </p:nvSpPr>
        <p:spPr bwMode="auto">
          <a:xfrm>
            <a:off x="7633005" y="2234516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0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18"/>
          <p:cNvSpPr txBox="1">
            <a:spLocks noChangeArrowheads="1"/>
          </p:cNvSpPr>
          <p:nvPr/>
        </p:nvSpPr>
        <p:spPr bwMode="auto">
          <a:xfrm rot="16200000">
            <a:off x="3866827" y="2852202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V(R) </a:t>
            </a:r>
            <a:r>
              <a:rPr lang="en-US" altLang="ja-JP" sz="2400" dirty="0"/>
              <a:t>( MeV )</a:t>
            </a:r>
            <a:endParaRPr lang="ja-JP" altLang="en-US" sz="2400" dirty="0"/>
          </a:p>
        </p:txBody>
      </p:sp>
      <p:sp>
        <p:nvSpPr>
          <p:cNvPr id="28" name="テキスト ボックス 19"/>
          <p:cNvSpPr txBox="1">
            <a:spLocks noChangeArrowheads="1"/>
          </p:cNvSpPr>
          <p:nvPr/>
        </p:nvSpPr>
        <p:spPr bwMode="auto">
          <a:xfrm>
            <a:off x="6729400" y="5115829"/>
            <a:ext cx="1084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6465450" y="4054757"/>
            <a:ext cx="9236" cy="98829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6793338" y="2914059"/>
            <a:ext cx="9236" cy="98829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22275" y="5671130"/>
            <a:ext cx="8449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coupling potential to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is extended by about 0.5 </a:t>
            </a:r>
            <a:r>
              <a:rPr lang="en-US" altLang="ja-JP" sz="2000" dirty="0" err="1" smtClean="0"/>
              <a:t>fm</a:t>
            </a:r>
            <a:r>
              <a:rPr lang="en-US" altLang="ja-JP" sz="2000" dirty="0" smtClean="0"/>
              <a:t> in comparison to 2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6896" y="6248401"/>
            <a:ext cx="831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extension of the coupling pot. of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/>
              <a:t> is due to the developed 3α structure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39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4" y="1147664"/>
            <a:ext cx="4371975" cy="403621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13852" y="132124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ΔRsc</a:t>
            </a:r>
            <a:r>
              <a:rPr lang="en-US" altLang="ja-JP" dirty="0" smtClean="0"/>
              <a:t> = 0.55 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43670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Comparison of experiment and Theory (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Elab</a:t>
            </a:r>
            <a:r>
              <a:rPr lang="en-US" altLang="ja-JP" sz="2400" dirty="0" smtClean="0">
                <a:solidFill>
                  <a:srgbClr val="0000FF"/>
                </a:solidFill>
              </a:rPr>
              <a:t> = 386 MeV 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1617" y="731005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Present calculations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7324" y="182535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89404" y="277023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546992" y="2814341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d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400" dirty="0" err="1" smtClean="0"/>
              <a:t>mb</a:t>
            </a:r>
            <a:r>
              <a:rPr kumimoji="1" lang="en-US" altLang="ja-JP" sz="2400" dirty="0" smtClean="0"/>
              <a:t> )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24052" y="5072019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aseline="-25000" dirty="0" err="1" smtClean="0"/>
              <a:t>c.m</a:t>
            </a:r>
            <a:r>
              <a:rPr kumimoji="1" lang="en-US" altLang="ja-JP" sz="2400" baseline="-25000" dirty="0" smtClean="0"/>
              <a:t>.</a:t>
            </a:r>
            <a:r>
              <a:rPr kumimoji="1" lang="en-US" altLang="ja-JP" sz="2400" dirty="0" smtClean="0"/>
              <a:t> ( degree 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062" y="5704513"/>
            <a:ext cx="8878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In the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200" dirty="0" smtClean="0"/>
              <a:t> distribution, shrinkage and rapid fall down can be clearly observed</a:t>
            </a:r>
            <a:endParaRPr kumimoji="1" lang="ja-JP" altLang="en-US" sz="2200" dirty="0"/>
          </a:p>
        </p:txBody>
      </p:sp>
      <p:sp>
        <p:nvSpPr>
          <p:cNvPr id="17" name="テキスト ボックス 59"/>
          <p:cNvSpPr txBox="1">
            <a:spLocks noChangeArrowheads="1"/>
          </p:cNvSpPr>
          <p:nvPr/>
        </p:nvSpPr>
        <p:spPr bwMode="auto">
          <a:xfrm>
            <a:off x="314183" y="6221492"/>
            <a:ext cx="835895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200" dirty="0"/>
              <a:t>ΔR</a:t>
            </a:r>
            <a:r>
              <a:rPr lang="en-US" altLang="ja-JP" sz="2200" baseline="-25000" dirty="0"/>
              <a:t>SC</a:t>
            </a:r>
            <a:r>
              <a:rPr lang="en-US" altLang="ja-JP" sz="2200" dirty="0"/>
              <a:t> =</a:t>
            </a:r>
            <a:r>
              <a:rPr lang="en-US" altLang="ja-JP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 err="1">
                <a:solidFill>
                  <a:srgbClr val="FF0000"/>
                </a:solidFill>
              </a:rPr>
              <a:t>Rsc</a:t>
            </a:r>
            <a:r>
              <a:rPr lang="en-US" altLang="ja-JP" sz="2200" dirty="0">
                <a:solidFill>
                  <a:srgbClr val="FF0000"/>
                </a:solidFill>
              </a:rPr>
              <a:t>(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2</a:t>
            </a:r>
            <a:r>
              <a:rPr lang="en-US" altLang="ja-JP" sz="22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200" baseline="30000" dirty="0">
                <a:solidFill>
                  <a:srgbClr val="FF0000"/>
                </a:solidFill>
              </a:rPr>
              <a:t>+</a:t>
            </a:r>
            <a:r>
              <a:rPr lang="en-US" altLang="ja-JP" sz="2200" dirty="0">
                <a:solidFill>
                  <a:srgbClr val="FF0000"/>
                </a:solidFill>
              </a:rPr>
              <a:t> ) </a:t>
            </a:r>
            <a:r>
              <a:rPr lang="ja-JP" altLang="en-US" sz="2200" dirty="0"/>
              <a:t>－</a:t>
            </a:r>
            <a:r>
              <a:rPr lang="en-US" altLang="ja-JP" sz="2200" dirty="0">
                <a:solidFill>
                  <a:srgbClr val="0000FF"/>
                </a:solidFill>
              </a:rPr>
              <a:t>R</a:t>
            </a:r>
            <a:r>
              <a:rPr lang="en-US" altLang="ja-JP" sz="2200" baseline="-25000" dirty="0">
                <a:solidFill>
                  <a:srgbClr val="0000FF"/>
                </a:solidFill>
              </a:rPr>
              <a:t>SC</a:t>
            </a:r>
            <a:r>
              <a:rPr lang="en-US" altLang="ja-JP" sz="2200" dirty="0">
                <a:solidFill>
                  <a:srgbClr val="0000FF"/>
                </a:solidFill>
              </a:rPr>
              <a:t>( 2</a:t>
            </a:r>
            <a:r>
              <a:rPr lang="en-US" altLang="ja-JP" sz="22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200" baseline="30000" dirty="0">
                <a:solidFill>
                  <a:srgbClr val="0000FF"/>
                </a:solidFill>
              </a:rPr>
              <a:t>+ </a:t>
            </a:r>
            <a:r>
              <a:rPr lang="en-US" altLang="ja-JP" sz="2200" dirty="0">
                <a:solidFill>
                  <a:srgbClr val="0000FF"/>
                </a:solidFill>
              </a:rPr>
              <a:t>) </a:t>
            </a:r>
            <a:r>
              <a:rPr lang="en-US" altLang="ja-JP" sz="2200" dirty="0"/>
              <a:t>= </a:t>
            </a:r>
            <a:r>
              <a:rPr lang="en-US" altLang="ja-JP" sz="2200" dirty="0" smtClean="0"/>
              <a:t>0.55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    ( </a:t>
            </a:r>
            <a:r>
              <a:rPr lang="en-US" altLang="ja-JP" sz="2200" dirty="0" err="1" smtClean="0"/>
              <a:t>ΔR</a:t>
            </a:r>
            <a:r>
              <a:rPr lang="en-US" altLang="ja-JP" sz="2200" baseline="-25000" dirty="0" err="1" smtClean="0"/>
              <a:t>sc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 1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,   </a:t>
            </a:r>
            <a:r>
              <a:rPr lang="en-US" altLang="ja-JP" sz="2200" dirty="0" err="1" smtClean="0"/>
              <a:t>Elab</a:t>
            </a:r>
            <a:r>
              <a:rPr lang="ja-JP" altLang="en-US" sz="2200" dirty="0" smtClean="0"/>
              <a:t>≦</a:t>
            </a:r>
            <a:r>
              <a:rPr lang="en-US" altLang="ja-JP" sz="2200" dirty="0" smtClean="0"/>
              <a:t>240 MeV )</a:t>
            </a:r>
            <a:endParaRPr lang="ja-JP" altLang="en-US" sz="22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90" y="1147663"/>
            <a:ext cx="4371975" cy="403621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62450" y="738259"/>
            <a:ext cx="400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Exp. MDA </a:t>
            </a:r>
            <a:r>
              <a:rPr lang="en-US" altLang="ja-JP" dirty="0"/>
              <a:t>b</a:t>
            </a:r>
            <a:r>
              <a:rPr lang="en-US" altLang="ja-JP" dirty="0" smtClean="0"/>
              <a:t>y M. Itoh et al., PRC84 (2011)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7580" y="181519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9660" y="276007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87153" y="5076636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aseline="-25000" dirty="0" err="1" smtClean="0"/>
              <a:t>c.m</a:t>
            </a:r>
            <a:r>
              <a:rPr kumimoji="1" lang="en-US" altLang="ja-JP" sz="2400" baseline="-25000" dirty="0" smtClean="0"/>
              <a:t>.</a:t>
            </a:r>
            <a:r>
              <a:rPr kumimoji="1" lang="en-US" altLang="ja-JP" sz="2400" dirty="0" smtClean="0"/>
              <a:t> ( degree 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79701" y="11273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prm4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6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3"/>
          <p:cNvSpPr txBox="1">
            <a:spLocks noChangeArrowheads="1"/>
          </p:cNvSpPr>
          <p:nvPr/>
        </p:nvSpPr>
        <p:spPr bwMode="auto">
          <a:xfrm>
            <a:off x="261938" y="285750"/>
            <a:ext cx="166250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Background</a:t>
            </a:r>
            <a:endParaRPr lang="ja-JP" altLang="en-US" sz="2400" dirty="0"/>
          </a:p>
        </p:txBody>
      </p:sp>
      <p:sp>
        <p:nvSpPr>
          <p:cNvPr id="11267" name="テキスト ボックス 7"/>
          <p:cNvSpPr txBox="1">
            <a:spLocks noChangeArrowheads="1"/>
          </p:cNvSpPr>
          <p:nvPr/>
        </p:nvSpPr>
        <p:spPr bwMode="auto">
          <a:xfrm>
            <a:off x="285750" y="3793597"/>
            <a:ext cx="903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solidFill>
                  <a:srgbClr val="0000FF"/>
                </a:solidFill>
              </a:rPr>
              <a:t>B. Microscopic coupled-channel calculations</a:t>
            </a:r>
            <a:endParaRPr lang="ja-JP" altLang="en-US" sz="2000" u="sng" dirty="0">
              <a:solidFill>
                <a:srgbClr val="0000FF"/>
              </a:solidFill>
            </a:endParaRPr>
          </a:p>
        </p:txBody>
      </p:sp>
      <p:sp>
        <p:nvSpPr>
          <p:cNvPr id="11268" name="テキスト ボックス 10"/>
          <p:cNvSpPr txBox="1">
            <a:spLocks noChangeArrowheads="1"/>
          </p:cNvSpPr>
          <p:nvPr/>
        </p:nvSpPr>
        <p:spPr bwMode="auto">
          <a:xfrm>
            <a:off x="800248" y="4752833"/>
            <a:ext cx="720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Evolution of Airy structures </a:t>
            </a:r>
            <a:r>
              <a:rPr lang="en-US" altLang="ja-JP" sz="1800" dirty="0"/>
              <a:t>are confirmed in the  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C</a:t>
            </a:r>
            <a:r>
              <a:rPr lang="en-US" altLang="ja-JP" sz="1800" baseline="-25000" dirty="0"/>
              <a:t>g.s.</a:t>
            </a:r>
            <a:r>
              <a:rPr lang="en-US" altLang="ja-JP" sz="1800" dirty="0"/>
              <a:t>→</a:t>
            </a:r>
            <a:r>
              <a:rPr lang="en-US" altLang="ja-JP" sz="1800" baseline="30000" dirty="0"/>
              <a:t> 12</a:t>
            </a:r>
            <a:r>
              <a:rPr lang="en-US" altLang="ja-JP" sz="1800" dirty="0"/>
              <a:t>C(0</a:t>
            </a:r>
            <a:r>
              <a:rPr lang="en-US" altLang="ja-JP" sz="1800" baseline="-25000" dirty="0"/>
              <a:t>2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) scattering</a:t>
            </a:r>
            <a:endParaRPr lang="ja-JP" altLang="en-US" sz="1800" dirty="0"/>
          </a:p>
        </p:txBody>
      </p:sp>
      <p:sp>
        <p:nvSpPr>
          <p:cNvPr id="11269" name="正方形/長方形 1"/>
          <p:cNvSpPr>
            <a:spLocks noChangeArrowheads="1"/>
          </p:cNvSpPr>
          <p:nvPr/>
        </p:nvSpPr>
        <p:spPr bwMode="auto">
          <a:xfrm>
            <a:off x="285750" y="1643063"/>
            <a:ext cx="821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u="sng">
                <a:solidFill>
                  <a:srgbClr val="0000FF"/>
                </a:solidFill>
              </a:rPr>
              <a:t>A.  Diffraction model</a:t>
            </a:r>
            <a:r>
              <a:rPr lang="ja-JP" altLang="en-US" sz="2000" u="sng">
                <a:solidFill>
                  <a:srgbClr val="0000FF"/>
                </a:solidFill>
              </a:rPr>
              <a:t>　</a:t>
            </a:r>
            <a:endParaRPr lang="en-US" altLang="ja-JP" sz="2000" u="sng">
              <a:solidFill>
                <a:srgbClr val="0000FF"/>
              </a:solidFill>
            </a:endParaRPr>
          </a:p>
        </p:txBody>
      </p:sp>
      <p:sp>
        <p:nvSpPr>
          <p:cNvPr id="11270" name="正方形/長方形 2"/>
          <p:cNvSpPr>
            <a:spLocks noChangeArrowheads="1"/>
          </p:cNvSpPr>
          <p:nvPr/>
        </p:nvSpPr>
        <p:spPr bwMode="auto">
          <a:xfrm>
            <a:off x="792163" y="3143250"/>
            <a:ext cx="813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Enhanced diffraction radii</a:t>
            </a:r>
            <a:r>
              <a:rPr lang="en-US" altLang="ja-JP" sz="1800" dirty="0" smtClean="0"/>
              <a:t> are derived </a:t>
            </a:r>
            <a:r>
              <a:rPr lang="en-US" altLang="ja-JP" sz="1800" dirty="0"/>
              <a:t>in the transition of 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C</a:t>
            </a:r>
            <a:r>
              <a:rPr lang="en-US" altLang="ja-JP" sz="1800" baseline="-25000" dirty="0"/>
              <a:t>g.s.</a:t>
            </a:r>
            <a:r>
              <a:rPr lang="ja-JP" altLang="en-US" sz="1800" dirty="0"/>
              <a:t>→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C(0</a:t>
            </a:r>
            <a:r>
              <a:rPr lang="en-US" altLang="ja-JP" sz="1800" baseline="-25000" dirty="0"/>
              <a:t>2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11271" name="テキスト ボックス 9"/>
          <p:cNvSpPr txBox="1">
            <a:spLocks noChangeArrowheads="1"/>
          </p:cNvSpPr>
          <p:nvPr/>
        </p:nvSpPr>
        <p:spPr bwMode="auto">
          <a:xfrm>
            <a:off x="285750" y="857250"/>
            <a:ext cx="695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There are several studies that try to get the signature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enhanced 3</a:t>
            </a:r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dirty="0"/>
              <a:t> radius in the inelastic scattering of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r>
              <a:rPr lang="en-US" altLang="ja-JP" sz="2000" baseline="-25000" dirty="0"/>
              <a:t>g.s.</a:t>
            </a:r>
            <a:r>
              <a:rPr lang="ja-JP" altLang="en-US" sz="2000" dirty="0"/>
              <a:t>→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C(0</a:t>
            </a:r>
            <a:r>
              <a:rPr lang="en-US" altLang="ja-JP" sz="2000" baseline="-25000" dirty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grpSp>
        <p:nvGrpSpPr>
          <p:cNvPr id="11272" name="グループ化 21"/>
          <p:cNvGrpSpPr>
            <a:grpSpLocks/>
          </p:cNvGrpSpPr>
          <p:nvPr/>
        </p:nvGrpSpPr>
        <p:grpSpPr bwMode="auto">
          <a:xfrm>
            <a:off x="7143750" y="428625"/>
            <a:ext cx="814388" cy="808038"/>
            <a:chOff x="4139952" y="2060851"/>
            <a:chExt cx="3024336" cy="2880322"/>
          </a:xfrm>
        </p:grpSpPr>
        <p:sp>
          <p:nvSpPr>
            <p:cNvPr id="37" name="円/楕円 36"/>
            <p:cNvSpPr/>
            <p:nvPr/>
          </p:nvSpPr>
          <p:spPr>
            <a:xfrm>
              <a:off x="4139952" y="2060851"/>
              <a:ext cx="3024336" cy="2880322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118586" y="2100464"/>
              <a:ext cx="1285195" cy="12958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251966" y="3107728"/>
              <a:ext cx="1291088" cy="12732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531264" y="3362371"/>
              <a:ext cx="1320567" cy="13071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452409" y="3747168"/>
              <a:ext cx="282979" cy="28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403781" y="3849026"/>
              <a:ext cx="288876" cy="28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065530" y="3435937"/>
              <a:ext cx="288872" cy="28859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961629" y="2751222"/>
              <a:ext cx="288872" cy="282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319030" y="2604094"/>
              <a:ext cx="288876" cy="28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696334" y="4035768"/>
              <a:ext cx="288876" cy="28859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672753" y="2219297"/>
              <a:ext cx="288876" cy="28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961629" y="3543452"/>
              <a:ext cx="288872" cy="28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605690" y="3254856"/>
              <a:ext cx="288872" cy="2885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953516" y="3984837"/>
              <a:ext cx="288876" cy="28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507682" y="2966256"/>
              <a:ext cx="288876" cy="28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191547" y="4273437"/>
              <a:ext cx="288876" cy="2885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1273" name="グループ化 22"/>
          <p:cNvGrpSpPr>
            <a:grpSpLocks/>
          </p:cNvGrpSpPr>
          <p:nvPr/>
        </p:nvGrpSpPr>
        <p:grpSpPr bwMode="auto">
          <a:xfrm>
            <a:off x="7329488" y="1968500"/>
            <a:ext cx="495300" cy="523875"/>
            <a:chOff x="1539523" y="3416631"/>
            <a:chExt cx="1304285" cy="1277738"/>
          </a:xfrm>
        </p:grpSpPr>
        <p:sp>
          <p:nvSpPr>
            <p:cNvPr id="24" name="円/楕円 23"/>
            <p:cNvSpPr/>
            <p:nvPr/>
          </p:nvSpPr>
          <p:spPr>
            <a:xfrm>
              <a:off x="1539523" y="3416631"/>
              <a:ext cx="1304285" cy="127773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945021" y="3881263"/>
              <a:ext cx="171398" cy="1819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57233" y="4295561"/>
              <a:ext cx="171395" cy="1819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392325" y="4311049"/>
              <a:ext cx="171395" cy="185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563720" y="3714771"/>
              <a:ext cx="171398" cy="1819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639853" y="3861905"/>
              <a:ext cx="171395" cy="1819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308717" y="3912238"/>
              <a:ext cx="171395" cy="1819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154041" y="4094221"/>
              <a:ext cx="171398" cy="18585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220927" y="3563764"/>
              <a:ext cx="171398" cy="1819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857233" y="3610228"/>
              <a:ext cx="171395" cy="1819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669114" y="4132940"/>
              <a:ext cx="171398" cy="1819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170762" y="4365256"/>
              <a:ext cx="171398" cy="1819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475933" y="4078733"/>
              <a:ext cx="171395" cy="1819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38287" y="5885165"/>
            <a:ext cx="830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⇒ </a:t>
            </a:r>
            <a:r>
              <a:rPr lang="en-US" altLang="ja-JP" sz="1800" dirty="0" smtClean="0"/>
              <a:t>Inelastic scattering to Hoyle state </a:t>
            </a:r>
            <a:r>
              <a:rPr lang="en-US" altLang="ja-JP" sz="1800" dirty="0" smtClean="0">
                <a:solidFill>
                  <a:srgbClr val="FF0000"/>
                </a:solidFill>
              </a:rPr>
              <a:t>does NOT reflect the size of the  </a:t>
            </a:r>
            <a:r>
              <a:rPr lang="en-US" altLang="ja-JP" sz="1800" dirty="0">
                <a:solidFill>
                  <a:srgbClr val="FF0000"/>
                </a:solidFill>
              </a:rPr>
              <a:t>3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radius directly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1276" name="テキスト ボックス 5"/>
          <p:cNvSpPr txBox="1">
            <a:spLocks noChangeArrowheads="1"/>
          </p:cNvSpPr>
          <p:nvPr/>
        </p:nvSpPr>
        <p:spPr bwMode="auto">
          <a:xfrm>
            <a:off x="8005763" y="976313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Radius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3.47[fm]</a:t>
            </a:r>
            <a:endParaRPr lang="ja-JP" altLang="en-US" sz="1400"/>
          </a:p>
        </p:txBody>
      </p:sp>
      <p:sp>
        <p:nvSpPr>
          <p:cNvPr id="11277" name="テキスト ボックス 59"/>
          <p:cNvSpPr txBox="1">
            <a:spLocks noChangeArrowheads="1"/>
          </p:cNvSpPr>
          <p:nvPr/>
        </p:nvSpPr>
        <p:spPr bwMode="auto">
          <a:xfrm>
            <a:off x="7862888" y="1978025"/>
            <a:ext cx="80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Radius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2.40[fm]</a:t>
            </a:r>
            <a:endParaRPr lang="ja-JP" altLang="en-US" sz="1400"/>
          </a:p>
        </p:txBody>
      </p:sp>
      <p:sp>
        <p:nvSpPr>
          <p:cNvPr id="11278" name="正方形/長方形 54"/>
          <p:cNvSpPr>
            <a:spLocks noChangeArrowheads="1"/>
          </p:cNvSpPr>
          <p:nvPr/>
        </p:nvSpPr>
        <p:spPr bwMode="auto">
          <a:xfrm>
            <a:off x="850900" y="2143125"/>
            <a:ext cx="367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 + 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C:  K. Iida et al., MPLA27  (2012)</a:t>
            </a:r>
          </a:p>
        </p:txBody>
      </p:sp>
      <p:sp>
        <p:nvSpPr>
          <p:cNvPr id="11280" name="正方形/長方形 56"/>
          <p:cNvSpPr>
            <a:spLocks noChangeArrowheads="1"/>
          </p:cNvSpPr>
          <p:nvPr/>
        </p:nvSpPr>
        <p:spPr bwMode="auto">
          <a:xfrm>
            <a:off x="850900" y="2630488"/>
            <a:ext cx="478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light-ion + </a:t>
            </a:r>
            <a:r>
              <a:rPr lang="en-US" altLang="ja-JP" sz="1800" baseline="30000"/>
              <a:t>12</a:t>
            </a:r>
            <a:r>
              <a:rPr lang="en-US" altLang="ja-JP" sz="1800"/>
              <a:t>C:  A. N. Danilov et al., PRC80  (2009)</a:t>
            </a:r>
          </a:p>
        </p:txBody>
      </p:sp>
      <p:sp>
        <p:nvSpPr>
          <p:cNvPr id="11281" name="正方形/長方形 57"/>
          <p:cNvSpPr>
            <a:spLocks noChangeArrowheads="1"/>
          </p:cNvSpPr>
          <p:nvPr/>
        </p:nvSpPr>
        <p:spPr bwMode="auto">
          <a:xfrm>
            <a:off x="857250" y="4305735"/>
            <a:ext cx="5648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ja-JP" sz="1800" dirty="0">
                <a:latin typeface="Symbol" panose="05050102010706020507" pitchFamily="18" charset="2"/>
              </a:rPr>
              <a:t>a </a:t>
            </a:r>
            <a:r>
              <a:rPr lang="es-ES" altLang="ja-JP" sz="1800" dirty="0"/>
              <a:t>+ </a:t>
            </a:r>
            <a:r>
              <a:rPr lang="es-ES" altLang="ja-JP" sz="1800" baseline="30000" dirty="0" smtClean="0"/>
              <a:t>12</a:t>
            </a:r>
            <a:r>
              <a:rPr lang="es-ES" altLang="ja-JP" sz="1800" dirty="0" smtClean="0"/>
              <a:t>C inelastic scattering:  </a:t>
            </a:r>
            <a:r>
              <a:rPr lang="es-ES" altLang="ja-JP" sz="1800" dirty="0"/>
              <a:t>S. Ohkubo et al., PRC70 (2004)</a:t>
            </a:r>
            <a:endParaRPr lang="ja-JP" altLang="en-US" sz="1800" dirty="0"/>
          </a:p>
        </p:txBody>
      </p:sp>
      <p:sp>
        <p:nvSpPr>
          <p:cNvPr id="59" name="左中かっこ 58"/>
          <p:cNvSpPr/>
          <p:nvPr/>
        </p:nvSpPr>
        <p:spPr>
          <a:xfrm>
            <a:off x="636588" y="2143125"/>
            <a:ext cx="214312" cy="8572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284" name="正方形/長方形 67"/>
          <p:cNvSpPr>
            <a:spLocks noChangeArrowheads="1"/>
          </p:cNvSpPr>
          <p:nvPr/>
        </p:nvSpPr>
        <p:spPr bwMode="auto">
          <a:xfrm>
            <a:off x="497037" y="5483527"/>
            <a:ext cx="5861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ja-JP" sz="1800" dirty="0" smtClean="0">
                <a:solidFill>
                  <a:srgbClr val="0000FF"/>
                </a:solidFill>
                <a:latin typeface="+mn-lt"/>
              </a:rPr>
              <a:t>Criticism by </a:t>
            </a:r>
            <a:r>
              <a:rPr lang="es-ES" altLang="ja-JP" sz="1800" dirty="0" smtClean="0">
                <a:solidFill>
                  <a:srgbClr val="0000FF"/>
                </a:solidFill>
              </a:rPr>
              <a:t>M</a:t>
            </a:r>
            <a:r>
              <a:rPr lang="es-ES" altLang="ja-JP" sz="1800" dirty="0">
                <a:solidFill>
                  <a:srgbClr val="0000FF"/>
                </a:solidFill>
              </a:rPr>
              <a:t>. Takashina et al., </a:t>
            </a:r>
            <a:r>
              <a:rPr lang="es-ES" altLang="ja-JP" sz="1800" dirty="0" smtClean="0">
                <a:solidFill>
                  <a:srgbClr val="0000FF"/>
                </a:solidFill>
              </a:rPr>
              <a:t>PRC78 </a:t>
            </a:r>
            <a:r>
              <a:rPr lang="es-ES" altLang="ja-JP" sz="1800" dirty="0">
                <a:solidFill>
                  <a:srgbClr val="0000FF"/>
                </a:solidFill>
              </a:rPr>
              <a:t>(</a:t>
            </a:r>
            <a:r>
              <a:rPr lang="es-ES" altLang="ja-JP" sz="1800" dirty="0" smtClean="0">
                <a:solidFill>
                  <a:srgbClr val="0000FF"/>
                </a:solidFill>
              </a:rPr>
              <a:t>2008), PRC74 </a:t>
            </a:r>
            <a:r>
              <a:rPr lang="es-ES" altLang="ja-JP" sz="1800" dirty="0">
                <a:solidFill>
                  <a:srgbClr val="0000FF"/>
                </a:solidFill>
              </a:rPr>
              <a:t>(</a:t>
            </a:r>
            <a:r>
              <a:rPr lang="es-ES" altLang="ja-JP" sz="1800" dirty="0" smtClean="0">
                <a:solidFill>
                  <a:srgbClr val="0000FF"/>
                </a:solidFill>
              </a:rPr>
              <a:t>2006) 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352575" y="5592006"/>
            <a:ext cx="144462" cy="1428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11286" name="テキスト ボックス 69"/>
          <p:cNvSpPr txBox="1">
            <a:spLocks noChangeArrowheads="1"/>
          </p:cNvSpPr>
          <p:nvPr/>
        </p:nvSpPr>
        <p:spPr bwMode="auto">
          <a:xfrm>
            <a:off x="7781925" y="2559050"/>
            <a:ext cx="1219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Ground 0</a:t>
            </a:r>
            <a:r>
              <a:rPr lang="en-US" altLang="ja-JP" sz="1800" baseline="-25000"/>
              <a:t>1</a:t>
            </a:r>
            <a:r>
              <a:rPr lang="en-US" altLang="ja-JP" sz="1800" baseline="30000"/>
              <a:t>+</a:t>
            </a:r>
            <a:endParaRPr lang="ja-JP" altLang="en-US" sz="1800" baseline="30000"/>
          </a:p>
        </p:txBody>
      </p:sp>
      <p:sp>
        <p:nvSpPr>
          <p:cNvPr id="11287" name="テキスト ボックス 70"/>
          <p:cNvSpPr txBox="1">
            <a:spLocks noChangeArrowheads="1"/>
          </p:cNvSpPr>
          <p:nvPr/>
        </p:nvSpPr>
        <p:spPr bwMode="auto">
          <a:xfrm>
            <a:off x="7893050" y="71438"/>
            <a:ext cx="1179513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Excited 0</a:t>
            </a:r>
            <a:r>
              <a:rPr lang="en-US" altLang="ja-JP" sz="1800" baseline="-25000"/>
              <a:t>2</a:t>
            </a:r>
            <a:r>
              <a:rPr lang="en-US" altLang="ja-JP" sz="1800" baseline="30000"/>
              <a:t>+</a:t>
            </a:r>
            <a:endParaRPr lang="ja-JP" altLang="en-US" sz="1800" baseline="30000"/>
          </a:p>
        </p:txBody>
      </p: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610756" y="6286942"/>
            <a:ext cx="7438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Angular distribution is mainly determined by the size of the coupling potential</a:t>
            </a:r>
            <a:endParaRPr lang="ja-JP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1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284" grpId="0"/>
      <p:bldP spid="69" grpId="0" animBg="1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4800799" y="4031672"/>
            <a:ext cx="3809801" cy="26765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6924" y="4022147"/>
            <a:ext cx="3809801" cy="2676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914775" y="1233922"/>
            <a:ext cx="2105025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457325" y="1243447"/>
            <a:ext cx="1090183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80964" y="144463"/>
            <a:ext cx="4500561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rgbClr val="0000FF"/>
                </a:solidFill>
              </a:rPr>
              <a:t>Framework: DWIA of  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13</a:t>
            </a:r>
            <a:r>
              <a:rPr lang="en-US" altLang="ja-JP" sz="2200" dirty="0" smtClean="0">
                <a:solidFill>
                  <a:srgbClr val="0000FF"/>
                </a:solidFill>
              </a:rPr>
              <a:t>C(K</a:t>
            </a:r>
            <a:r>
              <a:rPr lang="ja-JP" altLang="en-US" sz="2200" baseline="30000" dirty="0" smtClean="0">
                <a:solidFill>
                  <a:srgbClr val="0000FF"/>
                </a:solidFill>
              </a:rPr>
              <a:t>－</a:t>
            </a:r>
            <a:r>
              <a:rPr lang="en-US" altLang="ja-JP" sz="2200" dirty="0" smtClean="0">
                <a:solidFill>
                  <a:srgbClr val="0000FF"/>
                </a:solidFill>
              </a:rPr>
              <a:t>,π</a:t>
            </a:r>
            <a:r>
              <a:rPr lang="ja-JP" altLang="en-US" sz="2200" baseline="30000" dirty="0" smtClean="0">
                <a:solidFill>
                  <a:srgbClr val="0000FF"/>
                </a:solidFill>
              </a:rPr>
              <a:t>－</a:t>
            </a:r>
            <a:r>
              <a:rPr lang="en-US" altLang="ja-JP" sz="2200" dirty="0" smtClean="0">
                <a:solidFill>
                  <a:srgbClr val="0000FF"/>
                </a:solidFill>
              </a:rPr>
              <a:t>)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13</a:t>
            </a:r>
            <a:r>
              <a:rPr lang="en-US" altLang="ja-JP" sz="2200" baseline="-25000" dirty="0" smtClean="0">
                <a:solidFill>
                  <a:srgbClr val="0000FF"/>
                </a:solidFill>
              </a:rPr>
              <a:t>Λ</a:t>
            </a:r>
            <a:r>
              <a:rPr lang="en-US" altLang="ja-JP" sz="2200" dirty="0" smtClean="0">
                <a:solidFill>
                  <a:srgbClr val="0000FF"/>
                </a:solidFill>
              </a:rPr>
              <a:t>C</a:t>
            </a:r>
            <a:endParaRPr lang="ja-JP" altLang="en-US" sz="22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4810" y="3749380"/>
            <a:ext cx="239597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3α + N OCM calculation</a:t>
            </a:r>
          </a:p>
          <a:p>
            <a:r>
              <a:rPr lang="en-US" altLang="ja-JP" sz="1400" dirty="0" smtClean="0"/>
              <a:t>T. </a:t>
            </a:r>
            <a:r>
              <a:rPr kumimoji="1" lang="en-US" altLang="ja-JP" sz="1400" dirty="0" smtClean="0"/>
              <a:t>Yamada et al., PRC92 (2016)</a:t>
            </a:r>
            <a:endParaRPr kumimoji="1" lang="ja-JP" altLang="en-US" sz="1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6196651" y="3187413"/>
            <a:ext cx="792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 rot="16200000">
            <a:off x="6381668" y="3342122"/>
            <a:ext cx="504000" cy="28800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607253" y="3174423"/>
            <a:ext cx="7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45996" y="3717340"/>
            <a:ext cx="3059620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Coupled-channels calc. of</a:t>
            </a:r>
          </a:p>
          <a:p>
            <a:r>
              <a:rPr lang="en-US" altLang="ja-JP" dirty="0" smtClean="0"/>
              <a:t>(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C(0</a:t>
            </a:r>
            <a:r>
              <a:rPr lang="en-US" altLang="ja-JP" baseline="-25000" dirty="0" smtClean="0"/>
              <a:t>1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+ Λ ) + (</a:t>
            </a:r>
            <a:r>
              <a:rPr lang="ja-JP" altLang="en-US" dirty="0"/>
              <a:t>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C(0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+ Λ )</a:t>
            </a:r>
          </a:p>
          <a:p>
            <a:r>
              <a:rPr lang="en-US" altLang="ja-JP" sz="1400" dirty="0" smtClean="0"/>
              <a:t>                 T. Yamada et al., PTP suppl. 81</a:t>
            </a:r>
          </a:p>
        </p:txBody>
      </p:sp>
      <p:sp>
        <p:nvSpPr>
          <p:cNvPr id="12" name="右矢印 11"/>
          <p:cNvSpPr/>
          <p:nvPr/>
        </p:nvSpPr>
        <p:spPr>
          <a:xfrm rot="16200000">
            <a:off x="2715733" y="3318742"/>
            <a:ext cx="504000" cy="288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466924" y="1038660"/>
          <a:ext cx="65659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4" name="数式" r:id="rId3" imgW="2590560" imgH="406080" progId="Equation.3">
                  <p:embed/>
                </p:oleObj>
              </mc:Choice>
              <mc:Fallback>
                <p:oleObj name="数式" r:id="rId3" imgW="2590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24" y="1038660"/>
                        <a:ext cx="65659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2799484" y="620380"/>
            <a:ext cx="636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Distorted waves</a:t>
            </a:r>
            <a:r>
              <a:rPr lang="ja-JP" altLang="en-US" dirty="0" smtClean="0">
                <a:solidFill>
                  <a:srgbClr val="C00000"/>
                </a:solidFill>
              </a:rPr>
              <a:t>：</a:t>
            </a:r>
            <a:r>
              <a:rPr lang="en-US" altLang="ja-JP" dirty="0" err="1" smtClean="0">
                <a:solidFill>
                  <a:srgbClr val="C00000"/>
                </a:solidFill>
              </a:rPr>
              <a:t>Eikonal</a:t>
            </a:r>
            <a:r>
              <a:rPr lang="en-US" altLang="ja-JP" dirty="0" smtClean="0">
                <a:solidFill>
                  <a:srgbClr val="C00000"/>
                </a:solidFill>
              </a:rPr>
              <a:t> approx.</a:t>
            </a:r>
            <a:r>
              <a:rPr lang="ja-JP" altLang="en-US" dirty="0" smtClean="0">
                <a:solidFill>
                  <a:srgbClr val="C00000"/>
                </a:solidFill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</a:rPr>
              <a:t>(T. Yamada et al., PRC38 (1988))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650" y="5269923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 density: THSR density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105275" y="1233922"/>
            <a:ext cx="47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295900" y="1233922"/>
            <a:ext cx="47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38175" y="564139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R(1/2</a:t>
            </a:r>
            <a:r>
              <a:rPr lang="en-US" altLang="ja-JP" baseline="-25000" dirty="0" smtClean="0"/>
              <a:t>1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= 2.2 </a:t>
            </a:r>
            <a:r>
              <a:rPr lang="en-US" altLang="ja-JP" dirty="0" err="1" smtClean="0"/>
              <a:t>fm</a:t>
            </a:r>
            <a:r>
              <a:rPr lang="en-US" altLang="ja-JP" dirty="0" smtClean="0"/>
              <a:t>,  R(1/2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en-US" altLang="ja-JP" dirty="0" smtClean="0"/>
              <a:t>= 2.9 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9150" y="5984298"/>
            <a:ext cx="33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Reproduce 4 body H-THSR calc.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04900" y="6279573"/>
            <a:ext cx="2666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Y. Funaki et al., PLB773 (2017)</a:t>
            </a:r>
            <a:endParaRPr kumimoji="1" lang="ja-JP" altLang="en-US" sz="1600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62525" y="4507923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Reduced width of </a:t>
            </a:r>
            <a:endParaRPr kumimoji="1" lang="ja-JP" altLang="en-US" dirty="0"/>
          </a:p>
        </p:txBody>
      </p:sp>
      <p:graphicFrame>
        <p:nvGraphicFramePr>
          <p:cNvPr id="26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5094288" y="5003223"/>
          <a:ext cx="3324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5" name="数式" r:id="rId5" imgW="1536480" imgH="279360" progId="Equation.3">
                  <p:embed/>
                </p:oleObj>
              </mc:Choice>
              <mc:Fallback>
                <p:oleObj name="数式" r:id="rId5" imgW="1536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5003223"/>
                        <a:ext cx="3324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4927600" y="5849361"/>
          <a:ext cx="36544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数式" r:id="rId7" imgW="1688760" imgH="279360" progId="Equation.3">
                  <p:embed/>
                </p:oleObj>
              </mc:Choice>
              <mc:Fallback>
                <p:oleObj name="数式" r:id="rId7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5849361"/>
                        <a:ext cx="36544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下矢印 12"/>
          <p:cNvSpPr/>
          <p:nvPr/>
        </p:nvSpPr>
        <p:spPr>
          <a:xfrm>
            <a:off x="4210050" y="951612"/>
            <a:ext cx="225027" cy="252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5419725" y="951612"/>
            <a:ext cx="225027" cy="252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1209675" y="2177330"/>
            <a:ext cx="3717925" cy="95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209675" y="2177330"/>
            <a:ext cx="0" cy="5095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4905375" y="1829667"/>
            <a:ext cx="12700" cy="3571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2417763" y="4590473"/>
          <a:ext cx="15367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数式" r:id="rId9" imgW="711000" imgH="228600" progId="Equation.3">
                  <p:embed/>
                </p:oleObj>
              </mc:Choice>
              <mc:Fallback>
                <p:oleObj name="数式" r:id="rId9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4590473"/>
                        <a:ext cx="15367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561975" y="4698423"/>
            <a:ext cx="189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Λ wave functions; </a:t>
            </a:r>
            <a:endParaRPr kumimoji="1" lang="ja-JP" altLang="en-US" dirty="0"/>
          </a:p>
        </p:txBody>
      </p:sp>
      <p:sp>
        <p:nvSpPr>
          <p:cNvPr id="33" name="楕円 32"/>
          <p:cNvSpPr/>
          <p:nvPr/>
        </p:nvSpPr>
        <p:spPr>
          <a:xfrm>
            <a:off x="8241921" y="1617724"/>
            <a:ext cx="269618" cy="269618"/>
          </a:xfrm>
          <a:prstGeom prst="ellipse">
            <a:avLst/>
          </a:prstGeom>
          <a:solidFill>
            <a:srgbClr val="DDF0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7781161" y="1141113"/>
            <a:ext cx="1152002" cy="2300869"/>
            <a:chOff x="5393601" y="604564"/>
            <a:chExt cx="1341847" cy="2680036"/>
          </a:xfrm>
        </p:grpSpPr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5393601" y="1942755"/>
              <a:ext cx="1341847" cy="1341845"/>
            </a:xfrm>
            <a:prstGeom prst="ellipse">
              <a:avLst/>
            </a:prstGeom>
            <a:solidFill>
              <a:srgbClr val="DDDD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5519102" y="604564"/>
              <a:ext cx="1005136" cy="2524379"/>
              <a:chOff x="5519102" y="604564"/>
              <a:chExt cx="1005136" cy="2524379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H="1">
                <a:off x="6067362" y="1331554"/>
                <a:ext cx="9759" cy="1246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5519102" y="604564"/>
                <a:ext cx="1005136" cy="46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N or Λ</a:t>
                </a:r>
                <a:endParaRPr lang="en-US" altLang="ja-JP" sz="20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6107132" y="1456711"/>
                    <a:ext cx="333040" cy="4301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𝒔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テキスト ボックス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7132" y="1456711"/>
                    <a:ext cx="333040" cy="430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766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正方形/長方形 40"/>
                  <p:cNvSpPr/>
                  <p:nvPr/>
                </p:nvSpPr>
                <p:spPr>
                  <a:xfrm>
                    <a:off x="5709852" y="2591198"/>
                    <a:ext cx="814386" cy="5377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PrePr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C</m:t>
                              </m:r>
                            </m:e>
                          </m:sPre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1" name="正方形/長方形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9852" y="2591198"/>
                    <a:ext cx="814386" cy="53774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725021" y="2586797"/>
                <a:ext cx="6402715" cy="697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sz="24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=1,2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400" i="1" smtClean="0">
                                    <a:latin typeface="Cambria Math" panose="02040503050406030204" pitchFamily="18" charset="0"/>
                                  </a:rPr>
                                  <m:t>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l-GR" altLang="ja-JP" sz="2400" i="1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</m:e>
                          <m:e>
                            <m:r>
                              <a:rPr kumimoji="1" lang="ja-JP" alt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l-GR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sPre>
                                          <m:sPrePr>
                                            <m:ctrlPr>
                                              <a:rPr kumimoji="1" lang="en-US" altLang="ja-JP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l-GR" altLang="ja-JP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Λ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p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</m:sPre>
                                      </m:sub>
                                    </m:sSub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l-GR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ϯ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ja-JP" altLang="en-US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21" y="2586797"/>
                <a:ext cx="6402715" cy="697883"/>
              </a:xfrm>
              <a:prstGeom prst="rect">
                <a:avLst/>
              </a:prstGeom>
              <a:blipFill rotWithShape="0">
                <a:blip r:embed="rId15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6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" y="1695450"/>
            <a:ext cx="4774378" cy="3799890"/>
          </a:xfrm>
          <a:prstGeom prst="rect">
            <a:avLst/>
          </a:prstGeom>
          <a:noFill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55" y="1762125"/>
            <a:ext cx="4332709" cy="373321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55919" y="122836"/>
            <a:ext cx="5818854" cy="4378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Result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(1) : 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Transition density of </a:t>
            </a:r>
            <a:r>
              <a:rPr lang="en-US" altLang="ja-JP" sz="2400" baseline="30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13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 </a:t>
            </a:r>
            <a:r>
              <a:rPr lang="ja-JP" altLang="en-US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⇒ </a:t>
            </a:r>
            <a:r>
              <a:rPr lang="en-US" altLang="ja-JP" sz="2400" baseline="30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13</a:t>
            </a:r>
            <a:r>
              <a:rPr lang="en-US" altLang="ja-JP" sz="2400" baseline="-25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Λ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8150" y="695325"/>
            <a:ext cx="674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Assumption: Conversion of n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Λ </a:t>
            </a:r>
            <a:r>
              <a:rPr lang="ja-JP" altLang="en-US" dirty="0"/>
              <a:t> </a:t>
            </a:r>
            <a:r>
              <a:rPr lang="en-US" altLang="ja-JP" dirty="0" smtClean="0"/>
              <a:t>occurs in valence neutron of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 + 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250" y="1390650"/>
            <a:ext cx="19922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Coordinate space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34100" y="1390650"/>
            <a:ext cx="20850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Momentum</a:t>
            </a:r>
            <a:r>
              <a:rPr kumimoji="1" lang="en-US" altLang="ja-JP" sz="2000" dirty="0" smtClean="0"/>
              <a:t> space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09825" y="18859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C </a:t>
            </a:r>
            <a:r>
              <a:rPr kumimoji="1" lang="ja-JP" altLang="en-US" dirty="0" smtClean="0"/>
              <a:t>⇒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+ Λ (1/2</a:t>
            </a:r>
            <a:r>
              <a:rPr kumimoji="1" lang="en-US" altLang="ja-JP" baseline="-25000" dirty="0" smtClean="0"/>
              <a:t>1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19350" y="220980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dirty="0" smtClean="0">
                <a:solidFill>
                  <a:srgbClr val="FF0000"/>
                </a:solidFill>
              </a:rPr>
              <a:t>C </a:t>
            </a:r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3α + Λ (1/2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72125" y="40195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C </a:t>
            </a:r>
            <a:r>
              <a:rPr kumimoji="1" lang="ja-JP" altLang="en-US" dirty="0" smtClean="0"/>
              <a:t>⇒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+ Λ (1/2</a:t>
            </a:r>
            <a:r>
              <a:rPr kumimoji="1" lang="en-US" altLang="ja-JP" baseline="-25000" dirty="0" smtClean="0"/>
              <a:t>1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81650" y="434340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dirty="0" smtClean="0">
                <a:solidFill>
                  <a:srgbClr val="FF0000"/>
                </a:solidFill>
              </a:rPr>
              <a:t>C </a:t>
            </a:r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3α + Λ (1/2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954" y="5486400"/>
            <a:ext cx="377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Transition density of </a:t>
            </a:r>
            <a:r>
              <a:rPr kumimoji="1" lang="en-US" altLang="ja-JP" dirty="0" smtClean="0"/>
              <a:t>3α+Λ production </a:t>
            </a:r>
          </a:p>
          <a:p>
            <a:r>
              <a:rPr kumimoji="1" lang="en-US" altLang="ja-JP" dirty="0" smtClean="0"/>
              <a:t>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spatially </a:t>
            </a:r>
            <a:r>
              <a:rPr lang="en-US" altLang="ja-JP" dirty="0">
                <a:solidFill>
                  <a:srgbClr val="FF0000"/>
                </a:solidFill>
              </a:rPr>
              <a:t>e</a:t>
            </a:r>
            <a:r>
              <a:rPr lang="en-US" altLang="ja-JP" dirty="0" smtClean="0">
                <a:solidFill>
                  <a:srgbClr val="FF0000"/>
                </a:solidFill>
              </a:rPr>
              <a:t>xtended </a:t>
            </a:r>
            <a:r>
              <a:rPr lang="en-US" altLang="ja-JP" dirty="0" smtClean="0"/>
              <a:t>by about 0</a:t>
            </a:r>
            <a:r>
              <a:rPr kumimoji="1" lang="en-US" altLang="ja-JP" dirty="0" smtClean="0"/>
              <a:t>.3 </a:t>
            </a:r>
            <a:r>
              <a:rPr kumimoji="1" lang="en-US" altLang="ja-JP" dirty="0" err="1" smtClean="0"/>
              <a:t>fm</a:t>
            </a:r>
            <a:endParaRPr kumimoji="1" lang="en-US" altLang="ja-JP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3220" y="6276975"/>
            <a:ext cx="463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Originated from the extended radius</a:t>
            </a:r>
            <a:r>
              <a:rPr lang="ja-JP" altLang="en-US" dirty="0" smtClean="0"/>
              <a:t> </a:t>
            </a:r>
            <a:r>
              <a:rPr lang="en-US" altLang="ja-JP" dirty="0" smtClean="0"/>
              <a:t>(0.7fm)</a:t>
            </a:r>
            <a:endParaRPr kumimoji="1"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00213" y="5486400"/>
            <a:ext cx="380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Transition density of 3α+Λ</a:t>
            </a:r>
            <a:r>
              <a:rPr lang="ja-JP" altLang="en-US" dirty="0"/>
              <a:t> </a:t>
            </a:r>
            <a:r>
              <a:rPr lang="en-US" altLang="ja-JP" dirty="0" smtClean="0"/>
              <a:t>is </a:t>
            </a:r>
            <a:r>
              <a:rPr lang="en-US" altLang="ja-JP" dirty="0" smtClean="0">
                <a:solidFill>
                  <a:srgbClr val="FF0000"/>
                </a:solidFill>
              </a:rPr>
              <a:t>shrunken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>
                <a:solidFill>
                  <a:srgbClr val="FF0000"/>
                </a:solidFill>
              </a:rPr>
              <a:t>n momentum space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38312" y="6168189"/>
            <a:ext cx="402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Possible to detect in</a:t>
            </a:r>
            <a:r>
              <a:rPr lang="ja-JP" altLang="en-US" dirty="0" smtClean="0"/>
              <a:t> </a:t>
            </a:r>
            <a:r>
              <a:rPr lang="en-US" altLang="ja-JP" baseline="30000" dirty="0" smtClean="0"/>
              <a:t>13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C</a:t>
            </a:r>
            <a:r>
              <a:rPr lang="ja-JP" altLang="en-US" dirty="0"/>
              <a:t> </a:t>
            </a:r>
            <a:r>
              <a:rPr lang="en-US" altLang="ja-JP" dirty="0" smtClean="0"/>
              <a:t>production ?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63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8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1275040"/>
            <a:ext cx="4143667" cy="39608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3" y="1398252"/>
            <a:ext cx="4156883" cy="3837645"/>
          </a:xfrm>
          <a:prstGeom prst="rect">
            <a:avLst/>
          </a:prstGeom>
        </p:spPr>
      </p:pic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71439" y="115888"/>
            <a:ext cx="5015156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Sensitivity to the size of the final state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509155" y="3097405"/>
            <a:ext cx="362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Differential cross sections ( a. u. 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2496" y="5246242"/>
            <a:ext cx="301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Scattering angle ( degrees )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51015" y="842489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400" dirty="0" smtClean="0"/>
              <a:t>α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+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C(0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α +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C(2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7" name="下矢印 16"/>
          <p:cNvSpPr/>
          <p:nvPr/>
        </p:nvSpPr>
        <p:spPr>
          <a:xfrm rot="2198317">
            <a:off x="3004644" y="2574537"/>
            <a:ext cx="769254" cy="1550883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08724" y="1897796"/>
            <a:ext cx="1634677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Larger R</a:t>
            </a:r>
            <a:r>
              <a:rPr lang="en-US" altLang="ja-JP" sz="2000" baseline="-25000" dirty="0" smtClean="0"/>
              <a:t>m</a:t>
            </a:r>
            <a:r>
              <a:rPr lang="en-US" altLang="ja-JP" sz="2000" dirty="0" smtClean="0"/>
              <a:t>(2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 </a:t>
            </a:r>
            <a:endParaRPr kumimoji="1" lang="en-US" altLang="ja-JP" sz="2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6326" y="365149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R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</a:rPr>
              <a:t>(2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dirty="0" smtClean="0">
                <a:solidFill>
                  <a:srgbClr val="0000FF"/>
                </a:solidFill>
              </a:rPr>
              <a:t>)=2.54 </a:t>
            </a:r>
            <a:r>
              <a:rPr lang="en-US" altLang="ja-JP" dirty="0" err="1" smtClean="0">
                <a:solidFill>
                  <a:srgbClr val="0000FF"/>
                </a:solidFill>
              </a:rPr>
              <a:t>fm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23586" y="455863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</a:rPr>
              <a:t>(2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)=5.03 </a:t>
            </a:r>
            <a:r>
              <a:rPr lang="en-US" altLang="ja-JP" dirty="0" err="1" smtClean="0">
                <a:solidFill>
                  <a:srgbClr val="FF0000"/>
                </a:solidFill>
              </a:rPr>
              <a:t>fm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9071" y="412320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m</a:t>
            </a:r>
            <a:r>
              <a:rPr lang="en-US" altLang="ja-JP" dirty="0" smtClean="0"/>
              <a:t>(2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)=3.87 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86594" y="863273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400" dirty="0" smtClean="0"/>
              <a:t>α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+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C(0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α +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C(0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2" name="下矢印 21"/>
          <p:cNvSpPr/>
          <p:nvPr/>
        </p:nvSpPr>
        <p:spPr>
          <a:xfrm rot="3498982">
            <a:off x="7730936" y="2811725"/>
            <a:ext cx="571409" cy="611429"/>
          </a:xfrm>
          <a:prstGeom prst="downArrow">
            <a:avLst>
              <a:gd name="adj1" fmla="val 50000"/>
              <a:gd name="adj2" fmla="val 50446"/>
            </a:avLst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03186" y="1894331"/>
            <a:ext cx="1634677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Larger R</a:t>
            </a:r>
            <a:r>
              <a:rPr lang="en-US" altLang="ja-JP" sz="2000" baseline="-25000" dirty="0" smtClean="0"/>
              <a:t>m</a:t>
            </a:r>
            <a:r>
              <a:rPr lang="en-US" altLang="ja-JP" sz="2000" dirty="0" smtClean="0"/>
              <a:t>(0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 </a:t>
            </a:r>
            <a:endParaRPr kumimoji="1" lang="en-US" altLang="ja-JP" sz="20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38183" y="3630993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R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</a:rPr>
              <a:t>(0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dirty="0" smtClean="0">
                <a:solidFill>
                  <a:srgbClr val="0000FF"/>
                </a:solidFill>
              </a:rPr>
              <a:t>)=2.97 </a:t>
            </a:r>
            <a:r>
              <a:rPr lang="en-US" altLang="ja-JP" dirty="0" err="1" smtClean="0">
                <a:solidFill>
                  <a:srgbClr val="0000FF"/>
                </a:solidFill>
              </a:rPr>
              <a:t>fm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45443" y="4538134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</a:rPr>
              <a:t>(0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)=5.65 </a:t>
            </a:r>
            <a:r>
              <a:rPr lang="en-US" altLang="ja-JP" dirty="0" err="1" smtClean="0">
                <a:solidFill>
                  <a:srgbClr val="FF0000"/>
                </a:solidFill>
              </a:rPr>
              <a:t>fm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30928" y="41027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m</a:t>
            </a:r>
            <a:r>
              <a:rPr lang="en-US" altLang="ja-JP" dirty="0" smtClean="0"/>
              <a:t>(0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)=3.80 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44613" y="5242777"/>
            <a:ext cx="301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Scattering angle ( degrees 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718" y="5839690"/>
            <a:ext cx="7661585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α scattering, 0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/>
              <a:t> cross section is INSENSITIVE to size of final 0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/>
              <a:t> state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638" y="6400799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consistent to previous work (M. </a:t>
            </a:r>
            <a:r>
              <a:rPr kumimoji="1" lang="en-US" altLang="ja-JP" dirty="0" err="1" smtClean="0"/>
              <a:t>Takashina</a:t>
            </a:r>
            <a:r>
              <a:rPr kumimoji="1" lang="en-US" altLang="ja-JP" dirty="0" smtClean="0"/>
              <a:t>, PRC78)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65719" y="6390407"/>
            <a:ext cx="23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Is it invariable feature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" y="1309251"/>
            <a:ext cx="4119437" cy="38030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7" y="1174170"/>
            <a:ext cx="4104144" cy="3954407"/>
          </a:xfrm>
          <a:prstGeom prst="rect">
            <a:avLst/>
          </a:prstGeom>
        </p:spPr>
      </p:pic>
      <p:sp>
        <p:nvSpPr>
          <p:cNvPr id="4" name="テキスト ボックス 21"/>
          <p:cNvSpPr txBox="1">
            <a:spLocks noChangeArrowheads="1"/>
          </p:cNvSpPr>
          <p:nvPr/>
        </p:nvSpPr>
        <p:spPr bwMode="auto">
          <a:xfrm>
            <a:off x="107661" y="106796"/>
            <a:ext cx="6022976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Comparison of 2</a:t>
            </a:r>
            <a:r>
              <a:rPr lang="en-US" altLang="ja-JP" sz="2000" baseline="-25000" dirty="0" smtClean="0"/>
              <a:t>1,2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channels </a:t>
            </a:r>
            <a:r>
              <a:rPr lang="en-US" altLang="ja-JP" sz="2000" dirty="0"/>
              <a:t>in </a:t>
            </a:r>
            <a:r>
              <a:rPr lang="en-US" altLang="ja-JP" sz="2000" dirty="0" smtClean="0"/>
              <a:t>p </a:t>
            </a:r>
            <a:r>
              <a:rPr lang="en-US" altLang="ja-JP" sz="2000" dirty="0"/>
              <a:t>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at </a:t>
            </a:r>
            <a:r>
              <a:rPr lang="en-US" altLang="ja-JP" sz="2000" dirty="0" err="1" smtClean="0"/>
              <a:t>E</a:t>
            </a:r>
            <a:r>
              <a:rPr lang="en-US" altLang="ja-JP" sz="2000" baseline="-25000" dirty="0" err="1" smtClean="0"/>
              <a:t>lab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= 53 MeV</a:t>
            </a:r>
            <a:endParaRPr lang="ja-JP" altLang="en-US" sz="2400" dirty="0"/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06306" y="692017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</a:t>
            </a:r>
            <a:r>
              <a:rPr lang="en-US" altLang="ja-JP" sz="2000" smtClean="0"/>
              <a:t>Shrunk</a:t>
            </a:r>
            <a:endParaRPr lang="ja-JP" altLang="en-US" sz="2000" dirty="0"/>
          </a:p>
        </p:txBody>
      </p:sp>
      <p:sp>
        <p:nvSpPr>
          <p:cNvPr id="6" name="テキスト ボックス 14"/>
          <p:cNvSpPr txBox="1">
            <a:spLocks noChangeArrowheads="1"/>
          </p:cNvSpPr>
          <p:nvPr/>
        </p:nvSpPr>
        <p:spPr bwMode="auto">
          <a:xfrm>
            <a:off x="5302536" y="692017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7586955" y="1404792"/>
          <a:ext cx="1089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数式" r:id="rId6" imgW="558720" imgH="241200" progId="Equation.3">
                  <p:embed/>
                </p:oleObj>
              </mc:Choice>
              <mc:Fallback>
                <p:oleObj name="数式" r:id="rId6" imgW="558720" imgH="241200" progId="Equation.3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955" y="1404792"/>
                        <a:ext cx="10890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7014584" y="2126671"/>
          <a:ext cx="11160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数式" r:id="rId8" imgW="558720" imgH="241200" progId="Equation.3">
                  <p:embed/>
                </p:oleObj>
              </mc:Choice>
              <mc:Fallback>
                <p:oleObj name="数式" r:id="rId8" imgW="558720" imgH="2412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584" y="2126671"/>
                        <a:ext cx="11160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矢印コネクタ 8"/>
          <p:cNvCxnSpPr/>
          <p:nvPr/>
        </p:nvCxnSpPr>
        <p:spPr>
          <a:xfrm flipH="1">
            <a:off x="6719974" y="1682252"/>
            <a:ext cx="760889" cy="52282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8" idx="2"/>
          </p:cNvCxnSpPr>
          <p:nvPr/>
        </p:nvCxnSpPr>
        <p:spPr>
          <a:xfrm flipH="1">
            <a:off x="7149316" y="2565635"/>
            <a:ext cx="629126" cy="50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2658919" y="206831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0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ja-JP" altLang="en-US" sz="2800" dirty="0">
                <a:solidFill>
                  <a:srgbClr val="0000FF"/>
                </a:solidFill>
              </a:rPr>
              <a:t>⇒ 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1592362" y="3316730"/>
            <a:ext cx="155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0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⇒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endParaRPr lang="ja-JP" alt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1"/>
          <p:cNvSpPr txBox="1">
            <a:spLocks noChangeArrowheads="1"/>
          </p:cNvSpPr>
          <p:nvPr/>
        </p:nvSpPr>
        <p:spPr bwMode="auto">
          <a:xfrm>
            <a:off x="5652443" y="4140380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0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5271705" y="2016053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0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⇒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endParaRPr lang="ja-JP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8503" y="5683823"/>
            <a:ext cx="735996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Shrunk structure is observed in 2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channel but it is not so prominent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3137825" y="2857503"/>
            <a:ext cx="319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 Probability ( no dim. 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-519552" y="2306787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d</a:t>
            </a:r>
            <a:r>
              <a:rPr kumimoji="1" lang="en-US" altLang="ja-JP" sz="2000" dirty="0" err="1" smtClean="0"/>
              <a:t>σ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dΩ</a:t>
            </a:r>
            <a:r>
              <a:rPr kumimoji="1" lang="en-US" altLang="ja-JP" sz="2000" dirty="0" smtClean="0"/>
              <a:t> ( </a:t>
            </a:r>
            <a:r>
              <a:rPr kumimoji="1" lang="en-US" altLang="ja-JP" sz="2000" dirty="0" err="1" smtClean="0"/>
              <a:t>a.u</a:t>
            </a:r>
            <a:r>
              <a:rPr kumimoji="1" lang="en-US" altLang="ja-JP" sz="2000" dirty="0" smtClean="0"/>
              <a:t>. )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05343" y="516428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 angle ( degree 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77781" y="5160815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Incident orbital spin L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45573" y="6255325"/>
            <a:ext cx="7187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⇒ </a:t>
            </a:r>
            <a:r>
              <a:rPr kumimoji="1" lang="en-US" altLang="ja-JP" sz="2000" dirty="0" smtClean="0"/>
              <a:t>Due to small particle scattering (small contribution of incident L)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1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38" y="931490"/>
            <a:ext cx="2991313" cy="285934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40" y="3676413"/>
            <a:ext cx="3000644" cy="286826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76565" y="392376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4621" y="1261337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8891" y="1033397"/>
            <a:ext cx="137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elastic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0362" y="4022449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9050" y="466725"/>
            <a:ext cx="1420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/>
              <a:t>E</a:t>
            </a:r>
            <a:r>
              <a:rPr lang="en-US" altLang="ja-JP" sz="1800" baseline="-25000" dirty="0" err="1" smtClean="0"/>
              <a:t>lab</a:t>
            </a:r>
            <a:r>
              <a:rPr lang="en-US" altLang="ja-JP" sz="1800" baseline="-25000" dirty="0" smtClean="0"/>
              <a:t> </a:t>
            </a:r>
            <a:r>
              <a:rPr lang="en-US" altLang="ja-JP" sz="1800" dirty="0"/>
              <a:t>= </a:t>
            </a:r>
            <a:r>
              <a:rPr lang="en-US" altLang="ja-JP" sz="1800" dirty="0" smtClean="0"/>
              <a:t>53 MeV</a:t>
            </a:r>
            <a:endParaRPr lang="ja-JP" altLang="en-US" sz="1800" dirty="0"/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2139726" y="466725"/>
            <a:ext cx="6995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●</a:t>
            </a:r>
            <a:r>
              <a:rPr lang="ja-JP" altLang="en-US" sz="1800" dirty="0" smtClean="0"/>
              <a:t>：</a:t>
            </a:r>
            <a:r>
              <a:rPr lang="en-US" altLang="ja-JP" sz="1800" dirty="0"/>
              <a:t>experimental </a:t>
            </a:r>
            <a:r>
              <a:rPr lang="en-US" altLang="ja-JP" sz="1800" dirty="0" smtClean="0"/>
              <a:t>data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(Y. </a:t>
            </a:r>
            <a:r>
              <a:rPr lang="en-US" altLang="ja-JP" sz="1800" dirty="0" err="1" smtClean="0"/>
              <a:t>Fujikawa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et al.)  </a:t>
            </a:r>
            <a:r>
              <a:rPr lang="ja-JP" altLang="en-US" sz="1800" dirty="0" smtClean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B</a:t>
            </a:r>
            <a:r>
              <a:rPr lang="en-US" altLang="ja-JP" sz="1800" dirty="0" smtClean="0">
                <a:solidFill>
                  <a:srgbClr val="0000FF"/>
                </a:solidFill>
              </a:rPr>
              <a:t>lue curves: Coupled-channels</a:t>
            </a:r>
            <a:endParaRPr lang="ja-JP" altLang="en-US" sz="1800" dirty="0"/>
          </a:p>
        </p:txBody>
      </p:sp>
      <p:sp>
        <p:nvSpPr>
          <p:cNvPr id="17" name="テキスト ボックス 21"/>
          <p:cNvSpPr txBox="1">
            <a:spLocks noChangeArrowheads="1"/>
          </p:cNvSpPr>
          <p:nvPr/>
        </p:nvSpPr>
        <p:spPr bwMode="auto">
          <a:xfrm>
            <a:off x="34925" y="44450"/>
            <a:ext cx="52578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of the differential cross section in </a:t>
            </a:r>
            <a:r>
              <a:rPr lang="en-US" altLang="ja-JP" sz="2000" dirty="0" smtClean="0"/>
              <a:t>p </a:t>
            </a:r>
            <a:r>
              <a:rPr lang="en-US" altLang="ja-JP" sz="2000" dirty="0"/>
              <a:t>+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518490" y="214314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513868" y="489095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1103" y="646268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8498" y="6458070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25573" y="123365"/>
            <a:ext cx="12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kami</a:t>
            </a:r>
            <a:r>
              <a:rPr kumimoji="1" lang="en-US" altLang="ja-JP" dirty="0" smtClean="0"/>
              <a:t>-prm4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2552186" y="4043982"/>
            <a:ext cx="668773" cy="6835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2784172" y="2901150"/>
            <a:ext cx="15937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06092" y="5526535"/>
            <a:ext cx="1524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1" y="934711"/>
            <a:ext cx="2919641" cy="284191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2" y="3805434"/>
            <a:ext cx="2915019" cy="274040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80" y="991384"/>
            <a:ext cx="4744467" cy="45351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テキスト ボックス 22"/>
          <p:cNvSpPr txBox="1"/>
          <p:nvPr/>
        </p:nvSpPr>
        <p:spPr>
          <a:xfrm>
            <a:off x="6173133" y="1360332"/>
            <a:ext cx="18309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altLang="ja-JP" sz="2800" dirty="0" smtClean="0">
                <a:solidFill>
                  <a:srgbClr val="0000FF"/>
                </a:solidFill>
              </a:rPr>
              <a:t>Ex=10 MeV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6050" y="3838963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206798" y="3838963"/>
            <a:ext cx="668773" cy="683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46715" y="3267676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/>
              <a:t>0</a:t>
            </a:r>
            <a:r>
              <a:rPr kumimoji="1" lang="en-US" altLang="ja-JP" sz="3200" baseline="-25000" dirty="0" smtClean="0"/>
              <a:t>3</a:t>
            </a:r>
            <a:r>
              <a:rPr kumimoji="1" lang="en-US" altLang="ja-JP" sz="3200" baseline="30000" dirty="0" smtClean="0"/>
              <a:t>+</a:t>
            </a:r>
            <a:endParaRPr kumimoji="1" lang="ja-JP" alt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162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5" grpId="0" animBg="1"/>
      <p:bldP spid="23" grpId="0" animBg="1"/>
      <p:bldP spid="22" grpId="0" animBg="1"/>
      <p:bldP spid="2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7073901" y="1327412"/>
            <a:ext cx="206664" cy="3623112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901536" y="1327412"/>
            <a:ext cx="551348" cy="361041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92" y="1153457"/>
            <a:ext cx="4212791" cy="402693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" y="1278273"/>
            <a:ext cx="4204590" cy="3909170"/>
          </a:xfrm>
          <a:prstGeom prst="rect">
            <a:avLst/>
          </a:prstGeom>
        </p:spPr>
      </p:pic>
      <p:sp>
        <p:nvSpPr>
          <p:cNvPr id="13" name="テキスト ボックス 13"/>
          <p:cNvSpPr>
            <a:spLocks noChangeArrowheads="1"/>
          </p:cNvSpPr>
          <p:nvPr/>
        </p:nvSpPr>
        <p:spPr bwMode="auto">
          <a:xfrm>
            <a:off x="891018" y="898550"/>
            <a:ext cx="339595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sz="2000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 </a:t>
            </a:r>
            <a:r>
              <a:rPr kumimoji="0" lang="ja-JP" altLang="en-US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⇒ 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sz="2000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</a:t>
            </a:r>
            <a:endParaRPr kumimoji="0" lang="ja-JP" altLang="en-US" sz="20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4" name="テキスト ボックス 13"/>
          <p:cNvSpPr>
            <a:spLocks noChangeArrowheads="1"/>
          </p:cNvSpPr>
          <p:nvPr/>
        </p:nvSpPr>
        <p:spPr bwMode="auto">
          <a:xfrm>
            <a:off x="5147314" y="888000"/>
            <a:ext cx="358104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α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 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 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sz="2000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 </a:t>
            </a:r>
            <a:r>
              <a:rPr kumimoji="0" lang="ja-JP" altLang="en-US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⇒ 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α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 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 </a:t>
            </a:r>
            <a:r>
              <a:rPr kumimoji="0" lang="en-US" altLang="ja-JP" sz="2000" baseline="30000" dirty="0" smtClean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sz="2000" baseline="-25000" dirty="0" smtClean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2000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2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</a:t>
            </a:r>
            <a:endParaRPr kumimoji="0" lang="ja-JP" altLang="en-US" sz="20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5" name="テキスト ボックス 1"/>
          <p:cNvSpPr>
            <a:spLocks noChangeArrowheads="1"/>
          </p:cNvSpPr>
          <p:nvPr/>
        </p:nvSpPr>
        <p:spPr bwMode="auto">
          <a:xfrm>
            <a:off x="2742009" y="1384287"/>
            <a:ext cx="1540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4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4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400" baseline="30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)=2.97 </a:t>
            </a:r>
            <a:r>
              <a:rPr kumimoji="0" lang="en-US" altLang="ja-JP" sz="1400" dirty="0" err="1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7" name="テキスト ボックス 18"/>
          <p:cNvSpPr>
            <a:spLocks noChangeArrowheads="1"/>
          </p:cNvSpPr>
          <p:nvPr/>
        </p:nvSpPr>
        <p:spPr bwMode="auto">
          <a:xfrm>
            <a:off x="2737905" y="1678112"/>
            <a:ext cx="1540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4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4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400" baseline="30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</a:t>
            </a:r>
            <a:r>
              <a:rPr kumimoji="0" lang="en-US" altLang="ja-JP" sz="1400" dirty="0" smtClean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3.80 </a:t>
            </a:r>
            <a:r>
              <a:rPr kumimoji="0" lang="en-US" altLang="ja-JP" sz="1400" dirty="0" err="1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400" dirty="0">
              <a:solidFill>
                <a:srgbClr val="0000F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8" name="テキスト ボックス 15"/>
          <p:cNvSpPr>
            <a:spLocks noChangeArrowheads="1"/>
          </p:cNvSpPr>
          <p:nvPr/>
        </p:nvSpPr>
        <p:spPr bwMode="auto">
          <a:xfrm>
            <a:off x="2748703" y="1970919"/>
            <a:ext cx="1540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4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4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400" baseline="30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)=5.65 </a:t>
            </a:r>
            <a:r>
              <a:rPr kumimoji="0" lang="en-US" altLang="ja-JP" sz="1400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47116" y="5122516"/>
            <a:ext cx="301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Scattering angle ( degrees )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20766" y="3972686"/>
            <a:ext cx="1510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R</a:t>
            </a:r>
            <a:r>
              <a:rPr lang="en-US" altLang="ja-JP" sz="1600" baseline="-25000" dirty="0" smtClean="0">
                <a:solidFill>
                  <a:srgbClr val="0000FF"/>
                </a:solidFill>
              </a:rPr>
              <a:t>m</a:t>
            </a:r>
            <a:r>
              <a:rPr lang="en-US" altLang="ja-JP" sz="1600" dirty="0" smtClean="0">
                <a:solidFill>
                  <a:srgbClr val="0000FF"/>
                </a:solidFill>
              </a:rPr>
              <a:t>(0</a:t>
            </a:r>
            <a:r>
              <a:rPr lang="en-US" altLang="ja-JP" sz="16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16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1600" dirty="0" smtClean="0">
                <a:solidFill>
                  <a:srgbClr val="0000FF"/>
                </a:solidFill>
              </a:rPr>
              <a:t>)=2.97 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fm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07244" y="4599270"/>
            <a:ext cx="1510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R</a:t>
            </a:r>
            <a:r>
              <a:rPr lang="en-US" altLang="ja-JP" sz="1600" baseline="-25000" dirty="0" smtClean="0">
                <a:solidFill>
                  <a:srgbClr val="FF0000"/>
                </a:solidFill>
              </a:rPr>
              <a:t>m</a:t>
            </a:r>
            <a:r>
              <a:rPr lang="en-US" altLang="ja-JP" sz="1600" dirty="0" smtClean="0">
                <a:solidFill>
                  <a:srgbClr val="FF0000"/>
                </a:solidFill>
              </a:rPr>
              <a:t>(0</a:t>
            </a:r>
            <a:r>
              <a:rPr lang="en-US" altLang="ja-JP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6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1600" dirty="0" smtClean="0">
                <a:solidFill>
                  <a:srgbClr val="FF0000"/>
                </a:solidFill>
              </a:rPr>
              <a:t>)=5.65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fm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13511" y="4298930"/>
            <a:ext cx="1510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</a:t>
            </a:r>
            <a:r>
              <a:rPr lang="en-US" altLang="ja-JP" sz="1600" baseline="-25000" dirty="0" smtClean="0"/>
              <a:t>m</a:t>
            </a:r>
            <a:r>
              <a:rPr lang="en-US" altLang="ja-JP" sz="1600" dirty="0" smtClean="0"/>
              <a:t>(0</a:t>
            </a:r>
            <a:r>
              <a:rPr lang="en-US" altLang="ja-JP" sz="1600" baseline="-25000" dirty="0" smtClean="0"/>
              <a:t>2</a:t>
            </a:r>
            <a:r>
              <a:rPr lang="en-US" altLang="ja-JP" sz="1600" baseline="30000" dirty="0" smtClean="0"/>
              <a:t>+</a:t>
            </a:r>
            <a:r>
              <a:rPr lang="en-US" altLang="ja-JP" sz="1600" dirty="0" smtClean="0"/>
              <a:t>)=3.80 </a:t>
            </a:r>
            <a:r>
              <a:rPr lang="en-US" altLang="ja-JP" sz="1600" dirty="0" err="1" smtClean="0"/>
              <a:t>fm</a:t>
            </a:r>
            <a:endParaRPr kumimoji="1" lang="ja-JP" altLang="en-US" sz="1600" dirty="0"/>
          </a:p>
        </p:txBody>
      </p:sp>
      <p:sp>
        <p:nvSpPr>
          <p:cNvPr id="36" name="テキスト ボックス 21"/>
          <p:cNvSpPr txBox="1">
            <a:spLocks noChangeArrowheads="1"/>
          </p:cNvSpPr>
          <p:nvPr/>
        </p:nvSpPr>
        <p:spPr bwMode="auto">
          <a:xfrm>
            <a:off x="77457" y="225207"/>
            <a:ext cx="6089428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Comparison of monopole transition:  p </a:t>
            </a:r>
            <a:r>
              <a:rPr lang="en-US" altLang="ja-JP" sz="2000" dirty="0"/>
              <a:t>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vs α 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  <a:endParaRPr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48090" y="5104798"/>
            <a:ext cx="301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Scattering angle ( degrees )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1509155" y="2941540"/>
            <a:ext cx="362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Differential cross sections ( a. u. )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45928" y="4423939"/>
            <a:ext cx="16346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Larger R</a:t>
            </a:r>
            <a:r>
              <a:rPr lang="en-US" altLang="ja-JP" sz="2000" baseline="-25000" dirty="0" smtClean="0"/>
              <a:t>m</a:t>
            </a:r>
            <a:r>
              <a:rPr lang="en-US" altLang="ja-JP" sz="2000" dirty="0" smtClean="0"/>
              <a:t>(0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 </a:t>
            </a:r>
            <a:endParaRPr kumimoji="1" lang="en-US" altLang="ja-JP" sz="2000" dirty="0" smtClean="0"/>
          </a:p>
        </p:txBody>
      </p:sp>
      <p:sp>
        <p:nvSpPr>
          <p:cNvPr id="4" name="下矢印 3"/>
          <p:cNvSpPr/>
          <p:nvPr/>
        </p:nvSpPr>
        <p:spPr>
          <a:xfrm rot="5400000">
            <a:off x="1907490" y="3992275"/>
            <a:ext cx="512994" cy="543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rot="5400000">
            <a:off x="6989523" y="4064320"/>
            <a:ext cx="382674" cy="199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81693" y="4538239"/>
            <a:ext cx="16346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Larger R</a:t>
            </a:r>
            <a:r>
              <a:rPr lang="en-US" altLang="ja-JP" sz="2000" baseline="-25000" dirty="0" smtClean="0"/>
              <a:t>m</a:t>
            </a:r>
            <a:r>
              <a:rPr lang="en-US" altLang="ja-JP" sz="2000" dirty="0" smtClean="0"/>
              <a:t>(0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 </a:t>
            </a:r>
            <a:endParaRPr kumimoji="1"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5309" y="5631870"/>
            <a:ext cx="873380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 proton scattering, dip position of cross section is SENSITIVE to size of 02+ state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8926" y="6244934"/>
            <a:ext cx="7838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⇒ </a:t>
            </a:r>
            <a:r>
              <a:rPr lang="en-US" altLang="ja-JP" sz="2000" dirty="0" smtClean="0"/>
              <a:t>Characteristic feature in proton scattering ? (analysis is </a:t>
            </a:r>
            <a:r>
              <a:rPr lang="en-US" altLang="ja-JP" sz="2000" dirty="0" err="1" smtClean="0"/>
              <a:t>underprogress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80565" y="399011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Δθ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</a:t>
            </a:r>
            <a:r>
              <a:rPr lang="en-US" altLang="ja-JP" dirty="0"/>
              <a:t>°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4213" y="408362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Δθ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9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23" grpId="0" animBg="1"/>
      <p:bldP spid="4" grpId="0" animBg="1"/>
      <p:bldP spid="30" grpId="0" animBg="1"/>
      <p:bldP spid="28" grpId="0" animBg="1"/>
      <p:bldP spid="5" grpId="0" animBg="1"/>
      <p:bldP spid="3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8" y="2068087"/>
            <a:ext cx="3915000" cy="363992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6" y="2064663"/>
            <a:ext cx="3915000" cy="3639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11"/>
              <p:cNvSpPr>
                <a:spLocks noChangeArrowheads="1"/>
              </p:cNvSpPr>
              <p:nvPr/>
            </p:nvSpPr>
            <p:spPr bwMode="auto">
              <a:xfrm rot="16200000">
                <a:off x="-126280" y="3596997"/>
                <a:ext cx="143879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altLang="ja-JP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  <m:t>𝜕𝜎</m:t>
                        </m:r>
                      </m:num>
                      <m:den>
                        <m:r>
                          <a:rPr kumimoji="0" lang="ja-JP" alt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kumimoji="0" lang="el-GR" altLang="ja-JP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游ゴシック" panose="020B0400000000000000" pitchFamily="50" charset="-128"/>
                          </a:rPr>
                          <m:t>Ω</m:t>
                        </m:r>
                      </m:den>
                    </m:f>
                  </m:oMath>
                </a14:m>
                <a:r>
                  <a:rPr kumimoji="0" lang="en-US" altLang="ja-JP" sz="1500" dirty="0">
                    <a:solidFill>
                      <a:srgbClr val="00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sym typeface="游ゴシック" panose="020B0400000000000000" pitchFamily="50" charset="-128"/>
                  </a:rPr>
                  <a:t> ( a. u. )</a:t>
                </a:r>
                <a:endParaRPr kumimoji="0" lang="ja-JP" altLang="en-US" sz="1500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126280" y="3596997"/>
                <a:ext cx="1438792" cy="323165"/>
              </a:xfrm>
              <a:prstGeom prst="rect">
                <a:avLst/>
              </a:prstGeom>
              <a:blipFill>
                <a:blip r:embed="rId4"/>
                <a:stretch>
                  <a:fillRect l="-107547" t="-847" r="-164151" b="-2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11"/>
              <p:cNvSpPr>
                <a:spLocks noChangeArrowheads="1"/>
              </p:cNvSpPr>
              <p:nvPr/>
            </p:nvSpPr>
            <p:spPr bwMode="auto">
              <a:xfrm rot="16200000">
                <a:off x="4130994" y="3598563"/>
                <a:ext cx="143879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altLang="ja-JP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</m:ctrlPr>
                      </m:fPr>
                      <m:num>
                        <m:r>
                          <a:rPr kumimoji="0" lang="ja-JP" alt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  <m:t>𝜕𝜎</m:t>
                        </m:r>
                      </m:num>
                      <m:den>
                        <m:r>
                          <a:rPr kumimoji="0" lang="ja-JP" alt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sym typeface="游ゴシック" panose="020B0400000000000000" pitchFamily="50" charset="-128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kumimoji="0" lang="el-GR" altLang="ja-JP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游ゴシック" panose="020B0400000000000000" pitchFamily="50" charset="-128"/>
                          </a:rPr>
                          <m:t>Ω</m:t>
                        </m:r>
                      </m:den>
                    </m:f>
                  </m:oMath>
                </a14:m>
                <a:r>
                  <a:rPr kumimoji="0" lang="en-US" altLang="ja-JP" sz="1500" dirty="0">
                    <a:solidFill>
                      <a:srgbClr val="00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sym typeface="游ゴシック" panose="020B0400000000000000" pitchFamily="50" charset="-128"/>
                  </a:rPr>
                  <a:t> ( a. u. )</a:t>
                </a:r>
                <a:endParaRPr kumimoji="0" lang="ja-JP" altLang="en-US" sz="1500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4130994" y="3598563"/>
                <a:ext cx="1438792" cy="323165"/>
              </a:xfrm>
              <a:prstGeom prst="rect">
                <a:avLst/>
              </a:prstGeom>
              <a:blipFill>
                <a:blip r:embed="rId5"/>
                <a:stretch>
                  <a:fillRect l="-107547" t="-847" r="-164151" b="-2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2"/>
          <p:cNvSpPr>
            <a:spLocks noChangeArrowheads="1"/>
          </p:cNvSpPr>
          <p:nvPr/>
        </p:nvSpPr>
        <p:spPr bwMode="auto">
          <a:xfrm>
            <a:off x="1661696" y="5631072"/>
            <a:ext cx="17796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5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散乱角</a:t>
            </a:r>
            <a:r>
              <a:rPr kumimoji="0" lang="en-US" altLang="ja-JP" sz="15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 ( degrees )</a:t>
            </a:r>
            <a:endParaRPr kumimoji="0" lang="ja-JP" altLang="en-US" sz="15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2" name="テキスト ボックス 12"/>
          <p:cNvSpPr>
            <a:spLocks noChangeArrowheads="1"/>
          </p:cNvSpPr>
          <p:nvPr/>
        </p:nvSpPr>
        <p:spPr bwMode="auto">
          <a:xfrm>
            <a:off x="6228989" y="5632638"/>
            <a:ext cx="17796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5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散乱角</a:t>
            </a:r>
            <a:r>
              <a:rPr kumimoji="0" lang="en-US" altLang="ja-JP" sz="15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 ( degrees )</a:t>
            </a:r>
            <a:endParaRPr kumimoji="0" lang="ja-JP" altLang="en-US" sz="15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3" name="テキスト ボックス 13"/>
          <p:cNvSpPr>
            <a:spLocks noChangeArrowheads="1"/>
          </p:cNvSpPr>
          <p:nvPr/>
        </p:nvSpPr>
        <p:spPr bwMode="auto">
          <a:xfrm>
            <a:off x="1071159" y="1692133"/>
            <a:ext cx="32098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 </a:t>
            </a:r>
            <a:r>
              <a:rPr kumimoji="0" lang="ja-JP" altLang="en-US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⇒ 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</a:t>
            </a:r>
            <a:endParaRPr kumimoji="0" lang="ja-JP" altLang="en-US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4" name="テキスト ボックス 13"/>
          <p:cNvSpPr>
            <a:spLocks noChangeArrowheads="1"/>
          </p:cNvSpPr>
          <p:nvPr/>
        </p:nvSpPr>
        <p:spPr bwMode="auto">
          <a:xfrm>
            <a:off x="5441167" y="1703093"/>
            <a:ext cx="3100159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C(0</a:t>
            </a:r>
            <a:r>
              <a:rPr kumimoji="0" lang="en-US" altLang="ja-JP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 </a:t>
            </a:r>
            <a:r>
              <a:rPr kumimoji="0" lang="ja-JP" altLang="en-US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⇒ 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p + 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12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C(2</a:t>
            </a:r>
            <a:r>
              <a:rPr kumimoji="0" lang="en-US" altLang="ja-JP" baseline="-25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</a:t>
            </a:r>
            <a:endParaRPr kumimoji="0" lang="ja-JP" altLang="en-US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5" name="テキスト ボックス 1"/>
          <p:cNvSpPr>
            <a:spLocks noChangeArrowheads="1"/>
          </p:cNvSpPr>
          <p:nvPr/>
        </p:nvSpPr>
        <p:spPr bwMode="auto">
          <a:xfrm>
            <a:off x="995365" y="4326609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5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)=2.97 </a:t>
            </a:r>
            <a:r>
              <a:rPr kumimoji="0" lang="en-US" altLang="ja-JP" sz="1500" dirty="0" err="1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>
            <a:spLocks noChangeArrowheads="1"/>
          </p:cNvSpPr>
          <p:nvPr/>
        </p:nvSpPr>
        <p:spPr bwMode="auto">
          <a:xfrm>
            <a:off x="1000493" y="4894416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500" baseline="-25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)=4.38 </a:t>
            </a:r>
            <a:r>
              <a:rPr kumimoji="0" lang="en-US" altLang="ja-JP" sz="1500" dirty="0" err="1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FF00F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7" name="テキスト ボックス 18"/>
          <p:cNvSpPr>
            <a:spLocks noChangeArrowheads="1"/>
          </p:cNvSpPr>
          <p:nvPr/>
        </p:nvSpPr>
        <p:spPr bwMode="auto">
          <a:xfrm>
            <a:off x="991261" y="4620434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5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)=3.80 </a:t>
            </a:r>
            <a:r>
              <a:rPr kumimoji="0" lang="en-US" altLang="ja-JP" sz="1500" dirty="0" err="1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0000F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8" name="テキスト ボックス 15"/>
          <p:cNvSpPr>
            <a:spLocks noChangeArrowheads="1"/>
          </p:cNvSpPr>
          <p:nvPr/>
        </p:nvSpPr>
        <p:spPr bwMode="auto">
          <a:xfrm>
            <a:off x="1002059" y="5168423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(0</a:t>
            </a:r>
            <a:r>
              <a:rPr kumimoji="0" lang="en-US" altLang="ja-JP" sz="15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)=5.65 </a:t>
            </a:r>
            <a:r>
              <a:rPr kumimoji="0" lang="en-US" altLang="ja-JP" sz="1500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19" name="テキスト ボックス 1"/>
          <p:cNvSpPr>
            <a:spLocks noChangeArrowheads="1"/>
          </p:cNvSpPr>
          <p:nvPr/>
        </p:nvSpPr>
        <p:spPr bwMode="auto">
          <a:xfrm>
            <a:off x="5384458" y="4045908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(2</a:t>
            </a:r>
            <a:r>
              <a:rPr kumimoji="0" lang="en-US" altLang="ja-JP" sz="1500" baseline="-25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)=2.54 </a:t>
            </a:r>
            <a:r>
              <a:rPr kumimoji="0" lang="en-US" altLang="ja-JP" sz="1500" dirty="0" err="1"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20" name="テキスト ボックス 15"/>
          <p:cNvSpPr>
            <a:spLocks noChangeArrowheads="1"/>
          </p:cNvSpPr>
          <p:nvPr/>
        </p:nvSpPr>
        <p:spPr bwMode="auto">
          <a:xfrm>
            <a:off x="5390411" y="4652135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(2</a:t>
            </a:r>
            <a:r>
              <a:rPr kumimoji="0" lang="en-US" altLang="ja-JP" sz="1500" baseline="-25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)=4.25 </a:t>
            </a:r>
            <a:r>
              <a:rPr kumimoji="0" lang="en-US" altLang="ja-JP" sz="1500" dirty="0" err="1">
                <a:solidFill>
                  <a:srgbClr val="FF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FF00F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21" name="テキスト ボックス 18"/>
          <p:cNvSpPr>
            <a:spLocks noChangeArrowheads="1"/>
          </p:cNvSpPr>
          <p:nvPr/>
        </p:nvSpPr>
        <p:spPr bwMode="auto">
          <a:xfrm>
            <a:off x="5379695" y="4360169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(2</a:t>
            </a:r>
            <a:r>
              <a:rPr kumimoji="0" lang="en-US" altLang="ja-JP" sz="1500" baseline="-25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)=3.87 </a:t>
            </a:r>
            <a:r>
              <a:rPr kumimoji="0" lang="en-US" altLang="ja-JP" sz="1500" dirty="0" err="1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0000F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22" name="テキスト ボックス 15"/>
          <p:cNvSpPr>
            <a:spLocks noChangeArrowheads="1"/>
          </p:cNvSpPr>
          <p:nvPr/>
        </p:nvSpPr>
        <p:spPr bwMode="auto">
          <a:xfrm>
            <a:off x="5391977" y="4944930"/>
            <a:ext cx="16385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R</a:t>
            </a:r>
            <a:r>
              <a:rPr kumimoji="0" lang="en-US" altLang="ja-JP" sz="15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m</a:t>
            </a: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(2</a:t>
            </a:r>
            <a:r>
              <a:rPr kumimoji="0" lang="en-US" altLang="ja-JP" sz="1500" baseline="-25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2</a:t>
            </a:r>
            <a:r>
              <a:rPr kumimoji="0" lang="en-US" altLang="ja-JP" sz="1500" baseline="30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+</a:t>
            </a:r>
            <a:r>
              <a:rPr kumimoji="0" lang="en-US" altLang="ja-JP" sz="15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)=5.03 </a:t>
            </a:r>
            <a:r>
              <a:rPr kumimoji="0" lang="en-US" altLang="ja-JP" sz="1500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 panose="020B0400000000000000" pitchFamily="50" charset="-128"/>
              </a:rPr>
              <a:t>fm</a:t>
            </a:r>
            <a:endParaRPr kumimoji="0" lang="ja-JP" altLang="en-US" sz="15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游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101133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700" b="1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◎非弾性散乱微分断面積の角度分布の理論計算</a:t>
            </a:r>
          </a:p>
        </p:txBody>
      </p:sp>
    </p:spTree>
    <p:extLst>
      <p:ext uri="{BB962C8B-B14F-4D97-AF65-F5344CB8AC3E}">
        <p14:creationId xmlns:p14="http://schemas.microsoft.com/office/powerpoint/2010/main" val="9219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04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4" y="881474"/>
            <a:ext cx="2888749" cy="281184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11" y="3680065"/>
            <a:ext cx="2931079" cy="285304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09467" y="3933386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9533" y="1261337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8891" y="1033397"/>
            <a:ext cx="137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elastic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0570" y="3866584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9050" y="466725"/>
            <a:ext cx="15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/>
              <a:t>E</a:t>
            </a:r>
            <a:r>
              <a:rPr lang="en-US" altLang="ja-JP" sz="1800" baseline="-25000" dirty="0" err="1" smtClean="0"/>
              <a:t>lab</a:t>
            </a:r>
            <a:r>
              <a:rPr lang="en-US" altLang="ja-JP" sz="1800" baseline="-25000" dirty="0" smtClean="0"/>
              <a:t> </a:t>
            </a:r>
            <a:r>
              <a:rPr lang="en-US" altLang="ja-JP" sz="1800" dirty="0"/>
              <a:t>= </a:t>
            </a:r>
            <a:r>
              <a:rPr lang="en-US" altLang="ja-JP" sz="1800" dirty="0" smtClean="0"/>
              <a:t>386 MeV</a:t>
            </a:r>
            <a:endParaRPr lang="ja-JP" altLang="en-US" sz="1800" dirty="0"/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2139726" y="466725"/>
            <a:ext cx="685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●</a:t>
            </a:r>
            <a:r>
              <a:rPr lang="ja-JP" altLang="en-US" sz="1800" dirty="0" smtClean="0"/>
              <a:t>：</a:t>
            </a:r>
            <a:r>
              <a:rPr lang="en-US" altLang="ja-JP" sz="1800" dirty="0"/>
              <a:t>experimental </a:t>
            </a:r>
            <a:r>
              <a:rPr lang="en-US" altLang="ja-JP" sz="1800" dirty="0" smtClean="0"/>
              <a:t>data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(M. Itoh, PRC84)  </a:t>
            </a:r>
            <a:r>
              <a:rPr lang="ja-JP" altLang="en-US" sz="1800" dirty="0" smtClean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B</a:t>
            </a:r>
            <a:r>
              <a:rPr lang="en-US" altLang="ja-JP" sz="1800" dirty="0" smtClean="0">
                <a:solidFill>
                  <a:srgbClr val="0000FF"/>
                </a:solidFill>
              </a:rPr>
              <a:t>lue curves: Coupled-channels</a:t>
            </a:r>
            <a:endParaRPr lang="ja-JP" altLang="en-US" sz="1800" dirty="0"/>
          </a:p>
        </p:txBody>
      </p:sp>
      <p:sp>
        <p:nvSpPr>
          <p:cNvPr id="17" name="テキスト ボックス 21"/>
          <p:cNvSpPr txBox="1">
            <a:spLocks noChangeArrowheads="1"/>
          </p:cNvSpPr>
          <p:nvPr/>
        </p:nvSpPr>
        <p:spPr bwMode="auto">
          <a:xfrm>
            <a:off x="34925" y="44450"/>
            <a:ext cx="52578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of the differential cross section in α +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518490" y="214314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513868" y="489095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1103" y="646268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8498" y="6458070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2893062" y="2922415"/>
            <a:ext cx="15937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40845" y="5526534"/>
            <a:ext cx="1524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9701" y="11273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prm8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4" y="873634"/>
            <a:ext cx="2883189" cy="280643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3692793"/>
            <a:ext cx="2887231" cy="281036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16" y="915703"/>
            <a:ext cx="4820463" cy="46077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テキスト ボックス 22"/>
          <p:cNvSpPr txBox="1"/>
          <p:nvPr/>
        </p:nvSpPr>
        <p:spPr>
          <a:xfrm>
            <a:off x="5972178" y="1407936"/>
            <a:ext cx="20649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altLang="ja-JP" sz="3200" dirty="0" smtClean="0">
                <a:solidFill>
                  <a:srgbClr val="0000FF"/>
                </a:solidFill>
              </a:rPr>
              <a:t>Ex=10 MeV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8594" y="3990691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/>
              <a:t>0</a:t>
            </a:r>
            <a:r>
              <a:rPr kumimoji="1" lang="en-US" altLang="ja-JP" sz="3200" baseline="-25000" dirty="0" smtClean="0"/>
              <a:t>3</a:t>
            </a:r>
            <a:r>
              <a:rPr kumimoji="1" lang="en-US" altLang="ja-JP" sz="3200" baseline="30000" dirty="0" smtClean="0"/>
              <a:t>+</a:t>
            </a:r>
            <a:endParaRPr kumimoji="1" lang="ja-JP" altLang="en-US" sz="32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91628" y="3009209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903419" y="2694094"/>
            <a:ext cx="1440000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4920881" y="3725739"/>
            <a:ext cx="1440000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4918237" y="4455315"/>
            <a:ext cx="1440000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50"/>
          <p:cNvSpPr txBox="1">
            <a:spLocks noChangeArrowheads="1"/>
          </p:cNvSpPr>
          <p:nvPr/>
        </p:nvSpPr>
        <p:spPr bwMode="auto">
          <a:xfrm>
            <a:off x="4242490" y="4260053"/>
            <a:ext cx="592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0.00</a:t>
            </a:r>
            <a:endParaRPr lang="ja-JP" altLang="en-US" sz="180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242490" y="3517776"/>
            <a:ext cx="59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4.44</a:t>
            </a:r>
            <a:endParaRPr lang="ja-JP" altLang="en-US" sz="180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275828" y="2448032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9.64</a:t>
            </a:r>
            <a:endParaRPr lang="ja-JP" altLang="en-US" sz="1800"/>
          </a:p>
        </p:txBody>
      </p:sp>
      <p:cxnSp>
        <p:nvCxnSpPr>
          <p:cNvPr id="11" name="直線コネクタ 10"/>
          <p:cNvCxnSpPr/>
          <p:nvPr/>
        </p:nvCxnSpPr>
        <p:spPr>
          <a:xfrm>
            <a:off x="7059551" y="3233616"/>
            <a:ext cx="144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030976" y="2498151"/>
            <a:ext cx="144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8528890" y="3068516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7.65</a:t>
            </a:r>
            <a:endParaRPr lang="ja-JP" altLang="en-US" sz="1800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8528890" y="2233039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10.3</a:t>
            </a:r>
            <a:endParaRPr lang="ja-JP" altLang="en-US" sz="1800"/>
          </a:p>
        </p:txBody>
      </p:sp>
      <p:sp>
        <p:nvSpPr>
          <p:cNvPr id="17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8747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Problem to get </a:t>
            </a:r>
            <a:r>
              <a:rPr lang="en-US" altLang="ja-JP" sz="2400" dirty="0" smtClean="0">
                <a:solidFill>
                  <a:srgbClr val="0000FF"/>
                </a:solidFill>
              </a:rPr>
              <a:t>a sign </a:t>
            </a:r>
            <a:r>
              <a:rPr lang="en-US" altLang="ja-JP" sz="2400" dirty="0">
                <a:solidFill>
                  <a:srgbClr val="0000FF"/>
                </a:solidFill>
              </a:rPr>
              <a:t>of enhanced </a:t>
            </a:r>
            <a:r>
              <a:rPr lang="en-US" altLang="ja-JP" sz="2400" dirty="0" smtClean="0">
                <a:solidFill>
                  <a:srgbClr val="0000FF"/>
                </a:solidFill>
              </a:rPr>
              <a:t>3α radius in 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12</a:t>
            </a:r>
            <a:r>
              <a:rPr lang="en-US" altLang="ja-JP" sz="2400" dirty="0" smtClean="0">
                <a:solidFill>
                  <a:srgbClr val="0000FF"/>
                </a:solidFill>
              </a:rPr>
              <a:t>C inelastic scattering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grpSp>
        <p:nvGrpSpPr>
          <p:cNvPr id="18" name="グループ化 88"/>
          <p:cNvGrpSpPr>
            <a:grpSpLocks noChangeAspect="1"/>
          </p:cNvGrpSpPr>
          <p:nvPr/>
        </p:nvGrpSpPr>
        <p:grpSpPr bwMode="auto">
          <a:xfrm>
            <a:off x="4927083" y="1069298"/>
            <a:ext cx="875440" cy="865684"/>
            <a:chOff x="1763688" y="2132856"/>
            <a:chExt cx="1368804" cy="1387243"/>
          </a:xfrm>
        </p:grpSpPr>
        <p:sp>
          <p:nvSpPr>
            <p:cNvPr id="19" name="円/楕円 89"/>
            <p:cNvSpPr/>
            <p:nvPr/>
          </p:nvSpPr>
          <p:spPr bwMode="auto">
            <a:xfrm>
              <a:off x="1763688" y="2132856"/>
              <a:ext cx="1368804" cy="13872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円/楕円 90"/>
            <p:cNvSpPr/>
            <p:nvPr/>
          </p:nvSpPr>
          <p:spPr bwMode="auto">
            <a:xfrm>
              <a:off x="2108785" y="3034895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円/楕円 91"/>
            <p:cNvSpPr/>
            <p:nvPr/>
          </p:nvSpPr>
          <p:spPr bwMode="auto">
            <a:xfrm>
              <a:off x="2196796" y="2602622"/>
              <a:ext cx="206130" cy="2095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" name="円/楕円 92"/>
            <p:cNvSpPr/>
            <p:nvPr/>
          </p:nvSpPr>
          <p:spPr bwMode="auto">
            <a:xfrm>
              <a:off x="2585897" y="3076798"/>
              <a:ext cx="206130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円/楕円 93"/>
            <p:cNvSpPr/>
            <p:nvPr/>
          </p:nvSpPr>
          <p:spPr bwMode="auto">
            <a:xfrm>
              <a:off x="1988348" y="2787882"/>
              <a:ext cx="206130" cy="2095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円/楕円 94"/>
            <p:cNvSpPr/>
            <p:nvPr/>
          </p:nvSpPr>
          <p:spPr bwMode="auto">
            <a:xfrm>
              <a:off x="2370501" y="2926826"/>
              <a:ext cx="203815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円/楕円 95"/>
            <p:cNvSpPr/>
            <p:nvPr/>
          </p:nvSpPr>
          <p:spPr bwMode="auto">
            <a:xfrm>
              <a:off x="2203743" y="2243130"/>
              <a:ext cx="206132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円/楕円 96"/>
            <p:cNvSpPr/>
            <p:nvPr/>
          </p:nvSpPr>
          <p:spPr bwMode="auto">
            <a:xfrm>
              <a:off x="2801292" y="2523225"/>
              <a:ext cx="206132" cy="211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円/楕円 97"/>
            <p:cNvSpPr/>
            <p:nvPr/>
          </p:nvSpPr>
          <p:spPr bwMode="auto">
            <a:xfrm>
              <a:off x="1921181" y="2551896"/>
              <a:ext cx="215396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98"/>
            <p:cNvSpPr/>
            <p:nvPr/>
          </p:nvSpPr>
          <p:spPr bwMode="auto">
            <a:xfrm>
              <a:off x="2303335" y="3211333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99"/>
            <p:cNvSpPr/>
            <p:nvPr/>
          </p:nvSpPr>
          <p:spPr bwMode="auto">
            <a:xfrm>
              <a:off x="2544208" y="2238719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円/楕円 100"/>
            <p:cNvSpPr/>
            <p:nvPr/>
          </p:nvSpPr>
          <p:spPr bwMode="auto">
            <a:xfrm>
              <a:off x="2761919" y="2818759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円/楕円 101"/>
            <p:cNvSpPr/>
            <p:nvPr/>
          </p:nvSpPr>
          <p:spPr bwMode="auto">
            <a:xfrm>
              <a:off x="2477041" y="2600416"/>
              <a:ext cx="217712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2" name="グループ化 41"/>
          <p:cNvGrpSpPr>
            <a:grpSpLocks/>
          </p:cNvGrpSpPr>
          <p:nvPr/>
        </p:nvGrpSpPr>
        <p:grpSpPr bwMode="auto">
          <a:xfrm>
            <a:off x="7630988" y="816245"/>
            <a:ext cx="1187450" cy="1187450"/>
            <a:chOff x="5408440" y="1903789"/>
            <a:chExt cx="1591576" cy="1633171"/>
          </a:xfrm>
        </p:grpSpPr>
        <p:sp>
          <p:nvSpPr>
            <p:cNvPr id="33" name="円/楕円 72"/>
            <p:cNvSpPr/>
            <p:nvPr/>
          </p:nvSpPr>
          <p:spPr bwMode="auto">
            <a:xfrm>
              <a:off x="5408440" y="1903789"/>
              <a:ext cx="1591576" cy="1633171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73"/>
            <p:cNvSpPr/>
            <p:nvPr/>
          </p:nvSpPr>
          <p:spPr bwMode="auto">
            <a:xfrm>
              <a:off x="5893573" y="1929990"/>
              <a:ext cx="676633" cy="7314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円/楕円 74"/>
            <p:cNvSpPr/>
            <p:nvPr/>
          </p:nvSpPr>
          <p:spPr bwMode="auto">
            <a:xfrm>
              <a:off x="5436102" y="2497669"/>
              <a:ext cx="683015" cy="7226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" name="円/楕円 75"/>
            <p:cNvSpPr/>
            <p:nvPr/>
          </p:nvSpPr>
          <p:spPr bwMode="auto">
            <a:xfrm>
              <a:off x="6108479" y="2641773"/>
              <a:ext cx="695782" cy="7401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" name="円/楕円 76"/>
            <p:cNvSpPr/>
            <p:nvPr/>
          </p:nvSpPr>
          <p:spPr bwMode="auto">
            <a:xfrm>
              <a:off x="5540362" y="2860111"/>
              <a:ext cx="151073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円/楕円 77"/>
            <p:cNvSpPr/>
            <p:nvPr/>
          </p:nvSpPr>
          <p:spPr bwMode="auto">
            <a:xfrm>
              <a:off x="6570205" y="2916879"/>
              <a:ext cx="148944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円/楕円 78"/>
            <p:cNvSpPr/>
            <p:nvPr/>
          </p:nvSpPr>
          <p:spPr bwMode="auto">
            <a:xfrm>
              <a:off x="5865912" y="2685440"/>
              <a:ext cx="151071" cy="16375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" name="円/楕円 79"/>
            <p:cNvSpPr/>
            <p:nvPr/>
          </p:nvSpPr>
          <p:spPr bwMode="auto">
            <a:xfrm>
              <a:off x="6336150" y="2292431"/>
              <a:ext cx="151073" cy="16375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" name="円/楕円 80"/>
            <p:cNvSpPr/>
            <p:nvPr/>
          </p:nvSpPr>
          <p:spPr bwMode="auto">
            <a:xfrm>
              <a:off x="5999962" y="2213829"/>
              <a:ext cx="148944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円/楕円 81"/>
            <p:cNvSpPr/>
            <p:nvPr/>
          </p:nvSpPr>
          <p:spPr bwMode="auto">
            <a:xfrm>
              <a:off x="6197845" y="3021681"/>
              <a:ext cx="148944" cy="16593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円/楕円 82"/>
            <p:cNvSpPr/>
            <p:nvPr/>
          </p:nvSpPr>
          <p:spPr bwMode="auto">
            <a:xfrm>
              <a:off x="6182950" y="1993307"/>
              <a:ext cx="153200" cy="163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円/楕円 83"/>
            <p:cNvSpPr/>
            <p:nvPr/>
          </p:nvSpPr>
          <p:spPr bwMode="auto">
            <a:xfrm>
              <a:off x="6336150" y="2744391"/>
              <a:ext cx="151073" cy="161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84"/>
            <p:cNvSpPr/>
            <p:nvPr/>
          </p:nvSpPr>
          <p:spPr bwMode="auto">
            <a:xfrm>
              <a:off x="5623346" y="2580638"/>
              <a:ext cx="151071" cy="1637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85"/>
            <p:cNvSpPr/>
            <p:nvPr/>
          </p:nvSpPr>
          <p:spPr bwMode="auto">
            <a:xfrm>
              <a:off x="5804206" y="2995481"/>
              <a:ext cx="153200" cy="1637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86"/>
            <p:cNvSpPr/>
            <p:nvPr/>
          </p:nvSpPr>
          <p:spPr bwMode="auto">
            <a:xfrm>
              <a:off x="6097839" y="2414701"/>
              <a:ext cx="151073" cy="165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円/楕円 87"/>
            <p:cNvSpPr/>
            <p:nvPr/>
          </p:nvSpPr>
          <p:spPr bwMode="auto">
            <a:xfrm>
              <a:off x="6457434" y="3159234"/>
              <a:ext cx="148944" cy="161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22869" y="945929"/>
            <a:ext cx="3499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00FF"/>
                </a:solidFill>
              </a:rPr>
              <a:t>1. Comparison of 0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ja-JP" sz="2200" dirty="0" smtClean="0">
                <a:solidFill>
                  <a:srgbClr val="0000FF"/>
                </a:solidFill>
              </a:rPr>
              <a:t> with 0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200" baseline="30000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21589" y="2972533"/>
            <a:ext cx="4006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0000FF"/>
                </a:solidFill>
              </a:rPr>
              <a:t>2</a:t>
            </a:r>
            <a:r>
              <a:rPr kumimoji="1" lang="en-US" altLang="ja-JP" sz="2200" dirty="0" smtClean="0">
                <a:solidFill>
                  <a:srgbClr val="0000FF"/>
                </a:solidFill>
              </a:rPr>
              <a:t>. Comparison of 2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ja-JP" sz="2200" dirty="0" smtClean="0">
                <a:solidFill>
                  <a:srgbClr val="0000FF"/>
                </a:solidFill>
              </a:rPr>
              <a:t>, 3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200" dirty="0" smtClean="0">
                <a:solidFill>
                  <a:srgbClr val="0000FF"/>
                </a:solidFill>
              </a:rPr>
              <a:t> with 0</a:t>
            </a:r>
            <a:r>
              <a:rPr kumimoji="1" lang="en-US" altLang="ja-JP" sz="22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2200" baseline="30000" dirty="0">
              <a:solidFill>
                <a:srgbClr val="0000F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66197" y="1807081"/>
            <a:ext cx="260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⇒ </a:t>
            </a:r>
            <a:r>
              <a:rPr lang="en-US" altLang="ja-JP" sz="2000" dirty="0" smtClean="0"/>
              <a:t>Elastic scattering</a:t>
            </a:r>
            <a:endParaRPr kumimoji="1" lang="ja-JP" altLang="en-US" sz="2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64917" y="1401653"/>
            <a:ext cx="280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⇒ </a:t>
            </a:r>
            <a:r>
              <a:rPr lang="en-US" altLang="ja-JP" sz="2000" dirty="0" smtClean="0"/>
              <a:t>Inelastic scattering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0415" y="3460297"/>
            <a:ext cx="330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There are finite-spin effects in</a:t>
            </a:r>
          </a:p>
          <a:p>
            <a:r>
              <a:rPr lang="en-US" altLang="ja-JP" sz="2000" dirty="0" smtClean="0"/>
              <a:t> the </a:t>
            </a:r>
            <a:r>
              <a:rPr kumimoji="1" lang="en-US" altLang="ja-JP" sz="2000" dirty="0" smtClean="0"/>
              <a:t>2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/>
              <a:t> and 3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channels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4056" y="392857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89438" y="318320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884820" y="2169182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942378" y="27149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937760" y="1989859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021" y="2279662"/>
            <a:ext cx="301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⇒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Invalid comparison 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0879" y="4241466"/>
            <a:ext cx="296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⇒</a:t>
            </a:r>
            <a:r>
              <a:rPr lang="en-US" altLang="ja-JP" sz="2400" dirty="0" smtClean="0">
                <a:solidFill>
                  <a:srgbClr val="FF0000"/>
                </a:solidFill>
              </a:rPr>
              <a:t>Unfair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comparison 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19853" y="5127230"/>
            <a:ext cx="1668598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Our viewpoint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361" y="5667043"/>
            <a:ext cx="7918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We consider comparisons of </a:t>
            </a:r>
            <a:r>
              <a:rPr lang="en-US" altLang="ja-JP" sz="2200" dirty="0" smtClean="0">
                <a:solidFill>
                  <a:srgbClr val="0000FF"/>
                </a:solidFill>
              </a:rPr>
              <a:t>2</a:t>
            </a:r>
            <a:r>
              <a:rPr lang="en-US" altLang="ja-JP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200" dirty="0" smtClean="0">
                <a:solidFill>
                  <a:srgbClr val="0000FF"/>
                </a:solidFill>
              </a:rPr>
              <a:t> </a:t>
            </a:r>
            <a:r>
              <a:rPr lang="en-US" altLang="ja-JP" sz="2200" dirty="0" smtClean="0"/>
              <a:t>with </a:t>
            </a:r>
            <a:r>
              <a:rPr lang="en-US" altLang="ja-JP" sz="2200" dirty="0" smtClean="0">
                <a:solidFill>
                  <a:srgbClr val="FF0000"/>
                </a:solidFill>
              </a:rPr>
              <a:t>2</a:t>
            </a:r>
            <a:r>
              <a:rPr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200" dirty="0" smtClean="0"/>
              <a:t> channels (Fair comparison)</a:t>
            </a:r>
            <a:endParaRPr kumimoji="1" lang="ja-JP" altLang="en-US" sz="2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66324" y="4276981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M. Itoh, PRC84 (11)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61712" y="4641807"/>
            <a:ext cx="210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M. Freer, PRC80 (09)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970948" y="3912149"/>
            <a:ext cx="889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EXP.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987278" y="5052848"/>
            <a:ext cx="321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Theory, Y. </a:t>
            </a:r>
            <a:r>
              <a:rPr lang="en-US" altLang="ja-JP" smtClean="0"/>
              <a:t>Funaki, </a:t>
            </a:r>
            <a:r>
              <a:rPr lang="en-US" altLang="ja-JP" dirty="0" smtClean="0"/>
              <a:t>EPJ24,321 (05)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5981" y="6142718"/>
            <a:ext cx="8919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The difference of the </a:t>
            </a:r>
            <a:r>
              <a:rPr lang="en-US" altLang="ja-JP" sz="2200" dirty="0" smtClean="0">
                <a:solidFill>
                  <a:srgbClr val="0000FF"/>
                </a:solidFill>
              </a:rPr>
              <a:t>2</a:t>
            </a:r>
            <a:r>
              <a:rPr lang="en-US" altLang="ja-JP" sz="22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200" dirty="0" smtClean="0">
                <a:solidFill>
                  <a:srgbClr val="0000FF"/>
                </a:solidFill>
              </a:rPr>
              <a:t> </a:t>
            </a:r>
            <a:r>
              <a:rPr lang="en-US" altLang="ja-JP" sz="2200" dirty="0" smtClean="0"/>
              <a:t>and </a:t>
            </a:r>
            <a:r>
              <a:rPr lang="en-US" altLang="ja-JP" sz="2200" dirty="0" smtClean="0">
                <a:solidFill>
                  <a:srgbClr val="FF0000"/>
                </a:solidFill>
              </a:rPr>
              <a:t>2</a:t>
            </a:r>
            <a:r>
              <a:rPr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200" dirty="0" smtClean="0"/>
              <a:t> channels is just </a:t>
            </a:r>
            <a:r>
              <a:rPr lang="en-US" altLang="ja-JP" sz="2200" dirty="0" smtClean="0">
                <a:solidFill>
                  <a:srgbClr val="FF0000"/>
                </a:solidFill>
              </a:rPr>
              <a:t>a size of their matter radius 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884820" y="3928571"/>
            <a:ext cx="506870" cy="5267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6949440" y="2720643"/>
            <a:ext cx="498890" cy="50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882834" y="3190326"/>
            <a:ext cx="506870" cy="5267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5882843" y="2157164"/>
            <a:ext cx="506870" cy="5267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947465" y="1982392"/>
            <a:ext cx="498890" cy="50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7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49" grpId="0"/>
      <p:bldP spid="50" grpId="0"/>
      <p:bldP spid="51" grpId="0"/>
      <p:bldP spid="52" grpId="0"/>
      <p:bldP spid="56" grpId="0"/>
      <p:bldP spid="7" grpId="0"/>
      <p:bldP spid="57" grpId="0"/>
      <p:bldP spid="58" grpId="0" animBg="1"/>
      <p:bldP spid="13" grpId="0"/>
      <p:bldP spid="14" grpId="0"/>
      <p:bldP spid="59" grpId="0"/>
      <p:bldP spid="60" grpId="0" animBg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" y="790776"/>
            <a:ext cx="4435474" cy="422196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18" y="789208"/>
            <a:ext cx="4579462" cy="4261731"/>
          </a:xfrm>
          <a:prstGeom prst="rect">
            <a:avLst/>
          </a:prstGeom>
        </p:spPr>
      </p:pic>
      <p:sp>
        <p:nvSpPr>
          <p:cNvPr id="26628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570960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Comparison of </a:t>
            </a:r>
            <a:r>
              <a:rPr lang="el-GR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α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12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C(0</a:t>
            </a:r>
            <a:r>
              <a:rPr lang="en-US" altLang="ja-JP" sz="2400" baseline="-25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 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⇒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α + </a:t>
            </a:r>
            <a:r>
              <a:rPr lang="en-US" altLang="ja-JP" sz="24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12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C(2</a:t>
            </a:r>
            <a:r>
              <a:rPr lang="en-US" altLang="ja-JP" sz="2400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1,2</a:t>
            </a:r>
            <a:r>
              <a:rPr lang="en-US" altLang="ja-JP" sz="24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634" name="テキスト ボックス 9"/>
          <p:cNvSpPr txBox="1">
            <a:spLocks noChangeArrowheads="1"/>
          </p:cNvSpPr>
          <p:nvPr/>
        </p:nvSpPr>
        <p:spPr bwMode="auto">
          <a:xfrm>
            <a:off x="2679701" y="137212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0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ja-JP" altLang="en-US" sz="2800" dirty="0">
                <a:solidFill>
                  <a:srgbClr val="0000FF"/>
                </a:solidFill>
              </a:rPr>
              <a:t>⇒ 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26635" name="テキスト ボックス 10"/>
          <p:cNvSpPr txBox="1">
            <a:spLocks noChangeArrowheads="1"/>
          </p:cNvSpPr>
          <p:nvPr/>
        </p:nvSpPr>
        <p:spPr bwMode="auto">
          <a:xfrm>
            <a:off x="854604" y="2305580"/>
            <a:ext cx="155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6636" name="テキスト ボックス 11"/>
          <p:cNvSpPr txBox="1">
            <a:spLocks noChangeArrowheads="1"/>
          </p:cNvSpPr>
          <p:nvPr/>
        </p:nvSpPr>
        <p:spPr bwMode="auto">
          <a:xfrm>
            <a:off x="6514890" y="3984519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0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6637" name="テキスト ボックス 12"/>
          <p:cNvSpPr txBox="1">
            <a:spLocks noChangeArrowheads="1"/>
          </p:cNvSpPr>
          <p:nvPr/>
        </p:nvSpPr>
        <p:spPr bwMode="auto">
          <a:xfrm>
            <a:off x="5250923" y="2909675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0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⇒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endParaRPr lang="ja-JP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26638" name="テキスト ボックス 2"/>
          <p:cNvSpPr txBox="1">
            <a:spLocks noChangeArrowheads="1"/>
          </p:cNvSpPr>
          <p:nvPr/>
        </p:nvSpPr>
        <p:spPr bwMode="auto">
          <a:xfrm>
            <a:off x="827088" y="5191280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shrunk</a:t>
            </a:r>
            <a:endParaRPr lang="ja-JP" altLang="en-US" sz="2000"/>
          </a:p>
        </p:txBody>
      </p:sp>
      <p:sp>
        <p:nvSpPr>
          <p:cNvPr id="26639" name="テキスト ボックス 14"/>
          <p:cNvSpPr txBox="1">
            <a:spLocks noChangeArrowheads="1"/>
          </p:cNvSpPr>
          <p:nvPr/>
        </p:nvSpPr>
        <p:spPr bwMode="auto">
          <a:xfrm>
            <a:off x="5603875" y="5191280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sp>
        <p:nvSpPr>
          <p:cNvPr id="26641" name="テキスト ボックス 3"/>
          <p:cNvSpPr txBox="1">
            <a:spLocks noChangeArrowheads="1"/>
          </p:cNvSpPr>
          <p:nvPr/>
        </p:nvSpPr>
        <p:spPr bwMode="auto">
          <a:xfrm>
            <a:off x="3594556" y="1962785"/>
            <a:ext cx="24940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800" dirty="0" err="1" smtClean="0"/>
              <a:t>θL</a:t>
            </a:r>
            <a:r>
              <a:rPr lang="en-US" altLang="ja-JP" sz="4800" dirty="0" smtClean="0"/>
              <a:t>=</a:t>
            </a:r>
            <a:r>
              <a:rPr lang="en-US" altLang="ja-JP" sz="4800" dirty="0" err="1" smtClean="0"/>
              <a:t>Const</a:t>
            </a:r>
            <a:endParaRPr lang="ja-JP" altLang="en-US" sz="4800" dirty="0"/>
          </a:p>
        </p:txBody>
      </p:sp>
      <p:sp>
        <p:nvSpPr>
          <p:cNvPr id="2" name="右矢印 1"/>
          <p:cNvSpPr/>
          <p:nvPr/>
        </p:nvSpPr>
        <p:spPr>
          <a:xfrm>
            <a:off x="7216355" y="1326513"/>
            <a:ext cx="319723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3149208" y="2968037"/>
            <a:ext cx="802640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741603" y="99060"/>
          <a:ext cx="10144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" name="数式" r:id="rId6" imgW="457200" imgH="203040" progId="Equation.3">
                  <p:embed/>
                </p:oleObj>
              </mc:Choice>
              <mc:Fallback>
                <p:oleObj name="数式" r:id="rId6" imgW="457200" imgH="203040" progId="Equation.3">
                  <p:embed/>
                  <p:pic>
                    <p:nvPicPr>
                      <p:cNvPr id="21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603" y="99060"/>
                        <a:ext cx="10144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54"/>
          <p:cNvSpPr txBox="1">
            <a:spLocks noChangeArrowheads="1"/>
          </p:cNvSpPr>
          <p:nvPr/>
        </p:nvSpPr>
        <p:spPr bwMode="auto">
          <a:xfrm>
            <a:off x="1235826" y="6340158"/>
            <a:ext cx="7393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ΔRsc</a:t>
            </a:r>
            <a:r>
              <a:rPr lang="en-US" altLang="ja-JP" sz="2400" dirty="0" smtClean="0"/>
              <a:t>  </a:t>
            </a:r>
            <a:r>
              <a:rPr lang="en-US" altLang="ja-JP" sz="2400" dirty="0"/>
              <a:t>= R</a:t>
            </a:r>
            <a:r>
              <a:rPr lang="en-US" altLang="ja-JP" sz="2400" baseline="-25000" dirty="0"/>
              <a:t>SC</a:t>
            </a:r>
            <a:r>
              <a:rPr lang="en-US" altLang="ja-JP" sz="2400" dirty="0"/>
              <a:t>(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) ―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R</a:t>
            </a:r>
            <a:r>
              <a:rPr lang="en-US" altLang="ja-JP" sz="2400" baseline="-25000" dirty="0"/>
              <a:t>SC</a:t>
            </a:r>
            <a:r>
              <a:rPr lang="en-US" altLang="ja-JP" sz="2400" dirty="0"/>
              <a:t>(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) = 0.6 </a:t>
            </a:r>
            <a:r>
              <a:rPr lang="en-US" altLang="ja-JP" sz="2400" dirty="0" err="1" smtClean="0"/>
              <a:t>fm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3α structure in </a:t>
            </a:r>
            <a:r>
              <a:rPr lang="en-US" altLang="ja-JP" sz="24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7863523" y="1075690"/>
          <a:ext cx="1014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" name="数式" r:id="rId8" imgW="457200" imgH="203040" progId="Equation.3">
                  <p:embed/>
                </p:oleObj>
              </mc:Choice>
              <mc:Fallback>
                <p:oleObj name="数式" r:id="rId8" imgW="457200" imgH="203040" progId="Equation.3">
                  <p:embed/>
                  <p:pic>
                    <p:nvPicPr>
                      <p:cNvPr id="18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3523" y="1075690"/>
                        <a:ext cx="10144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矢印コネクタ 3"/>
          <p:cNvCxnSpPr>
            <a:stCxn id="21" idx="2"/>
          </p:cNvCxnSpPr>
          <p:nvPr/>
        </p:nvCxnSpPr>
        <p:spPr>
          <a:xfrm flipH="1">
            <a:off x="7487920" y="551498"/>
            <a:ext cx="760889" cy="52282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8" idx="2"/>
          </p:cNvCxnSpPr>
          <p:nvPr/>
        </p:nvCxnSpPr>
        <p:spPr>
          <a:xfrm flipH="1">
            <a:off x="7741603" y="1526540"/>
            <a:ext cx="629126" cy="50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オブジェクト 27"/>
          <p:cNvGraphicFramePr>
            <a:graphicFrameLocks noChangeAspect="1"/>
          </p:cNvGraphicFramePr>
          <p:nvPr>
            <p:extLst/>
          </p:nvPr>
        </p:nvGraphicFramePr>
        <p:xfrm>
          <a:off x="1292225" y="5707063"/>
          <a:ext cx="17192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0" name="数式" r:id="rId10" imgW="774360" imgH="241200" progId="Equation.3">
                  <p:embed/>
                </p:oleObj>
              </mc:Choice>
              <mc:Fallback>
                <p:oleObj name="数式" r:id="rId10" imgW="774360" imgH="241200" progId="Equation.3">
                  <p:embed/>
                  <p:pic>
                    <p:nvPicPr>
                      <p:cNvPr id="28" name="オブジェクト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5707063"/>
                        <a:ext cx="17192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075733" y="5733534"/>
            <a:ext cx="496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R</a:t>
            </a:r>
            <a:r>
              <a:rPr lang="en-US" altLang="ja-JP" sz="2400" baseline="-25000" dirty="0"/>
              <a:t>SC</a:t>
            </a:r>
            <a:r>
              <a:rPr lang="en-US" altLang="ja-JP" sz="2400" dirty="0"/>
              <a:t>(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) = 5.2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,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R</a:t>
            </a:r>
            <a:r>
              <a:rPr lang="en-US" altLang="ja-JP" sz="2400" baseline="-25000" dirty="0" smtClean="0"/>
              <a:t>SC</a:t>
            </a:r>
            <a:r>
              <a:rPr lang="en-US" altLang="ja-JP" sz="2400" dirty="0"/>
              <a:t>(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/>
              <a:t> )= 4.6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,</a:t>
            </a:r>
            <a:r>
              <a:rPr lang="ja-JP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6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 animBg="1"/>
      <p:bldP spid="26639" grpId="0" animBg="1"/>
      <p:bldP spid="26641" grpId="0" animBg="1"/>
      <p:bldP spid="2" grpId="0" animBg="1"/>
      <p:bldP spid="2" grpId="1" animBg="1"/>
      <p:bldP spid="20" grpId="0" animBg="1"/>
      <p:bldP spid="1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3852" y="14185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ΔRsc</a:t>
            </a:r>
            <a:r>
              <a:rPr lang="en-US" altLang="ja-JP" dirty="0" smtClean="0"/>
              <a:t> = 0.6 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43670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Comparison of experiment and Theory (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Elab</a:t>
            </a:r>
            <a:r>
              <a:rPr lang="en-US" altLang="ja-JP" sz="2400" dirty="0" smtClean="0">
                <a:solidFill>
                  <a:srgbClr val="0000FF"/>
                </a:solidFill>
              </a:rPr>
              <a:t> = 386 MeV 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1617" y="731005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Present calculations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7324" y="182535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89404" y="277023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546992" y="2814341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d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400" dirty="0" err="1" smtClean="0"/>
              <a:t>mb</a:t>
            </a:r>
            <a:r>
              <a:rPr kumimoji="1" lang="en-US" altLang="ja-JP" sz="2400" dirty="0" smtClean="0"/>
              <a:t> )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24052" y="5072019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aseline="-25000" dirty="0" err="1" smtClean="0"/>
              <a:t>c.m</a:t>
            </a:r>
            <a:r>
              <a:rPr kumimoji="1" lang="en-US" altLang="ja-JP" sz="2400" baseline="-25000" dirty="0" smtClean="0"/>
              <a:t>.</a:t>
            </a:r>
            <a:r>
              <a:rPr kumimoji="1" lang="en-US" altLang="ja-JP" sz="2400" dirty="0" smtClean="0"/>
              <a:t> ( degree 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062" y="5704513"/>
            <a:ext cx="8878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In the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200" dirty="0" smtClean="0"/>
              <a:t> distribution, shrinkage and rapid fall down can be clearly observed</a:t>
            </a:r>
            <a:endParaRPr kumimoji="1" lang="ja-JP" altLang="en-US" sz="2200" dirty="0"/>
          </a:p>
        </p:txBody>
      </p:sp>
      <p:sp>
        <p:nvSpPr>
          <p:cNvPr id="17" name="テキスト ボックス 59"/>
          <p:cNvSpPr txBox="1">
            <a:spLocks noChangeArrowheads="1"/>
          </p:cNvSpPr>
          <p:nvPr/>
        </p:nvSpPr>
        <p:spPr bwMode="auto">
          <a:xfrm>
            <a:off x="314183" y="6221492"/>
            <a:ext cx="835895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200" dirty="0"/>
              <a:t>ΔR</a:t>
            </a:r>
            <a:r>
              <a:rPr lang="en-US" altLang="ja-JP" sz="2200" baseline="-25000" dirty="0"/>
              <a:t>SC</a:t>
            </a:r>
            <a:r>
              <a:rPr lang="en-US" altLang="ja-JP" sz="2200" dirty="0"/>
              <a:t> =</a:t>
            </a:r>
            <a:r>
              <a:rPr lang="en-US" altLang="ja-JP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 err="1">
                <a:solidFill>
                  <a:srgbClr val="FF0000"/>
                </a:solidFill>
              </a:rPr>
              <a:t>Rsc</a:t>
            </a:r>
            <a:r>
              <a:rPr lang="en-US" altLang="ja-JP" sz="2200" dirty="0">
                <a:solidFill>
                  <a:srgbClr val="FF0000"/>
                </a:solidFill>
              </a:rPr>
              <a:t>(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2</a:t>
            </a:r>
            <a:r>
              <a:rPr lang="en-US" altLang="ja-JP" sz="22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200" baseline="30000" dirty="0">
                <a:solidFill>
                  <a:srgbClr val="FF0000"/>
                </a:solidFill>
              </a:rPr>
              <a:t>+</a:t>
            </a:r>
            <a:r>
              <a:rPr lang="en-US" altLang="ja-JP" sz="2200" dirty="0">
                <a:solidFill>
                  <a:srgbClr val="FF0000"/>
                </a:solidFill>
              </a:rPr>
              <a:t> ) </a:t>
            </a:r>
            <a:r>
              <a:rPr lang="ja-JP" altLang="en-US" sz="2200" dirty="0"/>
              <a:t>－</a:t>
            </a:r>
            <a:r>
              <a:rPr lang="en-US" altLang="ja-JP" sz="2200" dirty="0">
                <a:solidFill>
                  <a:srgbClr val="0000FF"/>
                </a:solidFill>
              </a:rPr>
              <a:t>R</a:t>
            </a:r>
            <a:r>
              <a:rPr lang="en-US" altLang="ja-JP" sz="2200" baseline="-25000" dirty="0">
                <a:solidFill>
                  <a:srgbClr val="0000FF"/>
                </a:solidFill>
              </a:rPr>
              <a:t>SC</a:t>
            </a:r>
            <a:r>
              <a:rPr lang="en-US" altLang="ja-JP" sz="2200" dirty="0">
                <a:solidFill>
                  <a:srgbClr val="0000FF"/>
                </a:solidFill>
              </a:rPr>
              <a:t>( 2</a:t>
            </a:r>
            <a:r>
              <a:rPr lang="en-US" altLang="ja-JP" sz="22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200" baseline="30000" dirty="0">
                <a:solidFill>
                  <a:srgbClr val="0000FF"/>
                </a:solidFill>
              </a:rPr>
              <a:t>+ </a:t>
            </a:r>
            <a:r>
              <a:rPr lang="en-US" altLang="ja-JP" sz="2200" dirty="0">
                <a:solidFill>
                  <a:srgbClr val="0000FF"/>
                </a:solidFill>
              </a:rPr>
              <a:t>) </a:t>
            </a:r>
            <a:r>
              <a:rPr lang="en-US" altLang="ja-JP" sz="2200" dirty="0"/>
              <a:t>= </a:t>
            </a:r>
            <a:r>
              <a:rPr lang="en-US" altLang="ja-JP" sz="2200" dirty="0" smtClean="0"/>
              <a:t>0.6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    ( </a:t>
            </a:r>
            <a:r>
              <a:rPr lang="en-US" altLang="ja-JP" sz="2200" dirty="0" err="1" smtClean="0"/>
              <a:t>ΔR</a:t>
            </a:r>
            <a:r>
              <a:rPr lang="en-US" altLang="ja-JP" sz="2200" baseline="-25000" dirty="0" err="1" smtClean="0"/>
              <a:t>sc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 1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,   </a:t>
            </a:r>
            <a:r>
              <a:rPr lang="en-US" altLang="ja-JP" sz="2200" dirty="0" err="1" smtClean="0"/>
              <a:t>Elab</a:t>
            </a:r>
            <a:r>
              <a:rPr lang="ja-JP" altLang="en-US" sz="2200" dirty="0" smtClean="0"/>
              <a:t>≦</a:t>
            </a:r>
            <a:r>
              <a:rPr lang="en-US" altLang="ja-JP" sz="2200" dirty="0" smtClean="0"/>
              <a:t>240 MeV )</a:t>
            </a:r>
            <a:endParaRPr lang="ja-JP" altLang="en-US" sz="22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90" y="1147663"/>
            <a:ext cx="4371975" cy="403621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62450" y="738259"/>
            <a:ext cx="400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Exp. MDA </a:t>
            </a:r>
            <a:r>
              <a:rPr lang="en-US" altLang="ja-JP" dirty="0"/>
              <a:t>b</a:t>
            </a:r>
            <a:r>
              <a:rPr lang="en-US" altLang="ja-JP" dirty="0" smtClean="0"/>
              <a:t>y M. Itoh et al., PRC84 (2011)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7580" y="181519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29660" y="2760076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87153" y="5076636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aseline="-25000" dirty="0" err="1" smtClean="0"/>
              <a:t>c.m</a:t>
            </a:r>
            <a:r>
              <a:rPr kumimoji="1" lang="en-US" altLang="ja-JP" sz="2400" baseline="-25000" dirty="0" smtClean="0"/>
              <a:t>.</a:t>
            </a:r>
            <a:r>
              <a:rPr kumimoji="1" lang="en-US" altLang="ja-JP" sz="2400" dirty="0" smtClean="0"/>
              <a:t> ( degree 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79701" y="11273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prm8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7" y="1146747"/>
            <a:ext cx="4370635" cy="40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734194" y="2707517"/>
          <a:ext cx="7726238" cy="3168352"/>
        </p:xfrm>
        <a:graphic>
          <a:graphicData uri="http://schemas.openxmlformats.org/drawingml/2006/table">
            <a:tbl>
              <a:tblPr/>
              <a:tblGrid>
                <a:gridCol w="2575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  <a:r>
                        <a:rPr lang="en-US" altLang="ja-JP" sz="2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altLang="ja-JP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altLang="ja-JP" sz="2400" b="1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0" i="0" u="none" strike="noStrike" baseline="30000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0</a:t>
                      </a:r>
                      <a:r>
                        <a:rPr lang="en-US" altLang="ja-JP" sz="2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altLang="ja-JP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+</a:t>
                      </a:r>
                      <a:endParaRPr lang="en-US" sz="2800" b="0" i="0" u="none" strike="noStrike" baseline="30000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r>
                        <a:rPr lang="en-US" sz="2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831">
                <a:tc>
                  <a:txBody>
                    <a:bodyPr/>
                    <a:lstStyle/>
                    <a:p>
                      <a:endParaRPr lang="ja-JP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79675" r="-199764" b="-2658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18.98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22.34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26.50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27.08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24.52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1284">
                <a:tc>
                  <a:txBody>
                    <a:bodyPr/>
                    <a:lstStyle/>
                    <a:p>
                      <a:endParaRPr lang="ja-JP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134756" r="-199764" b="-993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3.71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4.37</a:t>
                      </a:r>
                      <a:endParaRPr lang="en-US" altLang="ja-JP" sz="2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5.18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5.30</a:t>
                      </a:r>
                      <a:endParaRPr lang="en-US" altLang="ja-JP" sz="2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4.80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922"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t="-269231" r="-199764" b="-1398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2.40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2.38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3.47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4.00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2.76</a:t>
                      </a:r>
                      <a:endParaRPr lang="en-US" altLang="ja-JP" sz="2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51" name="テキスト ボックス 2"/>
          <p:cNvSpPr txBox="1">
            <a:spLocks noChangeArrowheads="1"/>
          </p:cNvSpPr>
          <p:nvPr/>
        </p:nvSpPr>
        <p:spPr bwMode="auto">
          <a:xfrm>
            <a:off x="125412" y="66675"/>
            <a:ext cx="6820671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Scattering radius</a:t>
            </a:r>
            <a:r>
              <a:rPr lang="ja-JP" altLang="en-US" sz="2800" dirty="0"/>
              <a:t> </a:t>
            </a:r>
            <a:r>
              <a:rPr lang="en-US" altLang="ja-JP" sz="2800" dirty="0"/>
              <a:t>in α +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 ( </a:t>
            </a:r>
            <a:r>
              <a:rPr lang="en-US" altLang="ja-JP" sz="2800" dirty="0" err="1" smtClean="0"/>
              <a:t>E</a:t>
            </a:r>
            <a:r>
              <a:rPr lang="en-US" altLang="ja-JP" sz="2800" baseline="-25000" dirty="0" err="1" smtClean="0"/>
              <a:t>lab</a:t>
            </a:r>
            <a:r>
              <a:rPr lang="en-US" altLang="ja-JP" sz="2800" dirty="0" smtClean="0"/>
              <a:t> = 240 MeV )</a:t>
            </a:r>
            <a:endParaRPr lang="en-US" altLang="ja-JP" sz="2800" dirty="0"/>
          </a:p>
        </p:txBody>
      </p:sp>
      <p:sp>
        <p:nvSpPr>
          <p:cNvPr id="27652" name="テキスト ボックス 5"/>
          <p:cNvSpPr txBox="1">
            <a:spLocks noChangeArrowheads="1"/>
          </p:cNvSpPr>
          <p:nvPr/>
        </p:nvSpPr>
        <p:spPr bwMode="auto">
          <a:xfrm>
            <a:off x="5066120" y="2034272"/>
            <a:ext cx="348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Ref.: M. Tomita et al., PRC89 (2014)</a:t>
            </a:r>
            <a:endParaRPr lang="ja-JP" altLang="en-US" sz="1800" dirty="0"/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5789613" y="5875076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※M. Kamimura, NPA351 (1981).</a:t>
            </a:r>
            <a:endParaRPr lang="ja-JP" altLang="en-US" sz="1800"/>
          </a:p>
        </p:txBody>
      </p:sp>
      <p:sp>
        <p:nvSpPr>
          <p:cNvPr id="27671" name="テキスト ボックス 54"/>
          <p:cNvSpPr txBox="1">
            <a:spLocks noChangeArrowheads="1"/>
          </p:cNvSpPr>
          <p:nvPr/>
        </p:nvSpPr>
        <p:spPr bwMode="auto">
          <a:xfrm>
            <a:off x="209666" y="6269038"/>
            <a:ext cx="8754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R</a:t>
            </a:r>
            <a:r>
              <a:rPr lang="en-US" altLang="ja-JP" sz="2000" baseline="-25000" dirty="0"/>
              <a:t>SC</a:t>
            </a:r>
            <a:r>
              <a:rPr lang="en-US" altLang="ja-JP" sz="2000" dirty="0"/>
              <a:t>( 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</a:rPr>
              <a:t>+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) is more enhanced by about </a:t>
            </a:r>
            <a:r>
              <a:rPr lang="en-US" altLang="ja-JP" sz="2000" dirty="0" smtClean="0"/>
              <a:t>0.93 </a:t>
            </a:r>
            <a:r>
              <a:rPr lang="en-US" altLang="ja-JP" sz="2000" dirty="0" err="1"/>
              <a:t>fm</a:t>
            </a:r>
            <a:r>
              <a:rPr lang="en-US" altLang="ja-JP" sz="2000" dirty="0"/>
              <a:t> than R</a:t>
            </a:r>
            <a:r>
              <a:rPr lang="en-US" altLang="ja-JP" sz="2000" baseline="-25000" dirty="0"/>
              <a:t>SC</a:t>
            </a:r>
            <a:r>
              <a:rPr lang="en-US" altLang="ja-JP" sz="2000" dirty="0"/>
              <a:t>( </a:t>
            </a:r>
            <a:r>
              <a:rPr lang="en-US" altLang="ja-JP" sz="2000" dirty="0">
                <a:solidFill>
                  <a:srgbClr val="0000FF"/>
                </a:solidFill>
              </a:rPr>
              <a:t>2</a:t>
            </a:r>
            <a:r>
              <a:rPr lang="en-US" altLang="ja-JP" sz="20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000" baseline="30000" dirty="0">
                <a:solidFill>
                  <a:srgbClr val="0000FF"/>
                </a:solidFill>
              </a:rPr>
              <a:t>+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　⇒ </a:t>
            </a:r>
            <a:r>
              <a:rPr lang="en-US" altLang="ja-JP" sz="2000" dirty="0" smtClean="0"/>
              <a:t>3α structure in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endParaRPr lang="ja-JP" alt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5597" y="1944140"/>
            <a:ext cx="236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33CC"/>
                </a:solidFill>
              </a:rPr>
              <a:t>Partial cross </a:t>
            </a:r>
          </a:p>
          <a:p>
            <a:r>
              <a:rPr kumimoji="1" lang="en-US" altLang="ja-JP" dirty="0" smtClean="0">
                <a:solidFill>
                  <a:srgbClr val="FF33CC"/>
                </a:solidFill>
              </a:rPr>
              <a:t>section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graphicFrame>
        <p:nvGraphicFramePr>
          <p:cNvPr id="55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918653" y="753491"/>
          <a:ext cx="31527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数式" r:id="rId6" imgW="1675673" imgH="634725" progId="Equation.3">
                  <p:embed/>
                </p:oleObj>
              </mc:Choice>
              <mc:Fallback>
                <p:oleObj name="数式" r:id="rId6" imgW="1675673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53" y="753491"/>
                        <a:ext cx="31527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コネクタ 56"/>
          <p:cNvCxnSpPr/>
          <p:nvPr/>
        </p:nvCxnSpPr>
        <p:spPr>
          <a:xfrm>
            <a:off x="3441191" y="1304354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3441191" y="1875854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122416" y="1900048"/>
            <a:ext cx="123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Incident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orbital spin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2293296" y="1322530"/>
            <a:ext cx="936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277916" y="1844046"/>
            <a:ext cx="936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4597691" y="969963"/>
          <a:ext cx="1050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数式" r:id="rId8" imgW="558720" imgH="406080" progId="Equation.3">
                  <p:embed/>
                </p:oleObj>
              </mc:Choice>
              <mc:Fallback>
                <p:oleObj name="数式" r:id="rId8" imgW="558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691" y="969963"/>
                        <a:ext cx="1050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テキスト ボックス 62"/>
          <p:cNvSpPr txBox="1"/>
          <p:nvPr/>
        </p:nvSpPr>
        <p:spPr>
          <a:xfrm>
            <a:off x="194344" y="1901446"/>
            <a:ext cx="123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Effective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 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orbital spin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3350" y="1182847"/>
            <a:ext cx="2092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 scattering ra</a:t>
            </a:r>
            <a:r>
              <a:rPr lang="en-US" altLang="ja-JP" sz="2000" dirty="0" smtClean="0"/>
              <a:t>dius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>
            <a:endCxn id="63" idx="0"/>
          </p:cNvCxnSpPr>
          <p:nvPr/>
        </p:nvCxnSpPr>
        <p:spPr>
          <a:xfrm flipH="1">
            <a:off x="813456" y="1550081"/>
            <a:ext cx="193223" cy="35136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334536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1779686"/>
            <a:ext cx="7467079" cy="4480247"/>
          </a:xfrm>
          <a:prstGeom prst="rect">
            <a:avLst/>
          </a:prstGeom>
        </p:spPr>
      </p:pic>
      <p:sp>
        <p:nvSpPr>
          <p:cNvPr id="91" name="テキスト ボックス 56"/>
          <p:cNvSpPr txBox="1">
            <a:spLocks noChangeArrowheads="1"/>
          </p:cNvSpPr>
          <p:nvPr/>
        </p:nvSpPr>
        <p:spPr bwMode="auto">
          <a:xfrm>
            <a:off x="7620944" y="3611561"/>
            <a:ext cx="60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92" name="テキスト ボックス 57"/>
          <p:cNvSpPr txBox="1">
            <a:spLocks noChangeArrowheads="1"/>
          </p:cNvSpPr>
          <p:nvPr/>
        </p:nvSpPr>
        <p:spPr bwMode="auto">
          <a:xfrm>
            <a:off x="7700328" y="3001963"/>
            <a:ext cx="563562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7030A0"/>
                </a:solidFill>
              </a:rPr>
              <a:t>3</a:t>
            </a:r>
            <a:r>
              <a:rPr lang="en-US" altLang="ja-JP" sz="2800" baseline="-25000" dirty="0">
                <a:solidFill>
                  <a:srgbClr val="7030A0"/>
                </a:solidFill>
              </a:rPr>
              <a:t>1</a:t>
            </a:r>
            <a:r>
              <a:rPr lang="en-US" altLang="ja-JP" sz="2800" baseline="30000" dirty="0">
                <a:solidFill>
                  <a:srgbClr val="7030A0"/>
                </a:solidFill>
              </a:rPr>
              <a:t>-</a:t>
            </a:r>
            <a:endParaRPr lang="ja-JP" altLang="en-US" sz="2800" baseline="30000" dirty="0">
              <a:solidFill>
                <a:srgbClr val="7030A0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666468" y="2491315"/>
            <a:ext cx="6080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B0F0"/>
                </a:solidFill>
              </a:rPr>
              <a:t>0</a:t>
            </a:r>
            <a:r>
              <a:rPr lang="en-US" altLang="ja-JP" sz="2800" baseline="-25000" dirty="0">
                <a:solidFill>
                  <a:srgbClr val="00B0F0"/>
                </a:solidFill>
              </a:rPr>
              <a:t>2</a:t>
            </a:r>
            <a:r>
              <a:rPr lang="en-US" altLang="ja-JP" sz="2800" baseline="30000" dirty="0">
                <a:solidFill>
                  <a:srgbClr val="00B0F0"/>
                </a:solidFill>
              </a:rPr>
              <a:t>+</a:t>
            </a:r>
            <a:endParaRPr lang="ja-JP" altLang="en-US" sz="2800" baseline="30000" dirty="0">
              <a:solidFill>
                <a:srgbClr val="00B0F0"/>
              </a:solidFill>
            </a:endParaRPr>
          </a:p>
        </p:txBody>
      </p:sp>
      <p:sp>
        <p:nvSpPr>
          <p:cNvPr id="29698" name="テキスト ボックス 2"/>
          <p:cNvSpPr txBox="1">
            <a:spLocks noChangeArrowheads="1"/>
          </p:cNvSpPr>
          <p:nvPr/>
        </p:nvSpPr>
        <p:spPr bwMode="auto">
          <a:xfrm>
            <a:off x="98425" y="87313"/>
            <a:ext cx="5156200" cy="4000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Incident energy dependence of α+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r>
              <a:rPr lang="ja-JP" altLang="en-US" sz="2000"/>
              <a:t> </a:t>
            </a:r>
            <a:r>
              <a:rPr lang="en-US" altLang="ja-JP" sz="2000"/>
              <a:t>scattering</a:t>
            </a:r>
          </a:p>
        </p:txBody>
      </p:sp>
      <p:sp>
        <p:nvSpPr>
          <p:cNvPr id="29700" name="テキスト ボックス 4"/>
          <p:cNvSpPr txBox="1">
            <a:spLocks noChangeArrowheads="1"/>
          </p:cNvSpPr>
          <p:nvPr/>
        </p:nvSpPr>
        <p:spPr bwMode="auto">
          <a:xfrm>
            <a:off x="230188" y="714375"/>
            <a:ext cx="556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 </a:t>
            </a:r>
            <a:r>
              <a:rPr lang="en-US" altLang="ja-JP" sz="2000">
                <a:latin typeface="Symbol" panose="05050102010706020507" pitchFamily="18" charset="2"/>
              </a:rPr>
              <a:t>a </a:t>
            </a:r>
            <a:r>
              <a:rPr lang="en-US" altLang="ja-JP" sz="2000"/>
              <a:t>scattering, the scattering radii weakly depend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on the incident energy. </a:t>
            </a:r>
          </a:p>
        </p:txBody>
      </p:sp>
      <p:sp>
        <p:nvSpPr>
          <p:cNvPr id="29702" name="テキスト ボックス 54"/>
          <p:cNvSpPr txBox="1">
            <a:spLocks noChangeArrowheads="1"/>
          </p:cNvSpPr>
          <p:nvPr/>
        </p:nvSpPr>
        <p:spPr bwMode="auto">
          <a:xfrm rot="16200000">
            <a:off x="-870903" y="3742232"/>
            <a:ext cx="27860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Scattering radii (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 )</a:t>
            </a:r>
            <a:endParaRPr lang="ja-JP" altLang="en-US" sz="2400" dirty="0"/>
          </a:p>
        </p:txBody>
      </p:sp>
      <p:sp>
        <p:nvSpPr>
          <p:cNvPr id="29705" name="テキスト ボックス 5"/>
          <p:cNvSpPr txBox="1">
            <a:spLocks noChangeArrowheads="1"/>
          </p:cNvSpPr>
          <p:nvPr/>
        </p:nvSpPr>
        <p:spPr bwMode="auto">
          <a:xfrm>
            <a:off x="7612588" y="4879831"/>
            <a:ext cx="60801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0</a:t>
            </a:r>
            <a:r>
              <a:rPr lang="en-US" altLang="ja-JP" sz="2800" baseline="-25000" dirty="0"/>
              <a:t>1</a:t>
            </a:r>
            <a:r>
              <a:rPr lang="en-US" altLang="ja-JP" sz="2800" baseline="30000" dirty="0"/>
              <a:t>+</a:t>
            </a:r>
            <a:endParaRPr lang="ja-JP" altLang="en-US" sz="2800" baseline="30000" dirty="0"/>
          </a:p>
        </p:txBody>
      </p:sp>
      <p:sp>
        <p:nvSpPr>
          <p:cNvPr id="29709" name="テキスト ボックス 59"/>
          <p:cNvSpPr txBox="1">
            <a:spLocks noChangeArrowheads="1"/>
          </p:cNvSpPr>
          <p:nvPr/>
        </p:nvSpPr>
        <p:spPr bwMode="auto">
          <a:xfrm>
            <a:off x="1556356" y="1938154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endParaRPr lang="ja-JP" altLang="en-US" sz="28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450013" y="814388"/>
            <a:ext cx="723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450013" y="1146175"/>
            <a:ext cx="723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450013" y="1344295"/>
            <a:ext cx="72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818438" y="917575"/>
            <a:ext cx="723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02563" y="785813"/>
            <a:ext cx="7254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300788" y="1030288"/>
            <a:ext cx="2667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テキスト ボックス 115"/>
          <p:cNvSpPr txBox="1">
            <a:spLocks noChangeArrowheads="1"/>
          </p:cNvSpPr>
          <p:nvPr/>
        </p:nvSpPr>
        <p:spPr bwMode="auto">
          <a:xfrm>
            <a:off x="8748713" y="1052513"/>
            <a:ext cx="3635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3α</a:t>
            </a:r>
            <a:endParaRPr lang="ja-JP" altLang="en-US" sz="1800"/>
          </a:p>
        </p:txBody>
      </p:sp>
      <p:grpSp>
        <p:nvGrpSpPr>
          <p:cNvPr id="2" name="グループ化 116"/>
          <p:cNvGrpSpPr>
            <a:grpSpLocks/>
          </p:cNvGrpSpPr>
          <p:nvPr/>
        </p:nvGrpSpPr>
        <p:grpSpPr bwMode="auto">
          <a:xfrm>
            <a:off x="6596175" y="221911"/>
            <a:ext cx="440159" cy="436111"/>
            <a:chOff x="4427984" y="2291786"/>
            <a:chExt cx="3096344" cy="30814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円/楕円 40"/>
            <p:cNvSpPr/>
            <p:nvPr/>
          </p:nvSpPr>
          <p:spPr>
            <a:xfrm>
              <a:off x="4427984" y="2291786"/>
              <a:ext cx="3096344" cy="3081430"/>
            </a:xfrm>
            <a:prstGeom prst="ellipse">
              <a:avLst/>
            </a:prstGeom>
            <a:grp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047803" y="2677781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191093" y="3888112"/>
              <a:ext cx="286583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6826560" y="4261022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6222245" y="4470376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368723" y="4679730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549397" y="3953535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932618" y="4221768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776868" y="3233880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462176" y="2756289"/>
              <a:ext cx="286583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219201" y="3508657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708190" y="2946018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122564" y="3449774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29718" name="グループ化 130"/>
          <p:cNvGrpSpPr>
            <a:grpSpLocks/>
          </p:cNvGrpSpPr>
          <p:nvPr/>
        </p:nvGrpSpPr>
        <p:grpSpPr bwMode="auto">
          <a:xfrm>
            <a:off x="7875588" y="112713"/>
            <a:ext cx="620712" cy="573087"/>
            <a:chOff x="4198972" y="2060847"/>
            <a:chExt cx="3024336" cy="2880320"/>
          </a:xfrm>
        </p:grpSpPr>
        <p:sp>
          <p:nvSpPr>
            <p:cNvPr id="25" name="円/楕円 24"/>
            <p:cNvSpPr/>
            <p:nvPr/>
          </p:nvSpPr>
          <p:spPr>
            <a:xfrm>
              <a:off x="4198972" y="2060847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119420" y="2108719"/>
              <a:ext cx="1283990" cy="1284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253114" y="3106058"/>
              <a:ext cx="1291728" cy="1276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529372" y="3361378"/>
              <a:ext cx="1322662" cy="13085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454221" y="3744357"/>
              <a:ext cx="286193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403411" y="3848083"/>
              <a:ext cx="286193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65279" y="3441165"/>
              <a:ext cx="286188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962525" y="2747018"/>
              <a:ext cx="286188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320527" y="2611377"/>
              <a:ext cx="286193" cy="27925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699539" y="4031591"/>
              <a:ext cx="286188" cy="2952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668599" y="2220422"/>
              <a:ext cx="293925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962525" y="3544891"/>
              <a:ext cx="286188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608918" y="3257657"/>
              <a:ext cx="286193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949253" y="3983719"/>
              <a:ext cx="293925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506164" y="2962441"/>
              <a:ext cx="286193" cy="2952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194571" y="4270953"/>
              <a:ext cx="278456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9719" name="テキスト ボックス 147"/>
          <p:cNvSpPr txBox="1">
            <a:spLocks noChangeArrowheads="1"/>
          </p:cNvSpPr>
          <p:nvPr/>
        </p:nvSpPr>
        <p:spPr bwMode="auto">
          <a:xfrm>
            <a:off x="8101013" y="1146175"/>
            <a:ext cx="433387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</a:t>
            </a:r>
            <a:r>
              <a:rPr lang="en-US" altLang="ja-JP" sz="1800" baseline="30000"/>
              <a:t>12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20" name="テキスト ボックス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769" y="631477"/>
            <a:ext cx="416948" cy="294091"/>
          </a:xfrm>
          <a:prstGeom prst="rect">
            <a:avLst/>
          </a:prstGeom>
          <a:blipFill rotWithShape="1">
            <a:blip r:embed="rId5" cstate="print"/>
            <a:stretch>
              <a:fillRect b="-16667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1" name="テキスト ボックス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1530" y="1046677"/>
            <a:ext cx="416948" cy="294091"/>
          </a:xfrm>
          <a:prstGeom prst="rect">
            <a:avLst/>
          </a:prstGeom>
          <a:blipFill rotWithShape="1">
            <a:blip r:embed="rId6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2" name="テキスト ボックス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769" y="1334709"/>
            <a:ext cx="416948" cy="294091"/>
          </a:xfrm>
          <a:prstGeom prst="rect">
            <a:avLst/>
          </a:prstGeom>
          <a:blipFill rotWithShape="1">
            <a:blip r:embed="rId7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3" name="テキスト ボックス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47540" y="404664"/>
            <a:ext cx="416948" cy="294091"/>
          </a:xfrm>
          <a:prstGeom prst="rect">
            <a:avLst/>
          </a:prstGeom>
          <a:blipFill rotWithShape="1">
            <a:blip r:embed="rId8" cstate="print"/>
            <a:stretch>
              <a:fillRect b="-24490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4" name="テキスト ボックス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47540" y="692696"/>
            <a:ext cx="416948" cy="294091"/>
          </a:xfrm>
          <a:prstGeom prst="rect">
            <a:avLst/>
          </a:prstGeom>
          <a:blipFill rotWithShape="1">
            <a:blip r:embed="rId9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7620000" y="131763"/>
            <a:ext cx="0" cy="13525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テキスト ボックス 53"/>
          <p:cNvSpPr txBox="1">
            <a:spLocks noChangeArrowheads="1"/>
          </p:cNvSpPr>
          <p:nvPr/>
        </p:nvSpPr>
        <p:spPr bwMode="auto">
          <a:xfrm>
            <a:off x="3645216" y="6277460"/>
            <a:ext cx="157126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 MeV )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9385" y="180000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74009" y="302381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78633" y="4293813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83257" y="55083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8005" y="5824452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036904" y="5838308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190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38168" y="5824456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248672" y="5819844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37538" y="199862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prm4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3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2"/>
          <p:cNvSpPr txBox="1">
            <a:spLocks noChangeArrowheads="1"/>
          </p:cNvSpPr>
          <p:nvPr/>
        </p:nvSpPr>
        <p:spPr bwMode="auto">
          <a:xfrm>
            <a:off x="98425" y="87313"/>
            <a:ext cx="5156200" cy="4000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Incident energy dependence of α+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r>
              <a:rPr lang="ja-JP" altLang="en-US" sz="2000"/>
              <a:t> </a:t>
            </a:r>
            <a:r>
              <a:rPr lang="en-US" altLang="ja-JP" sz="2000"/>
              <a:t>scattering</a:t>
            </a:r>
          </a:p>
        </p:txBody>
      </p:sp>
      <p:sp>
        <p:nvSpPr>
          <p:cNvPr id="29700" name="テキスト ボックス 4"/>
          <p:cNvSpPr txBox="1">
            <a:spLocks noChangeArrowheads="1"/>
          </p:cNvSpPr>
          <p:nvPr/>
        </p:nvSpPr>
        <p:spPr bwMode="auto">
          <a:xfrm>
            <a:off x="230188" y="714375"/>
            <a:ext cx="556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 </a:t>
            </a:r>
            <a:r>
              <a:rPr lang="en-US" altLang="ja-JP" sz="2000">
                <a:latin typeface="Symbol" panose="05050102010706020507" pitchFamily="18" charset="2"/>
              </a:rPr>
              <a:t>a </a:t>
            </a:r>
            <a:r>
              <a:rPr lang="en-US" altLang="ja-JP" sz="2000"/>
              <a:t>scattering, the scattering radii weakly depend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on the incident energy. </a:t>
            </a:r>
          </a:p>
        </p:txBody>
      </p:sp>
      <p:sp>
        <p:nvSpPr>
          <p:cNvPr id="29702" name="テキスト ボックス 54"/>
          <p:cNvSpPr txBox="1">
            <a:spLocks noChangeArrowheads="1"/>
          </p:cNvSpPr>
          <p:nvPr/>
        </p:nvSpPr>
        <p:spPr bwMode="auto">
          <a:xfrm rot="16200000">
            <a:off x="-840423" y="3701592"/>
            <a:ext cx="27860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Scattering radii (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 )</a:t>
            </a:r>
            <a:endParaRPr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6450013" y="814388"/>
            <a:ext cx="723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450013" y="1146175"/>
            <a:ext cx="723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450013" y="1344295"/>
            <a:ext cx="72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818438" y="917575"/>
            <a:ext cx="723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02563" y="785813"/>
            <a:ext cx="7254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300788" y="1030288"/>
            <a:ext cx="2667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テキスト ボックス 115"/>
          <p:cNvSpPr txBox="1">
            <a:spLocks noChangeArrowheads="1"/>
          </p:cNvSpPr>
          <p:nvPr/>
        </p:nvSpPr>
        <p:spPr bwMode="auto">
          <a:xfrm>
            <a:off x="8748713" y="1052513"/>
            <a:ext cx="3635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3α</a:t>
            </a:r>
            <a:endParaRPr lang="ja-JP" altLang="en-US" sz="1800"/>
          </a:p>
        </p:txBody>
      </p:sp>
      <p:grpSp>
        <p:nvGrpSpPr>
          <p:cNvPr id="2" name="グループ化 116"/>
          <p:cNvGrpSpPr>
            <a:grpSpLocks/>
          </p:cNvGrpSpPr>
          <p:nvPr/>
        </p:nvGrpSpPr>
        <p:grpSpPr bwMode="auto">
          <a:xfrm>
            <a:off x="6596175" y="221911"/>
            <a:ext cx="440159" cy="436111"/>
            <a:chOff x="4427984" y="2291786"/>
            <a:chExt cx="3096344" cy="30814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円/楕円 40"/>
            <p:cNvSpPr/>
            <p:nvPr/>
          </p:nvSpPr>
          <p:spPr>
            <a:xfrm>
              <a:off x="4427984" y="2291786"/>
              <a:ext cx="3096344" cy="3081430"/>
            </a:xfrm>
            <a:prstGeom prst="ellipse">
              <a:avLst/>
            </a:prstGeom>
            <a:grp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047803" y="2677781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191093" y="3888112"/>
              <a:ext cx="286583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6826560" y="4261022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6222245" y="4470376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368723" y="4679730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549397" y="3953535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932618" y="4221768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776868" y="3233880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462176" y="2756289"/>
              <a:ext cx="286583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219201" y="3508657"/>
              <a:ext cx="292815" cy="2878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708190" y="2946018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122564" y="3449774"/>
              <a:ext cx="286583" cy="28786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29718" name="グループ化 130"/>
          <p:cNvGrpSpPr>
            <a:grpSpLocks/>
          </p:cNvGrpSpPr>
          <p:nvPr/>
        </p:nvGrpSpPr>
        <p:grpSpPr bwMode="auto">
          <a:xfrm>
            <a:off x="7875588" y="112713"/>
            <a:ext cx="620712" cy="573087"/>
            <a:chOff x="4198972" y="2060847"/>
            <a:chExt cx="3024336" cy="2880320"/>
          </a:xfrm>
        </p:grpSpPr>
        <p:sp>
          <p:nvSpPr>
            <p:cNvPr id="25" name="円/楕円 24"/>
            <p:cNvSpPr/>
            <p:nvPr/>
          </p:nvSpPr>
          <p:spPr>
            <a:xfrm>
              <a:off x="4198972" y="2060847"/>
              <a:ext cx="3024336" cy="288032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119420" y="2108719"/>
              <a:ext cx="1283990" cy="1284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253114" y="3106058"/>
              <a:ext cx="1291728" cy="1276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529372" y="3361378"/>
              <a:ext cx="1322662" cy="13085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454221" y="3744357"/>
              <a:ext cx="286193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403411" y="3848083"/>
              <a:ext cx="286193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65279" y="3441165"/>
              <a:ext cx="286188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962525" y="2747018"/>
              <a:ext cx="286188" cy="2872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320527" y="2611377"/>
              <a:ext cx="286193" cy="27925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699539" y="4031591"/>
              <a:ext cx="286188" cy="2952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668599" y="2220422"/>
              <a:ext cx="293925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962525" y="3544891"/>
              <a:ext cx="286188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608918" y="3257657"/>
              <a:ext cx="286193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949253" y="3983719"/>
              <a:ext cx="293925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506164" y="2962441"/>
              <a:ext cx="286193" cy="2952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194571" y="4270953"/>
              <a:ext cx="278456" cy="2872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9719" name="テキスト ボックス 147"/>
          <p:cNvSpPr txBox="1">
            <a:spLocks noChangeArrowheads="1"/>
          </p:cNvSpPr>
          <p:nvPr/>
        </p:nvSpPr>
        <p:spPr bwMode="auto">
          <a:xfrm>
            <a:off x="8101013" y="1146175"/>
            <a:ext cx="433387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</a:t>
            </a:r>
            <a:r>
              <a:rPr lang="en-US" altLang="ja-JP" sz="1800" baseline="30000"/>
              <a:t>12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20" name="テキスト ボックス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769" y="631477"/>
            <a:ext cx="416948" cy="294091"/>
          </a:xfrm>
          <a:prstGeom prst="rect">
            <a:avLst/>
          </a:prstGeom>
          <a:blipFill rotWithShape="1">
            <a:blip r:embed="rId4" cstate="print"/>
            <a:stretch>
              <a:fillRect b="-16667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1" name="テキスト ボックス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1530" y="1046677"/>
            <a:ext cx="416948" cy="294091"/>
          </a:xfrm>
          <a:prstGeom prst="rect">
            <a:avLst/>
          </a:prstGeom>
          <a:blipFill rotWithShape="1">
            <a:blip r:embed="rId5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2" name="テキスト ボックス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769" y="1334709"/>
            <a:ext cx="416948" cy="294091"/>
          </a:xfrm>
          <a:prstGeom prst="rect">
            <a:avLst/>
          </a:prstGeom>
          <a:blipFill rotWithShape="1">
            <a:blip r:embed="rId6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3" name="テキスト ボックス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47540" y="404664"/>
            <a:ext cx="416948" cy="294091"/>
          </a:xfrm>
          <a:prstGeom prst="rect">
            <a:avLst/>
          </a:prstGeom>
          <a:blipFill rotWithShape="1">
            <a:blip r:embed="rId7" cstate="print"/>
            <a:stretch>
              <a:fillRect b="-24490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sp>
        <p:nvSpPr>
          <p:cNvPr id="24" name="テキスト ボックス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47540" y="692696"/>
            <a:ext cx="416948" cy="294091"/>
          </a:xfrm>
          <a:prstGeom prst="rect">
            <a:avLst/>
          </a:prstGeom>
          <a:blipFill rotWithShape="1">
            <a:blip r:embed="rId8" cstate="print"/>
            <a:stretch>
              <a:fillRect b="-27083"/>
            </a:stretch>
          </a:blipFill>
          <a:ln w="28575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noFill/>
                <a:ea typeface="ＭＳ Ｐゴシック" charset="-128"/>
              </a:rPr>
              <a:t> 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7620000" y="131763"/>
            <a:ext cx="0" cy="13525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テキスト ボックス 53"/>
          <p:cNvSpPr txBox="1">
            <a:spLocks noChangeArrowheads="1"/>
          </p:cNvSpPr>
          <p:nvPr/>
        </p:nvSpPr>
        <p:spPr bwMode="auto">
          <a:xfrm>
            <a:off x="3574096" y="6236820"/>
            <a:ext cx="157126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lab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 MeV )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8265" y="1759366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02889" y="2983178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07513" y="4253173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12137" y="546775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6885" y="5783812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965784" y="5797668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190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67048" y="5783816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177552" y="5779204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817" y="1791411"/>
            <a:ext cx="7237414" cy="4462647"/>
          </a:xfrm>
          <a:prstGeom prst="rect">
            <a:avLst/>
          </a:prstGeom>
        </p:spPr>
      </p:pic>
      <p:sp>
        <p:nvSpPr>
          <p:cNvPr id="80" name="テキスト ボックス 56"/>
          <p:cNvSpPr txBox="1">
            <a:spLocks noChangeArrowheads="1"/>
          </p:cNvSpPr>
          <p:nvPr/>
        </p:nvSpPr>
        <p:spPr bwMode="auto">
          <a:xfrm>
            <a:off x="1529564" y="3957001"/>
            <a:ext cx="60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81" name="テキスト ボックス 59"/>
          <p:cNvSpPr txBox="1">
            <a:spLocks noChangeArrowheads="1"/>
          </p:cNvSpPr>
          <p:nvPr/>
        </p:nvSpPr>
        <p:spPr bwMode="auto">
          <a:xfrm>
            <a:off x="1586830" y="1922454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endParaRPr lang="ja-JP" alt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04485" y="1791695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09109" y="3015507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13733" y="4285502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18357" y="5500084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063105" y="5871560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72004" y="5885416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190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173268" y="5871564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283772" y="5866952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90</a:t>
            </a:r>
            <a:endParaRPr kumimoji="1" lang="ja-JP" altLang="en-US" sz="2400" dirty="0"/>
          </a:p>
        </p:txBody>
      </p:sp>
      <p:sp>
        <p:nvSpPr>
          <p:cNvPr id="90" name="テキスト ボックス 59"/>
          <p:cNvSpPr txBox="1">
            <a:spLocks noChangeArrowheads="1"/>
          </p:cNvSpPr>
          <p:nvPr/>
        </p:nvSpPr>
        <p:spPr bwMode="auto">
          <a:xfrm>
            <a:off x="1513810" y="5256757"/>
            <a:ext cx="59610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ΔR</a:t>
            </a:r>
            <a:r>
              <a:rPr lang="en-US" altLang="ja-JP" sz="2400" baseline="-25000" dirty="0"/>
              <a:t>SC</a:t>
            </a:r>
            <a:r>
              <a:rPr lang="en-US" altLang="ja-JP" sz="2400" dirty="0"/>
              <a:t> =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Rsc</a:t>
            </a:r>
            <a:r>
              <a:rPr lang="en-US" altLang="ja-JP" sz="2400" dirty="0">
                <a:solidFill>
                  <a:srgbClr val="FF0000"/>
                </a:solidFill>
              </a:rPr>
              <a:t>(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) </a:t>
            </a:r>
            <a:r>
              <a:rPr lang="ja-JP" altLang="en-US" sz="2400" dirty="0"/>
              <a:t>－</a:t>
            </a:r>
            <a:r>
              <a:rPr lang="en-US" altLang="ja-JP" sz="2400" dirty="0">
                <a:solidFill>
                  <a:srgbClr val="0000FF"/>
                </a:solidFill>
              </a:rPr>
              <a:t>R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SC</a:t>
            </a:r>
            <a:r>
              <a:rPr lang="en-US" altLang="ja-JP" sz="2400" dirty="0">
                <a:solidFill>
                  <a:srgbClr val="0000FF"/>
                </a:solidFill>
              </a:rPr>
              <a:t>( 2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 </a:t>
            </a:r>
            <a:r>
              <a:rPr lang="en-US" altLang="ja-JP" sz="2400" dirty="0">
                <a:solidFill>
                  <a:srgbClr val="0000FF"/>
                </a:solidFill>
              </a:rPr>
              <a:t>)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0.9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 in average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7223760" y="2804160"/>
            <a:ext cx="690880" cy="150240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18108" y="2086109"/>
            <a:ext cx="114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-25000" dirty="0" smtClean="0"/>
              <a:t>2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data</a:t>
            </a:r>
          </a:p>
          <a:p>
            <a:r>
              <a:rPr lang="en-US" altLang="ja-JP" dirty="0" smtClean="0"/>
              <a:t>By M. Itoh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95775" y="2804160"/>
            <a:ext cx="12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PRC84 (11)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237538" y="445372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prm4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5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40" y="3709234"/>
            <a:ext cx="2886312" cy="28094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61" y="886445"/>
            <a:ext cx="2886312" cy="280947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90012" y="3836108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27898" y="1066777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20" y="918168"/>
            <a:ext cx="4807734" cy="45956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" y="870592"/>
            <a:ext cx="2886312" cy="280947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2" y="3692794"/>
            <a:ext cx="2886312" cy="28094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08891" y="1033397"/>
            <a:ext cx="137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elastic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0570" y="3866584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9050" y="466725"/>
            <a:ext cx="15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/>
              <a:t>E</a:t>
            </a:r>
            <a:r>
              <a:rPr lang="en-US" altLang="ja-JP" sz="1800" baseline="-25000" dirty="0" err="1" smtClean="0"/>
              <a:t>lab</a:t>
            </a:r>
            <a:r>
              <a:rPr lang="en-US" altLang="ja-JP" sz="1800" baseline="-25000" dirty="0" smtClean="0"/>
              <a:t> </a:t>
            </a:r>
            <a:r>
              <a:rPr lang="en-US" altLang="ja-JP" sz="1800" dirty="0"/>
              <a:t>= </a:t>
            </a:r>
            <a:r>
              <a:rPr lang="en-US" altLang="ja-JP" sz="1800" dirty="0" smtClean="0"/>
              <a:t>386 MeV</a:t>
            </a:r>
            <a:endParaRPr lang="ja-JP" altLang="en-US" sz="1800" dirty="0"/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2139726" y="466725"/>
            <a:ext cx="685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●</a:t>
            </a:r>
            <a:r>
              <a:rPr lang="ja-JP" altLang="en-US" sz="1800" dirty="0" smtClean="0"/>
              <a:t>：</a:t>
            </a:r>
            <a:r>
              <a:rPr lang="en-US" altLang="ja-JP" sz="1800" dirty="0"/>
              <a:t>experimental </a:t>
            </a:r>
            <a:r>
              <a:rPr lang="en-US" altLang="ja-JP" sz="1800" dirty="0" smtClean="0"/>
              <a:t>data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(M. Itoh, PRC84)  </a:t>
            </a:r>
            <a:r>
              <a:rPr lang="ja-JP" altLang="en-US" sz="1800" dirty="0" smtClean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B</a:t>
            </a:r>
            <a:r>
              <a:rPr lang="en-US" altLang="ja-JP" sz="1800" dirty="0" smtClean="0">
                <a:solidFill>
                  <a:srgbClr val="0000FF"/>
                </a:solidFill>
              </a:rPr>
              <a:t>lue curves: Coupled-channels</a:t>
            </a:r>
            <a:endParaRPr lang="ja-JP" altLang="en-US" sz="1800" dirty="0"/>
          </a:p>
        </p:txBody>
      </p:sp>
      <p:sp>
        <p:nvSpPr>
          <p:cNvPr id="17" name="テキスト ボックス 21"/>
          <p:cNvSpPr txBox="1">
            <a:spLocks noChangeArrowheads="1"/>
          </p:cNvSpPr>
          <p:nvPr/>
        </p:nvSpPr>
        <p:spPr bwMode="auto">
          <a:xfrm>
            <a:off x="34925" y="44450"/>
            <a:ext cx="52578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of the differential cross section in α +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518490" y="214314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513868" y="489095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1103" y="646268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8498" y="6458067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42236" y="4152521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/>
              <a:t>0</a:t>
            </a:r>
            <a:r>
              <a:rPr kumimoji="1" lang="en-US" altLang="ja-JP" sz="3200" baseline="-25000" dirty="0" smtClean="0"/>
              <a:t>3</a:t>
            </a:r>
            <a:r>
              <a:rPr kumimoji="1" lang="en-US" altLang="ja-JP" sz="3200" baseline="30000" dirty="0" smtClean="0"/>
              <a:t>+</a:t>
            </a:r>
            <a:endParaRPr kumimoji="1" lang="ja-JP" altLang="en-US" sz="32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34384" y="2786727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66728" y="1251715"/>
            <a:ext cx="20649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altLang="ja-JP" sz="3200" dirty="0" smtClean="0">
                <a:solidFill>
                  <a:srgbClr val="0000FF"/>
                </a:solidFill>
              </a:rPr>
              <a:t>Ex=10 MeV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2946070" y="2976266"/>
            <a:ext cx="15937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60300" y="5565442"/>
            <a:ext cx="1524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9701" y="11273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prm4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27"/>
          <p:cNvSpPr txBox="1">
            <a:spLocks noChangeArrowheads="1"/>
          </p:cNvSpPr>
          <p:nvPr/>
        </p:nvSpPr>
        <p:spPr bwMode="auto">
          <a:xfrm>
            <a:off x="320675" y="2266950"/>
            <a:ext cx="658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⇒</a:t>
            </a:r>
            <a:r>
              <a:rPr lang="en-US" altLang="ja-JP" sz="2000"/>
              <a:t>We calculate the radius of the scattering area from              .</a:t>
            </a:r>
            <a:endParaRPr lang="ja-JP" altLang="en-US" sz="2000"/>
          </a:p>
        </p:txBody>
      </p:sp>
      <p:sp>
        <p:nvSpPr>
          <p:cNvPr id="27651" name="テキスト ボックス 3"/>
          <p:cNvSpPr txBox="1">
            <a:spLocks noChangeArrowheads="1"/>
          </p:cNvSpPr>
          <p:nvPr/>
        </p:nvSpPr>
        <p:spPr bwMode="auto">
          <a:xfrm>
            <a:off x="111125" y="119063"/>
            <a:ext cx="2613025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Scattering radius</a:t>
            </a:r>
            <a:endParaRPr lang="ja-JP" altLang="en-US" sz="2800"/>
          </a:p>
        </p:txBody>
      </p:sp>
      <p:sp>
        <p:nvSpPr>
          <p:cNvPr id="27652" name="テキスト ボックス 53"/>
          <p:cNvSpPr txBox="1">
            <a:spLocks noChangeArrowheads="1"/>
          </p:cNvSpPr>
          <p:nvPr/>
        </p:nvSpPr>
        <p:spPr bwMode="auto">
          <a:xfrm>
            <a:off x="34925" y="1198563"/>
            <a:ext cx="3521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>
                <a:solidFill>
                  <a:srgbClr val="0033CC"/>
                </a:solidFill>
              </a:rPr>
              <a:t>（</a:t>
            </a:r>
            <a:r>
              <a:rPr lang="en-US" altLang="ja-JP" sz="2200">
                <a:solidFill>
                  <a:srgbClr val="0033CC"/>
                </a:solidFill>
              </a:rPr>
              <a:t>1</a:t>
            </a:r>
            <a:r>
              <a:rPr lang="ja-JP" altLang="en-US" sz="2200">
                <a:solidFill>
                  <a:srgbClr val="0033CC"/>
                </a:solidFill>
              </a:rPr>
              <a:t>）</a:t>
            </a:r>
            <a:r>
              <a:rPr lang="en-US" altLang="ja-JP" sz="2200">
                <a:solidFill>
                  <a:srgbClr val="0033CC"/>
                </a:solidFill>
              </a:rPr>
              <a:t>General scattering theory</a:t>
            </a:r>
            <a:endParaRPr lang="ja-JP" altLang="en-US" sz="2200">
              <a:solidFill>
                <a:srgbClr val="0033CC"/>
              </a:solidFill>
            </a:endParaRPr>
          </a:p>
        </p:txBody>
      </p:sp>
      <p:sp>
        <p:nvSpPr>
          <p:cNvPr id="27653" name="テキスト ボックス 59"/>
          <p:cNvSpPr txBox="1">
            <a:spLocks noChangeArrowheads="1"/>
          </p:cNvSpPr>
          <p:nvPr/>
        </p:nvSpPr>
        <p:spPr bwMode="auto">
          <a:xfrm>
            <a:off x="-17463" y="2924175"/>
            <a:ext cx="4433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>
                <a:solidFill>
                  <a:srgbClr val="0033CC"/>
                </a:solidFill>
              </a:rPr>
              <a:t>（</a:t>
            </a:r>
            <a:r>
              <a:rPr lang="en-US" altLang="ja-JP" sz="2200">
                <a:solidFill>
                  <a:srgbClr val="0033CC"/>
                </a:solidFill>
              </a:rPr>
              <a:t>2</a:t>
            </a:r>
            <a:r>
              <a:rPr lang="ja-JP" altLang="en-US" sz="2200">
                <a:solidFill>
                  <a:srgbClr val="0033CC"/>
                </a:solidFill>
              </a:rPr>
              <a:t>）</a:t>
            </a:r>
            <a:r>
              <a:rPr lang="en-US" altLang="ja-JP" sz="2200">
                <a:solidFill>
                  <a:srgbClr val="0033CC"/>
                </a:solidFill>
              </a:rPr>
              <a:t>Definition of the scattering radius</a:t>
            </a:r>
            <a:endParaRPr lang="ja-JP" altLang="en-US" sz="2200">
              <a:solidFill>
                <a:srgbClr val="0033CC"/>
              </a:solidFill>
            </a:endParaRPr>
          </a:p>
        </p:txBody>
      </p:sp>
      <p:sp>
        <p:nvSpPr>
          <p:cNvPr id="27654" name="正方形/長方形 8"/>
          <p:cNvSpPr>
            <a:spLocks noChangeArrowheads="1"/>
          </p:cNvSpPr>
          <p:nvPr/>
        </p:nvSpPr>
        <p:spPr bwMode="auto">
          <a:xfrm>
            <a:off x="107950" y="796925"/>
            <a:ext cx="574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We characterize the spatial size of scattering area.</a:t>
            </a:r>
            <a:endParaRPr lang="ja-JP" altLang="en-US" sz="2000"/>
          </a:p>
        </p:txBody>
      </p:sp>
      <p:sp>
        <p:nvSpPr>
          <p:cNvPr id="63" name="正方形/長方形 62"/>
          <p:cNvSpPr/>
          <p:nvPr/>
        </p:nvSpPr>
        <p:spPr bwMode="auto">
          <a:xfrm>
            <a:off x="1485900" y="5330825"/>
            <a:ext cx="2892425" cy="600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07950" y="3429000"/>
            <a:ext cx="4537075" cy="28082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3" name="円/楕円 72"/>
          <p:cNvSpPr/>
          <p:nvPr/>
        </p:nvSpPr>
        <p:spPr bwMode="auto">
          <a:xfrm>
            <a:off x="6780213" y="1322388"/>
            <a:ext cx="258762" cy="268287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7545388" y="712788"/>
            <a:ext cx="0" cy="1322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7893050" y="1038225"/>
            <a:ext cx="852488" cy="827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9" name="直線コネクタ 18"/>
          <p:cNvCxnSpPr>
            <a:stCxn id="47" idx="2"/>
            <a:endCxn id="73" idx="6"/>
          </p:cNvCxnSpPr>
          <p:nvPr/>
        </p:nvCxnSpPr>
        <p:spPr>
          <a:xfrm flipH="1">
            <a:off x="7038975" y="1452563"/>
            <a:ext cx="85407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0"/>
          <p:cNvGrpSpPr>
            <a:grpSpLocks/>
          </p:cNvGrpSpPr>
          <p:nvPr/>
        </p:nvGrpSpPr>
        <p:grpSpPr bwMode="auto">
          <a:xfrm>
            <a:off x="5883275" y="5178425"/>
            <a:ext cx="2936875" cy="1274763"/>
            <a:chOff x="5883471" y="3162453"/>
            <a:chExt cx="2937001" cy="1274658"/>
          </a:xfrm>
        </p:grpSpPr>
        <p:grpSp>
          <p:nvGrpSpPr>
            <p:cNvPr id="27695" name="グループ化 9"/>
            <p:cNvGrpSpPr>
              <a:grpSpLocks/>
            </p:cNvGrpSpPr>
            <p:nvPr/>
          </p:nvGrpSpPr>
          <p:grpSpPr bwMode="auto">
            <a:xfrm>
              <a:off x="5883471" y="3162453"/>
              <a:ext cx="2937001" cy="1274658"/>
              <a:chOff x="5883471" y="3162453"/>
              <a:chExt cx="2937001" cy="1274658"/>
            </a:xfrm>
          </p:grpSpPr>
          <p:grpSp>
            <p:nvGrpSpPr>
              <p:cNvPr id="27697" name="グループ化 38"/>
              <p:cNvGrpSpPr>
                <a:grpSpLocks/>
              </p:cNvGrpSpPr>
              <p:nvPr/>
            </p:nvGrpSpPr>
            <p:grpSpPr bwMode="auto">
              <a:xfrm>
                <a:off x="5883471" y="3162453"/>
                <a:ext cx="2937001" cy="1274658"/>
                <a:chOff x="5883471" y="3162453"/>
                <a:chExt cx="2937001" cy="1274658"/>
              </a:xfrm>
            </p:grpSpPr>
            <p:grpSp>
              <p:nvGrpSpPr>
                <p:cNvPr id="27699" name="グループ化 5"/>
                <p:cNvGrpSpPr>
                  <a:grpSpLocks/>
                </p:cNvGrpSpPr>
                <p:nvPr/>
              </p:nvGrpSpPr>
              <p:grpSpPr bwMode="auto">
                <a:xfrm>
                  <a:off x="6439549" y="3162453"/>
                  <a:ext cx="2380923" cy="1274658"/>
                  <a:chOff x="6439549" y="3162453"/>
                  <a:chExt cx="2380923" cy="1274658"/>
                </a:xfrm>
              </p:grpSpPr>
              <p:sp>
                <p:nvSpPr>
                  <p:cNvPr id="44" name="円/楕円 43"/>
                  <p:cNvSpPr/>
                  <p:nvPr/>
                </p:nvSpPr>
                <p:spPr>
                  <a:xfrm>
                    <a:off x="7667898" y="3578344"/>
                    <a:ext cx="893801" cy="858767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27703" name="テキスト ボックス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9549" y="3162453"/>
                    <a:ext cx="238092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ja-JP" sz="1600" b="1"/>
                      <a:t>k, incident wave number</a:t>
                    </a:r>
                    <a:endParaRPr lang="ja-JP" altLang="en-US" sz="1600" b="1"/>
                  </a:p>
                </p:txBody>
              </p:sp>
            </p:grpSp>
            <p:cxnSp>
              <p:nvCxnSpPr>
                <p:cNvPr id="23" name="直線矢印コネクタ 22"/>
                <p:cNvCxnSpPr/>
                <p:nvPr/>
              </p:nvCxnSpPr>
              <p:spPr>
                <a:xfrm>
                  <a:off x="5883471" y="4006933"/>
                  <a:ext cx="293700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/>
                <p:cNvCxnSpPr/>
                <p:nvPr/>
              </p:nvCxnSpPr>
              <p:spPr>
                <a:xfrm>
                  <a:off x="6732820" y="3645013"/>
                  <a:ext cx="1160512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円/楕円 11"/>
              <p:cNvSpPr/>
              <p:nvPr/>
            </p:nvSpPr>
            <p:spPr>
              <a:xfrm>
                <a:off x="6537549" y="3578344"/>
                <a:ext cx="122243" cy="1381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cxnSp>
          <p:nvCxnSpPr>
            <p:cNvPr id="13" name="直線矢印コネクタ 12"/>
            <p:cNvCxnSpPr>
              <a:endCxn id="44" idx="0"/>
            </p:cNvCxnSpPr>
            <p:nvPr/>
          </p:nvCxnSpPr>
          <p:spPr>
            <a:xfrm flipV="1">
              <a:off x="8115592" y="3578344"/>
              <a:ext cx="0" cy="4174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21"/>
          <p:cNvGrpSpPr>
            <a:grpSpLocks/>
          </p:cNvGrpSpPr>
          <p:nvPr/>
        </p:nvGrpSpPr>
        <p:grpSpPr bwMode="auto">
          <a:xfrm>
            <a:off x="4778375" y="3068638"/>
            <a:ext cx="4257675" cy="1944687"/>
            <a:chOff x="4778734" y="4437112"/>
            <a:chExt cx="4257762" cy="1944216"/>
          </a:xfrm>
        </p:grpSpPr>
        <p:sp>
          <p:nvSpPr>
            <p:cNvPr id="7" name="右矢印 6"/>
            <p:cNvSpPr/>
            <p:nvPr/>
          </p:nvSpPr>
          <p:spPr bwMode="auto">
            <a:xfrm rot="10800000">
              <a:off x="4778734" y="4914833"/>
              <a:ext cx="1195412" cy="1395075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077336" y="4437112"/>
              <a:ext cx="2959160" cy="19442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694" name="テキスト ボックス 20"/>
            <p:cNvSpPr txBox="1">
              <a:spLocks noChangeArrowheads="1"/>
            </p:cNvSpPr>
            <p:nvPr/>
          </p:nvSpPr>
          <p:spPr bwMode="auto">
            <a:xfrm>
              <a:off x="6147778" y="4479044"/>
              <a:ext cx="2295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cf. mean matter radius</a:t>
              </a:r>
              <a:endParaRPr lang="ja-JP" altLang="en-US" sz="1800"/>
            </a:p>
          </p:txBody>
        </p:sp>
      </p:grpSp>
      <p:sp>
        <p:nvSpPr>
          <p:cNvPr id="27665" name="テキスト ボックス 8"/>
          <p:cNvSpPr txBox="1">
            <a:spLocks noChangeArrowheads="1"/>
          </p:cNvSpPr>
          <p:nvPr/>
        </p:nvSpPr>
        <p:spPr bwMode="auto">
          <a:xfrm>
            <a:off x="7065010" y="239077"/>
            <a:ext cx="2050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Incident orbital </a:t>
            </a:r>
            <a:r>
              <a:rPr lang="en-US" altLang="ja-JP" sz="1800" dirty="0"/>
              <a:t>spin</a:t>
            </a:r>
            <a:endParaRPr lang="ja-JP" altLang="en-US" sz="1800" dirty="0"/>
          </a:p>
        </p:txBody>
      </p:sp>
      <p:graphicFrame>
        <p:nvGraphicFramePr>
          <p:cNvPr id="27666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6526848" y="248285"/>
          <a:ext cx="5572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5" name="数式" r:id="rId5" imgW="393359" imgH="215713" progId="Equation.3">
                  <p:embed/>
                </p:oleObj>
              </mc:Choice>
              <mc:Fallback>
                <p:oleObj name="数式" r:id="rId5" imgW="39335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848" y="248285"/>
                        <a:ext cx="5572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テキスト ボックス 10"/>
          <p:cNvSpPr txBox="1">
            <a:spLocks noChangeArrowheads="1"/>
          </p:cNvSpPr>
          <p:nvPr/>
        </p:nvSpPr>
        <p:spPr bwMode="auto">
          <a:xfrm>
            <a:off x="5464810" y="206375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spin</a:t>
            </a:r>
            <a:endParaRPr lang="ja-JP" altLang="en-US" sz="1800" dirty="0"/>
          </a:p>
        </p:txBody>
      </p:sp>
      <p:graphicFrame>
        <p:nvGraphicFramePr>
          <p:cNvPr id="27668" name="オブジェクト 20"/>
          <p:cNvGraphicFramePr>
            <a:graphicFrameLocks noChangeAspect="1"/>
          </p:cNvGraphicFramePr>
          <p:nvPr/>
        </p:nvGraphicFramePr>
        <p:xfrm>
          <a:off x="665163" y="1714500"/>
          <a:ext cx="24844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6" name="数式" r:id="rId7" imgW="1117115" imgH="215806" progId="Equation.3">
                  <p:embed/>
                </p:oleObj>
              </mc:Choice>
              <mc:Fallback>
                <p:oleObj name="数式" r:id="rId7" imgW="111711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714500"/>
                        <a:ext cx="24844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9" name="オブジェクト 24"/>
          <p:cNvGraphicFramePr>
            <a:graphicFrameLocks noChangeAspect="1"/>
          </p:cNvGraphicFramePr>
          <p:nvPr/>
        </p:nvGraphicFramePr>
        <p:xfrm>
          <a:off x="5668963" y="1798638"/>
          <a:ext cx="4857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7" name="数式" r:id="rId9" imgW="304536" imgH="215713" progId="Equation.3">
                  <p:embed/>
                </p:oleObj>
              </mc:Choice>
              <mc:Fallback>
                <p:oleObj name="数式" r:id="rId9" imgW="30453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1798638"/>
                        <a:ext cx="4857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オブジェクト 25"/>
          <p:cNvGraphicFramePr>
            <a:graphicFrameLocks noChangeAspect="1"/>
          </p:cNvGraphicFramePr>
          <p:nvPr/>
        </p:nvGraphicFramePr>
        <p:xfrm>
          <a:off x="6073775" y="2282825"/>
          <a:ext cx="5000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" name="数式" r:id="rId11" imgW="304536" imgH="215713" progId="Equation.3">
                  <p:embed/>
                </p:oleObj>
              </mc:Choice>
              <mc:Fallback>
                <p:oleObj name="数式" r:id="rId11" imgW="30453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2282825"/>
                        <a:ext cx="5000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テキスト ボックス 26"/>
          <p:cNvSpPr txBox="1">
            <a:spLocks noChangeArrowheads="1"/>
          </p:cNvSpPr>
          <p:nvPr/>
        </p:nvSpPr>
        <p:spPr bwMode="auto">
          <a:xfrm>
            <a:off x="3382963" y="1795463"/>
            <a:ext cx="227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⇒</a:t>
            </a:r>
            <a:r>
              <a:rPr lang="en-US" altLang="ja-JP" sz="1800"/>
              <a:t>partial cross section</a:t>
            </a:r>
            <a:endParaRPr lang="ja-JP" altLang="en-US" sz="1800"/>
          </a:p>
        </p:txBody>
      </p:sp>
      <p:sp>
        <p:nvSpPr>
          <p:cNvPr id="27672" name="テキスト ボックス 29"/>
          <p:cNvSpPr txBox="1">
            <a:spLocks noChangeArrowheads="1"/>
          </p:cNvSpPr>
          <p:nvPr/>
        </p:nvSpPr>
        <p:spPr bwMode="auto">
          <a:xfrm>
            <a:off x="184150" y="3479800"/>
            <a:ext cx="423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Effective orbital spin      of an </a:t>
            </a:r>
            <a:r>
              <a:rPr lang="en-US" altLang="ja-JP" sz="1800">
                <a:solidFill>
                  <a:srgbClr val="FF0000"/>
                </a:solidFill>
              </a:rPr>
              <a:t>incident wave</a:t>
            </a:r>
            <a:endParaRPr lang="ja-JP" altLang="en-US" sz="1800">
              <a:solidFill>
                <a:srgbClr val="FF0000"/>
              </a:solidFill>
            </a:endParaRPr>
          </a:p>
        </p:txBody>
      </p:sp>
      <p:graphicFrame>
        <p:nvGraphicFramePr>
          <p:cNvPr id="27673" name="オブジェクト 5153"/>
          <p:cNvGraphicFramePr>
            <a:graphicFrameLocks noChangeAspect="1"/>
          </p:cNvGraphicFramePr>
          <p:nvPr/>
        </p:nvGraphicFramePr>
        <p:xfrm>
          <a:off x="2214563" y="3479800"/>
          <a:ext cx="2905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" name="数式" r:id="rId13" imgW="152334" imgH="190417" progId="Equation.3">
                  <p:embed/>
                </p:oleObj>
              </mc:Choice>
              <mc:Fallback>
                <p:oleObj name="数式" r:id="rId13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479800"/>
                        <a:ext cx="2905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オブジェクト 5155"/>
          <p:cNvGraphicFramePr>
            <a:graphicFrameLocks noChangeAspect="1"/>
          </p:cNvGraphicFramePr>
          <p:nvPr/>
        </p:nvGraphicFramePr>
        <p:xfrm>
          <a:off x="6502400" y="3429000"/>
          <a:ext cx="2173288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0" name="数式" r:id="rId15" imgW="1143000" imgH="596900" progId="Equation.3">
                  <p:embed/>
                </p:oleObj>
              </mc:Choice>
              <mc:Fallback>
                <p:oleObj name="数式" r:id="rId15" imgW="1143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429000"/>
                        <a:ext cx="2173288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オブジェクト 5157"/>
          <p:cNvGraphicFramePr>
            <a:graphicFrameLocks noChangeAspect="1"/>
          </p:cNvGraphicFramePr>
          <p:nvPr/>
        </p:nvGraphicFramePr>
        <p:xfrm>
          <a:off x="6870700" y="4602163"/>
          <a:ext cx="4984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1" name="数式" r:id="rId17" imgW="317087" imgH="215619" progId="Equation.3">
                  <p:embed/>
                </p:oleObj>
              </mc:Choice>
              <mc:Fallback>
                <p:oleObj name="数式" r:id="rId17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602163"/>
                        <a:ext cx="4984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5158"/>
          <p:cNvSpPr txBox="1">
            <a:spLocks noChangeArrowheads="1"/>
          </p:cNvSpPr>
          <p:nvPr/>
        </p:nvSpPr>
        <p:spPr bwMode="auto">
          <a:xfrm>
            <a:off x="7313613" y="45720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:matter density</a:t>
            </a:r>
            <a:endParaRPr lang="ja-JP" altLang="en-US" sz="1800"/>
          </a:p>
        </p:txBody>
      </p:sp>
      <p:graphicFrame>
        <p:nvGraphicFramePr>
          <p:cNvPr id="1035" name="オブジェクト 5159"/>
          <p:cNvGraphicFramePr>
            <a:graphicFrameLocks noChangeAspect="1"/>
          </p:cNvGraphicFramePr>
          <p:nvPr/>
        </p:nvGraphicFramePr>
        <p:xfrm>
          <a:off x="8123238" y="5672138"/>
          <a:ext cx="3873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2" name="数式" r:id="rId19" imgW="253890" imgH="228501" progId="Equation.3">
                  <p:embed/>
                </p:oleObj>
              </mc:Choice>
              <mc:Fallback>
                <p:oleObj name="数式" r:id="rId19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5672138"/>
                        <a:ext cx="3873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オブジェクト 5161"/>
          <p:cNvGraphicFramePr>
            <a:graphicFrameLocks noChangeAspect="1"/>
          </p:cNvGraphicFramePr>
          <p:nvPr/>
        </p:nvGraphicFramePr>
        <p:xfrm>
          <a:off x="5353050" y="5178425"/>
          <a:ext cx="10064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3" name="数式" r:id="rId21" imgW="583947" imgH="241195" progId="Equation.3">
                  <p:embed/>
                </p:oleObj>
              </mc:Choice>
              <mc:Fallback>
                <p:oleObj name="数式" r:id="rId21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178425"/>
                        <a:ext cx="10064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オブジェクト 5162"/>
          <p:cNvGraphicFramePr>
            <a:graphicFrameLocks noChangeAspect="1"/>
          </p:cNvGraphicFramePr>
          <p:nvPr/>
        </p:nvGraphicFramePr>
        <p:xfrm>
          <a:off x="217488" y="5462588"/>
          <a:ext cx="9255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4" name="数式" r:id="rId23" imgW="583947" imgH="241195" progId="Equation.3">
                  <p:embed/>
                </p:oleObj>
              </mc:Choice>
              <mc:Fallback>
                <p:oleObj name="数式" r:id="rId23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5462588"/>
                        <a:ext cx="92551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オブジェクト 5163"/>
          <p:cNvGraphicFramePr>
            <a:graphicFrameLocks noChangeAspect="1"/>
          </p:cNvGraphicFramePr>
          <p:nvPr/>
        </p:nvGraphicFramePr>
        <p:xfrm>
          <a:off x="3382963" y="5343525"/>
          <a:ext cx="790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5" name="数式" r:id="rId24" imgW="558558" imgH="406224" progId="Equation.3">
                  <p:embed/>
                </p:oleObj>
              </mc:Choice>
              <mc:Fallback>
                <p:oleObj name="数式" r:id="rId24" imgW="5585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343525"/>
                        <a:ext cx="7905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テキスト ボックス 5164"/>
          <p:cNvSpPr txBox="1">
            <a:spLocks noChangeArrowheads="1"/>
          </p:cNvSpPr>
          <p:nvPr/>
        </p:nvSpPr>
        <p:spPr bwMode="auto">
          <a:xfrm>
            <a:off x="1109663" y="5476875"/>
            <a:ext cx="217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⇒　</a:t>
            </a:r>
            <a:r>
              <a:rPr lang="en-US" altLang="ja-JP" sz="1800"/>
              <a:t>scattering radius:</a:t>
            </a:r>
            <a:endParaRPr lang="ja-JP" altLang="en-US" sz="1800"/>
          </a:p>
        </p:txBody>
      </p:sp>
      <p:graphicFrame>
        <p:nvGraphicFramePr>
          <p:cNvPr id="1039" name="オブジェクト 5165"/>
          <p:cNvGraphicFramePr>
            <a:graphicFrameLocks noChangeAspect="1"/>
          </p:cNvGraphicFramePr>
          <p:nvPr/>
        </p:nvGraphicFramePr>
        <p:xfrm>
          <a:off x="4857750" y="6489700"/>
          <a:ext cx="3302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6" name="数式" r:id="rId26" imgW="253890" imgH="228501" progId="Equation.3">
                  <p:embed/>
                </p:oleObj>
              </mc:Choice>
              <mc:Fallback>
                <p:oleObj name="数式" r:id="rId26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6489700"/>
                        <a:ext cx="3302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テキスト ボックス 5166"/>
          <p:cNvSpPr txBox="1">
            <a:spLocks noChangeArrowheads="1"/>
          </p:cNvSpPr>
          <p:nvPr/>
        </p:nvSpPr>
        <p:spPr bwMode="auto">
          <a:xfrm>
            <a:off x="539750" y="6443663"/>
            <a:ext cx="844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⇒</a:t>
            </a:r>
            <a:r>
              <a:rPr lang="en-US" altLang="ja-JP" sz="1800"/>
              <a:t>We can always define the scattering radius      </a:t>
            </a:r>
            <a:r>
              <a:rPr lang="ja-JP" altLang="en-US" sz="1800"/>
              <a:t>　</a:t>
            </a:r>
            <a:r>
              <a:rPr lang="en-US" altLang="ja-JP" sz="1800"/>
              <a:t> in the standard scattering calculation.</a:t>
            </a:r>
            <a:endParaRPr lang="ja-JP" altLang="en-US" sz="1800"/>
          </a:p>
        </p:txBody>
      </p:sp>
      <p:graphicFrame>
        <p:nvGraphicFramePr>
          <p:cNvPr id="27684" name="オブジェクト 2"/>
          <p:cNvGraphicFramePr>
            <a:graphicFrameLocks noChangeAspect="1"/>
          </p:cNvGraphicFramePr>
          <p:nvPr/>
        </p:nvGraphicFramePr>
        <p:xfrm>
          <a:off x="692150" y="3949700"/>
          <a:ext cx="31527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7" name="数式" r:id="rId28" imgW="1675673" imgH="634725" progId="Equation.3">
                  <p:embed/>
                </p:oleObj>
              </mc:Choice>
              <mc:Fallback>
                <p:oleObj name="数式" r:id="rId28" imgW="1675673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3949700"/>
                        <a:ext cx="31527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線コネクタ 50"/>
          <p:cNvCxnSpPr/>
          <p:nvPr/>
        </p:nvCxnSpPr>
        <p:spPr>
          <a:xfrm>
            <a:off x="5643563" y="2143125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072188" y="2643188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214688" y="4500563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214688" y="5072063"/>
            <a:ext cx="50006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8123238" y="1198880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0</a:t>
            </a:r>
            <a:r>
              <a:rPr kumimoji="1" lang="en-US" altLang="ja-JP" sz="3200" baseline="30000" dirty="0" smtClean="0"/>
              <a:t>+</a:t>
            </a:r>
            <a:endParaRPr kumimoji="1" lang="ja-JP" altLang="en-US" sz="3200" baseline="30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1100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テキスト ボックス 3"/>
          <p:cNvSpPr txBox="1">
            <a:spLocks noChangeArrowheads="1"/>
          </p:cNvSpPr>
          <p:nvPr/>
        </p:nvSpPr>
        <p:spPr bwMode="auto">
          <a:xfrm>
            <a:off x="111125" y="119063"/>
            <a:ext cx="5332413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Black sphere limit of the scattering radius</a:t>
            </a:r>
            <a:endParaRPr lang="ja-JP" altLang="en-US" sz="2400"/>
          </a:p>
        </p:txBody>
      </p:sp>
      <p:sp>
        <p:nvSpPr>
          <p:cNvPr id="2063" name="テキスト ボックス 2"/>
          <p:cNvSpPr txBox="1">
            <a:spLocks noChangeArrowheads="1"/>
          </p:cNvSpPr>
          <p:nvPr/>
        </p:nvSpPr>
        <p:spPr bwMode="auto">
          <a:xfrm>
            <a:off x="357188" y="714375"/>
            <a:ext cx="716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We consider the high energy  scattering by a black sphere potential</a:t>
            </a:r>
            <a:endParaRPr lang="ja-JP" altLang="en-US" sz="2000"/>
          </a:p>
        </p:txBody>
      </p:sp>
      <p:sp>
        <p:nvSpPr>
          <p:cNvPr id="2064" name="テキスト ボックス 3"/>
          <p:cNvSpPr txBox="1">
            <a:spLocks noChangeArrowheads="1"/>
          </p:cNvSpPr>
          <p:nvPr/>
        </p:nvSpPr>
        <p:spPr bwMode="auto">
          <a:xfrm>
            <a:off x="142875" y="1285875"/>
            <a:ext cx="22685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Black sphere potential</a:t>
            </a: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5400000" flipH="1" flipV="1">
            <a:off x="-427831" y="2785269"/>
            <a:ext cx="2000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71500" y="2357438"/>
            <a:ext cx="17859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71500" y="2357438"/>
            <a:ext cx="1214438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68" name="テキスト ボックス 10"/>
          <p:cNvSpPr txBox="1">
            <a:spLocks noChangeArrowheads="1"/>
          </p:cNvSpPr>
          <p:nvPr/>
        </p:nvSpPr>
        <p:spPr bwMode="auto">
          <a:xfrm>
            <a:off x="0" y="1928813"/>
            <a:ext cx="611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W(r)</a:t>
            </a:r>
            <a:endParaRPr lang="ja-JP" altLang="en-US"/>
          </a:p>
        </p:txBody>
      </p:sp>
      <p:sp>
        <p:nvSpPr>
          <p:cNvPr id="2069" name="テキスト ボックス 11"/>
          <p:cNvSpPr txBox="1">
            <a:spLocks noChangeArrowheads="1"/>
          </p:cNvSpPr>
          <p:nvPr/>
        </p:nvSpPr>
        <p:spPr bwMode="auto">
          <a:xfrm>
            <a:off x="2286000" y="2214563"/>
            <a:ext cx="26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r</a:t>
            </a:r>
            <a:endParaRPr lang="ja-JP" altLang="en-US"/>
          </a:p>
        </p:txBody>
      </p:sp>
      <p:graphicFrame>
        <p:nvGraphicFramePr>
          <p:cNvPr id="2050" name="オブジェクト 5162"/>
          <p:cNvGraphicFramePr>
            <a:graphicFrameLocks noChangeAspect="1"/>
          </p:cNvGraphicFramePr>
          <p:nvPr/>
        </p:nvGraphicFramePr>
        <p:xfrm>
          <a:off x="2665413" y="1785938"/>
          <a:ext cx="134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4" name="数式" r:id="rId5" imgW="698400" imgH="444240" progId="Equation.3">
                  <p:embed/>
                </p:oleObj>
              </mc:Choice>
              <mc:Fallback>
                <p:oleObj name="数式" r:id="rId5" imgW="69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1785938"/>
                        <a:ext cx="13462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072063" y="2846388"/>
          <a:ext cx="10033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5" name="数式" r:id="rId7" imgW="469800" imgH="215640" progId="Equation.3">
                  <p:embed/>
                </p:oleObj>
              </mc:Choice>
              <mc:Fallback>
                <p:oleObj name="数式" r:id="rId7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46388"/>
                        <a:ext cx="10033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130800" y="2000250"/>
          <a:ext cx="1301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6" name="数式" r:id="rId9" imgW="609480" imgH="228600" progId="Equation.3">
                  <p:embed/>
                </p:oleObj>
              </mc:Choice>
              <mc:Fallback>
                <p:oleObj name="数式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000250"/>
                        <a:ext cx="13017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7789863" y="2560638"/>
          <a:ext cx="11398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7" name="数式" r:id="rId11" imgW="533160" imgH="228600" progId="Equation.3">
                  <p:embed/>
                </p:oleObj>
              </mc:Choice>
              <mc:Fallback>
                <p:oleObj name="数式" r:id="rId11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560638"/>
                        <a:ext cx="11398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6289675" y="2589213"/>
          <a:ext cx="8683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" name="数式" r:id="rId13" imgW="406080" imgH="164880" progId="Equation.3">
                  <p:embed/>
                </p:oleObj>
              </mc:Choice>
              <mc:Fallback>
                <p:oleObj name="数式" r:id="rId13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2589213"/>
                        <a:ext cx="8683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左中かっこ 18"/>
          <p:cNvSpPr/>
          <p:nvPr/>
        </p:nvSpPr>
        <p:spPr>
          <a:xfrm>
            <a:off x="6075363" y="2560638"/>
            <a:ext cx="214312" cy="100012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71" name="テキスト ボックス 20"/>
          <p:cNvSpPr txBox="1">
            <a:spLocks noChangeArrowheads="1"/>
          </p:cNvSpPr>
          <p:nvPr/>
        </p:nvSpPr>
        <p:spPr bwMode="auto">
          <a:xfrm>
            <a:off x="7235825" y="2562225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for</a:t>
            </a:r>
            <a:endParaRPr lang="ja-JP" altLang="en-US" sz="2000"/>
          </a:p>
        </p:txBody>
      </p:sp>
      <p:graphicFrame>
        <p:nvGraphicFramePr>
          <p:cNvPr id="2055" name="Object 9"/>
          <p:cNvGraphicFramePr>
            <a:graphicFrameLocks noChangeAspect="1"/>
          </p:cNvGraphicFramePr>
          <p:nvPr/>
        </p:nvGraphicFramePr>
        <p:xfrm>
          <a:off x="7793038" y="3154363"/>
          <a:ext cx="11398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" name="数式" r:id="rId15" imgW="533160" imgH="228600" progId="Equation.3">
                  <p:embed/>
                </p:oleObj>
              </mc:Choice>
              <mc:Fallback>
                <p:oleObj name="数式" r:id="rId15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8" y="3154363"/>
                        <a:ext cx="11398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0"/>
          <p:cNvGraphicFramePr>
            <a:graphicFrameLocks noChangeAspect="1"/>
          </p:cNvGraphicFramePr>
          <p:nvPr/>
        </p:nvGraphicFramePr>
        <p:xfrm>
          <a:off x="6591300" y="3170238"/>
          <a:ext cx="27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" name="数式" r:id="rId17" imgW="126720" imgH="177480" progId="Equation.3">
                  <p:embed/>
                </p:oleObj>
              </mc:Choice>
              <mc:Fallback>
                <p:oleObj name="数式" r:id="rId1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170238"/>
                        <a:ext cx="27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テキスト ボックス 23"/>
          <p:cNvSpPr txBox="1">
            <a:spLocks noChangeArrowheads="1"/>
          </p:cNvSpPr>
          <p:nvPr/>
        </p:nvSpPr>
        <p:spPr bwMode="auto">
          <a:xfrm>
            <a:off x="7239000" y="31559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for</a:t>
            </a:r>
            <a:endParaRPr lang="ja-JP" altLang="en-US" sz="2000"/>
          </a:p>
        </p:txBody>
      </p:sp>
      <p:graphicFrame>
        <p:nvGraphicFramePr>
          <p:cNvPr id="2057" name="オブジェクト 5151"/>
          <p:cNvGraphicFramePr>
            <a:graphicFrameLocks noChangeAspect="1"/>
          </p:cNvGraphicFramePr>
          <p:nvPr/>
        </p:nvGraphicFramePr>
        <p:xfrm>
          <a:off x="298450" y="4441825"/>
          <a:ext cx="67151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" name="数式" r:id="rId19" imgW="3581280" imgH="901440" progId="Equation.3">
                  <p:embed/>
                </p:oleObj>
              </mc:Choice>
              <mc:Fallback>
                <p:oleObj name="数式" r:id="rId19" imgW="35812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4441825"/>
                        <a:ext cx="671512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テキスト ボックス 25"/>
          <p:cNvSpPr txBox="1">
            <a:spLocks noChangeArrowheads="1"/>
          </p:cNvSpPr>
          <p:nvPr/>
        </p:nvSpPr>
        <p:spPr bwMode="auto">
          <a:xfrm>
            <a:off x="150813" y="4000500"/>
            <a:ext cx="44640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Effective orbital spin and the scattering radius</a:t>
            </a:r>
            <a:endParaRPr lang="ja-JP" altLang="en-US"/>
          </a:p>
        </p:txBody>
      </p:sp>
      <p:graphicFrame>
        <p:nvGraphicFramePr>
          <p:cNvPr id="2058" name="Object 12"/>
          <p:cNvGraphicFramePr>
            <a:graphicFrameLocks noChangeAspect="1"/>
          </p:cNvGraphicFramePr>
          <p:nvPr/>
        </p:nvGraphicFramePr>
        <p:xfrm>
          <a:off x="2286000" y="5588000"/>
          <a:ext cx="723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" name="数式" r:id="rId21" imgW="457200" imgH="177480" progId="Equation.3">
                  <p:embed/>
                </p:oleObj>
              </mc:Choice>
              <mc:Fallback>
                <p:oleObj name="数式" r:id="rId21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88000"/>
                        <a:ext cx="723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テキスト ボックス 27"/>
          <p:cNvSpPr txBox="1">
            <a:spLocks noChangeArrowheads="1"/>
          </p:cNvSpPr>
          <p:nvPr/>
        </p:nvSpPr>
        <p:spPr bwMode="auto">
          <a:xfrm>
            <a:off x="2286000" y="2987675"/>
            <a:ext cx="2114550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r.m.s of Black sphere</a:t>
            </a:r>
            <a:endParaRPr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2593975" y="2500313"/>
            <a:ext cx="5000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5400000">
            <a:off x="2628901" y="2749550"/>
            <a:ext cx="500062" cy="158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7331075" y="4513263"/>
          <a:ext cx="1552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" name="数式" r:id="rId23" imgW="660240" imgH="228600" progId="Equation.3">
                  <p:embed/>
                </p:oleObj>
              </mc:Choice>
              <mc:Fallback>
                <p:oleObj name="数式" r:id="rId2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4513263"/>
                        <a:ext cx="1552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7286625" y="5224463"/>
            <a:ext cx="1712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A. Kohama et al.</a:t>
            </a:r>
          </a:p>
          <a:p>
            <a:pPr eaLnBrk="1" hangingPunct="1"/>
            <a:r>
              <a:rPr lang="en-US" altLang="ja-JP"/>
              <a:t> PRC69 (2009)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286625" y="4441825"/>
            <a:ext cx="1643063" cy="1571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>
            <a:off x="5072063" y="5513388"/>
            <a:ext cx="35718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429375" y="5513388"/>
            <a:ext cx="642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190875" y="6129338"/>
          <a:ext cx="30527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" name="数式" r:id="rId25" imgW="1384200" imgH="241200" progId="Equation.3">
                  <p:embed/>
                </p:oleObj>
              </mc:Choice>
              <mc:Fallback>
                <p:oleObj name="数式" r:id="rId25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6129338"/>
                        <a:ext cx="3052763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正方形/長方形 42"/>
          <p:cNvSpPr/>
          <p:nvPr/>
        </p:nvSpPr>
        <p:spPr>
          <a:xfrm>
            <a:off x="3094038" y="6000750"/>
            <a:ext cx="3214687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6308725" y="63579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  high Energy limit )</a:t>
            </a: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214563" y="4786313"/>
            <a:ext cx="78581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2061" name="Object 38"/>
          <p:cNvGraphicFramePr>
            <a:graphicFrameLocks noChangeAspect="1"/>
          </p:cNvGraphicFramePr>
          <p:nvPr/>
        </p:nvGraphicFramePr>
        <p:xfrm>
          <a:off x="1657350" y="2058988"/>
          <a:ext cx="2714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" name="数式" r:id="rId27" imgW="126720" imgH="139680" progId="Equation.3">
                  <p:embed/>
                </p:oleObj>
              </mc:Choice>
              <mc:Fallback>
                <p:oleObj name="数式" r:id="rId2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058988"/>
                        <a:ext cx="2714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テキスト ボックス 3"/>
          <p:cNvSpPr txBox="1">
            <a:spLocks noChangeArrowheads="1"/>
          </p:cNvSpPr>
          <p:nvPr/>
        </p:nvSpPr>
        <p:spPr bwMode="auto">
          <a:xfrm>
            <a:off x="4946650" y="1285875"/>
            <a:ext cx="39100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Partial cross section of the BS scattering</a:t>
            </a:r>
            <a:endParaRPr lang="ja-JP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24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43" grpId="0" animBg="1"/>
      <p:bldP spid="44" grpId="0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6" y="1086526"/>
            <a:ext cx="5829300" cy="5381625"/>
          </a:xfrm>
          <a:prstGeom prst="rect">
            <a:avLst/>
          </a:prstGeom>
        </p:spPr>
      </p:pic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Sensitivity to the size of the 2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400" dirty="0" smtClean="0">
                <a:solidFill>
                  <a:srgbClr val="0000FF"/>
                </a:solidFill>
              </a:rPr>
              <a:t> state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6855" y="1872339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Same as 2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baseline="30000" dirty="0" smtClean="0"/>
              <a:t>+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95886" y="3323768"/>
            <a:ext cx="16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Orthogonal</a:t>
            </a:r>
          </a:p>
          <a:p>
            <a:r>
              <a:rPr lang="en-US" altLang="ja-JP" sz="2400" dirty="0"/>
              <a:t>t</a:t>
            </a:r>
            <a:r>
              <a:rPr lang="en-US" altLang="ja-JP" sz="2400" dirty="0" smtClean="0"/>
              <a:t>o 2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7" name="右中かっこ 6"/>
          <p:cNvSpPr/>
          <p:nvPr/>
        </p:nvSpPr>
        <p:spPr>
          <a:xfrm>
            <a:off x="6662056" y="4310740"/>
            <a:ext cx="171449" cy="103051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7126516" y="4383311"/>
            <a:ext cx="798286" cy="943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4631" y="5544457"/>
            <a:ext cx="193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Larger </a:t>
            </a:r>
            <a:r>
              <a:rPr kumimoji="1" lang="en-US" altLang="ja-JP" sz="2400" dirty="0" smtClean="0"/>
              <a:t>R( 2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+ </a:t>
            </a:r>
            <a:r>
              <a:rPr kumimoji="1" lang="en-US" altLang="ja-JP" sz="2400" dirty="0" smtClean="0"/>
              <a:t>)</a:t>
            </a: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515425" y="2380338"/>
            <a:ext cx="261257" cy="754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-1934118" y="3503446"/>
            <a:ext cx="499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Differential cross sections ( a. u. 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6440" y="6451597"/>
            <a:ext cx="301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Scattering angle ( degrees )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7141" y="551543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800" dirty="0" smtClean="0"/>
              <a:t>α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+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 </a:t>
            </a:r>
            <a:r>
              <a:rPr lang="ja-JP" altLang="en-US" sz="2800" dirty="0" smtClean="0"/>
              <a:t>⇒ </a:t>
            </a:r>
            <a:r>
              <a:rPr lang="en-US" altLang="ja-JP" sz="2800" dirty="0" smtClean="0"/>
              <a:t>α +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C(2</a:t>
            </a:r>
            <a:r>
              <a:rPr lang="en-US" altLang="ja-JP" sz="2800" baseline="-25000" dirty="0" smtClean="0"/>
              <a:t>2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7" name="下矢印 16"/>
          <p:cNvSpPr/>
          <p:nvPr/>
        </p:nvSpPr>
        <p:spPr>
          <a:xfrm rot="1117682">
            <a:off x="4687973" y="3042132"/>
            <a:ext cx="769254" cy="1550883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4624" y="4692953"/>
            <a:ext cx="1379032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Rapid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Fall down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258" y="4513943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R</a:t>
            </a:r>
            <a:r>
              <a:rPr lang="en-US" altLang="ja-JP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altLang="ja-JP" sz="2000" dirty="0" smtClean="0">
                <a:solidFill>
                  <a:srgbClr val="0000FF"/>
                </a:solidFill>
              </a:rPr>
              <a:t>(2</a:t>
            </a:r>
            <a:r>
              <a:rPr lang="en-US" altLang="ja-JP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000" dirty="0" smtClean="0">
                <a:solidFill>
                  <a:srgbClr val="0000FF"/>
                </a:solidFill>
              </a:rPr>
              <a:t>)=2.54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fm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2518" y="5421084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</a:rPr>
              <a:t>(2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)=5.03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fm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78003" y="4985661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</a:t>
            </a:r>
            <a:r>
              <a:rPr lang="en-US" altLang="ja-JP" sz="2000" baseline="-25000" dirty="0" smtClean="0"/>
              <a:t>m</a:t>
            </a:r>
            <a:r>
              <a:rPr lang="en-US" altLang="ja-JP" sz="2000" dirty="0" smtClean="0"/>
              <a:t>(2</a:t>
            </a:r>
            <a:r>
              <a:rPr lang="en-US" altLang="ja-JP" sz="2000" baseline="-25000" dirty="0" smtClean="0"/>
              <a:t>2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)=3.87 </a:t>
            </a:r>
            <a:r>
              <a:rPr lang="en-US" altLang="ja-JP" sz="2000" dirty="0" err="1" smtClean="0"/>
              <a:t>fm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67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304403" y="87313"/>
            <a:ext cx="3762120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Final state distortion and CC effect</a:t>
            </a:r>
            <a:endParaRPr lang="en-US" altLang="ja-JP" sz="2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04800" y="1236134"/>
          <a:ext cx="8483600" cy="3539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720">
                  <a:extLst>
                    <a:ext uri="{9D8B030D-6E8A-4147-A177-3AD203B41FA5}">
                      <a16:colId xmlns:a16="http://schemas.microsoft.com/office/drawing/2014/main" xmlns="" val="3486711741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xmlns="" val="295169930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xmlns="" val="2063618540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xmlns="" val="1104818835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xmlns="" val="2787113358"/>
                    </a:ext>
                  </a:extLst>
                </a:gridCol>
              </a:tblGrid>
              <a:tr h="8288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2ch. w/o</a:t>
                      </a:r>
                    </a:p>
                    <a:p>
                      <a:r>
                        <a:rPr kumimoji="1" lang="en-US" altLang="ja-JP" sz="2400" dirty="0" smtClean="0"/>
                        <a:t>Distortion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2ch. With</a:t>
                      </a:r>
                    </a:p>
                    <a:p>
                      <a:r>
                        <a:rPr kumimoji="1" lang="en-US" altLang="ja-JP" sz="2400" dirty="0" smtClean="0"/>
                        <a:t>Mono-Dis.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2ch. With </a:t>
                      </a:r>
                    </a:p>
                    <a:p>
                      <a:r>
                        <a:rPr kumimoji="1" lang="en-US" altLang="ja-JP" sz="2400" dirty="0" smtClean="0"/>
                        <a:t>Full-Dis.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Full CC </a:t>
                      </a:r>
                    </a:p>
                    <a:p>
                      <a:r>
                        <a:rPr kumimoji="1" lang="en-US" altLang="ja-JP" sz="2400" dirty="0" smtClean="0"/>
                        <a:t>calculation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231945"/>
                  </a:ext>
                </a:extLst>
              </a:tr>
              <a:tr h="677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/>
                        <a:t>Rsc</a:t>
                      </a:r>
                      <a:r>
                        <a:rPr kumimoji="1" lang="en-US" altLang="ja-JP" sz="3200" dirty="0" smtClean="0"/>
                        <a:t>(2</a:t>
                      </a:r>
                      <a:r>
                        <a:rPr kumimoji="1" lang="en-US" altLang="ja-JP" sz="3200" baseline="-25000" dirty="0" smtClean="0"/>
                        <a:t>1</a:t>
                      </a:r>
                      <a:r>
                        <a:rPr kumimoji="1" lang="en-US" altLang="ja-JP" sz="3200" baseline="30000" dirty="0" smtClean="0"/>
                        <a:t>+</a:t>
                      </a:r>
                      <a:r>
                        <a:rPr kumimoji="1" lang="en-US" altLang="ja-JP" sz="3200" dirty="0" smtClean="0"/>
                        <a:t>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1" lang="en-US" altLang="ja-JP" sz="3600" dirty="0" smtClean="0"/>
                        <a:t>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4.37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4.36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4.37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509312"/>
                  </a:ext>
                </a:extLst>
              </a:tr>
              <a:tr h="677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/>
                        <a:t>Rsc</a:t>
                      </a:r>
                      <a:r>
                        <a:rPr kumimoji="1" lang="en-US" altLang="ja-JP" sz="3200" dirty="0" smtClean="0"/>
                        <a:t>(2</a:t>
                      </a:r>
                      <a:r>
                        <a:rPr kumimoji="1" lang="en-US" altLang="ja-JP" sz="3200" baseline="-25000" dirty="0" smtClean="0"/>
                        <a:t>2</a:t>
                      </a:r>
                      <a:r>
                        <a:rPr kumimoji="1" lang="en-US" altLang="ja-JP" sz="3200" baseline="30000" dirty="0" smtClean="0"/>
                        <a:t>+</a:t>
                      </a:r>
                      <a:r>
                        <a:rPr kumimoji="1" lang="en-US" altLang="ja-JP" sz="3200" dirty="0" smtClean="0"/>
                        <a:t>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4.42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5.15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5.16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5.30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7546159"/>
                  </a:ext>
                </a:extLst>
              </a:tr>
              <a:tr h="677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/>
                        <a:t>ΔRsc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0.50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0.78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0.80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0.93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9215302"/>
                  </a:ext>
                </a:extLst>
              </a:tr>
              <a:tr h="677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ΔR(</a:t>
                      </a:r>
                      <a:r>
                        <a:rPr kumimoji="1" lang="en-US" altLang="ja-JP" sz="3200" dirty="0" err="1" smtClean="0"/>
                        <a:t>Vcp</a:t>
                      </a:r>
                      <a:r>
                        <a:rPr kumimoji="1" lang="en-US" altLang="ja-JP" sz="3200" dirty="0" smtClean="0"/>
                        <a:t>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0.60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0.60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0.60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0.60</a:t>
                      </a:r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91604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151465" y="5486400"/>
            <a:ext cx="6196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VCP:54%,  Distortion:33%,  CC-effect:13%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02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方形/長方形 92"/>
          <p:cNvSpPr/>
          <p:nvPr/>
        </p:nvSpPr>
        <p:spPr>
          <a:xfrm>
            <a:off x="194755" y="3474382"/>
            <a:ext cx="7911699" cy="8146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6" name="直線コネクタ 95"/>
          <p:cNvCxnSpPr/>
          <p:nvPr/>
        </p:nvCxnSpPr>
        <p:spPr>
          <a:xfrm flipV="1">
            <a:off x="2478405" y="2978461"/>
            <a:ext cx="0" cy="4889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1044321" y="2978461"/>
            <a:ext cx="88106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テキスト ボックス 105"/>
          <p:cNvSpPr txBox="1">
            <a:spLocks noChangeArrowheads="1"/>
          </p:cNvSpPr>
          <p:nvPr/>
        </p:nvSpPr>
        <p:spPr bwMode="auto">
          <a:xfrm>
            <a:off x="112713" y="119392"/>
            <a:ext cx="5381601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Framework of α +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 inelastic scattering</a:t>
            </a:r>
            <a:endParaRPr lang="ja-JP" altLang="en-US" sz="2400" dirty="0"/>
          </a:p>
        </p:txBody>
      </p:sp>
      <p:grpSp>
        <p:nvGrpSpPr>
          <p:cNvPr id="23562" name="グループ化 126"/>
          <p:cNvGrpSpPr>
            <a:grpSpLocks/>
          </p:cNvGrpSpPr>
          <p:nvPr/>
        </p:nvGrpSpPr>
        <p:grpSpPr bwMode="auto">
          <a:xfrm>
            <a:off x="6436405" y="139277"/>
            <a:ext cx="2705100" cy="1482725"/>
            <a:chOff x="-1759090" y="2350331"/>
            <a:chExt cx="4290540" cy="2344043"/>
          </a:xfrm>
        </p:grpSpPr>
        <p:cxnSp>
          <p:nvCxnSpPr>
            <p:cNvPr id="131" name="直線コネクタ 130"/>
            <p:cNvCxnSpPr>
              <a:stCxn id="129" idx="5"/>
            </p:cNvCxnSpPr>
            <p:nvPr/>
          </p:nvCxnSpPr>
          <p:spPr>
            <a:xfrm>
              <a:off x="-1708732" y="3173507"/>
              <a:ext cx="2107500" cy="619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円/楕円 127"/>
            <p:cNvSpPr/>
            <p:nvPr/>
          </p:nvSpPr>
          <p:spPr>
            <a:xfrm>
              <a:off x="398769" y="3416945"/>
              <a:ext cx="1304284" cy="127742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 flipH="1" flipV="1">
              <a:off x="-1759090" y="3125822"/>
              <a:ext cx="342437" cy="3287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00FF"/>
                </a:solidFill>
              </a:endParaRPr>
            </a:p>
          </p:txBody>
        </p:sp>
        <p:sp>
          <p:nvSpPr>
            <p:cNvPr id="130" name="テキスト ボックス 1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4529" y="3362098"/>
              <a:ext cx="956921" cy="583863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  <a:ea typeface="ＭＳ Ｐゴシック" charset="-128"/>
                </a:rPr>
                <a:t> </a:t>
              </a:r>
            </a:p>
          </p:txBody>
        </p:sp>
        <p:sp>
          <p:nvSpPr>
            <p:cNvPr id="132" name="テキスト ボックス 1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-1541325" y="2350331"/>
              <a:ext cx="980891" cy="564028"/>
            </a:xfrm>
            <a:prstGeom prst="rect">
              <a:avLst/>
            </a:prstGeom>
            <a:blipFill rotWithShape="1">
              <a:blip r:embed="rId6" cstate="print"/>
              <a:stretch>
                <a:fillRect b="-508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  <a:ea typeface="ＭＳ Ｐゴシック" charset="-128"/>
                </a:rPr>
                <a:t> </a:t>
              </a:r>
            </a:p>
          </p:txBody>
        </p:sp>
        <p:sp>
          <p:nvSpPr>
            <p:cNvPr id="133" name="テキスト ボックス 1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-560435" y="3689438"/>
              <a:ext cx="554215" cy="535339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  <a:ea typeface="ＭＳ Ｐゴシック" charset="-128"/>
                </a:rPr>
                <a:t> </a:t>
              </a: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801636" y="3881237"/>
              <a:ext cx="173737" cy="1832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716027" y="4295334"/>
              <a:ext cx="173737" cy="1832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1249827" y="4312902"/>
              <a:ext cx="173737" cy="1832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1423564" y="3713088"/>
              <a:ext cx="171219" cy="1832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496969" y="3861160"/>
              <a:ext cx="173736" cy="1832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1169253" y="3913862"/>
              <a:ext cx="171219" cy="1832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1013142" y="4097070"/>
              <a:ext cx="173737" cy="18320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1078608" y="3562507"/>
              <a:ext cx="171219" cy="1832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716027" y="3610191"/>
              <a:ext cx="173737" cy="18320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527184" y="4132205"/>
              <a:ext cx="173736" cy="18320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1030768" y="4365605"/>
              <a:ext cx="171219" cy="1832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335436" y="4079501"/>
              <a:ext cx="173737" cy="1832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3563" name="グループ化 18"/>
          <p:cNvGrpSpPr>
            <a:grpSpLocks/>
          </p:cNvGrpSpPr>
          <p:nvPr/>
        </p:nvGrpSpPr>
        <p:grpSpPr bwMode="auto">
          <a:xfrm>
            <a:off x="-249238" y="791143"/>
            <a:ext cx="7687630" cy="1187573"/>
            <a:chOff x="-396552" y="2107018"/>
            <a:chExt cx="7688510" cy="1187258"/>
          </a:xfrm>
        </p:grpSpPr>
        <p:grpSp>
          <p:nvGrpSpPr>
            <p:cNvPr id="23581" name="グループ化 4"/>
            <p:cNvGrpSpPr>
              <a:grpSpLocks/>
            </p:cNvGrpSpPr>
            <p:nvPr/>
          </p:nvGrpSpPr>
          <p:grpSpPr bwMode="auto">
            <a:xfrm>
              <a:off x="-396552" y="2286164"/>
              <a:ext cx="7688510" cy="1008112"/>
              <a:chOff x="1296358" y="1853252"/>
              <a:chExt cx="6380851" cy="789139"/>
            </a:xfrm>
          </p:grpSpPr>
          <p:sp>
            <p:nvSpPr>
              <p:cNvPr id="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58" y="1965986"/>
                <a:ext cx="6380851" cy="67640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3521"/>
                </a:stretch>
              </a:blip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r>
                  <a:rPr lang="ja-JP" altLang="en-US">
                    <a:noFill/>
                    <a:ea typeface="ＭＳ Ｐゴシック" charset="-128"/>
                  </a:rPr>
                  <a:t> </a:t>
                </a: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1586242" y="1853291"/>
                <a:ext cx="5818740" cy="7888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582" name="テキスト ボックス 82"/>
            <p:cNvSpPr txBox="1">
              <a:spLocks noChangeArrowheads="1"/>
            </p:cNvSpPr>
            <p:nvPr/>
          </p:nvSpPr>
          <p:spPr bwMode="auto">
            <a:xfrm>
              <a:off x="-39969" y="2107018"/>
              <a:ext cx="2941399" cy="400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 smtClean="0">
                  <a:solidFill>
                    <a:srgbClr val="0000FF"/>
                  </a:solidFill>
                </a:rPr>
                <a:t>Coupled-channel </a:t>
              </a:r>
              <a:r>
                <a:rPr lang="en-US" altLang="ja-JP" sz="2000" dirty="0">
                  <a:solidFill>
                    <a:srgbClr val="0000FF"/>
                  </a:solidFill>
                </a:rPr>
                <a:t>equation</a:t>
              </a:r>
              <a:endParaRPr lang="ja-JP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534070" y="3078168"/>
              <a:ext cx="881163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036927" y="3060710"/>
              <a:ext cx="795429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5" name="テキスト ボックス 63"/>
          <p:cNvSpPr txBox="1">
            <a:spLocks noChangeArrowheads="1"/>
          </p:cNvSpPr>
          <p:nvPr/>
        </p:nvSpPr>
        <p:spPr bwMode="auto">
          <a:xfrm>
            <a:off x="371696" y="3332039"/>
            <a:ext cx="144020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real </a:t>
            </a:r>
            <a:r>
              <a:rPr lang="en-US" altLang="ja-JP" dirty="0"/>
              <a:t>potential</a:t>
            </a:r>
            <a:endParaRPr lang="ja-JP" altLang="en-US" dirty="0"/>
          </a:p>
        </p:txBody>
      </p:sp>
      <p:cxnSp>
        <p:nvCxnSpPr>
          <p:cNvPr id="113" name="直線コネクタ 112"/>
          <p:cNvCxnSpPr/>
          <p:nvPr/>
        </p:nvCxnSpPr>
        <p:spPr>
          <a:xfrm>
            <a:off x="4777422" y="2643117"/>
            <a:ext cx="3214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テキスト ボックス 111"/>
          <p:cNvSpPr txBox="1">
            <a:spLocks noChangeArrowheads="1"/>
          </p:cNvSpPr>
          <p:nvPr/>
        </p:nvSpPr>
        <p:spPr bwMode="auto">
          <a:xfrm>
            <a:off x="189992" y="3750133"/>
            <a:ext cx="19416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α+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</a:t>
            </a:r>
            <a:r>
              <a:rPr lang="ja-JP" altLang="en-US" dirty="0" smtClean="0"/>
              <a:t>：</a:t>
            </a:r>
            <a:r>
              <a:rPr lang="en-US" altLang="ja-JP" dirty="0" smtClean="0"/>
              <a:t>Folding pot.</a:t>
            </a:r>
            <a:endParaRPr lang="ja-JP" altLang="en-US" dirty="0"/>
          </a:p>
        </p:txBody>
      </p:sp>
      <p:sp>
        <p:nvSpPr>
          <p:cNvPr id="23574" name="テキスト ボックス 16"/>
          <p:cNvSpPr txBox="1">
            <a:spLocks noChangeArrowheads="1"/>
          </p:cNvSpPr>
          <p:nvPr/>
        </p:nvSpPr>
        <p:spPr bwMode="auto">
          <a:xfrm>
            <a:off x="5979804" y="819312"/>
            <a:ext cx="976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dirty="0" smtClean="0"/>
              <a:t>α </a:t>
            </a:r>
            <a:r>
              <a:rPr lang="en-US" altLang="ja-JP" sz="1600" dirty="0"/>
              <a:t>particle</a:t>
            </a:r>
            <a:endParaRPr lang="ja-JP" altLang="en-US" sz="1600" dirty="0"/>
          </a:p>
        </p:txBody>
      </p:sp>
      <p:sp>
        <p:nvSpPr>
          <p:cNvPr id="23564" name="テキスト ボックス 107"/>
          <p:cNvSpPr txBox="1">
            <a:spLocks noChangeArrowheads="1"/>
          </p:cNvSpPr>
          <p:nvPr/>
        </p:nvSpPr>
        <p:spPr bwMode="auto">
          <a:xfrm>
            <a:off x="5777357" y="2479986"/>
            <a:ext cx="324191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/>
              <a:t>phenomenological</a:t>
            </a:r>
            <a:r>
              <a:rPr lang="ja-JP" altLang="en-US" dirty="0"/>
              <a:t> </a:t>
            </a:r>
            <a:r>
              <a:rPr lang="en-US" altLang="ja-JP" dirty="0"/>
              <a:t>WS potential </a:t>
            </a:r>
          </a:p>
        </p:txBody>
      </p:sp>
      <p:sp>
        <p:nvSpPr>
          <p:cNvPr id="100" name="テキスト ボックス 82"/>
          <p:cNvSpPr txBox="1">
            <a:spLocks noChangeArrowheads="1"/>
          </p:cNvSpPr>
          <p:nvPr/>
        </p:nvSpPr>
        <p:spPr bwMode="auto">
          <a:xfrm>
            <a:off x="113400" y="1995097"/>
            <a:ext cx="2098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0000FF"/>
                </a:solidFill>
              </a:rPr>
              <a:t>Coupling potential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6898" y="4991968"/>
            <a:ext cx="730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density </a:t>
            </a:r>
            <a:r>
              <a:rPr lang="ja-JP" altLang="en-US" dirty="0" smtClean="0"/>
              <a:t>⇒ </a:t>
            </a:r>
            <a:r>
              <a:rPr kumimoji="1" lang="en-US" altLang="ja-JP" dirty="0" smtClean="0"/>
              <a:t>Hybrid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THSR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solidFill>
                  <a:srgbClr val="0000FF"/>
                </a:solidFill>
              </a:rPr>
              <a:t>3α RGM </a:t>
            </a:r>
            <a:r>
              <a:rPr kumimoji="1" lang="ja-JP" altLang="en-US" dirty="0" smtClean="0"/>
              <a:t>　</a:t>
            </a:r>
            <a:r>
              <a:rPr lang="en-US" altLang="ja-JP" dirty="0"/>
              <a:t> Channels: 0</a:t>
            </a:r>
            <a:r>
              <a:rPr lang="en-US" altLang="ja-JP" baseline="-25000" dirty="0"/>
              <a:t>1</a:t>
            </a:r>
            <a:r>
              <a:rPr lang="en-US" altLang="ja-JP" baseline="30000" dirty="0"/>
              <a:t>+</a:t>
            </a:r>
            <a:r>
              <a:rPr lang="en-US" altLang="ja-JP" dirty="0"/>
              <a:t>,0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,0</a:t>
            </a:r>
            <a:r>
              <a:rPr lang="en-US" altLang="ja-JP" baseline="-25000" dirty="0"/>
              <a:t>3</a:t>
            </a:r>
            <a:r>
              <a:rPr lang="en-US" altLang="ja-JP" baseline="30000" dirty="0"/>
              <a:t>+</a:t>
            </a:r>
            <a:r>
              <a:rPr lang="en-US" altLang="ja-JP" dirty="0"/>
              <a:t>,2</a:t>
            </a:r>
            <a:r>
              <a:rPr lang="en-US" altLang="ja-JP" baseline="-25000" dirty="0"/>
              <a:t>1</a:t>
            </a:r>
            <a:r>
              <a:rPr lang="en-US" altLang="ja-JP" baseline="30000" dirty="0"/>
              <a:t>+</a:t>
            </a:r>
            <a:r>
              <a:rPr lang="en-US" altLang="ja-JP" dirty="0"/>
              <a:t>,2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,3</a:t>
            </a:r>
            <a:r>
              <a:rPr lang="en-US" altLang="ja-JP" baseline="-25000" dirty="0"/>
              <a:t>1</a:t>
            </a:r>
            <a:r>
              <a:rPr lang="en-US" altLang="ja-JP" baseline="30000" dirty="0"/>
              <a:t>-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graphicFrame>
        <p:nvGraphicFramePr>
          <p:cNvPr id="44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505595" y="4864583"/>
          <a:ext cx="6397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数式" r:id="rId9" imgW="342720" imgH="279360" progId="Equation.3">
                  <p:embed/>
                </p:oleObj>
              </mc:Choice>
              <mc:Fallback>
                <p:oleObj name="数式" r:id="rId9" imgW="342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95" y="4864583"/>
                        <a:ext cx="6397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228597" y="5498063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THSR Density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5245" y="5877523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All the t</a:t>
            </a:r>
            <a:r>
              <a:rPr kumimoji="1" lang="en-US" altLang="ja-JP" dirty="0" smtClean="0"/>
              <a:t>ransitions for 0</a:t>
            </a:r>
            <a:r>
              <a:rPr kumimoji="1" lang="en-US" altLang="ja-JP" baseline="30000" dirty="0" smtClean="0"/>
              <a:t>+</a:t>
            </a:r>
            <a:r>
              <a:rPr lang="ja-JP" altLang="en-US" dirty="0"/>
              <a:t> </a:t>
            </a:r>
            <a:r>
              <a:rPr lang="ja-JP" altLang="en-US" dirty="0" smtClean="0"/>
              <a:t>⇔ </a:t>
            </a:r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+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69869" y="5494602"/>
            <a:ext cx="29760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RGM Density (M.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Kamimura</a:t>
            </a:r>
            <a:r>
              <a:rPr kumimoji="1" lang="en-US" altLang="ja-JP" dirty="0" smtClean="0">
                <a:solidFill>
                  <a:srgbClr val="0000CC"/>
                </a:solidFill>
              </a:rPr>
              <a:t>)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46517" y="5842889"/>
            <a:ext cx="208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Transition to 3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12171" y="6414390"/>
            <a:ext cx="71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We can expect </a:t>
            </a:r>
            <a:r>
              <a:rPr lang="en-US" altLang="ja-JP" dirty="0" err="1" smtClean="0"/>
              <a:t>promient</a:t>
            </a:r>
            <a:r>
              <a:rPr lang="en-US" altLang="ja-JP" dirty="0" smtClean="0"/>
              <a:t> improvements in the transitions to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and 0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75163" y="4458566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DDM3Y effective </a:t>
            </a:r>
            <a:r>
              <a:rPr lang="en-US" altLang="ja-JP" dirty="0" smtClean="0"/>
              <a:t>NN interaction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89992" y="5494602"/>
            <a:ext cx="3322135" cy="786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862945" y="5494602"/>
            <a:ext cx="3756272" cy="7864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340927" y="4706175"/>
            <a:ext cx="3927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THSR: Y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Funaki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et al.,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PPNP 82, 78(2015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21173" y="2403227"/>
                <a:ext cx="3963136" cy="446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3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3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3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3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300" b="0" i="1" smtClean="0">
                          <a:latin typeface="Cambria Math" panose="02040503050406030204" pitchFamily="18" charset="0"/>
                        </a:rPr>
                        <m:t>𝑖𝑊</m:t>
                      </m:r>
                      <m:d>
                        <m:dPr>
                          <m:ctrlP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3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3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3" y="2403227"/>
                <a:ext cx="3963136" cy="446469"/>
              </a:xfrm>
              <a:prstGeom prst="rect">
                <a:avLst/>
              </a:prstGeom>
              <a:blipFill rotWithShape="0"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92601" y="4466507"/>
                <a:ext cx="1224118" cy="313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𝐷𝐷𝑀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1" y="4466507"/>
                <a:ext cx="1224118" cy="313868"/>
              </a:xfrm>
              <a:prstGeom prst="rect">
                <a:avLst/>
              </a:prstGeom>
              <a:blipFill rotWithShape="0">
                <a:blip r:embed="rId12"/>
                <a:stretch>
                  <a:fillRect l="-2488" t="-37255" r="-22886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57244" y="3481020"/>
                <a:ext cx="5769143" cy="888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  <m:sub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  <m:sup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𝐷𝐷𝑀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244" y="3481020"/>
                <a:ext cx="5769143" cy="8880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757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29" y="1111703"/>
            <a:ext cx="7447394" cy="4468437"/>
          </a:xfrm>
          <a:prstGeom prst="rect">
            <a:avLst/>
          </a:prstGeom>
        </p:spPr>
      </p:pic>
      <p:sp>
        <p:nvSpPr>
          <p:cNvPr id="29698" name="テキスト ボックス 2"/>
          <p:cNvSpPr txBox="1">
            <a:spLocks noChangeArrowheads="1"/>
          </p:cNvSpPr>
          <p:nvPr/>
        </p:nvSpPr>
        <p:spPr bwMode="auto">
          <a:xfrm>
            <a:off x="98425" y="87313"/>
            <a:ext cx="5156200" cy="4000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Incident energy dependence of α+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r>
              <a:rPr lang="ja-JP" altLang="en-US" sz="2000"/>
              <a:t> </a:t>
            </a:r>
            <a:r>
              <a:rPr lang="en-US" altLang="ja-JP" sz="2000"/>
              <a:t>scattering</a:t>
            </a:r>
          </a:p>
        </p:txBody>
      </p:sp>
      <p:sp>
        <p:nvSpPr>
          <p:cNvPr id="29701" name="テキスト ボックス 53"/>
          <p:cNvSpPr txBox="1">
            <a:spLocks noChangeArrowheads="1"/>
          </p:cNvSpPr>
          <p:nvPr/>
        </p:nvSpPr>
        <p:spPr bwMode="auto">
          <a:xfrm>
            <a:off x="3767137" y="5720823"/>
            <a:ext cx="169950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Elab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 MeV )</a:t>
            </a:r>
            <a:endParaRPr lang="ja-JP" altLang="en-US" sz="2400" dirty="0"/>
          </a:p>
        </p:txBody>
      </p:sp>
      <p:sp>
        <p:nvSpPr>
          <p:cNvPr id="29702" name="テキスト ボックス 54"/>
          <p:cNvSpPr txBox="1">
            <a:spLocks noChangeArrowheads="1"/>
          </p:cNvSpPr>
          <p:nvPr/>
        </p:nvSpPr>
        <p:spPr bwMode="auto">
          <a:xfrm rot="16200000">
            <a:off x="-1101601" y="2999466"/>
            <a:ext cx="349807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Rsc</a:t>
            </a:r>
            <a:r>
              <a:rPr lang="en-US" altLang="ja-JP" sz="2400" dirty="0" smtClean="0"/>
              <a:t>(22+) </a:t>
            </a:r>
            <a:r>
              <a:rPr lang="ja-JP" altLang="en-US" sz="2400" dirty="0" smtClean="0"/>
              <a:t>－</a:t>
            </a:r>
            <a:r>
              <a:rPr lang="en-US" altLang="ja-JP" sz="2400" dirty="0" err="1" smtClean="0"/>
              <a:t>Rsc</a:t>
            </a:r>
            <a:r>
              <a:rPr lang="en-US" altLang="ja-JP" sz="2400" dirty="0" smtClean="0"/>
              <a:t>(21+)  </a:t>
            </a:r>
            <a:r>
              <a:rPr lang="en-US" altLang="ja-JP" sz="2400" dirty="0"/>
              <a:t>(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 )</a:t>
            </a:r>
            <a:endParaRPr lang="ja-JP" altLang="en-US" sz="2400" dirty="0"/>
          </a:p>
        </p:txBody>
      </p:sp>
      <p:sp>
        <p:nvSpPr>
          <p:cNvPr id="29704" name="テキスト ボックス 4"/>
          <p:cNvSpPr txBox="1">
            <a:spLocks noChangeArrowheads="1"/>
          </p:cNvSpPr>
          <p:nvPr/>
        </p:nvSpPr>
        <p:spPr bwMode="auto">
          <a:xfrm>
            <a:off x="2780302" y="590390"/>
            <a:ext cx="349249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Energy systematic of </a:t>
            </a:r>
            <a:r>
              <a:rPr lang="en-US" altLang="ja-JP" sz="2400" dirty="0" smtClean="0"/>
              <a:t>ΔR</a:t>
            </a:r>
            <a:r>
              <a:rPr lang="en-US" altLang="ja-JP" sz="2400" baseline="-25000" dirty="0" smtClean="0"/>
              <a:t>SC</a:t>
            </a:r>
            <a:r>
              <a:rPr lang="en-US" altLang="ja-JP" sz="2400" dirty="0" smtClean="0"/>
              <a:t>  </a:t>
            </a:r>
            <a:endParaRPr lang="ja-JP" altLang="en-US" sz="2400" dirty="0"/>
          </a:p>
        </p:txBody>
      </p:sp>
      <p:sp>
        <p:nvSpPr>
          <p:cNvPr id="29726" name="テキスト ボックス 59"/>
          <p:cNvSpPr txBox="1">
            <a:spLocks noChangeArrowheads="1"/>
          </p:cNvSpPr>
          <p:nvPr/>
        </p:nvSpPr>
        <p:spPr bwMode="auto">
          <a:xfrm>
            <a:off x="2935291" y="1352554"/>
            <a:ext cx="3863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Δrms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=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rms</a:t>
            </a: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) </a:t>
            </a:r>
            <a:r>
              <a:rPr lang="ja-JP" altLang="en-US" sz="2400" dirty="0" smtClean="0">
                <a:solidFill>
                  <a:srgbClr val="FF0000"/>
                </a:solidFill>
              </a:rPr>
              <a:t>－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rms</a:t>
            </a:r>
            <a:r>
              <a:rPr lang="en-US" altLang="ja-JP" sz="2400" dirty="0" smtClean="0">
                <a:solidFill>
                  <a:srgbClr val="FF0000"/>
                </a:solidFill>
              </a:rPr>
              <a:t>(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 </a:t>
            </a:r>
            <a:r>
              <a:rPr lang="en-US" altLang="ja-JP" sz="2400" dirty="0">
                <a:solidFill>
                  <a:srgbClr val="FF0000"/>
                </a:solidFill>
              </a:rPr>
              <a:t>)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563688" y="2068643"/>
            <a:ext cx="666591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566188" y="4139779"/>
            <a:ext cx="666591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59"/>
          <p:cNvSpPr txBox="1">
            <a:spLocks noChangeArrowheads="1"/>
          </p:cNvSpPr>
          <p:nvPr/>
        </p:nvSpPr>
        <p:spPr bwMode="auto">
          <a:xfrm>
            <a:off x="2935294" y="4349753"/>
            <a:ext cx="4285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 smtClean="0"/>
              <a:t>ΔRVcp</a:t>
            </a:r>
            <a:r>
              <a:rPr lang="en-US" altLang="ja-JP" sz="2400" dirty="0" smtClean="0"/>
              <a:t> = </a:t>
            </a:r>
            <a:r>
              <a:rPr lang="en-US" altLang="ja-JP" sz="2400" dirty="0" err="1" smtClean="0"/>
              <a:t>RVcp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2</a:t>
            </a:r>
            <a:r>
              <a:rPr lang="en-US" altLang="ja-JP" sz="2400" baseline="-25000" dirty="0"/>
              <a:t>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) </a:t>
            </a:r>
            <a:r>
              <a:rPr lang="ja-JP" altLang="en-US" sz="2400" dirty="0" smtClean="0"/>
              <a:t>－</a:t>
            </a:r>
            <a:r>
              <a:rPr lang="en-US" altLang="ja-JP" sz="2400" dirty="0" err="1" smtClean="0"/>
              <a:t>RVcp</a:t>
            </a:r>
            <a:r>
              <a:rPr lang="en-US" altLang="ja-JP" sz="2400" dirty="0" smtClean="0"/>
              <a:t>( </a:t>
            </a:r>
            <a:r>
              <a:rPr lang="en-US" altLang="ja-JP" sz="2400" dirty="0"/>
              <a:t>2</a:t>
            </a:r>
            <a:r>
              <a:rPr lang="en-US" altLang="ja-JP" sz="2400" baseline="-25000" dirty="0"/>
              <a:t>1</a:t>
            </a:r>
            <a:r>
              <a:rPr lang="en-US" altLang="ja-JP" sz="2400" baseline="30000" dirty="0"/>
              <a:t>+ </a:t>
            </a:r>
            <a:r>
              <a:rPr lang="en-US" altLang="ja-JP" sz="2400" dirty="0"/>
              <a:t>) </a:t>
            </a:r>
            <a:endParaRPr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749" y="340432"/>
            <a:ext cx="786452" cy="499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9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5881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Systematics of the coupling potential: 0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⇒ </a:t>
            </a:r>
            <a:r>
              <a:rPr lang="en-US" altLang="ja-JP" sz="2400">
                <a:solidFill>
                  <a:srgbClr val="0000FF"/>
                </a:solidFill>
              </a:rPr>
              <a:t>2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, 2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  </a:t>
            </a:r>
            <a:endParaRPr lang="ja-JP" altLang="en-US" sz="2400">
              <a:solidFill>
                <a:srgbClr val="0000FF"/>
              </a:solidFill>
            </a:endParaRPr>
          </a:p>
        </p:txBody>
      </p:sp>
      <p:pic>
        <p:nvPicPr>
          <p:cNvPr id="22531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47750"/>
            <a:ext cx="411321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テキスト ボックス 3"/>
          <p:cNvSpPr txBox="1">
            <a:spLocks noChangeArrowheads="1"/>
          </p:cNvSpPr>
          <p:nvPr/>
        </p:nvSpPr>
        <p:spPr bwMode="auto">
          <a:xfrm>
            <a:off x="1403350" y="1479550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(X 2.2)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22533" name="オブジェクト 20"/>
          <p:cNvGraphicFramePr>
            <a:graphicFrameLocks noChangeAspect="1"/>
          </p:cNvGraphicFramePr>
          <p:nvPr/>
        </p:nvGraphicFramePr>
        <p:xfrm>
          <a:off x="166688" y="5589588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0" name="数式" r:id="rId4" imgW="1295400" imgH="228600" progId="Equation.3">
                  <p:embed/>
                </p:oleObj>
              </mc:Choice>
              <mc:Fallback>
                <p:oleObj name="数式" r:id="rId4" imgW="1295400" imgH="228600" progId="Equation.3">
                  <p:embed/>
                  <p:pic>
                    <p:nvPicPr>
                      <p:cNvPr id="22533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89588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オブジェクト 20"/>
          <p:cNvGraphicFramePr>
            <a:graphicFrameLocks noChangeAspect="1"/>
          </p:cNvGraphicFramePr>
          <p:nvPr/>
        </p:nvGraphicFramePr>
        <p:xfrm>
          <a:off x="144463" y="6313488"/>
          <a:ext cx="2449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1" name="数式" r:id="rId6" imgW="1308100" imgH="228600" progId="Equation.3">
                  <p:embed/>
                </p:oleObj>
              </mc:Choice>
              <mc:Fallback>
                <p:oleObj name="数式" r:id="rId6" imgW="1308100" imgH="228600" progId="Equation.3">
                  <p:embed/>
                  <p:pic>
                    <p:nvPicPr>
                      <p:cNvPr id="22534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6313488"/>
                        <a:ext cx="24495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オブジェクト 20"/>
          <p:cNvGraphicFramePr>
            <a:graphicFrameLocks noChangeAspect="1"/>
          </p:cNvGraphicFramePr>
          <p:nvPr/>
        </p:nvGraphicFramePr>
        <p:xfrm>
          <a:off x="2860675" y="594518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2" name="数式" r:id="rId8" imgW="774364" imgH="203112" progId="Equation.3">
                  <p:embed/>
                </p:oleObj>
              </mc:Choice>
              <mc:Fallback>
                <p:oleObj name="数式" r:id="rId8" imgW="774364" imgH="203112" progId="Equation.3">
                  <p:embed/>
                  <p:pic>
                    <p:nvPicPr>
                      <p:cNvPr id="22535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945188"/>
                        <a:ext cx="1447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047750"/>
            <a:ext cx="41560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テキスト ボックス 10"/>
          <p:cNvSpPr txBox="1">
            <a:spLocks noChangeArrowheads="1"/>
          </p:cNvSpPr>
          <p:nvPr/>
        </p:nvSpPr>
        <p:spPr bwMode="auto">
          <a:xfrm>
            <a:off x="5527675" y="147955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(X 2.0)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22538" name="オブジェクト 20"/>
          <p:cNvGraphicFramePr>
            <a:graphicFrameLocks noChangeAspect="1"/>
          </p:cNvGraphicFramePr>
          <p:nvPr/>
        </p:nvGraphicFramePr>
        <p:xfrm>
          <a:off x="4857750" y="5584825"/>
          <a:ext cx="2401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3" name="数式" r:id="rId11" imgW="1282700" imgH="228600" progId="Equation.3">
                  <p:embed/>
                </p:oleObj>
              </mc:Choice>
              <mc:Fallback>
                <p:oleObj name="数式" r:id="rId11" imgW="1282700" imgH="228600" progId="Equation.3">
                  <p:embed/>
                  <p:pic>
                    <p:nvPicPr>
                      <p:cNvPr id="22538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584825"/>
                        <a:ext cx="24018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オブジェクト 20"/>
          <p:cNvGraphicFramePr>
            <a:graphicFrameLocks noChangeAspect="1"/>
          </p:cNvGraphicFramePr>
          <p:nvPr/>
        </p:nvGraphicFramePr>
        <p:xfrm>
          <a:off x="4835525" y="6308725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4" name="数式" r:id="rId13" imgW="1295400" imgH="228600" progId="Equation.3">
                  <p:embed/>
                </p:oleObj>
              </mc:Choice>
              <mc:Fallback>
                <p:oleObj name="数式" r:id="rId13" imgW="1295400" imgH="228600" progId="Equation.3">
                  <p:embed/>
                  <p:pic>
                    <p:nvPicPr>
                      <p:cNvPr id="22539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6308725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オブジェクト 20"/>
          <p:cNvGraphicFramePr>
            <a:graphicFrameLocks noChangeAspect="1"/>
          </p:cNvGraphicFramePr>
          <p:nvPr/>
        </p:nvGraphicFramePr>
        <p:xfrm>
          <a:off x="7539038" y="5938838"/>
          <a:ext cx="1449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5" name="数式" r:id="rId15" imgW="774364" imgH="203112" progId="Equation.3">
                  <p:embed/>
                </p:oleObj>
              </mc:Choice>
              <mc:Fallback>
                <p:oleObj name="数式" r:id="rId15" imgW="774364" imgH="203112" progId="Equation.3">
                  <p:embed/>
                  <p:pic>
                    <p:nvPicPr>
                      <p:cNvPr id="22540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938838"/>
                        <a:ext cx="1449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テキスト ボックス 14"/>
          <p:cNvSpPr txBox="1">
            <a:spLocks noChangeArrowheads="1"/>
          </p:cNvSpPr>
          <p:nvPr/>
        </p:nvSpPr>
        <p:spPr bwMode="auto">
          <a:xfrm>
            <a:off x="2308225" y="620713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2000"/>
              <a:t>α</a:t>
            </a:r>
            <a:r>
              <a:rPr lang="en-US" altLang="ja-JP" sz="2000"/>
              <a:t>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endParaRPr lang="ja-JP" altLang="en-US" sz="2000"/>
          </a:p>
        </p:txBody>
      </p:sp>
      <p:sp>
        <p:nvSpPr>
          <p:cNvPr id="22542" name="テキスト ボックス 15"/>
          <p:cNvSpPr txBox="1">
            <a:spLocks noChangeArrowheads="1"/>
          </p:cNvSpPr>
          <p:nvPr/>
        </p:nvSpPr>
        <p:spPr bwMode="auto">
          <a:xfrm>
            <a:off x="6484938" y="6207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aseline="30000"/>
              <a:t>16</a:t>
            </a:r>
            <a:r>
              <a:rPr lang="en-US" altLang="ja-JP" sz="2000"/>
              <a:t>O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endParaRPr lang="ja-JP" altLang="en-US" sz="2000"/>
          </a:p>
        </p:txBody>
      </p:sp>
      <p:sp>
        <p:nvSpPr>
          <p:cNvPr id="22543" name="テキスト ボックス 14"/>
          <p:cNvSpPr txBox="1">
            <a:spLocks noChangeArrowheads="1"/>
          </p:cNvSpPr>
          <p:nvPr/>
        </p:nvSpPr>
        <p:spPr bwMode="auto">
          <a:xfrm>
            <a:off x="2514600" y="38608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22544" name="テキスト ボックス 15"/>
          <p:cNvSpPr txBox="1">
            <a:spLocks noChangeArrowheads="1"/>
          </p:cNvSpPr>
          <p:nvPr/>
        </p:nvSpPr>
        <p:spPr bwMode="auto">
          <a:xfrm>
            <a:off x="3233738" y="2060575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2545" name="テキスト ボックス 16"/>
          <p:cNvSpPr txBox="1">
            <a:spLocks noChangeArrowheads="1"/>
          </p:cNvSpPr>
          <p:nvPr/>
        </p:nvSpPr>
        <p:spPr bwMode="auto">
          <a:xfrm>
            <a:off x="6588125" y="4130675"/>
            <a:ext cx="1554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22546" name="テキスト ボックス 17"/>
          <p:cNvSpPr txBox="1">
            <a:spLocks noChangeArrowheads="1"/>
          </p:cNvSpPr>
          <p:nvPr/>
        </p:nvSpPr>
        <p:spPr bwMode="auto">
          <a:xfrm>
            <a:off x="7308850" y="2330450"/>
            <a:ext cx="1552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22547" name="テキスト ボックス 18"/>
          <p:cNvSpPr txBox="1">
            <a:spLocks noChangeArrowheads="1"/>
          </p:cNvSpPr>
          <p:nvPr/>
        </p:nvSpPr>
        <p:spPr bwMode="auto">
          <a:xfrm rot="-5400000">
            <a:off x="-509587" y="2678112"/>
            <a:ext cx="169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V(R) ( MeV )</a:t>
            </a:r>
            <a:endParaRPr lang="ja-JP" altLang="en-US" sz="2400"/>
          </a:p>
        </p:txBody>
      </p:sp>
      <p:sp>
        <p:nvSpPr>
          <p:cNvPr id="22548" name="テキスト ボックス 19"/>
          <p:cNvSpPr txBox="1">
            <a:spLocks noChangeArrowheads="1"/>
          </p:cNvSpPr>
          <p:nvPr/>
        </p:nvSpPr>
        <p:spPr bwMode="auto">
          <a:xfrm>
            <a:off x="2411413" y="4941888"/>
            <a:ext cx="1084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sp>
        <p:nvSpPr>
          <p:cNvPr id="22549" name="テキスト ボックス 20"/>
          <p:cNvSpPr txBox="1">
            <a:spLocks noChangeArrowheads="1"/>
          </p:cNvSpPr>
          <p:nvPr/>
        </p:nvSpPr>
        <p:spPr bwMode="auto">
          <a:xfrm>
            <a:off x="6440488" y="4941888"/>
            <a:ext cx="1084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898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52538"/>
            <a:ext cx="430053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Differential and Partial cross sections: </a:t>
            </a:r>
            <a:r>
              <a:rPr lang="en-US" altLang="ja-JP" sz="2400" baseline="30000">
                <a:solidFill>
                  <a:srgbClr val="0000FF"/>
                </a:solidFill>
              </a:rPr>
              <a:t>16</a:t>
            </a:r>
            <a:r>
              <a:rPr lang="en-US" altLang="ja-JP" sz="2400">
                <a:solidFill>
                  <a:srgbClr val="0000FF"/>
                </a:solidFill>
              </a:rPr>
              <a:t>O + </a:t>
            </a:r>
            <a:r>
              <a:rPr lang="en-US" altLang="ja-JP" sz="2400" baseline="30000">
                <a:solidFill>
                  <a:srgbClr val="0000FF"/>
                </a:solidFill>
              </a:rPr>
              <a:t>12</a:t>
            </a:r>
            <a:r>
              <a:rPr lang="en-US" altLang="ja-JP" sz="2400">
                <a:solidFill>
                  <a:srgbClr val="0000FF"/>
                </a:solidFill>
              </a:rPr>
              <a:t>C</a:t>
            </a:r>
            <a:endParaRPr lang="ja-JP" altLang="en-US" sz="2400">
              <a:solidFill>
                <a:srgbClr val="0000FF"/>
              </a:solidFill>
            </a:endParaRPr>
          </a:p>
        </p:txBody>
      </p:sp>
      <p:pic>
        <p:nvPicPr>
          <p:cNvPr id="31748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217988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テキスト ボックス 9"/>
          <p:cNvSpPr txBox="1">
            <a:spLocks noChangeArrowheads="1"/>
          </p:cNvSpPr>
          <p:nvPr/>
        </p:nvSpPr>
        <p:spPr bwMode="auto">
          <a:xfrm rot="-5400000">
            <a:off x="-981075" y="2995613"/>
            <a:ext cx="243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Probability ( no dim. )</a:t>
            </a:r>
            <a:endParaRPr lang="ja-JP" altLang="en-US" sz="2000"/>
          </a:p>
        </p:txBody>
      </p:sp>
      <p:sp>
        <p:nvSpPr>
          <p:cNvPr id="31750" name="テキスト ボックス 10"/>
          <p:cNvSpPr txBox="1">
            <a:spLocks noChangeArrowheads="1"/>
          </p:cNvSpPr>
          <p:nvPr/>
        </p:nvSpPr>
        <p:spPr bwMode="auto">
          <a:xfrm>
            <a:off x="1547813" y="5300663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ja-JP" sz="2000"/>
              <a:t>Θ</a:t>
            </a:r>
            <a:r>
              <a:rPr lang="en-US" altLang="ja-JP" sz="2000"/>
              <a:t> c.m. ( degree )</a:t>
            </a:r>
            <a:endParaRPr lang="ja-JP" altLang="en-US" sz="2000"/>
          </a:p>
        </p:txBody>
      </p:sp>
      <p:sp>
        <p:nvSpPr>
          <p:cNvPr id="31751" name="テキスト ボックス 9"/>
          <p:cNvSpPr txBox="1">
            <a:spLocks noChangeArrowheads="1"/>
          </p:cNvSpPr>
          <p:nvPr/>
        </p:nvSpPr>
        <p:spPr bwMode="auto">
          <a:xfrm rot="-5400000">
            <a:off x="3343275" y="2995613"/>
            <a:ext cx="248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Probability  ( no dim. )</a:t>
            </a:r>
            <a:endParaRPr lang="ja-JP" altLang="en-US" sz="2000"/>
          </a:p>
        </p:txBody>
      </p:sp>
      <p:sp>
        <p:nvSpPr>
          <p:cNvPr id="31752" name="テキスト ボックス 10"/>
          <p:cNvSpPr txBox="1">
            <a:spLocks noChangeArrowheads="1"/>
          </p:cNvSpPr>
          <p:nvPr/>
        </p:nvSpPr>
        <p:spPr bwMode="auto">
          <a:xfrm>
            <a:off x="5867400" y="5300663"/>
            <a:ext cx="263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L (Incident Orbital Spin)</a:t>
            </a:r>
            <a:endParaRPr lang="ja-JP" altLang="en-US" sz="2000"/>
          </a:p>
        </p:txBody>
      </p:sp>
      <p:sp>
        <p:nvSpPr>
          <p:cNvPr id="31753" name="テキスト ボックス 1"/>
          <p:cNvSpPr txBox="1">
            <a:spLocks noChangeArrowheads="1"/>
          </p:cNvSpPr>
          <p:nvPr/>
        </p:nvSpPr>
        <p:spPr bwMode="auto">
          <a:xfrm>
            <a:off x="3203575" y="692150"/>
            <a:ext cx="377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/>
              <a:t>16</a:t>
            </a:r>
            <a:r>
              <a:rPr lang="en-US" altLang="ja-JP" sz="2400"/>
              <a:t>O + </a:t>
            </a:r>
            <a:r>
              <a:rPr lang="en-US" altLang="ja-JP" sz="2400" baseline="30000"/>
              <a:t>12</a:t>
            </a:r>
            <a:r>
              <a:rPr lang="en-US" altLang="ja-JP" sz="2400"/>
              <a:t>C(0</a:t>
            </a:r>
            <a:r>
              <a:rPr lang="en-US" altLang="ja-JP" sz="2400" baseline="-25000"/>
              <a:t>1</a:t>
            </a:r>
            <a:r>
              <a:rPr lang="en-US" altLang="ja-JP" sz="2400" baseline="30000"/>
              <a:t>+</a:t>
            </a:r>
            <a:r>
              <a:rPr lang="en-US" altLang="ja-JP" sz="2400"/>
              <a:t>) </a:t>
            </a:r>
            <a:r>
              <a:rPr lang="ja-JP" altLang="en-US" sz="2400"/>
              <a:t>⇒ </a:t>
            </a:r>
            <a:r>
              <a:rPr lang="en-US" altLang="ja-JP" sz="2400" baseline="30000"/>
              <a:t>16</a:t>
            </a:r>
            <a:r>
              <a:rPr lang="en-US" altLang="ja-JP" sz="2400"/>
              <a:t>O + </a:t>
            </a:r>
            <a:r>
              <a:rPr lang="en-US" altLang="ja-JP" sz="2400" baseline="30000"/>
              <a:t>12</a:t>
            </a:r>
            <a:r>
              <a:rPr lang="en-US" altLang="ja-JP" sz="2400"/>
              <a:t>C(2</a:t>
            </a:r>
            <a:r>
              <a:rPr lang="en-US" altLang="ja-JP" sz="2400" baseline="30000"/>
              <a:t>+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31754" name="テキスト ボックス 2"/>
          <p:cNvSpPr txBox="1">
            <a:spLocks noChangeArrowheads="1"/>
          </p:cNvSpPr>
          <p:nvPr/>
        </p:nvSpPr>
        <p:spPr bwMode="auto">
          <a:xfrm>
            <a:off x="827088" y="5732463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shrunk</a:t>
            </a:r>
            <a:endParaRPr lang="ja-JP" altLang="en-US" sz="2000"/>
          </a:p>
        </p:txBody>
      </p:sp>
      <p:sp>
        <p:nvSpPr>
          <p:cNvPr id="31755" name="テキスト ボックス 14"/>
          <p:cNvSpPr txBox="1">
            <a:spLocks noChangeArrowheads="1"/>
          </p:cNvSpPr>
          <p:nvPr/>
        </p:nvSpPr>
        <p:spPr bwMode="auto">
          <a:xfrm>
            <a:off x="5603875" y="5732463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graphicFrame>
        <p:nvGraphicFramePr>
          <p:cNvPr id="31756" name="オブジェクト 20"/>
          <p:cNvGraphicFramePr>
            <a:graphicFrameLocks noChangeAspect="1"/>
          </p:cNvGraphicFramePr>
          <p:nvPr/>
        </p:nvGraphicFramePr>
        <p:xfrm>
          <a:off x="5111750" y="6346825"/>
          <a:ext cx="1044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数式" r:id="rId5" imgW="469696" imgH="177723" progId="Equation.3">
                  <p:embed/>
                </p:oleObj>
              </mc:Choice>
              <mc:Fallback>
                <p:oleObj name="数式" r:id="rId5" imgW="469696" imgH="177723" progId="Equation.3">
                  <p:embed/>
                  <p:pic>
                    <p:nvPicPr>
                      <p:cNvPr id="31756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6346825"/>
                        <a:ext cx="10445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テキスト ボックス 3"/>
          <p:cNvSpPr txBox="1">
            <a:spLocks noChangeArrowheads="1"/>
          </p:cNvSpPr>
          <p:nvPr/>
        </p:nvSpPr>
        <p:spPr bwMode="auto">
          <a:xfrm>
            <a:off x="2922588" y="6372225"/>
            <a:ext cx="222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Uncertainty Relation: </a:t>
            </a:r>
            <a:endParaRPr lang="ja-JP" altLang="en-US" sz="1800"/>
          </a:p>
        </p:txBody>
      </p:sp>
      <p:sp>
        <p:nvSpPr>
          <p:cNvPr id="31758" name="テキスト ボックス 9"/>
          <p:cNvSpPr txBox="1">
            <a:spLocks noChangeArrowheads="1"/>
          </p:cNvSpPr>
          <p:nvPr/>
        </p:nvSpPr>
        <p:spPr bwMode="auto">
          <a:xfrm>
            <a:off x="1187450" y="155733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31759" name="テキスト ボックス 10"/>
          <p:cNvSpPr txBox="1">
            <a:spLocks noChangeArrowheads="1"/>
          </p:cNvSpPr>
          <p:nvPr/>
        </p:nvSpPr>
        <p:spPr bwMode="auto">
          <a:xfrm>
            <a:off x="1577975" y="4130675"/>
            <a:ext cx="1554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31760" name="テキスト ボックス 11"/>
          <p:cNvSpPr txBox="1">
            <a:spLocks noChangeArrowheads="1"/>
          </p:cNvSpPr>
          <p:nvPr/>
        </p:nvSpPr>
        <p:spPr bwMode="auto">
          <a:xfrm>
            <a:off x="7412038" y="2257425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31761" name="テキスト ボックス 12"/>
          <p:cNvSpPr txBox="1">
            <a:spLocks noChangeArrowheads="1"/>
          </p:cNvSpPr>
          <p:nvPr/>
        </p:nvSpPr>
        <p:spPr bwMode="auto">
          <a:xfrm>
            <a:off x="6762750" y="134143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</p:spTree>
    <p:extLst>
      <p:ext uri="{BB962C8B-B14F-4D97-AF65-F5344CB8AC3E}">
        <p14:creationId xmlns:p14="http://schemas.microsoft.com/office/powerpoint/2010/main" val="885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3402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484313"/>
            <a:ext cx="42545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Differential and Partial cross sections: 1H + 12C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2773" name="テキスト ボックス 9"/>
          <p:cNvSpPr txBox="1">
            <a:spLocks noChangeArrowheads="1"/>
          </p:cNvSpPr>
          <p:nvPr/>
        </p:nvSpPr>
        <p:spPr bwMode="auto">
          <a:xfrm rot="-5400000">
            <a:off x="-981075" y="2995613"/>
            <a:ext cx="243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Probability ( no dim. )</a:t>
            </a:r>
            <a:endParaRPr lang="ja-JP" altLang="en-US" sz="2000"/>
          </a:p>
        </p:txBody>
      </p:sp>
      <p:sp>
        <p:nvSpPr>
          <p:cNvPr id="32774" name="テキスト ボックス 10"/>
          <p:cNvSpPr txBox="1">
            <a:spLocks noChangeArrowheads="1"/>
          </p:cNvSpPr>
          <p:nvPr/>
        </p:nvSpPr>
        <p:spPr bwMode="auto">
          <a:xfrm>
            <a:off x="1547813" y="5300663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ja-JP" sz="2000"/>
              <a:t>Θ</a:t>
            </a:r>
            <a:r>
              <a:rPr lang="en-US" altLang="ja-JP" sz="2000"/>
              <a:t> c.m. ( degree )</a:t>
            </a:r>
            <a:endParaRPr lang="ja-JP" altLang="en-US" sz="2000"/>
          </a:p>
        </p:txBody>
      </p:sp>
      <p:sp>
        <p:nvSpPr>
          <p:cNvPr id="32775" name="テキスト ボックス 9"/>
          <p:cNvSpPr txBox="1">
            <a:spLocks noChangeArrowheads="1"/>
          </p:cNvSpPr>
          <p:nvPr/>
        </p:nvSpPr>
        <p:spPr bwMode="auto">
          <a:xfrm rot="-5400000">
            <a:off x="3527425" y="2995613"/>
            <a:ext cx="248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Probability  ( no dim. )</a:t>
            </a:r>
            <a:endParaRPr lang="ja-JP" altLang="en-US" sz="2000"/>
          </a:p>
        </p:txBody>
      </p:sp>
      <p:sp>
        <p:nvSpPr>
          <p:cNvPr id="32776" name="テキスト ボックス 10"/>
          <p:cNvSpPr txBox="1">
            <a:spLocks noChangeArrowheads="1"/>
          </p:cNvSpPr>
          <p:nvPr/>
        </p:nvSpPr>
        <p:spPr bwMode="auto">
          <a:xfrm>
            <a:off x="5867400" y="5300663"/>
            <a:ext cx="263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L (Incident Orbital Spin)</a:t>
            </a:r>
            <a:endParaRPr lang="ja-JP" altLang="en-US" sz="2000"/>
          </a:p>
        </p:txBody>
      </p:sp>
      <p:sp>
        <p:nvSpPr>
          <p:cNvPr id="32777" name="テキスト ボックス 1"/>
          <p:cNvSpPr txBox="1">
            <a:spLocks noChangeArrowheads="1"/>
          </p:cNvSpPr>
          <p:nvPr/>
        </p:nvSpPr>
        <p:spPr bwMode="auto">
          <a:xfrm>
            <a:off x="3203575" y="692150"/>
            <a:ext cx="320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p+ </a:t>
            </a:r>
            <a:r>
              <a:rPr lang="en-US" altLang="ja-JP" sz="2400" baseline="30000"/>
              <a:t>12</a:t>
            </a:r>
            <a:r>
              <a:rPr lang="en-US" altLang="ja-JP" sz="2400"/>
              <a:t>C(0</a:t>
            </a:r>
            <a:r>
              <a:rPr lang="en-US" altLang="ja-JP" sz="2400" baseline="-25000"/>
              <a:t>1</a:t>
            </a:r>
            <a:r>
              <a:rPr lang="en-US" altLang="ja-JP" sz="2400" baseline="30000"/>
              <a:t>+</a:t>
            </a:r>
            <a:r>
              <a:rPr lang="en-US" altLang="ja-JP" sz="2400"/>
              <a:t>) </a:t>
            </a:r>
            <a:r>
              <a:rPr lang="ja-JP" altLang="en-US" sz="2400"/>
              <a:t>⇒ </a:t>
            </a:r>
            <a:r>
              <a:rPr lang="en-US" altLang="ja-JP" sz="2400"/>
              <a:t>p + </a:t>
            </a:r>
            <a:r>
              <a:rPr lang="en-US" altLang="ja-JP" sz="2400" baseline="30000"/>
              <a:t>12</a:t>
            </a:r>
            <a:r>
              <a:rPr lang="en-US" altLang="ja-JP" sz="2400"/>
              <a:t>C(2</a:t>
            </a:r>
            <a:r>
              <a:rPr lang="en-US" altLang="ja-JP" sz="2400" baseline="30000"/>
              <a:t>+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32778" name="テキスト ボックス 2"/>
          <p:cNvSpPr txBox="1">
            <a:spLocks noChangeArrowheads="1"/>
          </p:cNvSpPr>
          <p:nvPr/>
        </p:nvSpPr>
        <p:spPr bwMode="auto">
          <a:xfrm>
            <a:off x="827088" y="5732463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shrunk</a:t>
            </a:r>
            <a:endParaRPr lang="ja-JP" altLang="en-US" sz="2000"/>
          </a:p>
        </p:txBody>
      </p:sp>
      <p:sp>
        <p:nvSpPr>
          <p:cNvPr id="32779" name="テキスト ボックス 14"/>
          <p:cNvSpPr txBox="1">
            <a:spLocks noChangeArrowheads="1"/>
          </p:cNvSpPr>
          <p:nvPr/>
        </p:nvSpPr>
        <p:spPr bwMode="auto">
          <a:xfrm>
            <a:off x="5603875" y="5732463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graphicFrame>
        <p:nvGraphicFramePr>
          <p:cNvPr id="32780" name="オブジェクト 20"/>
          <p:cNvGraphicFramePr>
            <a:graphicFrameLocks noChangeAspect="1"/>
          </p:cNvGraphicFramePr>
          <p:nvPr/>
        </p:nvGraphicFramePr>
        <p:xfrm>
          <a:off x="5111750" y="6346825"/>
          <a:ext cx="1044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数式" r:id="rId5" imgW="469696" imgH="177723" progId="Equation.3">
                  <p:embed/>
                </p:oleObj>
              </mc:Choice>
              <mc:Fallback>
                <p:oleObj name="数式" r:id="rId5" imgW="469696" imgH="177723" progId="Equation.3">
                  <p:embed/>
                  <p:pic>
                    <p:nvPicPr>
                      <p:cNvPr id="32780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6346825"/>
                        <a:ext cx="10445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テキスト ボックス 3"/>
          <p:cNvSpPr txBox="1">
            <a:spLocks noChangeArrowheads="1"/>
          </p:cNvSpPr>
          <p:nvPr/>
        </p:nvSpPr>
        <p:spPr bwMode="auto">
          <a:xfrm>
            <a:off x="2922588" y="6372225"/>
            <a:ext cx="222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Uncertainty Relation: </a:t>
            </a:r>
            <a:endParaRPr lang="ja-JP" altLang="en-US" sz="1800"/>
          </a:p>
        </p:txBody>
      </p:sp>
      <p:sp>
        <p:nvSpPr>
          <p:cNvPr id="32782" name="テキスト ボックス 9"/>
          <p:cNvSpPr txBox="1">
            <a:spLocks noChangeArrowheads="1"/>
          </p:cNvSpPr>
          <p:nvPr/>
        </p:nvSpPr>
        <p:spPr bwMode="auto">
          <a:xfrm>
            <a:off x="2513013" y="2133600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32783" name="テキスト ボックス 10"/>
          <p:cNvSpPr txBox="1">
            <a:spLocks noChangeArrowheads="1"/>
          </p:cNvSpPr>
          <p:nvPr/>
        </p:nvSpPr>
        <p:spPr bwMode="auto">
          <a:xfrm>
            <a:off x="1476375" y="3843338"/>
            <a:ext cx="1554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32784" name="テキスト ボックス 11"/>
          <p:cNvSpPr txBox="1">
            <a:spLocks noChangeArrowheads="1"/>
          </p:cNvSpPr>
          <p:nvPr/>
        </p:nvSpPr>
        <p:spPr bwMode="auto">
          <a:xfrm>
            <a:off x="7483475" y="1773238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32785" name="テキスト ボックス 12"/>
          <p:cNvSpPr txBox="1">
            <a:spLocks noChangeArrowheads="1"/>
          </p:cNvSpPr>
          <p:nvPr/>
        </p:nvSpPr>
        <p:spPr bwMode="auto">
          <a:xfrm>
            <a:off x="5465763" y="1484313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</p:spTree>
    <p:extLst>
      <p:ext uri="{BB962C8B-B14F-4D97-AF65-F5344CB8AC3E}">
        <p14:creationId xmlns:p14="http://schemas.microsoft.com/office/powerpoint/2010/main" val="3525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8041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テキスト ボックス 3"/>
          <p:cNvSpPr txBox="1">
            <a:spLocks noChangeArrowheads="1"/>
          </p:cNvSpPr>
          <p:nvPr/>
        </p:nvSpPr>
        <p:spPr bwMode="auto">
          <a:xfrm>
            <a:off x="7419975" y="2041525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Rsc( 2</a:t>
            </a:r>
            <a:r>
              <a:rPr lang="en-US" altLang="ja-JP" sz="2800" baseline="-25000">
                <a:solidFill>
                  <a:srgbClr val="0000FF"/>
                </a:solidFill>
              </a:rPr>
              <a:t>1</a:t>
            </a:r>
            <a:r>
              <a:rPr lang="en-US" altLang="ja-JP" sz="2800" baseline="30000">
                <a:solidFill>
                  <a:srgbClr val="0000FF"/>
                </a:solidFill>
              </a:rPr>
              <a:t>+</a:t>
            </a:r>
            <a:r>
              <a:rPr lang="en-US" altLang="ja-JP" sz="2800">
                <a:solidFill>
                  <a:srgbClr val="0000FF"/>
                </a:solidFill>
              </a:rPr>
              <a:t> )</a:t>
            </a:r>
            <a:endParaRPr lang="ja-JP" altLang="en-US" sz="2800" baseline="30000">
              <a:solidFill>
                <a:srgbClr val="0000FF"/>
              </a:solidFill>
            </a:endParaRPr>
          </a:p>
        </p:txBody>
      </p:sp>
      <p:sp>
        <p:nvSpPr>
          <p:cNvPr id="33796" name="テキスト ボックス 4"/>
          <p:cNvSpPr txBox="1">
            <a:spLocks noChangeArrowheads="1"/>
          </p:cNvSpPr>
          <p:nvPr/>
        </p:nvSpPr>
        <p:spPr bwMode="auto">
          <a:xfrm>
            <a:off x="7419975" y="942975"/>
            <a:ext cx="1479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Rsc( 2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)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  <p:sp>
        <p:nvSpPr>
          <p:cNvPr id="33797" name="テキスト ボックス 1"/>
          <p:cNvSpPr txBox="1">
            <a:spLocks noChangeArrowheads="1"/>
          </p:cNvSpPr>
          <p:nvPr/>
        </p:nvSpPr>
        <p:spPr bwMode="auto">
          <a:xfrm>
            <a:off x="3348038" y="950913"/>
            <a:ext cx="33924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Target dependence of Rsc</a:t>
            </a:r>
            <a:endParaRPr lang="ja-JP" altLang="en-US" sz="2400"/>
          </a:p>
        </p:txBody>
      </p:sp>
      <p:sp>
        <p:nvSpPr>
          <p:cNvPr id="3" name="正方形/長方形 2"/>
          <p:cNvSpPr/>
          <p:nvPr/>
        </p:nvSpPr>
        <p:spPr>
          <a:xfrm>
            <a:off x="971550" y="5084763"/>
            <a:ext cx="7345363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799" name="テキスト ボックス 3"/>
          <p:cNvSpPr txBox="1">
            <a:spLocks noChangeArrowheads="1"/>
          </p:cNvSpPr>
          <p:nvPr/>
        </p:nvSpPr>
        <p:spPr bwMode="auto">
          <a:xfrm>
            <a:off x="1116013" y="5157788"/>
            <a:ext cx="14874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P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E/A=40 MeV</a:t>
            </a:r>
            <a:endParaRPr lang="ja-JP" altLang="en-US" sz="2000"/>
          </a:p>
        </p:txBody>
      </p:sp>
      <p:sp>
        <p:nvSpPr>
          <p:cNvPr id="33800" name="テキスト ボックス 7"/>
          <p:cNvSpPr txBox="1">
            <a:spLocks noChangeArrowheads="1"/>
          </p:cNvSpPr>
          <p:nvPr/>
        </p:nvSpPr>
        <p:spPr bwMode="auto">
          <a:xfrm>
            <a:off x="3995738" y="5157788"/>
            <a:ext cx="14890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α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E/A=30 MeV</a:t>
            </a:r>
            <a:endParaRPr lang="ja-JP" altLang="en-US" sz="2000"/>
          </a:p>
        </p:txBody>
      </p:sp>
      <p:sp>
        <p:nvSpPr>
          <p:cNvPr id="33801" name="テキスト ボックス 8"/>
          <p:cNvSpPr txBox="1">
            <a:spLocks noChangeArrowheads="1"/>
          </p:cNvSpPr>
          <p:nvPr/>
        </p:nvSpPr>
        <p:spPr bwMode="auto">
          <a:xfrm>
            <a:off x="6540500" y="5157788"/>
            <a:ext cx="14874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aseline="30000"/>
              <a:t>16</a:t>
            </a:r>
            <a:r>
              <a:rPr lang="en-US" altLang="ja-JP" sz="2000"/>
              <a:t>O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E/A=38 MeV</a:t>
            </a:r>
            <a:endParaRPr lang="ja-JP" altLang="en-US" sz="2000"/>
          </a:p>
        </p:txBody>
      </p:sp>
      <p:sp>
        <p:nvSpPr>
          <p:cNvPr id="33802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Systematics of the scattering radii (1)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3803" name="テキスト ボックス 54"/>
          <p:cNvSpPr txBox="1">
            <a:spLocks noChangeArrowheads="1"/>
          </p:cNvSpPr>
          <p:nvPr/>
        </p:nvSpPr>
        <p:spPr bwMode="auto">
          <a:xfrm rot="-5400000">
            <a:off x="-1054099" y="2935287"/>
            <a:ext cx="27860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Scattering radii ( fm )</a:t>
            </a:r>
            <a:endParaRPr lang="ja-JP" altLang="en-US" sz="2400"/>
          </a:p>
        </p:txBody>
      </p:sp>
      <p:sp>
        <p:nvSpPr>
          <p:cNvPr id="33804" name="テキスト ボックス 59"/>
          <p:cNvSpPr txBox="1">
            <a:spLocks noChangeArrowheads="1"/>
          </p:cNvSpPr>
          <p:nvPr/>
        </p:nvSpPr>
        <p:spPr bwMode="auto">
          <a:xfrm>
            <a:off x="1635125" y="6092825"/>
            <a:ext cx="596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ΔR</a:t>
            </a:r>
            <a:r>
              <a:rPr lang="en-US" altLang="ja-JP" sz="2400" baseline="-25000"/>
              <a:t>SC</a:t>
            </a:r>
            <a:r>
              <a:rPr lang="en-US" altLang="ja-JP" sz="2400"/>
              <a:t> =</a:t>
            </a:r>
            <a:r>
              <a:rPr lang="en-US" altLang="ja-JP" sz="2400">
                <a:solidFill>
                  <a:srgbClr val="FF0000"/>
                </a:solidFill>
              </a:rPr>
              <a:t> Rsc(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solidFill>
                  <a:srgbClr val="FF0000"/>
                </a:solidFill>
              </a:rPr>
              <a:t>2</a:t>
            </a:r>
            <a:r>
              <a:rPr lang="en-US" altLang="ja-JP" sz="2400" baseline="-25000">
                <a:solidFill>
                  <a:srgbClr val="FF0000"/>
                </a:solidFill>
              </a:rPr>
              <a:t>2</a:t>
            </a:r>
            <a:r>
              <a:rPr lang="en-US" altLang="ja-JP" sz="2400" baseline="30000">
                <a:solidFill>
                  <a:srgbClr val="FF0000"/>
                </a:solidFill>
              </a:rPr>
              <a:t>+</a:t>
            </a:r>
            <a:r>
              <a:rPr lang="en-US" altLang="ja-JP" sz="2400">
                <a:solidFill>
                  <a:srgbClr val="FF0000"/>
                </a:solidFill>
              </a:rPr>
              <a:t> ) </a:t>
            </a:r>
            <a:r>
              <a:rPr lang="ja-JP" altLang="en-US" sz="2400"/>
              <a:t>－</a:t>
            </a:r>
            <a:r>
              <a:rPr lang="en-US" altLang="ja-JP" sz="2400">
                <a:solidFill>
                  <a:srgbClr val="0000FF"/>
                </a:solidFill>
              </a:rPr>
              <a:t>R</a:t>
            </a:r>
            <a:r>
              <a:rPr lang="en-US" altLang="ja-JP" sz="2400" baseline="-25000">
                <a:solidFill>
                  <a:srgbClr val="0000FF"/>
                </a:solidFill>
              </a:rPr>
              <a:t>SC</a:t>
            </a:r>
            <a:r>
              <a:rPr lang="en-US" altLang="ja-JP" sz="2400">
                <a:solidFill>
                  <a:srgbClr val="0000FF"/>
                </a:solidFill>
              </a:rPr>
              <a:t>( 2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 </a:t>
            </a:r>
            <a:r>
              <a:rPr lang="en-US" altLang="ja-JP" sz="2400">
                <a:solidFill>
                  <a:srgbClr val="0000FF"/>
                </a:solidFill>
              </a:rPr>
              <a:t>) </a:t>
            </a:r>
            <a:r>
              <a:rPr lang="en-US" altLang="ja-JP" sz="2400"/>
              <a:t>= 1.0 fm in average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4990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908050"/>
            <a:ext cx="76676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71550" y="5097463"/>
            <a:ext cx="7345363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820" name="テキスト ボックス 3"/>
          <p:cNvSpPr txBox="1">
            <a:spLocks noChangeArrowheads="1"/>
          </p:cNvSpPr>
          <p:nvPr/>
        </p:nvSpPr>
        <p:spPr bwMode="auto">
          <a:xfrm>
            <a:off x="1116013" y="5168900"/>
            <a:ext cx="14874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P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E/A=40 MeV</a:t>
            </a:r>
            <a:endParaRPr lang="ja-JP" altLang="en-US" sz="2000"/>
          </a:p>
        </p:txBody>
      </p:sp>
      <p:sp>
        <p:nvSpPr>
          <p:cNvPr id="34821" name="テキスト ボックス 4"/>
          <p:cNvSpPr txBox="1">
            <a:spLocks noChangeArrowheads="1"/>
          </p:cNvSpPr>
          <p:nvPr/>
        </p:nvSpPr>
        <p:spPr bwMode="auto">
          <a:xfrm>
            <a:off x="3995738" y="5168900"/>
            <a:ext cx="14890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α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E/A=30 MeV</a:t>
            </a:r>
            <a:endParaRPr lang="ja-JP" altLang="en-US" sz="2000"/>
          </a:p>
        </p:txBody>
      </p:sp>
      <p:sp>
        <p:nvSpPr>
          <p:cNvPr id="34822" name="テキスト ボックス 5"/>
          <p:cNvSpPr txBox="1">
            <a:spLocks noChangeArrowheads="1"/>
          </p:cNvSpPr>
          <p:nvPr/>
        </p:nvSpPr>
        <p:spPr bwMode="auto">
          <a:xfrm>
            <a:off x="6540500" y="5168900"/>
            <a:ext cx="14874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aseline="30000"/>
              <a:t>16</a:t>
            </a:r>
            <a:r>
              <a:rPr lang="en-US" altLang="ja-JP" sz="2000"/>
              <a:t>O +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/>
              <a:t>E/A=38 MeV</a:t>
            </a:r>
            <a:endParaRPr lang="ja-JP" altLang="en-US" sz="2000"/>
          </a:p>
        </p:txBody>
      </p:sp>
      <p:sp>
        <p:nvSpPr>
          <p:cNvPr id="34823" name="テキスト ボックス 6"/>
          <p:cNvSpPr txBox="1">
            <a:spLocks noChangeArrowheads="1"/>
          </p:cNvSpPr>
          <p:nvPr/>
        </p:nvSpPr>
        <p:spPr bwMode="auto">
          <a:xfrm>
            <a:off x="1657350" y="1093788"/>
            <a:ext cx="53625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Comparison of Rsc and coupling potential</a:t>
            </a:r>
            <a:endParaRPr lang="ja-JP" altLang="en-US" sz="2400"/>
          </a:p>
        </p:txBody>
      </p:sp>
      <p:sp>
        <p:nvSpPr>
          <p:cNvPr id="34824" name="テキスト ボックス 1"/>
          <p:cNvSpPr txBox="1">
            <a:spLocks noChangeArrowheads="1"/>
          </p:cNvSpPr>
          <p:nvPr/>
        </p:nvSpPr>
        <p:spPr bwMode="auto">
          <a:xfrm>
            <a:off x="6796088" y="3975100"/>
            <a:ext cx="1096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ΔR(V</a:t>
            </a:r>
            <a:r>
              <a:rPr lang="en-US" altLang="ja-JP" sz="2400" baseline="-25000"/>
              <a:t>CP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34825" name="テキスト ボックス 8"/>
          <p:cNvSpPr txBox="1">
            <a:spLocks noChangeArrowheads="1"/>
          </p:cNvSpPr>
          <p:nvPr/>
        </p:nvSpPr>
        <p:spPr bwMode="auto">
          <a:xfrm>
            <a:off x="6948488" y="220345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33CC"/>
                </a:solidFill>
              </a:rPr>
              <a:t>ΔR</a:t>
            </a:r>
            <a:r>
              <a:rPr lang="en-US" altLang="ja-JP" sz="2400" baseline="-25000">
                <a:solidFill>
                  <a:srgbClr val="FF33CC"/>
                </a:solidFill>
              </a:rPr>
              <a:t>SC</a:t>
            </a:r>
            <a:endParaRPr lang="ja-JP" altLang="en-US" sz="2400" baseline="-25000">
              <a:solidFill>
                <a:srgbClr val="FF33CC"/>
              </a:solidFill>
            </a:endParaRPr>
          </a:p>
        </p:txBody>
      </p:sp>
      <p:sp>
        <p:nvSpPr>
          <p:cNvPr id="34826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Systematics of the scattering radii (2)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4827" name="テキスト ボックス 54"/>
          <p:cNvSpPr txBox="1">
            <a:spLocks noChangeArrowheads="1"/>
          </p:cNvSpPr>
          <p:nvPr/>
        </p:nvSpPr>
        <p:spPr bwMode="auto">
          <a:xfrm rot="-5400000">
            <a:off x="-1202531" y="3172619"/>
            <a:ext cx="3225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Difference of radii ( fm )</a:t>
            </a:r>
            <a:endParaRPr lang="ja-JP" altLang="en-US" sz="2400"/>
          </a:p>
        </p:txBody>
      </p:sp>
      <p:sp>
        <p:nvSpPr>
          <p:cNvPr id="34828" name="テキスト ボックス 59"/>
          <p:cNvSpPr txBox="1">
            <a:spLocks noChangeArrowheads="1"/>
          </p:cNvSpPr>
          <p:nvPr/>
        </p:nvSpPr>
        <p:spPr bwMode="auto">
          <a:xfrm>
            <a:off x="1563688" y="6280150"/>
            <a:ext cx="595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ΔR</a:t>
            </a:r>
            <a:r>
              <a:rPr lang="en-US" altLang="ja-JP" sz="2400" baseline="-25000"/>
              <a:t>SC</a:t>
            </a:r>
            <a:r>
              <a:rPr lang="en-US" altLang="ja-JP" sz="2400"/>
              <a:t> is about 1.3</a:t>
            </a:r>
            <a:r>
              <a:rPr lang="ja-JP" altLang="en-US" sz="2400"/>
              <a:t>～</a:t>
            </a:r>
            <a:r>
              <a:rPr lang="en-US" altLang="ja-JP" sz="2400"/>
              <a:t>2 times larger than ΔR(V</a:t>
            </a:r>
            <a:r>
              <a:rPr lang="en-US" altLang="ja-JP" sz="2400" baseline="-25000"/>
              <a:t>CP</a:t>
            </a:r>
            <a:r>
              <a:rPr lang="en-US" altLang="ja-JP" sz="2400"/>
              <a:t>) 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9936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56213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テキスト ボックス 3"/>
          <p:cNvSpPr txBox="1">
            <a:spLocks noChangeArrowheads="1"/>
          </p:cNvSpPr>
          <p:nvPr/>
        </p:nvSpPr>
        <p:spPr bwMode="auto">
          <a:xfrm>
            <a:off x="1835150" y="1747838"/>
            <a:ext cx="112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(X 2.3)</a:t>
            </a:r>
            <a:endParaRPr lang="ja-JP" altLang="en-US" sz="2800">
              <a:solidFill>
                <a:srgbClr val="FF0000"/>
              </a:solidFill>
            </a:endParaRPr>
          </a:p>
        </p:txBody>
      </p:sp>
      <p:sp>
        <p:nvSpPr>
          <p:cNvPr id="21508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57937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>
                <a:solidFill>
                  <a:srgbClr val="0000FF"/>
                </a:solidFill>
              </a:rPr>
              <a:t>1</a:t>
            </a:r>
            <a:r>
              <a:rPr lang="en-US" altLang="ja-JP" sz="2400">
                <a:solidFill>
                  <a:srgbClr val="0000FF"/>
                </a:solidFill>
              </a:rPr>
              <a:t>H+</a:t>
            </a:r>
            <a:r>
              <a:rPr lang="en-US" altLang="ja-JP" sz="2400" baseline="30000">
                <a:solidFill>
                  <a:srgbClr val="0000FF"/>
                </a:solidFill>
              </a:rPr>
              <a:t>12</a:t>
            </a:r>
            <a:r>
              <a:rPr lang="en-US" altLang="ja-JP" sz="2400">
                <a:solidFill>
                  <a:srgbClr val="0000FF"/>
                </a:solidFill>
              </a:rPr>
              <a:t>C</a:t>
            </a:r>
            <a:r>
              <a:rPr lang="ja-JP" altLang="en-US" sz="2400">
                <a:solidFill>
                  <a:srgbClr val="0000FF"/>
                </a:solidFill>
              </a:rPr>
              <a:t> </a:t>
            </a:r>
            <a:r>
              <a:rPr lang="en-US" altLang="ja-JP" sz="2400">
                <a:solidFill>
                  <a:srgbClr val="0000FF"/>
                </a:solidFill>
              </a:rPr>
              <a:t>coupling potential: 0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⇒ </a:t>
            </a:r>
            <a:r>
              <a:rPr lang="en-US" altLang="ja-JP" sz="2400">
                <a:solidFill>
                  <a:srgbClr val="0000FF"/>
                </a:solidFill>
              </a:rPr>
              <a:t>2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, 2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  </a:t>
            </a:r>
            <a:endParaRPr lang="ja-JP" altLang="en-US" sz="2400">
              <a:solidFill>
                <a:srgbClr val="0000FF"/>
              </a:solidFill>
            </a:endParaRPr>
          </a:p>
        </p:txBody>
      </p:sp>
      <p:graphicFrame>
        <p:nvGraphicFramePr>
          <p:cNvPr id="21509" name="オブジェクト 20"/>
          <p:cNvGraphicFramePr>
            <a:graphicFrameLocks noChangeAspect="1"/>
          </p:cNvGraphicFramePr>
          <p:nvPr/>
        </p:nvGraphicFramePr>
        <p:xfrm>
          <a:off x="5978525" y="1843088"/>
          <a:ext cx="30194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6" name="数式" r:id="rId4" imgW="1612900" imgH="596900" progId="Equation.3">
                  <p:embed/>
                </p:oleObj>
              </mc:Choice>
              <mc:Fallback>
                <p:oleObj name="数式" r:id="rId4" imgW="1612900" imgH="596900" progId="Equation.3">
                  <p:embed/>
                  <p:pic>
                    <p:nvPicPr>
                      <p:cNvPr id="21509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1843088"/>
                        <a:ext cx="30194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オブジェクト 20"/>
          <p:cNvGraphicFramePr>
            <a:graphicFrameLocks noChangeAspect="1"/>
          </p:cNvGraphicFramePr>
          <p:nvPr/>
        </p:nvGraphicFramePr>
        <p:xfrm>
          <a:off x="6324600" y="5016500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" name="数式" r:id="rId6" imgW="787058" imgH="203112" progId="Equation.3">
                  <p:embed/>
                </p:oleObj>
              </mc:Choice>
              <mc:Fallback>
                <p:oleObj name="数式" r:id="rId6" imgW="787058" imgH="203112" progId="Equation.3">
                  <p:embed/>
                  <p:pic>
                    <p:nvPicPr>
                      <p:cNvPr id="21510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16500"/>
                        <a:ext cx="147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オブジェクト 20"/>
          <p:cNvGraphicFramePr>
            <a:graphicFrameLocks noChangeAspect="1"/>
          </p:cNvGraphicFramePr>
          <p:nvPr/>
        </p:nvGraphicFramePr>
        <p:xfrm>
          <a:off x="6337300" y="3381375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8" name="数式" r:id="rId8" imgW="1295400" imgH="228600" progId="Equation.3">
                  <p:embed/>
                </p:oleObj>
              </mc:Choice>
              <mc:Fallback>
                <p:oleObj name="数式" r:id="rId8" imgW="1295400" imgH="228600" progId="Equation.3">
                  <p:embed/>
                  <p:pic>
                    <p:nvPicPr>
                      <p:cNvPr id="21511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3381375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オブジェクト 20"/>
          <p:cNvGraphicFramePr>
            <a:graphicFrameLocks noChangeAspect="1"/>
          </p:cNvGraphicFramePr>
          <p:nvPr/>
        </p:nvGraphicFramePr>
        <p:xfrm>
          <a:off x="6326188" y="4105275"/>
          <a:ext cx="2425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" name="数式" r:id="rId10" imgW="1295400" imgH="228600" progId="Equation.3">
                  <p:embed/>
                </p:oleObj>
              </mc:Choice>
              <mc:Fallback>
                <p:oleObj name="数式" r:id="rId10" imgW="1295400" imgH="228600" progId="Equation.3">
                  <p:embed/>
                  <p:pic>
                    <p:nvPicPr>
                      <p:cNvPr id="21512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105275"/>
                        <a:ext cx="2425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テキスト ボックス 8"/>
          <p:cNvSpPr txBox="1">
            <a:spLocks noChangeArrowheads="1"/>
          </p:cNvSpPr>
          <p:nvPr/>
        </p:nvSpPr>
        <p:spPr bwMode="auto">
          <a:xfrm>
            <a:off x="2911475" y="6351588"/>
            <a:ext cx="108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sp>
        <p:nvSpPr>
          <p:cNvPr id="21514" name="テキスト ボックス 1"/>
          <p:cNvSpPr txBox="1">
            <a:spLocks noChangeArrowheads="1"/>
          </p:cNvSpPr>
          <p:nvPr/>
        </p:nvSpPr>
        <p:spPr bwMode="auto">
          <a:xfrm rot="-5400000">
            <a:off x="-509587" y="3141662"/>
            <a:ext cx="169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V(R) ( MeV )</a:t>
            </a:r>
            <a:endParaRPr lang="ja-JP" altLang="en-US" sz="2400"/>
          </a:p>
        </p:txBody>
      </p:sp>
      <p:sp>
        <p:nvSpPr>
          <p:cNvPr id="21515" name="テキスト ボックス 2"/>
          <p:cNvSpPr txBox="1">
            <a:spLocks noChangeArrowheads="1"/>
          </p:cNvSpPr>
          <p:nvPr/>
        </p:nvSpPr>
        <p:spPr bwMode="auto">
          <a:xfrm>
            <a:off x="2771775" y="5084763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0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r>
              <a:rPr lang="en-US" altLang="ja-JP" sz="2800"/>
              <a:t> </a:t>
            </a:r>
            <a:r>
              <a:rPr lang="ja-JP" altLang="en-US" sz="2800"/>
              <a:t>⇒ </a:t>
            </a:r>
            <a:r>
              <a:rPr lang="en-US" altLang="ja-JP" sz="2800"/>
              <a:t>2</a:t>
            </a:r>
            <a:r>
              <a:rPr lang="en-US" altLang="ja-JP" sz="2800" baseline="-25000"/>
              <a:t>1</a:t>
            </a:r>
            <a:r>
              <a:rPr lang="en-US" altLang="ja-JP" sz="2800" baseline="30000"/>
              <a:t>+</a:t>
            </a:r>
            <a:endParaRPr lang="ja-JP" altLang="en-US" sz="2800" baseline="30000"/>
          </a:p>
        </p:txBody>
      </p:sp>
      <p:sp>
        <p:nvSpPr>
          <p:cNvPr id="21516" name="テキスト ボックス 11"/>
          <p:cNvSpPr txBox="1">
            <a:spLocks noChangeArrowheads="1"/>
          </p:cNvSpPr>
          <p:nvPr/>
        </p:nvSpPr>
        <p:spPr bwMode="auto">
          <a:xfrm>
            <a:off x="3954463" y="2133600"/>
            <a:ext cx="1554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0</a:t>
            </a:r>
            <a:r>
              <a:rPr lang="en-US" altLang="ja-JP" sz="2800" baseline="-25000">
                <a:solidFill>
                  <a:srgbClr val="FF0000"/>
                </a:solidFill>
              </a:rPr>
              <a:t>1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ja-JP" altLang="en-US" sz="2800">
                <a:solidFill>
                  <a:srgbClr val="FF0000"/>
                </a:solidFill>
              </a:rPr>
              <a:t>⇒ </a:t>
            </a:r>
            <a:r>
              <a:rPr lang="en-US" altLang="ja-JP" sz="2800">
                <a:solidFill>
                  <a:srgbClr val="FF0000"/>
                </a:solidFill>
              </a:rPr>
              <a:t>2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 baseline="30000">
                <a:solidFill>
                  <a:srgbClr val="FF0000"/>
                </a:solidFill>
              </a:rPr>
              <a:t>+</a:t>
            </a:r>
            <a:endParaRPr lang="ja-JP" altLang="en-US" sz="28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" y="1339453"/>
            <a:ext cx="4371975" cy="41790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72" y="1339455"/>
            <a:ext cx="4371975" cy="417909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31090" y="626301"/>
            <a:ext cx="56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Itoh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42746" y="64091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prm4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8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53625" b="48952"/>
          <a:stretch>
            <a:fillRect/>
          </a:stretch>
        </p:blipFill>
        <p:spPr bwMode="auto">
          <a:xfrm>
            <a:off x="5726113" y="1487488"/>
            <a:ext cx="32750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286125"/>
            <a:ext cx="55594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981200"/>
            <a:ext cx="53371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正方形/長方形 5"/>
          <p:cNvSpPr>
            <a:spLocks noChangeArrowheads="1"/>
          </p:cNvSpPr>
          <p:nvPr/>
        </p:nvSpPr>
        <p:spPr bwMode="auto">
          <a:xfrm>
            <a:off x="427038" y="642938"/>
            <a:ext cx="557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 </a:t>
            </a:r>
            <a:r>
              <a:rPr lang="en-US" altLang="ja-JP" sz="1800"/>
              <a:t>K. Iida, A. Oyamatsu, A. Kohama, MPLA27  (2012)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01650" y="5391150"/>
            <a:ext cx="810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The enhancement of the diffraction radius is clearly confirmed, </a:t>
            </a:r>
            <a:endParaRPr lang="en-US" altLang="ja-JP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but the relation of the 3α wave function and diffraction radius still remains unclear.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Diff. radius </a:t>
            </a:r>
            <a:r>
              <a:rPr lang="ja-JP" altLang="en-US" sz="2000"/>
              <a:t>⇒</a:t>
            </a:r>
            <a:r>
              <a:rPr lang="en-US" altLang="ja-JP" sz="2000"/>
              <a:t> the size of the coupling potential</a:t>
            </a:r>
            <a:r>
              <a:rPr lang="ja-JP" altLang="en-US" sz="2000"/>
              <a:t> </a:t>
            </a:r>
            <a:r>
              <a:rPr lang="en-US" altLang="ja-JP" sz="2000"/>
              <a:t>?? (Pointed out by Takashia).</a:t>
            </a:r>
          </a:p>
        </p:txBody>
      </p:sp>
      <p:sp>
        <p:nvSpPr>
          <p:cNvPr id="13319" name="正方形/長方形 1"/>
          <p:cNvSpPr>
            <a:spLocks noChangeArrowheads="1"/>
          </p:cNvSpPr>
          <p:nvPr/>
        </p:nvSpPr>
        <p:spPr bwMode="auto">
          <a:xfrm>
            <a:off x="179388" y="115888"/>
            <a:ext cx="49355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Previous works (1): Diffraction model </a:t>
            </a:r>
            <a:r>
              <a:rPr lang="ja-JP" altLang="en-US" sz="2000">
                <a:solidFill>
                  <a:srgbClr val="0000FF"/>
                </a:solidFill>
              </a:rPr>
              <a:t>（</a:t>
            </a:r>
            <a:r>
              <a:rPr lang="en-US" altLang="ja-JP" sz="2000">
                <a:solidFill>
                  <a:srgbClr val="0000FF"/>
                </a:solidFill>
              </a:rPr>
              <a:t>p+</a:t>
            </a:r>
            <a:r>
              <a:rPr lang="en-US" altLang="ja-JP" sz="2000" baseline="30000">
                <a:solidFill>
                  <a:srgbClr val="0000FF"/>
                </a:solidFill>
              </a:rPr>
              <a:t>12</a:t>
            </a:r>
            <a:r>
              <a:rPr lang="en-US" altLang="ja-JP" sz="2000">
                <a:solidFill>
                  <a:srgbClr val="0000FF"/>
                </a:solidFill>
              </a:rPr>
              <a:t>C</a:t>
            </a:r>
            <a:r>
              <a:rPr lang="ja-JP" altLang="en-US" sz="200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3320" name="正方形/長方形 8"/>
          <p:cNvSpPr>
            <a:spLocks noChangeArrowheads="1"/>
          </p:cNvSpPr>
          <p:nvPr/>
        </p:nvSpPr>
        <p:spPr bwMode="auto">
          <a:xfrm>
            <a:off x="357188" y="1143000"/>
            <a:ext cx="816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</a:t>
            </a:r>
            <a:r>
              <a:rPr lang="en-US" altLang="ja-JP" sz="2000" baseline="30000"/>
              <a:t> 12</a:t>
            </a:r>
            <a:r>
              <a:rPr lang="en-US" altLang="ja-JP" sz="2000"/>
              <a:t>C</a:t>
            </a:r>
            <a:r>
              <a:rPr lang="en-US" altLang="ja-JP" sz="2000" baseline="-25000"/>
              <a:t>g.s.</a:t>
            </a:r>
            <a:r>
              <a:rPr lang="ja-JP" altLang="en-US" sz="2000"/>
              <a:t>→</a:t>
            </a:r>
            <a:r>
              <a:rPr lang="en-US" altLang="ja-JP" sz="2000" baseline="30000"/>
              <a:t>12</a:t>
            </a:r>
            <a:r>
              <a:rPr lang="en-US" altLang="ja-JP" sz="2000"/>
              <a:t>C(0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) , diffraction radius is enhanced in the 3α final channel.</a:t>
            </a:r>
            <a:endParaRPr lang="ja-JP" altLang="en-US" sz="2000"/>
          </a:p>
        </p:txBody>
      </p:sp>
      <p:sp>
        <p:nvSpPr>
          <p:cNvPr id="13321" name="テキスト ボックス 2"/>
          <p:cNvSpPr txBox="1">
            <a:spLocks noChangeArrowheads="1"/>
          </p:cNvSpPr>
          <p:nvPr/>
        </p:nvSpPr>
        <p:spPr bwMode="auto">
          <a:xfrm>
            <a:off x="107950" y="1714500"/>
            <a:ext cx="456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Formula of the inelastic Fraunhofer diffraction </a:t>
            </a:r>
            <a:endParaRPr lang="ja-JP" altLang="en-US" sz="1800"/>
          </a:p>
        </p:txBody>
      </p:sp>
      <p:sp>
        <p:nvSpPr>
          <p:cNvPr id="13322" name="テキスト ボックス 3"/>
          <p:cNvSpPr txBox="1">
            <a:spLocks noChangeArrowheads="1"/>
          </p:cNvSpPr>
          <p:nvPr/>
        </p:nvSpPr>
        <p:spPr bwMode="auto">
          <a:xfrm>
            <a:off x="3500438" y="4789488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Enhanced radius in 3</a:t>
            </a:r>
            <a:r>
              <a:rPr lang="en-US" altLang="ja-JP" sz="1800">
                <a:latin typeface="Symbol" panose="05050102010706020507" pitchFamily="18" charset="2"/>
              </a:rPr>
              <a:t>a</a:t>
            </a:r>
            <a:endParaRPr lang="ja-JP" altLang="en-US" sz="1800">
              <a:latin typeface="Symbol" panose="05050102010706020507" pitchFamily="18" charset="2"/>
            </a:endParaRPr>
          </a:p>
        </p:txBody>
      </p:sp>
      <p:cxnSp>
        <p:nvCxnSpPr>
          <p:cNvPr id="8" name="直線矢印コネクタ 7"/>
          <p:cNvCxnSpPr>
            <a:stCxn id="13322" idx="0"/>
          </p:cNvCxnSpPr>
          <p:nvPr/>
        </p:nvCxnSpPr>
        <p:spPr>
          <a:xfrm rot="5400000" flipH="1" flipV="1">
            <a:off x="4568031" y="4571207"/>
            <a:ext cx="288925" cy="147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44463" y="1714500"/>
            <a:ext cx="5499100" cy="1357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5" name="テキスト ボックス 13"/>
          <p:cNvSpPr txBox="1">
            <a:spLocks noChangeArrowheads="1"/>
          </p:cNvSpPr>
          <p:nvPr/>
        </p:nvSpPr>
        <p:spPr bwMode="auto">
          <a:xfrm>
            <a:off x="5929313" y="4835525"/>
            <a:ext cx="286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Inelastic Fraunhofer diff. pattern</a:t>
            </a:r>
            <a:endParaRPr lang="ja-JP" altLang="en-US" sz="1600"/>
          </a:p>
        </p:txBody>
      </p:sp>
      <p:cxnSp>
        <p:nvCxnSpPr>
          <p:cNvPr id="11" name="直線矢印コネクタ 10"/>
          <p:cNvCxnSpPr/>
          <p:nvPr/>
        </p:nvCxnSpPr>
        <p:spPr>
          <a:xfrm rot="5400000" flipH="1" flipV="1">
            <a:off x="6015038" y="4064000"/>
            <a:ext cx="1335087" cy="207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テキスト ボックス 11"/>
          <p:cNvSpPr txBox="1">
            <a:spLocks noChangeArrowheads="1"/>
          </p:cNvSpPr>
          <p:nvPr/>
        </p:nvSpPr>
        <p:spPr bwMode="auto">
          <a:xfrm>
            <a:off x="6426200" y="2259013"/>
            <a:ext cx="78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Inelastic</a:t>
            </a:r>
            <a:endParaRPr lang="ja-JP" altLang="en-US" sz="140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659563" y="2566988"/>
            <a:ext cx="730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テキスト ボックス 16"/>
          <p:cNvSpPr txBox="1">
            <a:spLocks noChangeArrowheads="1"/>
          </p:cNvSpPr>
          <p:nvPr/>
        </p:nvSpPr>
        <p:spPr bwMode="auto">
          <a:xfrm>
            <a:off x="8066088" y="2416175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elastic</a:t>
            </a:r>
            <a:endParaRPr lang="ja-JP" altLang="en-US" sz="1400"/>
          </a:p>
        </p:txBody>
      </p:sp>
      <p:cxnSp>
        <p:nvCxnSpPr>
          <p:cNvPr id="19" name="直線矢印コネクタ 18"/>
          <p:cNvCxnSpPr>
            <a:stCxn id="13329" idx="1"/>
          </p:cNvCxnSpPr>
          <p:nvPr/>
        </p:nvCxnSpPr>
        <p:spPr>
          <a:xfrm flipH="1">
            <a:off x="7886700" y="2570163"/>
            <a:ext cx="179388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643438" y="4500563"/>
            <a:ext cx="71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429125" y="2571750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テキスト ボックス 24"/>
          <p:cNvSpPr txBox="1">
            <a:spLocks noChangeArrowheads="1"/>
          </p:cNvSpPr>
          <p:nvPr/>
        </p:nvSpPr>
        <p:spPr bwMode="auto">
          <a:xfrm>
            <a:off x="4000500" y="2643188"/>
            <a:ext cx="1187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Diff. radius</a:t>
            </a:r>
            <a:endParaRPr lang="ja-JP" altLang="en-US" sz="1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7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64381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Previous works (2): Microscopic coupled-channel (</a:t>
            </a:r>
            <a:r>
              <a:rPr lang="en-US" altLang="ja-JP" sz="240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400">
                <a:solidFill>
                  <a:srgbClr val="0000FF"/>
                </a:solidFill>
              </a:rPr>
              <a:t>+</a:t>
            </a:r>
            <a:r>
              <a:rPr lang="en-US" altLang="ja-JP" sz="2400" baseline="30000">
                <a:solidFill>
                  <a:srgbClr val="0000FF"/>
                </a:solidFill>
              </a:rPr>
              <a:t>12</a:t>
            </a:r>
            <a:r>
              <a:rPr lang="en-US" altLang="ja-JP" sz="2400">
                <a:solidFill>
                  <a:srgbClr val="0000FF"/>
                </a:solidFill>
              </a:rPr>
              <a:t>C)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19459" name="テキスト ボックス 6"/>
          <p:cNvSpPr txBox="1">
            <a:spLocks noChangeArrowheads="1"/>
          </p:cNvSpPr>
          <p:nvPr/>
        </p:nvSpPr>
        <p:spPr bwMode="auto">
          <a:xfrm>
            <a:off x="357188" y="5845175"/>
            <a:ext cx="578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</a:t>
            </a:r>
            <a:r>
              <a:rPr lang="en-US" altLang="ja-JP" sz="1800" baseline="30000"/>
              <a:t> 12</a:t>
            </a:r>
            <a:r>
              <a:rPr lang="en-US" altLang="ja-JP" sz="1800"/>
              <a:t>C</a:t>
            </a:r>
            <a:r>
              <a:rPr lang="en-US" altLang="ja-JP" sz="1800" baseline="-25000"/>
              <a:t>g.s.</a:t>
            </a:r>
            <a:r>
              <a:rPr lang="en-US" altLang="ja-JP" sz="1800"/>
              <a:t>→</a:t>
            </a:r>
            <a:r>
              <a:rPr lang="en-US" altLang="ja-JP" sz="1800" baseline="30000"/>
              <a:t> 12</a:t>
            </a:r>
            <a:r>
              <a:rPr lang="en-US" altLang="ja-JP" sz="1800"/>
              <a:t>C(0</a:t>
            </a:r>
            <a:r>
              <a:rPr lang="en-US" altLang="ja-JP" sz="1800" baseline="-25000"/>
              <a:t>2</a:t>
            </a:r>
            <a:r>
              <a:rPr lang="en-US" altLang="ja-JP" sz="1800" baseline="30000"/>
              <a:t>+</a:t>
            </a:r>
            <a:r>
              <a:rPr lang="en-US" altLang="ja-JP" sz="1800"/>
              <a:t>), Evolution of the Airy minima is observed.</a:t>
            </a:r>
            <a:endParaRPr lang="ja-JP" altLang="en-US" sz="1800"/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33588"/>
            <a:ext cx="5562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2071688"/>
            <a:ext cx="289718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正方形/長方形 2"/>
          <p:cNvSpPr>
            <a:spLocks noChangeArrowheads="1"/>
          </p:cNvSpPr>
          <p:nvPr/>
        </p:nvSpPr>
        <p:spPr bwMode="auto">
          <a:xfrm>
            <a:off x="2160588" y="3933825"/>
            <a:ext cx="839787" cy="307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Airy min.</a:t>
            </a:r>
            <a:endParaRPr lang="ja-JP" altLang="en-US" sz="1400"/>
          </a:p>
        </p:txBody>
      </p:sp>
      <p:cxnSp>
        <p:nvCxnSpPr>
          <p:cNvPr id="6" name="直線矢印コネクタ 5"/>
          <p:cNvCxnSpPr>
            <a:stCxn id="15366" idx="0"/>
          </p:cNvCxnSpPr>
          <p:nvPr/>
        </p:nvCxnSpPr>
        <p:spPr>
          <a:xfrm rot="16200000" flipV="1">
            <a:off x="2047081" y="3399632"/>
            <a:ext cx="719137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5366" idx="2"/>
          </p:cNvCxnSpPr>
          <p:nvPr/>
        </p:nvCxnSpPr>
        <p:spPr>
          <a:xfrm rot="5400000">
            <a:off x="2200275" y="4273550"/>
            <a:ext cx="41275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正方形/長方形 5"/>
          <p:cNvSpPr>
            <a:spLocks noChangeArrowheads="1"/>
          </p:cNvSpPr>
          <p:nvPr/>
        </p:nvSpPr>
        <p:spPr bwMode="auto">
          <a:xfrm>
            <a:off x="142875" y="773113"/>
            <a:ext cx="664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S. Ohkubo and Y. Hirabayashi, Phys. Rev. C70, 041602(R)  (2004)</a:t>
            </a:r>
          </a:p>
        </p:txBody>
      </p:sp>
      <p:sp>
        <p:nvSpPr>
          <p:cNvPr id="15370" name="テキスト ボックス 11"/>
          <p:cNvSpPr txBox="1">
            <a:spLocks noChangeArrowheads="1"/>
          </p:cNvSpPr>
          <p:nvPr/>
        </p:nvSpPr>
        <p:spPr bwMode="auto">
          <a:xfrm>
            <a:off x="179388" y="1214438"/>
            <a:ext cx="802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The microscopic coupled-channel calculation is performed  for an </a:t>
            </a:r>
            <a:r>
              <a:rPr lang="en-US" altLang="ja-JP" sz="1800">
                <a:latin typeface="Symbol" panose="05050102010706020507" pitchFamily="18" charset="2"/>
              </a:rPr>
              <a:t>a</a:t>
            </a:r>
            <a:r>
              <a:rPr lang="en-US" altLang="ja-JP" sz="1800"/>
              <a:t> scattering by </a:t>
            </a:r>
            <a:r>
              <a:rPr lang="en-US" altLang="ja-JP" sz="1800" baseline="30000"/>
              <a:t>12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13" name="正方形/長方形 12"/>
          <p:cNvSpPr/>
          <p:nvPr/>
        </p:nvSpPr>
        <p:spPr>
          <a:xfrm>
            <a:off x="3714750" y="1798638"/>
            <a:ext cx="528637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001125" y="2105025"/>
            <a:ext cx="214313" cy="307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373" name="テキスト ボックス 14"/>
          <p:cNvSpPr txBox="1">
            <a:spLocks noChangeArrowheads="1"/>
          </p:cNvSpPr>
          <p:nvPr/>
        </p:nvSpPr>
        <p:spPr bwMode="auto">
          <a:xfrm>
            <a:off x="330200" y="1558925"/>
            <a:ext cx="509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( Folding model with 3a RGM w.f. + DDM3Y NN int.  )</a:t>
            </a:r>
            <a:endParaRPr lang="ja-JP" altLang="en-US" sz="1800"/>
          </a:p>
        </p:txBody>
      </p:sp>
      <p:sp>
        <p:nvSpPr>
          <p:cNvPr id="15374" name="テキスト ボックス 15"/>
          <p:cNvSpPr txBox="1">
            <a:spLocks noChangeArrowheads="1"/>
          </p:cNvSpPr>
          <p:nvPr/>
        </p:nvSpPr>
        <p:spPr bwMode="auto">
          <a:xfrm rot="-5400000">
            <a:off x="2455069" y="3098007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Diff. X-sec (mb/sr)</a:t>
            </a:r>
            <a:endParaRPr lang="ja-JP" altLang="en-US" sz="1800"/>
          </a:p>
        </p:txBody>
      </p:sp>
      <p:sp>
        <p:nvSpPr>
          <p:cNvPr id="19471" name="テキスト ボックス 6"/>
          <p:cNvSpPr txBox="1">
            <a:spLocks noChangeArrowheads="1"/>
          </p:cNvSpPr>
          <p:nvPr/>
        </p:nvSpPr>
        <p:spPr bwMode="auto">
          <a:xfrm>
            <a:off x="357188" y="6345238"/>
            <a:ext cx="832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⇒ </a:t>
            </a:r>
            <a:r>
              <a:rPr lang="en-US" altLang="ja-JP" sz="1800">
                <a:solidFill>
                  <a:srgbClr val="FF0000"/>
                </a:solidFill>
              </a:rPr>
              <a:t>Evolution is a sign of the enhanced attraction at the surface region of the 3a state !?</a:t>
            </a:r>
            <a:endParaRPr lang="ja-JP" altLang="en-US" sz="1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0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5" y="3680064"/>
            <a:ext cx="2984292" cy="28526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12" y="964689"/>
            <a:ext cx="2901929" cy="272810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76565" y="392376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4621" y="1261337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8891" y="1033397"/>
            <a:ext cx="137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elastic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0362" y="3866584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sz="3600" baseline="30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9050" y="466725"/>
            <a:ext cx="15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/>
              <a:t>E</a:t>
            </a:r>
            <a:r>
              <a:rPr lang="en-US" altLang="ja-JP" sz="1800" baseline="-25000" dirty="0" err="1" smtClean="0"/>
              <a:t>lab</a:t>
            </a:r>
            <a:r>
              <a:rPr lang="en-US" altLang="ja-JP" sz="1800" baseline="-25000" dirty="0" smtClean="0"/>
              <a:t> </a:t>
            </a:r>
            <a:r>
              <a:rPr lang="en-US" altLang="ja-JP" sz="1800" dirty="0"/>
              <a:t>= </a:t>
            </a:r>
            <a:r>
              <a:rPr lang="en-US" altLang="ja-JP" sz="1800" dirty="0" smtClean="0"/>
              <a:t>386 MeV</a:t>
            </a:r>
            <a:endParaRPr lang="ja-JP" altLang="en-US" sz="1800" dirty="0"/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2139726" y="466725"/>
            <a:ext cx="685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●</a:t>
            </a:r>
            <a:r>
              <a:rPr lang="ja-JP" altLang="en-US" sz="1800" dirty="0" smtClean="0"/>
              <a:t>：</a:t>
            </a:r>
            <a:r>
              <a:rPr lang="en-US" altLang="ja-JP" sz="1800" dirty="0"/>
              <a:t>experimental </a:t>
            </a:r>
            <a:r>
              <a:rPr lang="en-US" altLang="ja-JP" sz="1800" dirty="0" smtClean="0"/>
              <a:t>data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(M. Itoh, PRC84)  </a:t>
            </a:r>
            <a:r>
              <a:rPr lang="ja-JP" altLang="en-US" sz="1800" dirty="0" smtClean="0"/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B</a:t>
            </a:r>
            <a:r>
              <a:rPr lang="en-US" altLang="ja-JP" sz="1800" dirty="0" smtClean="0">
                <a:solidFill>
                  <a:srgbClr val="0000FF"/>
                </a:solidFill>
              </a:rPr>
              <a:t>lue curves: Coupled-channels</a:t>
            </a:r>
            <a:endParaRPr lang="ja-JP" altLang="en-US" sz="1800" dirty="0"/>
          </a:p>
        </p:txBody>
      </p:sp>
      <p:sp>
        <p:nvSpPr>
          <p:cNvPr id="17" name="テキスト ボックス 21"/>
          <p:cNvSpPr txBox="1">
            <a:spLocks noChangeArrowheads="1"/>
          </p:cNvSpPr>
          <p:nvPr/>
        </p:nvSpPr>
        <p:spPr bwMode="auto">
          <a:xfrm>
            <a:off x="34925" y="44450"/>
            <a:ext cx="52578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Results of the differential cross section in α +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518490" y="214314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513868" y="489095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1103" y="646268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8498" y="6458070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85060" y="112735"/>
            <a:ext cx="10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Bec-ver2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2552186" y="3888117"/>
            <a:ext cx="668773" cy="6835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871539"/>
            <a:ext cx="2887830" cy="28109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3692793"/>
            <a:ext cx="2904389" cy="282706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58" y="912447"/>
            <a:ext cx="4823871" cy="46110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テキスト ボックス 22"/>
          <p:cNvSpPr txBox="1"/>
          <p:nvPr/>
        </p:nvSpPr>
        <p:spPr>
          <a:xfrm>
            <a:off x="6200682" y="1168944"/>
            <a:ext cx="18309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lang="en-US" altLang="ja-JP" sz="2800" dirty="0" smtClean="0">
                <a:solidFill>
                  <a:srgbClr val="0000FF"/>
                </a:solidFill>
              </a:rPr>
              <a:t>Ex=10 MeV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77083" y="3990692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/>
              <a:t>0</a:t>
            </a:r>
            <a:r>
              <a:rPr kumimoji="1" lang="en-US" altLang="ja-JP" sz="3200" baseline="-25000" dirty="0" smtClean="0"/>
              <a:t>3</a:t>
            </a:r>
            <a:r>
              <a:rPr kumimoji="1" lang="en-US" altLang="ja-JP" sz="3200" baseline="30000" dirty="0" smtClean="0"/>
              <a:t>+</a:t>
            </a:r>
            <a:endParaRPr kumimoji="1" lang="ja-JP" altLang="en-US" sz="32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81723" y="2839504"/>
            <a:ext cx="6687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32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62471" y="2839504"/>
            <a:ext cx="668773" cy="683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2773539" y="2922416"/>
            <a:ext cx="15937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 ( </a:t>
            </a:r>
            <a:r>
              <a:rPr kumimoji="1" lang="en-US" altLang="ja-JP" sz="2000" dirty="0" err="1" smtClean="0"/>
              <a:t>mb</a:t>
            </a:r>
            <a:r>
              <a:rPr kumimoji="1" lang="en-US" altLang="ja-JP" sz="2000" dirty="0" smtClean="0"/>
              <a:t> )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06092" y="5526535"/>
            <a:ext cx="1524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aseline="-25000" dirty="0" err="1" smtClean="0"/>
              <a:t>c.m</a:t>
            </a:r>
            <a:r>
              <a:rPr kumimoji="1" lang="en-US" altLang="ja-JP" baseline="-25000" dirty="0" smtClean="0"/>
              <a:t>.</a:t>
            </a:r>
            <a:r>
              <a:rPr kumimoji="1" lang="en-US" altLang="ja-JP" dirty="0" smtClean="0"/>
              <a:t> ( degree 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8452" y="1652152"/>
            <a:ext cx="1879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7°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12°</a:t>
            </a:r>
            <a:r>
              <a:rPr lang="en-US" altLang="ja-JP" dirty="0" smtClean="0"/>
              <a:t>region </a:t>
            </a:r>
          </a:p>
          <a:p>
            <a:r>
              <a:rPr lang="en-US" altLang="ja-JP" dirty="0" smtClean="0"/>
              <a:t>Is improved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100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1" grpId="0" animBg="1"/>
      <p:bldP spid="22" grpId="0" animBg="1"/>
      <p:bldP spid="2" grpId="0" animBg="1"/>
      <p:bldP spid="24" grpId="0" animBg="1"/>
      <p:bldP spid="2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57937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Previous works (3): Analysis of the MCC</a:t>
            </a:r>
            <a:r>
              <a:rPr lang="ja-JP" altLang="en-US" sz="2400">
                <a:solidFill>
                  <a:srgbClr val="0000FF"/>
                </a:solidFill>
              </a:rPr>
              <a:t>（</a:t>
            </a:r>
            <a:r>
              <a:rPr lang="en-US" altLang="ja-JP" sz="2400" baseline="30000">
                <a:solidFill>
                  <a:srgbClr val="0000FF"/>
                </a:solidFill>
              </a:rPr>
              <a:t>4</a:t>
            </a:r>
            <a:r>
              <a:rPr lang="en-US" altLang="ja-JP" sz="2400">
                <a:solidFill>
                  <a:srgbClr val="0000FF"/>
                </a:solidFill>
              </a:rPr>
              <a:t>He+</a:t>
            </a:r>
            <a:r>
              <a:rPr lang="en-US" altLang="ja-JP" sz="2400" baseline="30000">
                <a:solidFill>
                  <a:srgbClr val="0000FF"/>
                </a:solidFill>
              </a:rPr>
              <a:t>12</a:t>
            </a:r>
            <a:r>
              <a:rPr lang="en-US" altLang="ja-JP" sz="2400">
                <a:solidFill>
                  <a:srgbClr val="0000FF"/>
                </a:solidFill>
              </a:rPr>
              <a:t>C</a:t>
            </a:r>
            <a:r>
              <a:rPr lang="ja-JP" altLang="en-US" sz="2400">
                <a:solidFill>
                  <a:srgbClr val="0000FF"/>
                </a:solidFill>
              </a:rPr>
              <a:t>）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11313"/>
            <a:ext cx="32861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5704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正方形/長方形 5"/>
          <p:cNvSpPr>
            <a:spLocks noChangeArrowheads="1"/>
          </p:cNvSpPr>
          <p:nvPr/>
        </p:nvSpPr>
        <p:spPr bwMode="auto">
          <a:xfrm>
            <a:off x="142875" y="714375"/>
            <a:ext cx="664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M. Takashina and Y. Sakuragi, Phys. Rev. C74, 054606  (2006)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72125" y="1611313"/>
            <a:ext cx="239713" cy="367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29250" y="1500188"/>
            <a:ext cx="32861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7416" name="テキスト ボックス 6"/>
          <p:cNvSpPr txBox="1">
            <a:spLocks noChangeArrowheads="1"/>
          </p:cNvSpPr>
          <p:nvPr/>
        </p:nvSpPr>
        <p:spPr bwMode="auto">
          <a:xfrm rot="-5400000">
            <a:off x="4526756" y="3566319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Diff. X-sec (mb/sr)</a:t>
            </a:r>
            <a:endParaRPr lang="ja-JP" altLang="en-US" sz="1800"/>
          </a:p>
        </p:txBody>
      </p:sp>
      <p:sp>
        <p:nvSpPr>
          <p:cNvPr id="17417" name="テキスト ボックス 9"/>
          <p:cNvSpPr txBox="1">
            <a:spLocks noChangeArrowheads="1"/>
          </p:cNvSpPr>
          <p:nvPr/>
        </p:nvSpPr>
        <p:spPr bwMode="auto">
          <a:xfrm>
            <a:off x="357188" y="1143000"/>
            <a:ext cx="742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 the microscopic coupled-channel calculation, the sensitivity of the angular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distribution to the size of the 3</a:t>
            </a:r>
            <a:r>
              <a:rPr lang="en-US" altLang="ja-JP" sz="1800">
                <a:latin typeface="Symbol" panose="05050102010706020507" pitchFamily="18" charset="2"/>
              </a:rPr>
              <a:t>a</a:t>
            </a:r>
            <a:r>
              <a:rPr lang="en-US" altLang="ja-JP" sz="1800"/>
              <a:t> state is investigated.</a:t>
            </a:r>
            <a:endParaRPr lang="ja-JP" altLang="en-US" sz="1800"/>
          </a:p>
        </p:txBody>
      </p:sp>
      <p:sp>
        <p:nvSpPr>
          <p:cNvPr id="17418" name="テキスト ボックス 10"/>
          <p:cNvSpPr txBox="1">
            <a:spLocks noChangeArrowheads="1"/>
          </p:cNvSpPr>
          <p:nvPr/>
        </p:nvSpPr>
        <p:spPr bwMode="auto">
          <a:xfrm rot="-5400000">
            <a:off x="4181475" y="3949700"/>
            <a:ext cx="1125538" cy="36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</a:t>
            </a:r>
            <a:r>
              <a:rPr lang="en-US" altLang="ja-JP" sz="1800">
                <a:latin typeface="Symbol" panose="05050102010706020507" pitchFamily="18" charset="2"/>
              </a:rPr>
              <a:t>a</a:t>
            </a:r>
            <a:r>
              <a:rPr lang="en-US" altLang="ja-JP" sz="1800"/>
              <a:t> radius </a:t>
            </a:r>
            <a:endParaRPr lang="ja-JP" altLang="en-US" sz="1800"/>
          </a:p>
        </p:txBody>
      </p:sp>
      <p:sp>
        <p:nvSpPr>
          <p:cNvPr id="14" name="下矢印 13"/>
          <p:cNvSpPr/>
          <p:nvPr/>
        </p:nvSpPr>
        <p:spPr>
          <a:xfrm>
            <a:off x="4357688" y="3357563"/>
            <a:ext cx="214312" cy="164306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7420" name="テキスト ボックス 14"/>
          <p:cNvSpPr txBox="1">
            <a:spLocks noChangeArrowheads="1"/>
          </p:cNvSpPr>
          <p:nvPr/>
        </p:nvSpPr>
        <p:spPr bwMode="auto">
          <a:xfrm>
            <a:off x="4397375" y="3059113"/>
            <a:ext cx="67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small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7421" name="テキスト ボックス 15"/>
          <p:cNvSpPr txBox="1">
            <a:spLocks noChangeArrowheads="1"/>
          </p:cNvSpPr>
          <p:nvPr/>
        </p:nvSpPr>
        <p:spPr bwMode="auto">
          <a:xfrm>
            <a:off x="4424363" y="48577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large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0494" name="テキスト ボックス 16"/>
          <p:cNvSpPr txBox="1">
            <a:spLocks noChangeArrowheads="1"/>
          </p:cNvSpPr>
          <p:nvPr/>
        </p:nvSpPr>
        <p:spPr bwMode="auto">
          <a:xfrm>
            <a:off x="214313" y="5815013"/>
            <a:ext cx="774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Oscillating pattern is quite </a:t>
            </a:r>
            <a:r>
              <a:rPr lang="en-US" altLang="ja-JP" sz="2000">
                <a:solidFill>
                  <a:srgbClr val="FF0000"/>
                </a:solidFill>
              </a:rPr>
              <a:t>INSENSITIVE to the radius of the final 3</a:t>
            </a: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>
                <a:solidFill>
                  <a:srgbClr val="FF0000"/>
                </a:solidFill>
              </a:rPr>
              <a:t> state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20495" name="テキスト ボックス 19"/>
          <p:cNvSpPr txBox="1">
            <a:spLocks noChangeArrowheads="1"/>
          </p:cNvSpPr>
          <p:nvPr/>
        </p:nvSpPr>
        <p:spPr bwMode="auto">
          <a:xfrm>
            <a:off x="214313" y="6315075"/>
            <a:ext cx="875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Oscillation is quite </a:t>
            </a:r>
            <a:r>
              <a:rPr lang="en-US" altLang="ja-JP" sz="2000">
                <a:solidFill>
                  <a:srgbClr val="FF0000"/>
                </a:solidFill>
              </a:rPr>
              <a:t>SENSITIVE to a size of the transition potential </a:t>
            </a:r>
            <a:r>
              <a:rPr lang="en-US" altLang="ja-JP" sz="2000"/>
              <a:t>of </a:t>
            </a:r>
            <a:r>
              <a:rPr lang="en-US" altLang="ja-JP" sz="2000" baseline="30000"/>
              <a:t>12</a:t>
            </a:r>
            <a:r>
              <a:rPr lang="en-US" altLang="ja-JP" sz="2000"/>
              <a:t>C</a:t>
            </a:r>
            <a:r>
              <a:rPr lang="en-US" altLang="ja-JP" sz="2000" baseline="-25000"/>
              <a:t>g.s.</a:t>
            </a:r>
            <a:r>
              <a:rPr lang="en-US" altLang="ja-JP" sz="2000"/>
              <a:t>→</a:t>
            </a:r>
            <a:r>
              <a:rPr lang="en-US" altLang="ja-JP" sz="2000" baseline="30000"/>
              <a:t> 12</a:t>
            </a:r>
            <a:r>
              <a:rPr lang="en-US" altLang="ja-JP" sz="2000"/>
              <a:t>C(0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)</a:t>
            </a:r>
            <a:endParaRPr lang="ja-JP" alt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9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49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628775"/>
            <a:ext cx="52689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44675"/>
            <a:ext cx="39814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テキスト ボックス 3"/>
          <p:cNvSpPr txBox="1">
            <a:spLocks noChangeArrowheads="1"/>
          </p:cNvSpPr>
          <p:nvPr/>
        </p:nvSpPr>
        <p:spPr bwMode="auto">
          <a:xfrm>
            <a:off x="6715125" y="56610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 ( fm )</a:t>
            </a:r>
            <a:endParaRPr lang="ja-JP" altLang="en-US" sz="2400"/>
          </a:p>
        </p:txBody>
      </p:sp>
      <p:sp>
        <p:nvSpPr>
          <p:cNvPr id="36869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6372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Comparison of the transition density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6870" name="テキスト ボックス 5"/>
          <p:cNvSpPr txBox="1">
            <a:spLocks noChangeArrowheads="1"/>
          </p:cNvSpPr>
          <p:nvPr/>
        </p:nvSpPr>
        <p:spPr bwMode="auto">
          <a:xfrm>
            <a:off x="1625600" y="1239838"/>
            <a:ext cx="2801938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Monopole: 0</a:t>
            </a:r>
            <a:r>
              <a:rPr lang="en-US" altLang="ja-JP" sz="2400" baseline="-25000"/>
              <a:t>1</a:t>
            </a:r>
            <a:r>
              <a:rPr lang="en-US" altLang="ja-JP" sz="2400" baseline="30000"/>
              <a:t>+</a:t>
            </a:r>
            <a:r>
              <a:rPr lang="en-US" altLang="ja-JP" sz="2400"/>
              <a:t> </a:t>
            </a:r>
            <a:r>
              <a:rPr lang="ja-JP" altLang="en-US" sz="2400"/>
              <a:t>⇒ </a:t>
            </a:r>
            <a:r>
              <a:rPr lang="en-US" altLang="ja-JP" sz="2400"/>
              <a:t>0</a:t>
            </a:r>
            <a:r>
              <a:rPr lang="en-US" altLang="ja-JP" sz="2400" baseline="-25000"/>
              <a:t>2</a:t>
            </a:r>
            <a:r>
              <a:rPr lang="en-US" altLang="ja-JP" sz="2400" baseline="30000"/>
              <a:t>+</a:t>
            </a:r>
            <a:endParaRPr lang="ja-JP" altLang="en-US" sz="2400" baseline="30000"/>
          </a:p>
        </p:txBody>
      </p:sp>
      <p:sp>
        <p:nvSpPr>
          <p:cNvPr id="36871" name="テキスト ボックス 6"/>
          <p:cNvSpPr txBox="1">
            <a:spLocks noChangeArrowheads="1"/>
          </p:cNvSpPr>
          <p:nvPr/>
        </p:nvSpPr>
        <p:spPr bwMode="auto">
          <a:xfrm>
            <a:off x="5675313" y="1239838"/>
            <a:ext cx="300037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Quadrupole: 0</a:t>
            </a:r>
            <a:r>
              <a:rPr lang="en-US" altLang="ja-JP" sz="2400" baseline="-25000"/>
              <a:t>1</a:t>
            </a:r>
            <a:r>
              <a:rPr lang="en-US" altLang="ja-JP" sz="2400" baseline="30000"/>
              <a:t>+</a:t>
            </a:r>
            <a:r>
              <a:rPr lang="en-US" altLang="ja-JP" sz="2400"/>
              <a:t> </a:t>
            </a:r>
            <a:r>
              <a:rPr lang="ja-JP" altLang="en-US" sz="2400"/>
              <a:t>⇒ </a:t>
            </a:r>
            <a:r>
              <a:rPr lang="en-US" altLang="ja-JP" sz="2400"/>
              <a:t>2</a:t>
            </a:r>
            <a:r>
              <a:rPr lang="en-US" altLang="ja-JP" sz="2400" baseline="-25000"/>
              <a:t>2</a:t>
            </a:r>
            <a:r>
              <a:rPr lang="en-US" altLang="ja-JP" sz="2400" baseline="30000"/>
              <a:t>+</a:t>
            </a:r>
            <a:endParaRPr lang="ja-JP" altLang="en-US" sz="2400" baseline="30000"/>
          </a:p>
        </p:txBody>
      </p:sp>
    </p:spTree>
    <p:extLst>
      <p:ext uri="{BB962C8B-B14F-4D97-AF65-F5344CB8AC3E}">
        <p14:creationId xmlns:p14="http://schemas.microsoft.com/office/powerpoint/2010/main" val="3065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0929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Sensitivity of the transition density to the matter radius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7891" name="テキスト ボックス 3"/>
          <p:cNvSpPr txBox="1">
            <a:spLocks noChangeArrowheads="1"/>
          </p:cNvSpPr>
          <p:nvPr/>
        </p:nvSpPr>
        <p:spPr bwMode="auto">
          <a:xfrm rot="-5400000">
            <a:off x="-1822449" y="2860675"/>
            <a:ext cx="500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Peak position of r</a:t>
            </a:r>
            <a:r>
              <a:rPr lang="en-US" altLang="ja-JP" baseline="30000"/>
              <a:t>2</a:t>
            </a:r>
            <a:r>
              <a:rPr lang="en-US" altLang="ja-JP"/>
              <a:t>ρ</a:t>
            </a:r>
            <a:r>
              <a:rPr lang="en-US" altLang="ja-JP" baseline="-25000"/>
              <a:t>tr</a:t>
            </a:r>
            <a:r>
              <a:rPr lang="en-US" altLang="ja-JP"/>
              <a:t>(r) ( fm )</a:t>
            </a:r>
            <a:endParaRPr lang="ja-JP" altLang="en-US"/>
          </a:p>
        </p:txBody>
      </p:sp>
      <p:sp>
        <p:nvSpPr>
          <p:cNvPr id="37892" name="テキスト ボックス 4"/>
          <p:cNvSpPr txBox="1">
            <a:spLocks noChangeArrowheads="1"/>
          </p:cNvSpPr>
          <p:nvPr/>
        </p:nvSpPr>
        <p:spPr bwMode="auto">
          <a:xfrm>
            <a:off x="2682875" y="6115050"/>
            <a:ext cx="2681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Matter Radius ( fm )</a:t>
            </a:r>
            <a:endParaRPr lang="ja-JP" altLang="en-US" sz="2400"/>
          </a:p>
        </p:txBody>
      </p:sp>
      <p:sp>
        <p:nvSpPr>
          <p:cNvPr id="37893" name="テキスト ボックス 5"/>
          <p:cNvSpPr txBox="1">
            <a:spLocks noChangeArrowheads="1"/>
          </p:cNvSpPr>
          <p:nvPr/>
        </p:nvSpPr>
        <p:spPr bwMode="auto">
          <a:xfrm>
            <a:off x="1836738" y="1476375"/>
            <a:ext cx="285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Monopole: 0</a:t>
            </a:r>
            <a:r>
              <a:rPr lang="en-US" altLang="ja-JP" sz="2400" baseline="-25000">
                <a:solidFill>
                  <a:srgbClr val="0000FF"/>
                </a:solidFill>
              </a:rPr>
              <a:t>1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r>
              <a:rPr lang="en-US" altLang="ja-JP" sz="2400">
                <a:solidFill>
                  <a:srgbClr val="0000FF"/>
                </a:solidFill>
              </a:rPr>
              <a:t> </a:t>
            </a:r>
            <a:r>
              <a:rPr lang="ja-JP" altLang="en-US" sz="2400">
                <a:solidFill>
                  <a:srgbClr val="0000FF"/>
                </a:solidFill>
              </a:rPr>
              <a:t>⇒ </a:t>
            </a:r>
            <a:r>
              <a:rPr lang="en-US" altLang="ja-JP" sz="2400">
                <a:solidFill>
                  <a:srgbClr val="0000FF"/>
                </a:solidFill>
              </a:rPr>
              <a:t>0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 baseline="30000">
                <a:solidFill>
                  <a:srgbClr val="0000FF"/>
                </a:solidFill>
              </a:rPr>
              <a:t>+</a:t>
            </a:r>
            <a:endParaRPr lang="ja-JP" altLang="en-US" sz="2400" baseline="30000">
              <a:solidFill>
                <a:srgbClr val="0000FF"/>
              </a:solidFill>
            </a:endParaRPr>
          </a:p>
        </p:txBody>
      </p:sp>
      <p:sp>
        <p:nvSpPr>
          <p:cNvPr id="37894" name="テキスト ボックス 6"/>
          <p:cNvSpPr txBox="1">
            <a:spLocks noChangeArrowheads="1"/>
          </p:cNvSpPr>
          <p:nvPr/>
        </p:nvSpPr>
        <p:spPr bwMode="auto">
          <a:xfrm>
            <a:off x="3659188" y="2708275"/>
            <a:ext cx="300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Quadrupole: 0</a:t>
            </a:r>
            <a:r>
              <a:rPr lang="en-US" altLang="ja-JP" sz="2400" baseline="-25000">
                <a:solidFill>
                  <a:srgbClr val="FF0000"/>
                </a:solidFill>
              </a:rPr>
              <a:t>1</a:t>
            </a:r>
            <a:r>
              <a:rPr lang="en-US" altLang="ja-JP" sz="2400" baseline="30000">
                <a:solidFill>
                  <a:srgbClr val="FF0000"/>
                </a:solidFill>
              </a:rPr>
              <a:t>+</a:t>
            </a:r>
            <a:r>
              <a:rPr lang="en-US" altLang="ja-JP" sz="240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FF0000"/>
                </a:solidFill>
              </a:rPr>
              <a:t>⇒ </a:t>
            </a:r>
            <a:r>
              <a:rPr lang="en-US" altLang="ja-JP" sz="2400">
                <a:solidFill>
                  <a:srgbClr val="FF0000"/>
                </a:solidFill>
              </a:rPr>
              <a:t>2</a:t>
            </a:r>
            <a:r>
              <a:rPr lang="en-US" altLang="ja-JP" sz="2400" baseline="-25000">
                <a:solidFill>
                  <a:srgbClr val="FF0000"/>
                </a:solidFill>
              </a:rPr>
              <a:t>2</a:t>
            </a:r>
            <a:r>
              <a:rPr lang="en-US" altLang="ja-JP" sz="2400" baseline="30000">
                <a:solidFill>
                  <a:srgbClr val="FF0000"/>
                </a:solidFill>
              </a:rPr>
              <a:t>+</a:t>
            </a:r>
            <a:endParaRPr lang="ja-JP" altLang="en-US" sz="2400" baseline="3000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76375" y="2708275"/>
            <a:ext cx="2303463" cy="3117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896" name="テキスト ボックス 8"/>
          <p:cNvSpPr txBox="1">
            <a:spLocks noChangeArrowheads="1"/>
          </p:cNvSpPr>
          <p:nvPr/>
        </p:nvSpPr>
        <p:spPr bwMode="auto">
          <a:xfrm>
            <a:off x="112713" y="6340475"/>
            <a:ext cx="1506537" cy="40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Radius of 0</a:t>
            </a:r>
            <a:r>
              <a:rPr lang="en-US" altLang="ja-JP" sz="2000" baseline="-25000"/>
              <a:t>1</a:t>
            </a:r>
            <a:r>
              <a:rPr lang="en-US" altLang="ja-JP" sz="2000" baseline="30000"/>
              <a:t>+</a:t>
            </a:r>
            <a:endParaRPr lang="ja-JP" altLang="en-US" sz="2000" baseline="30000"/>
          </a:p>
        </p:txBody>
      </p:sp>
      <p:cxnSp>
        <p:nvCxnSpPr>
          <p:cNvPr id="11" name="直線矢印コネクタ 10"/>
          <p:cNvCxnSpPr>
            <a:stCxn id="37896" idx="0"/>
          </p:cNvCxnSpPr>
          <p:nvPr/>
        </p:nvCxnSpPr>
        <p:spPr>
          <a:xfrm flipV="1">
            <a:off x="866775" y="6115050"/>
            <a:ext cx="609600" cy="225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56388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 rot="16200000">
            <a:off x="3231344" y="2452254"/>
            <a:ext cx="319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 Probability ( no dim. 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700487"/>
            <a:ext cx="4147284" cy="40159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0" y="795938"/>
            <a:ext cx="4225713" cy="3901189"/>
          </a:xfrm>
          <a:prstGeom prst="rect">
            <a:avLst/>
          </a:prstGeom>
        </p:spPr>
      </p:pic>
      <p:sp>
        <p:nvSpPr>
          <p:cNvPr id="26628" name="正方形/長方形 1"/>
          <p:cNvSpPr>
            <a:spLocks noChangeArrowheads="1"/>
          </p:cNvSpPr>
          <p:nvPr/>
        </p:nvSpPr>
        <p:spPr bwMode="auto">
          <a:xfrm>
            <a:off x="71438" y="115888"/>
            <a:ext cx="739000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Comparison of </a:t>
            </a:r>
            <a:r>
              <a:rPr lang="el-GR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α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12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C(0</a:t>
            </a:r>
            <a:r>
              <a:rPr lang="en-US" altLang="ja-JP" sz="2400" baseline="-25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 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⇒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α + </a:t>
            </a:r>
            <a:r>
              <a:rPr lang="en-US" altLang="ja-JP" sz="24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12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C(2</a:t>
            </a:r>
            <a:r>
              <a:rPr lang="en-US" altLang="ja-JP" sz="2400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1,2</a:t>
            </a:r>
            <a:r>
              <a:rPr lang="en-US" altLang="ja-JP" sz="24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 ; E</a:t>
            </a:r>
            <a:r>
              <a:rPr lang="en-US" altLang="ja-JP" sz="2400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α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= 386 MeV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634" name="テキスト ボックス 9"/>
          <p:cNvSpPr txBox="1">
            <a:spLocks noChangeArrowheads="1"/>
          </p:cNvSpPr>
          <p:nvPr/>
        </p:nvSpPr>
        <p:spPr bwMode="auto">
          <a:xfrm>
            <a:off x="2679701" y="1372128"/>
            <a:ext cx="155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0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ja-JP" altLang="en-US" sz="2800" dirty="0">
                <a:solidFill>
                  <a:srgbClr val="0000FF"/>
                </a:solidFill>
              </a:rPr>
              <a:t>⇒ </a:t>
            </a:r>
            <a:r>
              <a:rPr lang="en-US" altLang="ja-JP" sz="2800" dirty="0">
                <a:solidFill>
                  <a:srgbClr val="0000FF"/>
                </a:solidFill>
              </a:rPr>
              <a:t>2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800" baseline="30000" dirty="0">
                <a:solidFill>
                  <a:srgbClr val="0000FF"/>
                </a:solidFill>
              </a:rPr>
              <a:t>+</a:t>
            </a:r>
            <a:endParaRPr lang="ja-JP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26635" name="テキスト ボックス 10"/>
          <p:cNvSpPr txBox="1">
            <a:spLocks noChangeArrowheads="1"/>
          </p:cNvSpPr>
          <p:nvPr/>
        </p:nvSpPr>
        <p:spPr bwMode="auto">
          <a:xfrm>
            <a:off x="854604" y="2620540"/>
            <a:ext cx="155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0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⇒ </a:t>
            </a:r>
            <a:r>
              <a:rPr lang="en-US" altLang="ja-JP" sz="2800" dirty="0">
                <a:solidFill>
                  <a:srgbClr val="FF0000"/>
                </a:solidFill>
              </a:rPr>
              <a:t>2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</a:rPr>
              <a:t>+</a:t>
            </a:r>
            <a:endParaRPr lang="ja-JP" alt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636" name="テキスト ボックス 11"/>
          <p:cNvSpPr txBox="1">
            <a:spLocks noChangeArrowheads="1"/>
          </p:cNvSpPr>
          <p:nvPr/>
        </p:nvSpPr>
        <p:spPr bwMode="auto">
          <a:xfrm>
            <a:off x="6514890" y="3984519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0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6637" name="テキスト ボックス 12"/>
          <p:cNvSpPr txBox="1">
            <a:spLocks noChangeArrowheads="1"/>
          </p:cNvSpPr>
          <p:nvPr/>
        </p:nvSpPr>
        <p:spPr bwMode="auto">
          <a:xfrm>
            <a:off x="5250923" y="2909675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0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⇒ </a:t>
            </a:r>
            <a:r>
              <a:rPr lang="en-US" altLang="ja-JP" sz="2400" dirty="0">
                <a:solidFill>
                  <a:srgbClr val="0000FF"/>
                </a:solidFill>
              </a:rPr>
              <a:t>2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1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endParaRPr lang="ja-JP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26638" name="テキスト ボックス 2"/>
          <p:cNvSpPr txBox="1">
            <a:spLocks noChangeArrowheads="1"/>
          </p:cNvSpPr>
          <p:nvPr/>
        </p:nvSpPr>
        <p:spPr bwMode="auto">
          <a:xfrm>
            <a:off x="827088" y="5191280"/>
            <a:ext cx="3036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</a:t>
            </a:r>
            <a:r>
              <a:rPr lang="en-US" altLang="ja-JP" sz="2000" smtClean="0"/>
              <a:t>Shrunk</a:t>
            </a:r>
            <a:endParaRPr lang="ja-JP" altLang="en-US" sz="2000" dirty="0"/>
          </a:p>
        </p:txBody>
      </p:sp>
      <p:sp>
        <p:nvSpPr>
          <p:cNvPr id="26639" name="テキスト ボックス 14"/>
          <p:cNvSpPr txBox="1">
            <a:spLocks noChangeArrowheads="1"/>
          </p:cNvSpPr>
          <p:nvPr/>
        </p:nvSpPr>
        <p:spPr bwMode="auto">
          <a:xfrm>
            <a:off x="5603875" y="5191280"/>
            <a:ext cx="3306763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2</a:t>
            </a:r>
            <a:r>
              <a:rPr lang="en-US" altLang="ja-JP" sz="2000" baseline="-25000"/>
              <a:t>2</a:t>
            </a:r>
            <a:r>
              <a:rPr lang="en-US" altLang="ja-JP" sz="2000" baseline="30000"/>
              <a:t>+</a:t>
            </a:r>
            <a:r>
              <a:rPr lang="en-US" altLang="ja-JP" sz="2000"/>
              <a:t> is Extended</a:t>
            </a:r>
            <a:endParaRPr lang="ja-JP" altLang="en-US" sz="2000"/>
          </a:p>
        </p:txBody>
      </p:sp>
      <p:sp>
        <p:nvSpPr>
          <p:cNvPr id="26641" name="テキスト ボックス 3"/>
          <p:cNvSpPr txBox="1">
            <a:spLocks noChangeArrowheads="1"/>
          </p:cNvSpPr>
          <p:nvPr/>
        </p:nvSpPr>
        <p:spPr bwMode="auto">
          <a:xfrm>
            <a:off x="3594556" y="1962785"/>
            <a:ext cx="24940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800" dirty="0" err="1" smtClean="0"/>
              <a:t>θL</a:t>
            </a:r>
            <a:r>
              <a:rPr lang="en-US" altLang="ja-JP" sz="4800" dirty="0" smtClean="0"/>
              <a:t>=</a:t>
            </a:r>
            <a:r>
              <a:rPr lang="en-US" altLang="ja-JP" sz="4800" dirty="0" err="1" smtClean="0"/>
              <a:t>Const</a:t>
            </a:r>
            <a:endParaRPr lang="ja-JP" altLang="en-US" sz="4800" dirty="0"/>
          </a:p>
        </p:txBody>
      </p:sp>
      <p:sp>
        <p:nvSpPr>
          <p:cNvPr id="2" name="右矢印 1"/>
          <p:cNvSpPr/>
          <p:nvPr/>
        </p:nvSpPr>
        <p:spPr>
          <a:xfrm>
            <a:off x="7331858" y="1470891"/>
            <a:ext cx="319723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1590573" y="1455342"/>
            <a:ext cx="612301" cy="711730"/>
          </a:xfrm>
          <a:prstGeom prst="rightArrow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39580"/>
              </p:ext>
            </p:extLst>
          </p:nvPr>
        </p:nvGraphicFramePr>
        <p:xfrm>
          <a:off x="7678012" y="293529"/>
          <a:ext cx="1237955" cy="47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5" name="数式" r:id="rId6" imgW="634680" imgH="241200" progId="Equation.3">
                  <p:embed/>
                </p:oleObj>
              </mc:Choice>
              <mc:Fallback>
                <p:oleObj name="数式" r:id="rId6" imgW="634680" imgH="241200" progId="Equation.3">
                  <p:embed/>
                  <p:pic>
                    <p:nvPicPr>
                      <p:cNvPr id="21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012" y="293529"/>
                        <a:ext cx="1237955" cy="471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54"/>
          <p:cNvSpPr txBox="1">
            <a:spLocks noChangeArrowheads="1"/>
          </p:cNvSpPr>
          <p:nvPr/>
        </p:nvSpPr>
        <p:spPr bwMode="auto">
          <a:xfrm>
            <a:off x="331047" y="5725431"/>
            <a:ext cx="855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Extension of production area of  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</a:rPr>
              <a:t>+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is due to the extended nuclear radius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of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  </a:t>
            </a:r>
            <a:endParaRPr lang="ja-JP" altLang="en-US" sz="20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12408"/>
              </p:ext>
            </p:extLst>
          </p:nvPr>
        </p:nvGraphicFramePr>
        <p:xfrm>
          <a:off x="7532402" y="1233532"/>
          <a:ext cx="1266426" cy="48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6" name="数式" r:id="rId8" imgW="634680" imgH="241200" progId="Equation.3">
                  <p:embed/>
                </p:oleObj>
              </mc:Choice>
              <mc:Fallback>
                <p:oleObj name="数式" r:id="rId8" imgW="634680" imgH="241200" progId="Equation.3">
                  <p:embed/>
                  <p:pic>
                    <p:nvPicPr>
                      <p:cNvPr id="18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402" y="1233532"/>
                        <a:ext cx="1266426" cy="480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矢印コネクタ 3"/>
          <p:cNvCxnSpPr/>
          <p:nvPr/>
        </p:nvCxnSpPr>
        <p:spPr>
          <a:xfrm flipH="1">
            <a:off x="7109571" y="765264"/>
            <a:ext cx="910690" cy="8141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8" idx="2"/>
          </p:cNvCxnSpPr>
          <p:nvPr/>
        </p:nvCxnSpPr>
        <p:spPr>
          <a:xfrm flipH="1">
            <a:off x="7741603" y="1672014"/>
            <a:ext cx="629126" cy="50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-581898" y="1849583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d</a:t>
            </a:r>
            <a:r>
              <a:rPr kumimoji="1" lang="en-US" altLang="ja-JP" sz="2000" dirty="0" err="1" smtClean="0"/>
              <a:t>σ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dΩ</a:t>
            </a:r>
            <a:r>
              <a:rPr kumimoji="1" lang="en-US" altLang="ja-JP" sz="2000" dirty="0" smtClean="0"/>
              <a:t> ( </a:t>
            </a:r>
            <a:r>
              <a:rPr kumimoji="1" lang="en-US" altLang="ja-JP" sz="2000" dirty="0" err="1" smtClean="0"/>
              <a:t>a.u</a:t>
            </a:r>
            <a:r>
              <a:rPr kumimoji="1" lang="en-US" altLang="ja-JP" sz="2000" dirty="0" smtClean="0"/>
              <a:t>. 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4561" y="4696689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 angle ( degree 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56999" y="4693224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Incident orbital spin L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2224" y="6226536"/>
            <a:ext cx="875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L = </a:t>
            </a:r>
            <a:r>
              <a:rPr lang="en-US" altLang="ja-JP" sz="2000" dirty="0" err="1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kR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⇒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ΔR = R(2</a:t>
            </a:r>
            <a:r>
              <a:rPr lang="en-US" altLang="ja-JP" sz="2000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lang="en-US" altLang="ja-JP" sz="20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 – R(2</a:t>
            </a:r>
            <a:r>
              <a:rPr lang="en-US" altLang="ja-JP" sz="2000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lang="en-US" altLang="ja-JP" sz="2000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 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～</a:t>
            </a:r>
            <a:r>
              <a:rPr lang="ja-JP" altLang="en-US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0.6 </a:t>
            </a:r>
            <a:r>
              <a:rPr lang="en-US" altLang="ja-JP" sz="2000" dirty="0" err="1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fm</a:t>
            </a:r>
            <a:r>
              <a:rPr lang="en-US" altLang="ja-JP" sz="2000" dirty="0" smtClean="0">
                <a:latin typeface="Calibri" panose="020F0502020204030204"/>
                <a:ea typeface="游ゴシック" panose="020B0400000000000000" pitchFamily="50" charset="-128"/>
              </a:rPr>
              <a:t>  (E</a:t>
            </a:r>
            <a:r>
              <a:rPr lang="en-US" altLang="ja-JP" sz="2000" baseline="-25000" dirty="0" smtClean="0">
                <a:latin typeface="Calibri" panose="020F0502020204030204"/>
                <a:ea typeface="游ゴシック" panose="020B0400000000000000" pitchFamily="50" charset="-128"/>
              </a:rPr>
              <a:t>α </a:t>
            </a:r>
            <a:r>
              <a:rPr lang="en-US" altLang="ja-JP" sz="2000" dirty="0" smtClean="0">
                <a:latin typeface="Calibri" panose="020F0502020204030204"/>
                <a:ea typeface="游ゴシック" panose="020B0400000000000000" pitchFamily="50" charset="-128"/>
              </a:rPr>
              <a:t>= 386 MeV),  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ΔR</a:t>
            </a:r>
            <a:r>
              <a:rPr lang="ja-JP" altLang="en-US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～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1 </a:t>
            </a:r>
            <a:r>
              <a:rPr lang="en-US" altLang="ja-JP" sz="2000" dirty="0" err="1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fm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000" dirty="0" smtClean="0">
                <a:latin typeface="Calibri" panose="020F0502020204030204"/>
                <a:ea typeface="游ゴシック" panose="020B0400000000000000" pitchFamily="50" charset="-128"/>
              </a:rPr>
              <a:t>(E</a:t>
            </a:r>
            <a:r>
              <a:rPr lang="en-US" altLang="ja-JP" sz="2000" baseline="-25000" dirty="0" smtClean="0">
                <a:latin typeface="Calibri" panose="020F0502020204030204"/>
                <a:ea typeface="游ゴシック" panose="020B0400000000000000" pitchFamily="50" charset="-128"/>
              </a:rPr>
              <a:t>α </a:t>
            </a:r>
            <a:r>
              <a:rPr lang="ja-JP" altLang="en-US" sz="2000" dirty="0" smtClean="0">
                <a:latin typeface="Calibri" panose="020F0502020204030204"/>
                <a:ea typeface="游ゴシック" panose="020B0400000000000000" pitchFamily="50" charset="-128"/>
              </a:rPr>
              <a:t>≦ </a:t>
            </a:r>
            <a:r>
              <a:rPr lang="en-US" altLang="ja-JP" sz="2000" dirty="0" smtClean="0">
                <a:latin typeface="Calibri" panose="020F0502020204030204"/>
                <a:ea typeface="游ゴシック" panose="020B0400000000000000" pitchFamily="50" charset="-128"/>
              </a:rPr>
              <a:t>240 MeV)</a:t>
            </a:r>
            <a:endParaRPr kumimoji="1" lang="en-US" altLang="ja-JP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287877" y="914401"/>
                <a:ext cx="1185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𝑘𝑅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877" y="914401"/>
                <a:ext cx="118564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1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1"/>
          <p:cNvSpPr txBox="1">
            <a:spLocks noChangeArrowheads="1"/>
          </p:cNvSpPr>
          <p:nvPr/>
        </p:nvSpPr>
        <p:spPr bwMode="auto">
          <a:xfrm>
            <a:off x="142875" y="142875"/>
            <a:ext cx="644311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0000FF"/>
                </a:solidFill>
              </a:rPr>
              <a:t>Relation of scattering radius and 3</a:t>
            </a:r>
            <a:r>
              <a:rPr lang="en-US" altLang="ja-JP" sz="2400" dirty="0" smtClean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matter radius 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5844" name="テキスト ボックス 3"/>
          <p:cNvSpPr txBox="1">
            <a:spLocks noChangeArrowheads="1"/>
          </p:cNvSpPr>
          <p:nvPr/>
        </p:nvSpPr>
        <p:spPr bwMode="auto">
          <a:xfrm>
            <a:off x="215900" y="784362"/>
            <a:ext cx="7817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In a naïve consideration, we can image the following relation,</a:t>
            </a:r>
            <a:endParaRPr lang="ja-JP" altLang="en-US" sz="2400" dirty="0"/>
          </a:p>
        </p:txBody>
      </p:sp>
      <p:sp>
        <p:nvSpPr>
          <p:cNvPr id="35856" name="テキスト ボックス 16"/>
          <p:cNvSpPr txBox="1">
            <a:spLocks noChangeArrowheads="1"/>
          </p:cNvSpPr>
          <p:nvPr/>
        </p:nvSpPr>
        <p:spPr bwMode="auto">
          <a:xfrm>
            <a:off x="210685" y="4424639"/>
            <a:ext cx="7687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We can speculate the lower limit of the matter radius of 2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+</a:t>
            </a:r>
            <a:endParaRPr lang="ja-JP" altLang="en-US" sz="2400" baseline="30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9318" y="1452225"/>
            <a:ext cx="786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R</a:t>
            </a:r>
            <a:r>
              <a:rPr kumimoji="1" lang="en-US" altLang="ja-JP" sz="4000" baseline="-25000" dirty="0" err="1" smtClean="0"/>
              <a:t>matter</a:t>
            </a:r>
            <a:r>
              <a:rPr kumimoji="1" lang="en-US" altLang="ja-JP" sz="4000" dirty="0" smtClean="0"/>
              <a:t>(2</a:t>
            </a:r>
            <a:r>
              <a:rPr kumimoji="1" lang="en-US" altLang="ja-JP" sz="4000" baseline="-25000" dirty="0" smtClean="0"/>
              <a:t>2</a:t>
            </a:r>
            <a:r>
              <a:rPr kumimoji="1" lang="en-US" altLang="ja-JP" sz="4000" baseline="30000" dirty="0" smtClean="0"/>
              <a:t>+</a:t>
            </a:r>
            <a:r>
              <a:rPr kumimoji="1" lang="en-US" altLang="ja-JP" sz="4000" dirty="0" smtClean="0"/>
              <a:t>)  </a:t>
            </a:r>
            <a:r>
              <a:rPr kumimoji="1" lang="ja-JP" altLang="en-US" sz="4000" dirty="0" smtClean="0"/>
              <a:t>≧  </a:t>
            </a:r>
            <a:r>
              <a:rPr kumimoji="1" lang="en-US" altLang="ja-JP" sz="4000" dirty="0" err="1" smtClean="0">
                <a:solidFill>
                  <a:srgbClr val="0000FF"/>
                </a:solidFill>
              </a:rPr>
              <a:t>R</a:t>
            </a:r>
            <a:r>
              <a:rPr kumimoji="1" lang="en-US" altLang="ja-JP" sz="4000" baseline="-25000" dirty="0" err="1" smtClean="0">
                <a:solidFill>
                  <a:srgbClr val="0000FF"/>
                </a:solidFill>
              </a:rPr>
              <a:t>matter</a:t>
            </a:r>
            <a:r>
              <a:rPr kumimoji="1" lang="en-US" altLang="ja-JP" sz="4000" dirty="0" smtClean="0">
                <a:solidFill>
                  <a:srgbClr val="0000FF"/>
                </a:solidFill>
              </a:rPr>
              <a:t>(2</a:t>
            </a:r>
            <a:r>
              <a:rPr kumimoji="1" lang="en-US" altLang="ja-JP" sz="40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4000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ja-JP" sz="4000" dirty="0" smtClean="0">
                <a:solidFill>
                  <a:srgbClr val="0000FF"/>
                </a:solidFill>
              </a:rPr>
              <a:t>)</a:t>
            </a:r>
            <a:r>
              <a:rPr kumimoji="1" lang="en-US" altLang="ja-JP" sz="4000" dirty="0" smtClean="0"/>
              <a:t>  +  </a:t>
            </a:r>
            <a:r>
              <a:rPr kumimoji="1" lang="en-US" altLang="ja-JP" sz="4000" dirty="0" err="1" smtClean="0">
                <a:solidFill>
                  <a:srgbClr val="FF0000"/>
                </a:solidFill>
              </a:rPr>
              <a:t>ΔRsc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(2</a:t>
            </a:r>
            <a:r>
              <a:rPr kumimoji="1" lang="en-US" altLang="ja-JP" sz="4000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)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68569" y="3273092"/>
            <a:ext cx="240995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Results obtained </a:t>
            </a:r>
          </a:p>
          <a:p>
            <a:r>
              <a:rPr kumimoji="1" lang="en-US" altLang="ja-JP" sz="2400" dirty="0" smtClean="0"/>
              <a:t>at E</a:t>
            </a:r>
            <a:r>
              <a:rPr kumimoji="1" lang="en-US" altLang="ja-JP" sz="2400" baseline="-25000" dirty="0" smtClean="0"/>
              <a:t>α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≦ </a:t>
            </a:r>
            <a:r>
              <a:rPr kumimoji="1" lang="en-US" altLang="ja-JP" sz="2400" dirty="0" smtClean="0"/>
              <a:t>240 MeV 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91945" y="2678683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～ </a:t>
            </a:r>
            <a:r>
              <a:rPr lang="en-US" altLang="ja-JP" sz="3200" dirty="0" smtClean="0">
                <a:solidFill>
                  <a:srgbClr val="FF0000"/>
                </a:solidFill>
              </a:rPr>
              <a:t>1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fm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8125" y="2707710"/>
            <a:ext cx="210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0000FF"/>
                </a:solidFill>
              </a:rPr>
              <a:t>R</a:t>
            </a:r>
            <a:r>
              <a:rPr kumimoji="1" lang="en-US" altLang="ja-JP" sz="3600" baseline="-25000" dirty="0" err="1" smtClean="0">
                <a:solidFill>
                  <a:srgbClr val="0000FF"/>
                </a:solidFill>
              </a:rPr>
              <a:t>matter</a:t>
            </a:r>
            <a:r>
              <a:rPr kumimoji="1" lang="en-US" altLang="ja-JP" sz="3600" dirty="0" smtClean="0">
                <a:solidFill>
                  <a:srgbClr val="0000FF"/>
                </a:solidFill>
              </a:rPr>
              <a:t>(0</a:t>
            </a:r>
            <a:r>
              <a:rPr kumimoji="1" lang="en-US" altLang="ja-JP" sz="3600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sz="3600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ja-JP" sz="3600" dirty="0" smtClean="0">
                <a:solidFill>
                  <a:srgbClr val="0000FF"/>
                </a:solidFill>
              </a:rPr>
              <a:t>)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85031" y="348422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= 2.4 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fm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4005943" y="20763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00FF"/>
                </a:solidFill>
              </a:rPr>
              <a:t>≒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5400000">
            <a:off x="6705106" y="20075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</a:rPr>
              <a:t>＝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23151" y="5009037"/>
            <a:ext cx="4624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/>
              <a:t>R</a:t>
            </a:r>
            <a:r>
              <a:rPr kumimoji="1" lang="en-US" altLang="ja-JP" sz="4000" baseline="-25000" dirty="0" err="1" smtClean="0"/>
              <a:t>matter</a:t>
            </a:r>
            <a:r>
              <a:rPr kumimoji="1" lang="en-US" altLang="ja-JP" sz="4000" dirty="0" smtClean="0"/>
              <a:t>(2</a:t>
            </a:r>
            <a:r>
              <a:rPr kumimoji="1" lang="en-US" altLang="ja-JP" sz="4000" baseline="-25000" dirty="0" smtClean="0"/>
              <a:t>2</a:t>
            </a:r>
            <a:r>
              <a:rPr kumimoji="1" lang="en-US" altLang="ja-JP" sz="4000" baseline="30000" dirty="0" smtClean="0"/>
              <a:t>+</a:t>
            </a:r>
            <a:r>
              <a:rPr kumimoji="1" lang="en-US" altLang="ja-JP" sz="4000" dirty="0" smtClean="0"/>
              <a:t>)  </a:t>
            </a:r>
            <a:r>
              <a:rPr kumimoji="1" lang="ja-JP" altLang="en-US" sz="4000" dirty="0" smtClean="0"/>
              <a:t>≧  </a:t>
            </a:r>
            <a:r>
              <a:rPr lang="en-US" altLang="ja-JP" sz="4000" dirty="0" smtClean="0"/>
              <a:t>3.4 </a:t>
            </a:r>
            <a:r>
              <a:rPr lang="en-US" altLang="ja-JP" sz="4000" dirty="0" err="1" smtClean="0"/>
              <a:t>fm</a:t>
            </a:r>
            <a:endParaRPr kumimoji="1" lang="ja-JP" altLang="en-US" sz="4000" dirty="0"/>
          </a:p>
        </p:txBody>
      </p: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206670" y="6108014"/>
            <a:ext cx="876586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Comparison of the common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 states(2</a:t>
            </a:r>
            <a:r>
              <a:rPr lang="en-US" altLang="ja-JP" sz="2400" baseline="-25000" dirty="0" smtClean="0"/>
              <a:t>1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and 2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  is a basic analysis</a:t>
            </a:r>
            <a:endParaRPr lang="ja-JP" altLang="en-US" sz="24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2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  <p:bldP spid="4" grpId="0" animBg="1"/>
      <p:bldP spid="19" grpId="0"/>
      <p:bldP spid="20" grpId="0"/>
      <p:bldP spid="21" grpId="0"/>
      <p:bldP spid="5" grpId="0"/>
      <p:bldP spid="23" grpId="0"/>
      <p:bldP spid="2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21" y="1215797"/>
            <a:ext cx="4407228" cy="37704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471272" y="791686"/>
                <a:ext cx="3363228" cy="461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Pre>
                      <m:sPre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Pre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C</m:t>
                        </m:r>
                      </m:e>
                    </m:sPre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Pre>
                      <m:sPre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kumimoji="1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C</m:t>
                        </m:r>
                      </m:e>
                    </m:sPre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72" y="791686"/>
                <a:ext cx="3363228" cy="461921"/>
              </a:xfrm>
              <a:prstGeom prst="rect">
                <a:avLst/>
              </a:prstGeom>
              <a:blipFill rotWithShape="0">
                <a:blip r:embed="rId3"/>
                <a:stretch>
                  <a:fillRect t="-90789" r="-8348" b="-15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391604" y="3787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6026" y="5148420"/>
            <a:ext cx="8988085" cy="1453060"/>
            <a:chOff x="-47931" y="5884417"/>
            <a:chExt cx="9055349" cy="80035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2991" y="5953746"/>
              <a:ext cx="7646957" cy="220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Application of </a:t>
              </a:r>
              <a:r>
                <a:rPr lang="en-US" altLang="ja-JP" sz="2000" dirty="0" err="1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Fraunhoffer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lang="ja-JP" altLang="en-US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Formula</a:t>
              </a:r>
              <a:r>
                <a:rPr lang="ja-JP" altLang="en-US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(K. </a:t>
              </a:r>
              <a:r>
                <a:rPr lang="en-US" altLang="ja-JP" sz="2000" dirty="0" err="1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iida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et al., Mod. Phys. Lett. A27)</a:t>
              </a:r>
              <a:endPara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-47931" y="5884417"/>
              <a:ext cx="9055349" cy="800352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96809" y="2934774"/>
                <a:ext cx="3704948" cy="1015663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Distribution of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production</a:t>
                </a:r>
                <a:r>
                  <a:rPr lang="ja-JP" altLang="en-US" sz="2000" b="1" noProof="0" dirty="0" smtClean="0">
                    <a:solidFill>
                      <a:srgbClr val="FF0000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000" b="1" noProof="0" dirty="0" smtClean="0">
                    <a:solidFill>
                      <a:srgbClr val="FF0000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(Red)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is more shrunken than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Pre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C</m:t>
                        </m:r>
                      </m:e>
                    </m:sPre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produciton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(black)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9" y="2934774"/>
                <a:ext cx="370494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812" t="-2994" r="-1483" b="-9581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104406" y="2032806"/>
            <a:ext cx="4127014" cy="824724"/>
            <a:chOff x="4880053" y="1639347"/>
            <a:chExt cx="4130655" cy="833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718000" y="1664464"/>
                  <a:ext cx="2147930" cy="3111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80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0[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MeV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000" y="1664464"/>
                  <a:ext cx="2147930" cy="311173"/>
                </a:xfrm>
                <a:prstGeom prst="rect">
                  <a:avLst/>
                </a:prstGeom>
                <a:blipFill>
                  <a:blip r:embed="rId10"/>
                  <a:stretch>
                    <a:fillRect l="-2557" t="-1961" r="-3977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880053" y="1639347"/>
                  <a:ext cx="1557440" cy="404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2000" dirty="0" smtClean="0">
                      <a:solidFill>
                        <a:prstClr val="black"/>
                      </a:solidFill>
                      <a:latin typeface="Calibri" panose="020F0502020204030204"/>
                      <a:ea typeface="游ゴシック" panose="020B0400000000000000" pitchFamily="50" charset="-128"/>
                    </a:rPr>
                    <a:t>Incident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kumimoji="1" lang="en-US" altLang="ja-JP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:</a:t>
                  </a:r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53" y="1639347"/>
                  <a:ext cx="1557440" cy="404524"/>
                </a:xfrm>
                <a:prstGeom prst="rect">
                  <a:avLst/>
                </a:prstGeom>
                <a:blipFill>
                  <a:blip r:embed="rId11"/>
                  <a:stretch>
                    <a:fillRect l="-4314" t="-7576" r="-3137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6608226" y="2031766"/>
                  <a:ext cx="2402482" cy="404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=6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0[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MeV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226" y="2031766"/>
                  <a:ext cx="2402482" cy="404524"/>
                </a:xfrm>
                <a:prstGeom prst="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898040" y="2068646"/>
                  <a:ext cx="1502955" cy="404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2000" dirty="0" smtClean="0">
                      <a:solidFill>
                        <a:prstClr val="black"/>
                      </a:solidFill>
                      <a:latin typeface="Calibri" panose="020F0502020204030204"/>
                      <a:ea typeface="游ゴシック" panose="020B0400000000000000" pitchFamily="50" charset="-128"/>
                    </a:rPr>
                    <a:t>Emitted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kumimoji="1" lang="en-US" altLang="ja-JP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:</a:t>
                  </a:r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40" y="2068646"/>
                  <a:ext cx="1502955" cy="404524"/>
                </a:xfrm>
                <a:prstGeom prst="rect">
                  <a:avLst/>
                </a:prstGeom>
                <a:blipFill>
                  <a:blip r:embed="rId18"/>
                  <a:stretch>
                    <a:fillRect l="-4472" t="-9231" r="-3252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正方形/長方形 19"/>
          <p:cNvSpPr/>
          <p:nvPr/>
        </p:nvSpPr>
        <p:spPr>
          <a:xfrm>
            <a:off x="155918" y="122836"/>
            <a:ext cx="6244882" cy="4378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Extension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: 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DWIA calculation of </a:t>
            </a:r>
            <a:r>
              <a:rPr lang="en-US" altLang="ja-JP" sz="2400" baseline="30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13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C(K-, π-)</a:t>
            </a:r>
            <a:r>
              <a:rPr lang="en-US" altLang="ja-JP" sz="2400" baseline="30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13</a:t>
            </a:r>
            <a:r>
              <a:rPr lang="en-US" altLang="ja-JP" sz="2400" baseline="-250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Λ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14376" y="3776511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C </a:t>
            </a:r>
            <a:r>
              <a:rPr kumimoji="1" lang="ja-JP" altLang="en-US" dirty="0" smtClean="0"/>
              <a:t>⇒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+ Λ (1/2</a:t>
            </a:r>
            <a:r>
              <a:rPr kumimoji="1" lang="en-US" altLang="ja-JP" baseline="-25000" dirty="0" smtClean="0"/>
              <a:t>1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23901" y="4100361"/>
            <a:ext cx="21547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dirty="0" smtClean="0">
                <a:solidFill>
                  <a:srgbClr val="FF0000"/>
                </a:solidFill>
              </a:rPr>
              <a:t>C </a:t>
            </a:r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3α + Λ (1/2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2516" y="4492904"/>
            <a:ext cx="3630344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Evidence of enhanced radius of 1/2</a:t>
            </a:r>
            <a:r>
              <a:rPr lang="en-US" altLang="ja-JP" baseline="-25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lang="en-US" altLang="ja-JP" baseline="3000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6395" y="5734597"/>
            <a:ext cx="674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Diffraction Radius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a(1/2</a:t>
            </a:r>
            <a:r>
              <a:rPr kumimoji="1" lang="en-US" altLang="ja-JP" baseline="-25000" dirty="0" smtClean="0"/>
              <a:t>1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= 2.6 </a:t>
            </a:r>
            <a:r>
              <a:rPr kumimoji="1" lang="en-US" altLang="ja-JP" dirty="0" err="1" smtClean="0"/>
              <a:t>fm</a:t>
            </a:r>
            <a:r>
              <a:rPr kumimoji="1" lang="en-US" altLang="ja-JP" dirty="0" smtClean="0"/>
              <a:t>, a(1/2</a:t>
            </a:r>
            <a:r>
              <a:rPr kumimoji="1" lang="en-US" altLang="ja-JP" baseline="-25000" dirty="0" smtClean="0"/>
              <a:t>2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)=3.1 </a:t>
            </a:r>
            <a:r>
              <a:rPr kumimoji="1" lang="en-US" altLang="ja-JP" dirty="0" err="1" smtClean="0"/>
              <a:t>fm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⇒ 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Δa</a:t>
            </a:r>
            <a:r>
              <a:rPr kumimoji="1" lang="en-US" altLang="ja-JP" dirty="0" smtClean="0">
                <a:solidFill>
                  <a:srgbClr val="FF0000"/>
                </a:solidFill>
              </a:rPr>
              <a:t> = 0.5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fm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46721" y="6140040"/>
            <a:ext cx="410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Difference in density radius</a:t>
            </a:r>
            <a:r>
              <a:rPr lang="ja-JP" altLang="en-US" dirty="0" smtClean="0">
                <a:solidFill>
                  <a:srgbClr val="0000FF"/>
                </a:solidFill>
              </a:rPr>
              <a:t>：</a:t>
            </a:r>
            <a:r>
              <a:rPr lang="en-US" altLang="ja-JP" dirty="0" smtClean="0">
                <a:solidFill>
                  <a:srgbClr val="0000FF"/>
                </a:solidFill>
              </a:rPr>
              <a:t>ΔR </a:t>
            </a:r>
            <a:r>
              <a:rPr lang="en-US" altLang="ja-JP" dirty="0">
                <a:solidFill>
                  <a:srgbClr val="0000FF"/>
                </a:solidFill>
              </a:rPr>
              <a:t>= </a:t>
            </a:r>
            <a:r>
              <a:rPr lang="en-US" altLang="ja-JP" dirty="0" smtClean="0">
                <a:solidFill>
                  <a:srgbClr val="0000FF"/>
                </a:solidFill>
              </a:rPr>
              <a:t>0.7 </a:t>
            </a:r>
            <a:r>
              <a:rPr lang="en-US" altLang="ja-JP" dirty="0" err="1">
                <a:solidFill>
                  <a:srgbClr val="0000FF"/>
                </a:solidFill>
              </a:rPr>
              <a:t>fm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02755" y="5865547"/>
            <a:ext cx="16486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Δa</a:t>
            </a:r>
            <a:r>
              <a:rPr lang="en-US" altLang="ja-JP" sz="1600" dirty="0" smtClean="0"/>
              <a:t> is comparable </a:t>
            </a:r>
          </a:p>
          <a:p>
            <a:r>
              <a:rPr lang="en-US" altLang="ja-JP" sz="1600" dirty="0" smtClean="0"/>
              <a:t>to ΔR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!</a:t>
            </a:r>
          </a:p>
        </p:txBody>
      </p:sp>
      <p:sp>
        <p:nvSpPr>
          <p:cNvPr id="24" name="下矢印 23"/>
          <p:cNvSpPr/>
          <p:nvPr/>
        </p:nvSpPr>
        <p:spPr>
          <a:xfrm>
            <a:off x="1335617" y="4076306"/>
            <a:ext cx="1384576" cy="339392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2516" y="2929582"/>
            <a:ext cx="3719241" cy="20395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194"/>
          <p:cNvSpPr>
            <a:spLocks noChangeAspect="1"/>
          </p:cNvSpPr>
          <p:nvPr/>
        </p:nvSpPr>
        <p:spPr>
          <a:xfrm>
            <a:off x="3100192" y="926611"/>
            <a:ext cx="900000" cy="9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193"/>
          <p:cNvSpPr>
            <a:spLocks noChangeAspect="1"/>
          </p:cNvSpPr>
          <p:nvPr/>
        </p:nvSpPr>
        <p:spPr>
          <a:xfrm>
            <a:off x="1189530" y="1050391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88"/>
          <p:cNvGrpSpPr>
            <a:grpSpLocks noChangeAspect="1"/>
          </p:cNvGrpSpPr>
          <p:nvPr/>
        </p:nvGrpSpPr>
        <p:grpSpPr bwMode="auto">
          <a:xfrm>
            <a:off x="1224224" y="1209549"/>
            <a:ext cx="468000" cy="467383"/>
            <a:chOff x="1763688" y="2132856"/>
            <a:chExt cx="1368804" cy="1387243"/>
          </a:xfrm>
        </p:grpSpPr>
        <p:sp>
          <p:nvSpPr>
            <p:cNvPr id="28" name="円/楕円 89"/>
            <p:cNvSpPr/>
            <p:nvPr/>
          </p:nvSpPr>
          <p:spPr bwMode="auto">
            <a:xfrm>
              <a:off x="1763688" y="2132856"/>
              <a:ext cx="1368804" cy="13872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90"/>
            <p:cNvSpPr/>
            <p:nvPr/>
          </p:nvSpPr>
          <p:spPr bwMode="auto">
            <a:xfrm>
              <a:off x="2108785" y="3034895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円/楕円 91"/>
            <p:cNvSpPr/>
            <p:nvPr/>
          </p:nvSpPr>
          <p:spPr bwMode="auto">
            <a:xfrm>
              <a:off x="2196796" y="2602622"/>
              <a:ext cx="206130" cy="2095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円/楕円 92"/>
            <p:cNvSpPr/>
            <p:nvPr/>
          </p:nvSpPr>
          <p:spPr bwMode="auto">
            <a:xfrm>
              <a:off x="2585897" y="3076798"/>
              <a:ext cx="206130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" name="円/楕円 93"/>
            <p:cNvSpPr/>
            <p:nvPr/>
          </p:nvSpPr>
          <p:spPr bwMode="auto">
            <a:xfrm>
              <a:off x="1988348" y="2787882"/>
              <a:ext cx="206130" cy="2095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" name="円/楕円 94"/>
            <p:cNvSpPr/>
            <p:nvPr/>
          </p:nvSpPr>
          <p:spPr bwMode="auto">
            <a:xfrm>
              <a:off x="2370501" y="2926826"/>
              <a:ext cx="203815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95"/>
            <p:cNvSpPr/>
            <p:nvPr/>
          </p:nvSpPr>
          <p:spPr bwMode="auto">
            <a:xfrm>
              <a:off x="2203743" y="2243130"/>
              <a:ext cx="206132" cy="209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円/楕円 96"/>
            <p:cNvSpPr/>
            <p:nvPr/>
          </p:nvSpPr>
          <p:spPr bwMode="auto">
            <a:xfrm>
              <a:off x="2801292" y="2523225"/>
              <a:ext cx="206132" cy="211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" name="円/楕円 97"/>
            <p:cNvSpPr/>
            <p:nvPr/>
          </p:nvSpPr>
          <p:spPr bwMode="auto">
            <a:xfrm>
              <a:off x="1921181" y="2551896"/>
              <a:ext cx="215396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" name="円/楕円 98"/>
            <p:cNvSpPr/>
            <p:nvPr/>
          </p:nvSpPr>
          <p:spPr bwMode="auto">
            <a:xfrm>
              <a:off x="2303335" y="3211333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円/楕円 99"/>
            <p:cNvSpPr/>
            <p:nvPr/>
          </p:nvSpPr>
          <p:spPr bwMode="auto">
            <a:xfrm>
              <a:off x="2544208" y="2238719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円/楕円 100"/>
            <p:cNvSpPr/>
            <p:nvPr/>
          </p:nvSpPr>
          <p:spPr bwMode="auto">
            <a:xfrm>
              <a:off x="2761919" y="2818759"/>
              <a:ext cx="215395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" name="円/楕円 101"/>
            <p:cNvSpPr/>
            <p:nvPr/>
          </p:nvSpPr>
          <p:spPr bwMode="auto">
            <a:xfrm>
              <a:off x="2477041" y="2600416"/>
              <a:ext cx="217712" cy="21613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1" name="グループ化 41"/>
          <p:cNvGrpSpPr>
            <a:grpSpLocks noChangeAspect="1"/>
          </p:cNvGrpSpPr>
          <p:nvPr/>
        </p:nvGrpSpPr>
        <p:grpSpPr bwMode="auto">
          <a:xfrm>
            <a:off x="3124439" y="1066732"/>
            <a:ext cx="648000" cy="648000"/>
            <a:chOff x="5408440" y="1903789"/>
            <a:chExt cx="1591576" cy="1633171"/>
          </a:xfrm>
        </p:grpSpPr>
        <p:sp>
          <p:nvSpPr>
            <p:cNvPr id="42" name="円/楕円 72"/>
            <p:cNvSpPr/>
            <p:nvPr/>
          </p:nvSpPr>
          <p:spPr bwMode="auto">
            <a:xfrm>
              <a:off x="5408440" y="1903789"/>
              <a:ext cx="1591576" cy="1633171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円/楕円 73"/>
            <p:cNvSpPr/>
            <p:nvPr/>
          </p:nvSpPr>
          <p:spPr bwMode="auto">
            <a:xfrm>
              <a:off x="5893573" y="1929990"/>
              <a:ext cx="676633" cy="7314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円/楕円 74"/>
            <p:cNvSpPr/>
            <p:nvPr/>
          </p:nvSpPr>
          <p:spPr bwMode="auto">
            <a:xfrm>
              <a:off x="5436102" y="2497669"/>
              <a:ext cx="683015" cy="7226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円/楕円 75"/>
            <p:cNvSpPr/>
            <p:nvPr/>
          </p:nvSpPr>
          <p:spPr bwMode="auto">
            <a:xfrm>
              <a:off x="6108479" y="2641773"/>
              <a:ext cx="695782" cy="7401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円/楕円 76"/>
            <p:cNvSpPr/>
            <p:nvPr/>
          </p:nvSpPr>
          <p:spPr bwMode="auto">
            <a:xfrm>
              <a:off x="5540362" y="2860111"/>
              <a:ext cx="151073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円/楕円 77"/>
            <p:cNvSpPr/>
            <p:nvPr/>
          </p:nvSpPr>
          <p:spPr bwMode="auto">
            <a:xfrm>
              <a:off x="6570205" y="2916879"/>
              <a:ext cx="148944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円/楕円 78"/>
            <p:cNvSpPr/>
            <p:nvPr/>
          </p:nvSpPr>
          <p:spPr bwMode="auto">
            <a:xfrm>
              <a:off x="5865912" y="2685440"/>
              <a:ext cx="151071" cy="16375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9" name="円/楕円 79"/>
            <p:cNvSpPr/>
            <p:nvPr/>
          </p:nvSpPr>
          <p:spPr bwMode="auto">
            <a:xfrm>
              <a:off x="6336150" y="2292431"/>
              <a:ext cx="151073" cy="16375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0" name="円/楕円 80"/>
            <p:cNvSpPr/>
            <p:nvPr/>
          </p:nvSpPr>
          <p:spPr bwMode="auto">
            <a:xfrm>
              <a:off x="5999962" y="2213829"/>
              <a:ext cx="148944" cy="16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円/楕円 81"/>
            <p:cNvSpPr/>
            <p:nvPr/>
          </p:nvSpPr>
          <p:spPr bwMode="auto">
            <a:xfrm>
              <a:off x="6197845" y="3021681"/>
              <a:ext cx="148944" cy="16593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円/楕円 82"/>
            <p:cNvSpPr/>
            <p:nvPr/>
          </p:nvSpPr>
          <p:spPr bwMode="auto">
            <a:xfrm>
              <a:off x="6182950" y="1993307"/>
              <a:ext cx="153200" cy="1637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円/楕円 83"/>
            <p:cNvSpPr/>
            <p:nvPr/>
          </p:nvSpPr>
          <p:spPr bwMode="auto">
            <a:xfrm>
              <a:off x="6336150" y="2744391"/>
              <a:ext cx="151073" cy="161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4" name="円/楕円 84"/>
            <p:cNvSpPr/>
            <p:nvPr/>
          </p:nvSpPr>
          <p:spPr bwMode="auto">
            <a:xfrm>
              <a:off x="5623346" y="2580638"/>
              <a:ext cx="151071" cy="1637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5" name="円/楕円 85"/>
            <p:cNvSpPr/>
            <p:nvPr/>
          </p:nvSpPr>
          <p:spPr bwMode="auto">
            <a:xfrm>
              <a:off x="5804206" y="2995481"/>
              <a:ext cx="153200" cy="1637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6" name="円/楕円 86"/>
            <p:cNvSpPr/>
            <p:nvPr/>
          </p:nvSpPr>
          <p:spPr bwMode="auto">
            <a:xfrm>
              <a:off x="6097839" y="2414701"/>
              <a:ext cx="151073" cy="1659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7" name="円/楕円 87"/>
            <p:cNvSpPr/>
            <p:nvPr/>
          </p:nvSpPr>
          <p:spPr bwMode="auto">
            <a:xfrm>
              <a:off x="6457434" y="3159234"/>
              <a:ext cx="148944" cy="16157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622162" y="142010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1/2</a:t>
            </a:r>
            <a:r>
              <a:rPr kumimoji="1" lang="en-US" altLang="ja-JP" baseline="-25000" dirty="0" smtClean="0">
                <a:solidFill>
                  <a:srgbClr val="0000FF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+</a:t>
            </a:r>
            <a:endParaRPr kumimoji="1" lang="ja-JP" altLang="en-US" baseline="30000" dirty="0">
              <a:solidFill>
                <a:srgbClr val="0000FF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441610" y="143881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1/2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楕円 43"/>
          <p:cNvSpPr>
            <a:spLocks noChangeAspect="1"/>
          </p:cNvSpPr>
          <p:nvPr/>
        </p:nvSpPr>
        <p:spPr>
          <a:xfrm>
            <a:off x="3825471" y="1229568"/>
            <a:ext cx="142875" cy="1440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190"/>
          <p:cNvSpPr>
            <a:spLocks noChangeAspect="1"/>
          </p:cNvSpPr>
          <p:nvPr/>
        </p:nvSpPr>
        <p:spPr>
          <a:xfrm>
            <a:off x="1720842" y="1325639"/>
            <a:ext cx="142875" cy="1440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74728" y="11982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CC"/>
                </a:solidFill>
              </a:rPr>
              <a:t>Λ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72428" y="10744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CC"/>
                </a:solidFill>
              </a:rPr>
              <a:t>Λ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09189" y="712944"/>
                <a:ext cx="655897" cy="4542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9" y="712944"/>
                <a:ext cx="655897" cy="45427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3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3" grpId="0"/>
      <p:bldP spid="2" grpId="0"/>
      <p:bldP spid="3" grpId="0"/>
      <p:bldP spid="7" grpId="0" animBg="1"/>
      <p:bldP spid="2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1"/>
          <p:cNvSpPr txBox="1">
            <a:spLocks noChangeArrowheads="1"/>
          </p:cNvSpPr>
          <p:nvPr/>
        </p:nvSpPr>
        <p:spPr bwMode="auto">
          <a:xfrm>
            <a:off x="107950" y="44450"/>
            <a:ext cx="1373188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Summary</a:t>
            </a:r>
            <a:endParaRPr lang="ja-JP" altLang="en-US" sz="2400"/>
          </a:p>
        </p:txBody>
      </p:sp>
      <p:sp>
        <p:nvSpPr>
          <p:cNvPr id="36867" name="テキスト ボックス 3"/>
          <p:cNvSpPr txBox="1">
            <a:spLocks noChangeArrowheads="1"/>
          </p:cNvSpPr>
          <p:nvPr/>
        </p:nvSpPr>
        <p:spPr bwMode="auto">
          <a:xfrm>
            <a:off x="182563" y="2017960"/>
            <a:ext cx="1074737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Results</a:t>
            </a:r>
            <a:endParaRPr lang="ja-JP" altLang="en-US" sz="2400"/>
          </a:p>
        </p:txBody>
      </p:sp>
      <p:sp>
        <p:nvSpPr>
          <p:cNvPr id="36868" name="テキスト ボックス 7"/>
          <p:cNvSpPr txBox="1">
            <a:spLocks noChangeArrowheads="1"/>
          </p:cNvSpPr>
          <p:nvPr/>
        </p:nvSpPr>
        <p:spPr bwMode="auto">
          <a:xfrm>
            <a:off x="177800" y="4901275"/>
            <a:ext cx="395569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Conclusion and future subject</a:t>
            </a:r>
            <a:endParaRPr lang="ja-JP" altLang="en-US" sz="2400" dirty="0"/>
          </a:p>
        </p:txBody>
      </p:sp>
      <p:grpSp>
        <p:nvGrpSpPr>
          <p:cNvPr id="36869" name="グループ化 13"/>
          <p:cNvGrpSpPr>
            <a:grpSpLocks/>
          </p:cNvGrpSpPr>
          <p:nvPr/>
        </p:nvGrpSpPr>
        <p:grpSpPr bwMode="auto">
          <a:xfrm>
            <a:off x="360363" y="609804"/>
            <a:ext cx="8355012" cy="1320085"/>
            <a:chOff x="611560" y="548448"/>
            <a:chExt cx="8354264" cy="1584409"/>
          </a:xfrm>
        </p:grpSpPr>
        <p:sp>
          <p:nvSpPr>
            <p:cNvPr id="36879" name="テキスト ボックス 2"/>
            <p:cNvSpPr txBox="1">
              <a:spLocks noChangeArrowheads="1"/>
            </p:cNvSpPr>
            <p:nvPr/>
          </p:nvSpPr>
          <p:spPr bwMode="auto">
            <a:xfrm>
              <a:off x="611560" y="1767019"/>
              <a:ext cx="8317724" cy="31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US" altLang="ja-JP" sz="2000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11560" y="548448"/>
              <a:ext cx="8354264" cy="158440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6870" name="グループ化 14"/>
          <p:cNvGrpSpPr>
            <a:grpSpLocks/>
          </p:cNvGrpSpPr>
          <p:nvPr/>
        </p:nvGrpSpPr>
        <p:grpSpPr bwMode="auto">
          <a:xfrm>
            <a:off x="360363" y="2534466"/>
            <a:ext cx="8456466" cy="1601218"/>
            <a:chOff x="611560" y="2996952"/>
            <a:chExt cx="8208912" cy="1512168"/>
          </a:xfrm>
        </p:grpSpPr>
        <p:sp>
          <p:nvSpPr>
            <p:cNvPr id="36875" name="テキスト ボックス 5"/>
            <p:cNvSpPr txBox="1">
              <a:spLocks noChangeArrowheads="1"/>
            </p:cNvSpPr>
            <p:nvPr/>
          </p:nvSpPr>
          <p:spPr bwMode="auto">
            <a:xfrm>
              <a:off x="611560" y="3942430"/>
              <a:ext cx="6813562" cy="37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Nuclear radius of 2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baseline="30000" dirty="0" smtClean="0"/>
                <a:t>+</a:t>
              </a:r>
              <a:r>
                <a:rPr lang="en-US" altLang="ja-JP" sz="2000" dirty="0" smtClean="0"/>
                <a:t> is expected to be enhanced by 0.6</a:t>
              </a:r>
              <a:r>
                <a:rPr lang="ja-JP" altLang="en-US" sz="2000" dirty="0" smtClean="0"/>
                <a:t>～</a:t>
              </a:r>
              <a:r>
                <a:rPr lang="en-US" altLang="ja-JP" sz="2000" dirty="0" smtClean="0"/>
                <a:t>1fm</a:t>
              </a:r>
              <a:endParaRPr lang="en-US" altLang="ja-JP" sz="20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11560" y="2996952"/>
              <a:ext cx="8032701" cy="1512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877" name="正方形/長方形 11"/>
            <p:cNvSpPr>
              <a:spLocks noChangeArrowheads="1"/>
            </p:cNvSpPr>
            <p:nvPr/>
          </p:nvSpPr>
          <p:spPr bwMode="auto">
            <a:xfrm>
              <a:off x="611560" y="3023770"/>
              <a:ext cx="8208912" cy="37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ja-JP" sz="2000" dirty="0" smtClean="0">
                  <a:solidFill>
                    <a:srgbClr val="FF0000"/>
                  </a:solidFill>
                </a:rPr>
                <a:t>Differential cross sections of cluster channel show shrunken structures </a:t>
              </a:r>
              <a:endParaRPr lang="en-US" altLang="ja-JP" sz="2000" dirty="0">
                <a:solidFill>
                  <a:srgbClr val="FF0000"/>
                </a:solidFill>
              </a:endParaRPr>
            </a:p>
          </p:txBody>
        </p:sp>
        <p:sp>
          <p:nvSpPr>
            <p:cNvPr id="36878" name="正方形/長方形 12"/>
            <p:cNvSpPr>
              <a:spLocks noChangeArrowheads="1"/>
            </p:cNvSpPr>
            <p:nvPr/>
          </p:nvSpPr>
          <p:spPr bwMode="auto">
            <a:xfrm>
              <a:off x="611560" y="3470376"/>
              <a:ext cx="8208912" cy="37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indent="0" eaLnBrk="1" hangingPunct="1"/>
              <a:r>
                <a:rPr lang="ja-JP" altLang="en-US" sz="2000" dirty="0" smtClean="0"/>
                <a:t>⇒ </a:t>
              </a:r>
              <a:r>
                <a:rPr lang="en-US" altLang="ja-JP" sz="2000" dirty="0" smtClean="0"/>
                <a:t>Evidence of extended radius in </a:t>
              </a:r>
              <a:r>
                <a:rPr lang="en-US" altLang="ja-JP" sz="2000" baseline="30000" dirty="0" smtClean="0"/>
                <a:t>12</a:t>
              </a:r>
              <a:r>
                <a:rPr lang="en-US" altLang="ja-JP" sz="2000" dirty="0" smtClean="0"/>
                <a:t>C(2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baseline="30000" dirty="0" smtClean="0"/>
                <a:t>+</a:t>
              </a:r>
              <a:r>
                <a:rPr lang="en-US" altLang="ja-JP" sz="2000" dirty="0" smtClean="0"/>
                <a:t>)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and </a:t>
              </a:r>
              <a:r>
                <a:rPr lang="en-US" altLang="ja-JP" sz="2000" baseline="30000" dirty="0" smtClean="0"/>
                <a:t>13</a:t>
              </a:r>
              <a:r>
                <a:rPr lang="en-US" altLang="ja-JP" sz="2000" baseline="-25000" dirty="0" smtClean="0"/>
                <a:t>Λ</a:t>
              </a:r>
              <a:r>
                <a:rPr lang="en-US" altLang="ja-JP" sz="2000" dirty="0" smtClean="0"/>
                <a:t>C(1/2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baseline="30000" dirty="0" smtClean="0"/>
                <a:t>+</a:t>
              </a:r>
              <a:r>
                <a:rPr lang="en-US" altLang="ja-JP" sz="2000" dirty="0" smtClean="0"/>
                <a:t>) with 3α structure</a:t>
              </a:r>
              <a:endParaRPr lang="ja-JP" altLang="en-US" sz="2000" dirty="0"/>
            </a:p>
          </p:txBody>
        </p:sp>
      </p:grpSp>
      <p:sp>
        <p:nvSpPr>
          <p:cNvPr id="17" name="正方形/長方形 16"/>
          <p:cNvSpPr/>
          <p:nvPr/>
        </p:nvSpPr>
        <p:spPr bwMode="auto">
          <a:xfrm>
            <a:off x="360362" y="5446008"/>
            <a:ext cx="8274941" cy="125679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872" name="テキスト ボックス 2"/>
          <p:cNvSpPr txBox="1">
            <a:spLocks noChangeArrowheads="1"/>
          </p:cNvSpPr>
          <p:nvPr/>
        </p:nvSpPr>
        <p:spPr bwMode="auto">
          <a:xfrm>
            <a:off x="361950" y="671854"/>
            <a:ext cx="7777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We have performed analyses of </a:t>
            </a:r>
          </a:p>
          <a:p>
            <a:pPr marL="0" indent="0" eaLnBrk="1" hangingPunct="1"/>
            <a:r>
              <a:rPr lang="ja-JP" altLang="en-US" sz="2000" dirty="0"/>
              <a:t>　</a:t>
            </a:r>
            <a:r>
              <a:rPr lang="ja-JP" altLang="en-US" sz="2000" dirty="0" smtClean="0"/>
              <a:t>　　　① </a:t>
            </a:r>
            <a:r>
              <a:rPr lang="en-US" altLang="ja-JP" sz="2000" dirty="0" smtClean="0"/>
              <a:t>α +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inelastic scattering </a:t>
            </a:r>
            <a:r>
              <a:rPr lang="ja-JP" altLang="en-US" sz="2000" dirty="0" smtClean="0"/>
              <a:t>　    ②</a:t>
            </a:r>
            <a:r>
              <a:rPr lang="en-US" altLang="ja-JP" sz="2000" dirty="0" smtClean="0"/>
              <a:t> </a:t>
            </a:r>
            <a:r>
              <a:rPr lang="en-US" altLang="ja-JP" sz="2000" baseline="30000" dirty="0" smtClean="0"/>
              <a:t>13</a:t>
            </a:r>
            <a:r>
              <a:rPr lang="en-US" altLang="ja-JP" sz="2000" dirty="0" smtClean="0"/>
              <a:t>C + 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⇒ </a:t>
            </a:r>
            <a:r>
              <a:rPr lang="en-US" altLang="ja-JP" sz="2000" dirty="0" smtClean="0"/>
              <a:t>π</a:t>
            </a:r>
            <a:r>
              <a:rPr lang="en-US" altLang="ja-JP" sz="2000" baseline="30000" dirty="0" smtClean="0"/>
              <a:t>-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+ </a:t>
            </a:r>
            <a:r>
              <a:rPr lang="en-US" altLang="ja-JP" sz="2000" baseline="30000" dirty="0" smtClean="0"/>
              <a:t>13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C </a:t>
            </a:r>
            <a:endParaRPr lang="en-US" altLang="ja-JP" sz="2000" dirty="0"/>
          </a:p>
        </p:txBody>
      </p:sp>
      <p:sp>
        <p:nvSpPr>
          <p:cNvPr id="36873" name="正方形/長方形 11"/>
          <p:cNvSpPr>
            <a:spLocks noChangeArrowheads="1"/>
          </p:cNvSpPr>
          <p:nvPr/>
        </p:nvSpPr>
        <p:spPr bwMode="auto">
          <a:xfrm>
            <a:off x="361950" y="5547235"/>
            <a:ext cx="835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Comparison of the common spin parity states in reactions is essential </a:t>
            </a:r>
            <a:r>
              <a:rPr lang="en-US" altLang="ja-JP" dirty="0" smtClean="0"/>
              <a:t>(This procedure is independent of a type of reactions) </a:t>
            </a:r>
            <a:endParaRPr lang="en-US" altLang="ja-JP" dirty="0"/>
          </a:p>
        </p:txBody>
      </p:sp>
      <p:sp>
        <p:nvSpPr>
          <p:cNvPr id="36874" name="正方形/長方形 11"/>
          <p:cNvSpPr>
            <a:spLocks noChangeArrowheads="1"/>
          </p:cNvSpPr>
          <p:nvPr/>
        </p:nvSpPr>
        <p:spPr bwMode="auto">
          <a:xfrm>
            <a:off x="361950" y="6235523"/>
            <a:ext cx="820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/>
              <a:t>Application to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 = 4α state; α +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 α</a:t>
            </a:r>
            <a:r>
              <a:rPr lang="ja-JP" altLang="en-US" dirty="0" smtClean="0"/>
              <a:t> </a:t>
            </a:r>
            <a:r>
              <a:rPr lang="en-US" altLang="ja-JP" dirty="0" smtClean="0"/>
              <a:t>+  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O(4α)</a:t>
            </a:r>
            <a:endParaRPr lang="en-US" altLang="ja-JP" dirty="0"/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368876" y="1426932"/>
            <a:ext cx="7908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Enhancement of nuclear radius is estimated from differential X sections</a:t>
            </a:r>
            <a:endParaRPr lang="en-US" altLang="ja-JP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93955" y="135082"/>
            <a:ext cx="418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Makoto Ito, Phys. Rev. C97, 044608 (2018).</a:t>
            </a:r>
            <a:endParaRPr kumimoji="1" lang="ja-JP" altLang="en-US" dirty="0"/>
          </a:p>
        </p:txBody>
      </p:sp>
      <p:sp>
        <p:nvSpPr>
          <p:cNvPr id="20" name="正方形/長方形 12"/>
          <p:cNvSpPr>
            <a:spLocks noChangeArrowheads="1"/>
          </p:cNvSpPr>
          <p:nvPr/>
        </p:nvSpPr>
        <p:spPr bwMode="auto">
          <a:xfrm>
            <a:off x="356347" y="4042411"/>
            <a:ext cx="8456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/>
            <a:r>
              <a:rPr lang="ja-JP" altLang="en-US" sz="2000" dirty="0" smtClean="0">
                <a:solidFill>
                  <a:srgbClr val="0000FF"/>
                </a:solidFill>
              </a:rPr>
              <a:t>⇒ </a:t>
            </a:r>
            <a:r>
              <a:rPr lang="en-US" altLang="ja-JP" sz="2000" dirty="0" smtClean="0">
                <a:solidFill>
                  <a:srgbClr val="0000FF"/>
                </a:solidFill>
              </a:rPr>
              <a:t>Inconsistent to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abinitio</a:t>
            </a:r>
            <a:r>
              <a:rPr lang="en-US" altLang="ja-JP" sz="2000" dirty="0" smtClean="0">
                <a:solidFill>
                  <a:srgbClr val="0000FF"/>
                </a:solidFill>
              </a:rPr>
              <a:t> cal. </a:t>
            </a:r>
            <a:r>
              <a:rPr lang="en-US" altLang="ja-JP" sz="2000" dirty="0">
                <a:solidFill>
                  <a:srgbClr val="0000FF"/>
                </a:solidFill>
              </a:rPr>
              <a:t>R</a:t>
            </a:r>
            <a:r>
              <a:rPr lang="en-US" altLang="ja-JP" sz="2000" dirty="0" smtClean="0">
                <a:solidFill>
                  <a:srgbClr val="0000FF"/>
                </a:solidFill>
              </a:rPr>
              <a:t>(2</a:t>
            </a:r>
            <a:r>
              <a:rPr lang="en-US" altLang="ja-JP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000" dirty="0" smtClean="0">
                <a:solidFill>
                  <a:srgbClr val="0000FF"/>
                </a:solidFill>
              </a:rPr>
              <a:t>)</a:t>
            </a:r>
            <a:r>
              <a:rPr lang="ja-JP" altLang="en-US" sz="2000" dirty="0" smtClean="0">
                <a:solidFill>
                  <a:srgbClr val="0000FF"/>
                </a:solidFill>
              </a:rPr>
              <a:t>～</a:t>
            </a:r>
            <a:r>
              <a:rPr lang="en-US" altLang="ja-JP" sz="2000" dirty="0" smtClean="0">
                <a:solidFill>
                  <a:srgbClr val="0000FF"/>
                </a:solidFill>
              </a:rPr>
              <a:t>R(0</a:t>
            </a:r>
            <a:r>
              <a:rPr lang="en-US" altLang="ja-JP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2000" dirty="0" smtClean="0">
                <a:solidFill>
                  <a:srgbClr val="0000FF"/>
                </a:solidFill>
              </a:rPr>
              <a:t>) (E.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Epelbaum</a:t>
            </a:r>
            <a:r>
              <a:rPr lang="en-US" altLang="ja-JP" sz="2000" dirty="0" smtClean="0">
                <a:solidFill>
                  <a:srgbClr val="0000FF"/>
                </a:solidFill>
              </a:rPr>
              <a:t> et al., PRL109 (2012))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7800" y="2592633"/>
            <a:ext cx="8635013" cy="1945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081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7.1|14.5"/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3943</Words>
  <Application>Microsoft Office PowerPoint</Application>
  <PresentationFormat>画面に合わせる (4:3)</PresentationFormat>
  <Paragraphs>772</Paragraphs>
  <Slides>52</Slides>
  <Notes>24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4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Cambria Math</vt:lpstr>
      <vt:lpstr>Symbol</vt:lpstr>
      <vt:lpstr>Times New Roman</vt:lpstr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itomk</cp:lastModifiedBy>
  <cp:revision>256</cp:revision>
  <dcterms:created xsi:type="dcterms:W3CDTF">2016-05-13T08:26:12Z</dcterms:created>
  <dcterms:modified xsi:type="dcterms:W3CDTF">2018-05-15T15:21:56Z</dcterms:modified>
</cp:coreProperties>
</file>