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717" r:id="rId3"/>
  </p:sldMasterIdLst>
  <p:notesMasterIdLst>
    <p:notesMasterId r:id="rId31"/>
  </p:notesMasterIdLst>
  <p:handoutMasterIdLst>
    <p:handoutMasterId r:id="rId32"/>
  </p:handoutMasterIdLst>
  <p:sldIdLst>
    <p:sldId id="799" r:id="rId4"/>
    <p:sldId id="743" r:id="rId5"/>
    <p:sldId id="880" r:id="rId6"/>
    <p:sldId id="881" r:id="rId7"/>
    <p:sldId id="882" r:id="rId8"/>
    <p:sldId id="883" r:id="rId9"/>
    <p:sldId id="884" r:id="rId10"/>
    <p:sldId id="885" r:id="rId11"/>
    <p:sldId id="887" r:id="rId12"/>
    <p:sldId id="888" r:id="rId13"/>
    <p:sldId id="899" r:id="rId14"/>
    <p:sldId id="889" r:id="rId15"/>
    <p:sldId id="892" r:id="rId16"/>
    <p:sldId id="890" r:id="rId17"/>
    <p:sldId id="896" r:id="rId18"/>
    <p:sldId id="891" r:id="rId19"/>
    <p:sldId id="893" r:id="rId20"/>
    <p:sldId id="897" r:id="rId21"/>
    <p:sldId id="895" r:id="rId22"/>
    <p:sldId id="894" r:id="rId23"/>
    <p:sldId id="879" r:id="rId24"/>
    <p:sldId id="901" r:id="rId25"/>
    <p:sldId id="900" r:id="rId26"/>
    <p:sldId id="902" r:id="rId27"/>
    <p:sldId id="903" r:id="rId28"/>
    <p:sldId id="904" r:id="rId29"/>
    <p:sldId id="905" r:id="rId30"/>
  </p:sldIdLst>
  <p:sldSz cx="9906000" cy="6858000" type="A4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rgbClr val="009999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1C1"/>
    <a:srgbClr val="DE64F2"/>
    <a:srgbClr val="FFFFFF"/>
    <a:srgbClr val="807CBA"/>
    <a:srgbClr val="816DC9"/>
    <a:srgbClr val="CE4EE8"/>
    <a:srgbClr val="6F4EE8"/>
    <a:srgbClr val="B260F6"/>
    <a:srgbClr val="89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4650" autoAdjust="0"/>
  </p:normalViewPr>
  <p:slideViewPr>
    <p:cSldViewPr>
      <p:cViewPr>
        <p:scale>
          <a:sx n="100" d="100"/>
          <a:sy n="100" d="100"/>
        </p:scale>
        <p:origin x="-1146" y="-600"/>
      </p:cViewPr>
      <p:guideLst>
        <p:guide orient="horz" pos="1960"/>
        <p:guide pos="265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16" y="-96"/>
      </p:cViewPr>
      <p:guideLst>
        <p:guide orient="horz" pos="308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A5CD4DA-9C2B-43DA-9157-D88436E187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15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67" name="AutoShape 2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70" name="AutoShape 5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72" name="AutoShape 7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73" name="AutoShape 8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74" name="AutoShape 9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36875" name="AutoShape 10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endParaRPr lang="hr-HR" altLang="sr-Latn-RS" smtClean="0"/>
          </a:p>
        </p:txBody>
      </p:sp>
      <p:sp>
        <p:nvSpPr>
          <p:cNvPr id="29708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57213" y="328613"/>
            <a:ext cx="5745162" cy="3978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694238"/>
            <a:ext cx="5856287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noProof="0" smtClean="0"/>
          </a:p>
        </p:txBody>
      </p:sp>
    </p:spTree>
    <p:extLst>
      <p:ext uri="{BB962C8B-B14F-4D97-AF65-F5344CB8AC3E}">
        <p14:creationId xmlns:p14="http://schemas.microsoft.com/office/powerpoint/2010/main" val="108701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694238"/>
            <a:ext cx="5856287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16" tIns="47558" rIns="95116" bIns="47558" anchor="ctr"/>
          <a:lstStyle/>
          <a:p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2950" y="213043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97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02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181850" y="27465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95306" y="27465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84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2950" y="213043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96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39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96257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45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67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115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87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1235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014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10836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44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181850" y="27465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95306" y="27465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58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4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4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39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72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96167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76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29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88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48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12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9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54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91834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80061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5pPr>
      <a:lvl6pPr marL="4572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6pPr>
      <a:lvl7pPr marL="9144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7pPr>
      <a:lvl8pPr marL="13716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8pPr>
      <a:lvl9pPr marL="18288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9pPr>
    </p:titleStyle>
    <p:bodyStyle>
      <a:lvl1pPr marL="382588" indent="-285750" algn="l" defTabSz="412750" rtl="0" eaLnBrk="0" fontAlgn="base" hangingPunct="0">
        <a:spcBef>
          <a:spcPct val="0"/>
        </a:spcBef>
        <a:spcAft>
          <a:spcPts val="1188"/>
        </a:spcAft>
        <a:buClr>
          <a:srgbClr val="000000"/>
        </a:buClr>
        <a:buSzPct val="30000"/>
        <a:buFont typeface="StarSymbol" charset="0"/>
        <a:buBlip>
          <a:blip r:embed="rId13"/>
        </a:buBlip>
        <a:defRPr sz="2900">
          <a:solidFill>
            <a:srgbClr val="0099FF"/>
          </a:solidFill>
          <a:latin typeface="+mn-lt"/>
          <a:ea typeface="+mn-ea"/>
          <a:cs typeface="+mn-cs"/>
        </a:defRPr>
      </a:lvl1pPr>
      <a:lvl2pPr marL="777875" indent="-258763" algn="l" defTabSz="412750" rtl="0" eaLnBrk="0" fontAlgn="base" hangingPunct="0">
        <a:spcBef>
          <a:spcPct val="0"/>
        </a:spcBef>
        <a:spcAft>
          <a:spcPts val="913"/>
        </a:spcAft>
        <a:buClr>
          <a:srgbClr val="000000"/>
        </a:buClr>
        <a:buSzPct val="75000"/>
        <a:buFont typeface="StarSymbol" charset="0"/>
        <a:buChar char="–"/>
        <a:defRPr sz="2700">
          <a:solidFill>
            <a:srgbClr val="0099FF"/>
          </a:solidFill>
          <a:latin typeface="+mn-lt"/>
        </a:defRPr>
      </a:lvl2pPr>
      <a:lvl3pPr marL="1174750" indent="-195263" algn="l" defTabSz="412750" rtl="0" eaLnBrk="0" fontAlgn="base" hangingPunct="0">
        <a:spcBef>
          <a:spcPct val="0"/>
        </a:spcBef>
        <a:spcAft>
          <a:spcPts val="663"/>
        </a:spcAft>
        <a:buClr>
          <a:srgbClr val="000000"/>
        </a:buClr>
        <a:buSzPct val="45000"/>
        <a:buFont typeface="StarSymbol" charset="0"/>
        <a:buChar char="●"/>
        <a:defRPr sz="2200">
          <a:solidFill>
            <a:srgbClr val="0099FF"/>
          </a:solidFill>
          <a:latin typeface="+mn-lt"/>
        </a:defRPr>
      </a:lvl3pPr>
      <a:lvl4pPr marL="1571625" indent="-184150" algn="l" defTabSz="412750" rtl="0" eaLnBrk="0" fontAlgn="base" hangingPunct="0">
        <a:spcBef>
          <a:spcPct val="0"/>
        </a:spcBef>
        <a:spcAft>
          <a:spcPts val="400"/>
        </a:spcAft>
        <a:buClr>
          <a:srgbClr val="000000"/>
        </a:buClr>
        <a:buSzPct val="75000"/>
        <a:buFont typeface="StarSymbol" charset="0"/>
        <a:buChar char="–"/>
        <a:defRPr sz="1900">
          <a:solidFill>
            <a:srgbClr val="0099FF"/>
          </a:solidFill>
          <a:latin typeface="+mn-lt"/>
        </a:defRPr>
      </a:lvl4pPr>
      <a:lvl5pPr marL="1968500" indent="-185738" algn="l" defTabSz="412750" rtl="0" eaLnBrk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5pPr>
      <a:lvl6pPr marL="24257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6pPr>
      <a:lvl7pPr marL="28829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7pPr>
      <a:lvl8pPr marL="33401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8pPr>
      <a:lvl9pPr marL="37973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Nimbus Roman No9 L"/>
        </a:defRPr>
      </a:lvl5pPr>
      <a:lvl6pPr marL="4572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</a:defRPr>
      </a:lvl6pPr>
      <a:lvl7pPr marL="9144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</a:defRPr>
      </a:lvl7pPr>
      <a:lvl8pPr marL="13716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</a:defRPr>
      </a:lvl8pPr>
      <a:lvl9pPr marL="1828800" algn="l" defTabSz="41275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</a:defRPr>
      </a:lvl9pPr>
    </p:titleStyle>
    <p:bodyStyle>
      <a:lvl1pPr marL="382588" indent="-285750" algn="l" defTabSz="412750" rtl="0" eaLnBrk="0" fontAlgn="base" hangingPunct="0">
        <a:spcBef>
          <a:spcPct val="0"/>
        </a:spcBef>
        <a:spcAft>
          <a:spcPts val="1188"/>
        </a:spcAft>
        <a:buClr>
          <a:srgbClr val="000000"/>
        </a:buClr>
        <a:buSzPct val="30000"/>
        <a:buFont typeface="StarSymbol" charset="0"/>
        <a:buBlip>
          <a:blip r:embed="rId13"/>
        </a:buBlip>
        <a:defRPr sz="2900">
          <a:solidFill>
            <a:srgbClr val="0099FF"/>
          </a:solidFill>
          <a:latin typeface="+mn-lt"/>
          <a:ea typeface="+mn-ea"/>
          <a:cs typeface="+mn-cs"/>
        </a:defRPr>
      </a:lvl1pPr>
      <a:lvl2pPr marL="777875" indent="-258763" algn="l" defTabSz="412750" rtl="0" eaLnBrk="0" fontAlgn="base" hangingPunct="0">
        <a:spcBef>
          <a:spcPct val="0"/>
        </a:spcBef>
        <a:spcAft>
          <a:spcPts val="913"/>
        </a:spcAft>
        <a:buClr>
          <a:srgbClr val="000000"/>
        </a:buClr>
        <a:buSzPct val="75000"/>
        <a:buFont typeface="StarSymbol" charset="0"/>
        <a:buChar char="–"/>
        <a:defRPr sz="2700">
          <a:solidFill>
            <a:srgbClr val="0099FF"/>
          </a:solidFill>
          <a:latin typeface="+mn-lt"/>
        </a:defRPr>
      </a:lvl2pPr>
      <a:lvl3pPr marL="1174750" indent="-195263" algn="l" defTabSz="412750" rtl="0" eaLnBrk="0" fontAlgn="base" hangingPunct="0">
        <a:spcBef>
          <a:spcPct val="0"/>
        </a:spcBef>
        <a:spcAft>
          <a:spcPts val="663"/>
        </a:spcAft>
        <a:buClr>
          <a:srgbClr val="000000"/>
        </a:buClr>
        <a:buSzPct val="45000"/>
        <a:buFont typeface="StarSymbol" charset="0"/>
        <a:buChar char="●"/>
        <a:defRPr sz="2200">
          <a:solidFill>
            <a:srgbClr val="0099FF"/>
          </a:solidFill>
          <a:latin typeface="+mn-lt"/>
        </a:defRPr>
      </a:lvl3pPr>
      <a:lvl4pPr marL="1571625" indent="-184150" algn="l" defTabSz="412750" rtl="0" eaLnBrk="0" fontAlgn="base" hangingPunct="0">
        <a:spcBef>
          <a:spcPct val="0"/>
        </a:spcBef>
        <a:spcAft>
          <a:spcPts val="400"/>
        </a:spcAft>
        <a:buClr>
          <a:srgbClr val="000000"/>
        </a:buClr>
        <a:buSzPct val="75000"/>
        <a:buFont typeface="StarSymbol" charset="0"/>
        <a:buChar char="–"/>
        <a:defRPr sz="1900">
          <a:solidFill>
            <a:srgbClr val="0099FF"/>
          </a:solidFill>
          <a:latin typeface="+mn-lt"/>
        </a:defRPr>
      </a:lvl4pPr>
      <a:lvl5pPr marL="1968500" indent="-185738" algn="l" defTabSz="412750" rtl="0" eaLnBrk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5pPr>
      <a:lvl6pPr marL="24257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6pPr>
      <a:lvl7pPr marL="28829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7pPr>
      <a:lvl8pPr marL="33401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8pPr>
      <a:lvl9pPr marL="3797300" indent="-185738" algn="l" defTabSz="412750" rtl="0" fontAlgn="base" hangingPunct="0">
        <a:spcBef>
          <a:spcPct val="0"/>
        </a:spcBef>
        <a:spcAft>
          <a:spcPts val="150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99FF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38A040-08B3-4588-BA17-27F8A1B9C10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7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3566641" y="2479476"/>
            <a:ext cx="2343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77" tIns="41989" rIns="83977" bIns="41989">
            <a:spAutoFit/>
          </a:bodyPr>
          <a:lstStyle>
            <a:lvl1pPr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000" b="1" dirty="0">
                <a:solidFill>
                  <a:schemeClr val="accent6"/>
                </a:solidFill>
                <a:latin typeface="Comic Sans MS" pitchFamily="66" charset="0"/>
              </a:rPr>
              <a:t>Matko </a:t>
            </a:r>
            <a:r>
              <a:rPr lang="en-US" altLang="sr-Latn-RS" sz="3000" b="1" dirty="0" err="1">
                <a:solidFill>
                  <a:schemeClr val="accent6"/>
                </a:solidFill>
                <a:latin typeface="Comic Sans MS" pitchFamily="66" charset="0"/>
              </a:rPr>
              <a:t>Milin</a:t>
            </a:r>
            <a:endParaRPr lang="en-US" altLang="sr-Latn-RS" sz="30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028" name="Rectangle 20"/>
          <p:cNvSpPr>
            <a:spLocks noChangeArrowheads="1"/>
          </p:cNvSpPr>
          <p:nvPr/>
        </p:nvSpPr>
        <p:spPr bwMode="auto">
          <a:xfrm>
            <a:off x="2936453" y="1195575"/>
            <a:ext cx="3600400" cy="577241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3977" tIns="41989" rIns="83977" bIns="41989">
            <a:spAutoFit/>
          </a:bodyPr>
          <a:lstStyle>
            <a:lvl1pPr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200" dirty="0" err="1" smtClean="0">
                <a:solidFill>
                  <a:schemeClr val="tx1"/>
                </a:solidFill>
                <a:latin typeface="Comic Sans MS" pitchFamily="66" charset="0"/>
              </a:rPr>
              <a:t>Closing</a:t>
            </a:r>
            <a:r>
              <a:rPr lang="hr-HR" altLang="sr-Latn-RS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altLang="sr-Latn-RS" sz="3200" dirty="0" err="1" smtClean="0">
                <a:solidFill>
                  <a:schemeClr val="tx1"/>
                </a:solidFill>
                <a:latin typeface="Comic Sans MS" pitchFamily="66" charset="0"/>
              </a:rPr>
              <a:t>remarks</a:t>
            </a:r>
            <a:endParaRPr lang="en-US" altLang="sr-Latn-R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2541116" y="2911276"/>
            <a:ext cx="4356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77129" tIns="38565" rIns="77129" bIns="38565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sr-Latn-RS">
                <a:solidFill>
                  <a:srgbClr val="993300"/>
                </a:solidFill>
                <a:latin typeface="Comic Sans MS" pitchFamily="66" charset="0"/>
              </a:rPr>
              <a:t>Faculty of Science</a:t>
            </a:r>
            <a:r>
              <a:rPr lang="hr-HR" altLang="sr-Latn-RS">
                <a:solidFill>
                  <a:srgbClr val="993300"/>
                </a:solidFill>
                <a:latin typeface="Comic Sans MS" pitchFamily="66" charset="0"/>
              </a:rPr>
              <a:t>, </a:t>
            </a:r>
            <a:endParaRPr lang="en-US" altLang="sr-Latn-RS">
              <a:solidFill>
                <a:srgbClr val="9933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sr-Latn-RS">
                <a:solidFill>
                  <a:srgbClr val="993300"/>
                </a:solidFill>
                <a:latin typeface="Comic Sans MS" pitchFamily="66" charset="0"/>
              </a:rPr>
              <a:t>University of </a:t>
            </a:r>
            <a:r>
              <a:rPr lang="hr-HR" altLang="sr-Latn-RS">
                <a:solidFill>
                  <a:srgbClr val="993300"/>
                </a:solidFill>
                <a:latin typeface="Comic Sans MS" pitchFamily="66" charset="0"/>
              </a:rPr>
              <a:t>Zagreb</a:t>
            </a:r>
            <a:r>
              <a:rPr lang="en-US" altLang="sr-Latn-RS">
                <a:solidFill>
                  <a:srgbClr val="993300"/>
                </a:solidFill>
                <a:latin typeface="Comic Sans MS" pitchFamily="66" charset="0"/>
              </a:rPr>
              <a:t>,</a:t>
            </a:r>
          </a:p>
          <a:p>
            <a:pPr algn="ctr" eaLnBrk="1" hangingPunct="1"/>
            <a:r>
              <a:rPr lang="en-US" altLang="sr-Latn-RS">
                <a:solidFill>
                  <a:srgbClr val="993300"/>
                </a:solidFill>
                <a:latin typeface="Comic Sans MS" pitchFamily="66" charset="0"/>
              </a:rPr>
              <a:t>Croatia</a:t>
            </a:r>
          </a:p>
        </p:txBody>
      </p:sp>
      <p:pic>
        <p:nvPicPr>
          <p:cNvPr id="11266" name="Picture 2" descr="https://cyclotron.tamu.edu/sotancp4/wp-content/uploads/sites/4/2017/11/cropped-proivabanner3forre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5" y="4509120"/>
            <a:ext cx="8572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746" y="-27384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346075" y="1124744"/>
            <a:ext cx="4401887" cy="60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states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analog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to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the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Hoyle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one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in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A=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9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11 or 13: </a:t>
            </a: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- T.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Neff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-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V.S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Vasilevsky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</a:t>
            </a: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- K. Kato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16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O:</a:t>
            </a: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- M.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Ito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 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- Y.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Funaki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- M.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Barbui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et al.</a:t>
            </a: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 -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J.A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</a:rPr>
              <a:t>Swartz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hr-HR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i="1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baseline="30000" dirty="0" smtClean="0">
                <a:solidFill>
                  <a:srgbClr val="000000"/>
                </a:solidFill>
                <a:latin typeface="Comic Sans MS" pitchFamily="66" charset="0"/>
              </a:rPr>
              <a:t>12</a:t>
            </a:r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C – neighboring nuclei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92" y="1772816"/>
            <a:ext cx="481831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-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753200" y="4797152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r-Latn-RS" sz="2400" i="1" baseline="30000" dirty="0" smtClean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hr-HR" altLang="sr-Latn-RS" sz="2400" i="1" baseline="30000" dirty="0" smtClean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US" altLang="sr-Latn-RS" sz="2400" i="1" dirty="0" smtClean="0">
                <a:solidFill>
                  <a:srgbClr val="000000"/>
                </a:solidFill>
                <a:latin typeface="Comic Sans MS" pitchFamily="66" charset="0"/>
              </a:rPr>
              <a:t>C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00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346075" y="1124744"/>
            <a:ext cx="4401887" cy="37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Upadhyayula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N.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</a:rPr>
              <a:t>Soić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J.S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Wang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D.K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Nauruzbayev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Pirrie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Alpha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and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baseline="30000" dirty="0" smtClean="0">
                <a:solidFill>
                  <a:srgbClr val="000000"/>
                </a:solidFill>
                <a:latin typeface="Comic Sans MS" pitchFamily="66" charset="0"/>
              </a:rPr>
              <a:t>6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decays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of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light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nuclei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-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730796"/>
            <a:ext cx="37877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Pravokutnik 47"/>
          <p:cNvSpPr/>
          <p:nvPr/>
        </p:nvSpPr>
        <p:spPr>
          <a:xfrm>
            <a:off x="1357674" y="4725144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sr-Latn-RS" sz="2400" b="1" i="1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hr-HR" altLang="sr-Latn-RS" sz="2400" b="1" i="1" baseline="30000" dirty="0" smtClean="0">
                <a:solidFill>
                  <a:srgbClr val="C00000"/>
                </a:solidFill>
                <a:latin typeface="Comic Sans MS" pitchFamily="66" charset="0"/>
              </a:rPr>
              <a:t>+</a:t>
            </a:r>
            <a:r>
              <a:rPr lang="hr-HR" altLang="sr-Latn-RS" sz="2400" b="1" i="1" dirty="0" smtClean="0">
                <a:solidFill>
                  <a:srgbClr val="C00000"/>
                </a:solidFill>
                <a:latin typeface="Comic Sans MS" pitchFamily="66" charset="0"/>
              </a:rPr>
              <a:t>!</a:t>
            </a:r>
            <a:endParaRPr lang="hr-HR" b="1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3222676"/>
            <a:ext cx="5971653" cy="33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ni poveznik sa strelicom 2"/>
          <p:cNvCxnSpPr/>
          <p:nvPr/>
        </p:nvCxnSpPr>
        <p:spPr>
          <a:xfrm>
            <a:off x="1909763" y="5013176"/>
            <a:ext cx="2763043" cy="7200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6" y="1124744"/>
            <a:ext cx="4229100" cy="36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Kimura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T.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Suhara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T. Baba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…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P.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Marević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al.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Systematics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for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light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isotope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chains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-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9" y="3948755"/>
            <a:ext cx="6589117" cy="25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24" y="767879"/>
            <a:ext cx="44561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283765" y="4082132"/>
            <a:ext cx="8849519" cy="28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Sobotka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al: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„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end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of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nuclear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spectroscopy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”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R.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Lazauskas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:  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A.M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Shirokov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: 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tetraneutron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resonance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X.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Cao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r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esonances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in the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7</a:t>
            </a:r>
            <a:r>
              <a:rPr lang="hr-HR" sz="2400" dirty="0" smtClean="0">
                <a:solidFill>
                  <a:schemeClr val="tx1"/>
                </a:solidFill>
                <a:latin typeface="Symbol" panose="05050102010706020507" pitchFamily="18" charset="2"/>
                <a:cs typeface="+mn-cs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d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isassembly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of </a:t>
            </a:r>
            <a:r>
              <a:rPr lang="en-US" sz="2400" baseline="300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28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Si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Exotic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nuclei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isobar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analogue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states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08720"/>
            <a:ext cx="84296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-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66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K.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Hagel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al.</a:t>
            </a:r>
          </a:p>
          <a:p>
            <a:pPr marL="561975" lvl="1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(U+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Th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)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J.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Gauthier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al.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–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ternary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fission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G.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Röpke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- </a:t>
            </a:r>
            <a:r>
              <a:rPr lang="en-US" sz="2400" baseline="300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212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Po: </a:t>
            </a:r>
            <a:r>
              <a:rPr lang="hr-HR" sz="2400" dirty="0" smtClean="0">
                <a:solidFill>
                  <a:schemeClr val="tx1"/>
                </a:solidFill>
                <a:latin typeface="Symbol" panose="05050102010706020507" pitchFamily="18" charset="2"/>
                <a:cs typeface="+mn-cs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on top of </a:t>
            </a:r>
            <a:r>
              <a:rPr lang="en-US" sz="2400" baseline="300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208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Pb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Heavy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and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superheavy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60" y="908721"/>
            <a:ext cx="5757144" cy="4320480"/>
          </a:xfrm>
          <a:prstGeom prst="rect">
            <a:avLst/>
          </a:prstGeom>
        </p:spPr>
      </p:pic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-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4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487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B.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Schuetrumpf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et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al.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: 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pre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-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compound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nuclei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in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TDDFT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Ahn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.:  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He(</a:t>
            </a:r>
            <a:r>
              <a:rPr lang="hr-HR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hr-HR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Be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Munch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.: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7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Li(p,</a:t>
            </a:r>
            <a:r>
              <a:rPr lang="hr-HR" sz="2400" dirty="0" smtClean="0">
                <a:solidFill>
                  <a:schemeClr val="tx1"/>
                </a:solidFill>
                <a:latin typeface="Symbol" panose="05050102010706020507" pitchFamily="18" charset="2"/>
                <a:cs typeface="+mn-cs"/>
              </a:rPr>
              <a:t>g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)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4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He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4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He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Z.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Chen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et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.: 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fragmentation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Schmidt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al.: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 EFT &amp;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reactions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of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halo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nuclei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Furumoto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al.: 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Li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elastic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scattering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U.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Datta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.:  </a:t>
            </a:r>
            <a:r>
              <a:rPr lang="hr-HR" sz="2400" baseline="30000" dirty="0">
                <a:solidFill>
                  <a:schemeClr val="tx1"/>
                </a:solidFill>
                <a:latin typeface="Comic Sans MS" pitchFamily="66" charset="0"/>
              </a:rPr>
              <a:t>96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Ru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</a:rPr>
              <a:t>cluster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states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in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</a:rPr>
              <a:t>92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Mo+</a:t>
            </a:r>
            <a:r>
              <a:rPr lang="hr-HR" sz="2400" baseline="30000" dirty="0" smtClean="0">
                <a:solidFill>
                  <a:schemeClr val="tx1"/>
                </a:solidFill>
                <a:latin typeface="Comic Sans MS" pitchFamily="66" charset="0"/>
              </a:rPr>
              <a:t>32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S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and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fusion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evaporation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…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D.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Bai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al.: 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p, </a:t>
            </a:r>
            <a:r>
              <a:rPr lang="hr-HR" sz="24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and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cluster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radioactivity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in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strong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laser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electromagnetic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</a:rPr>
              <a:t>fields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Clustering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in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reactions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184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Wiescher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</a:rPr>
              <a:t>et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Tumino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Courtin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J.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deBoer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Astrophysics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077072"/>
            <a:ext cx="8317247" cy="238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96" y="734120"/>
            <a:ext cx="4122068" cy="30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37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T.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</a:rPr>
              <a:t>Otsuka</a:t>
            </a:r>
            <a:endParaRPr lang="hr-HR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K.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Launey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R. Baker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A. C.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Dreyfuss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Volya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Ab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initio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47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685345"/>
            <a:ext cx="5907836" cy="3479959"/>
          </a:xfrm>
          <a:prstGeom prst="rect">
            <a:avLst/>
          </a:prstGeom>
        </p:spPr>
      </p:pic>
      <p:sp>
        <p:nvSpPr>
          <p:cNvPr id="48" name="TextBox 27"/>
          <p:cNvSpPr txBox="1"/>
          <p:nvPr/>
        </p:nvSpPr>
        <p:spPr>
          <a:xfrm>
            <a:off x="3279735" y="3760568"/>
            <a:ext cx="917470" cy="43088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0" cap="all" baseline="3000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halkboard"/>
                <a:cs typeface="Chalkboard"/>
              </a:rPr>
              <a:t>20</a:t>
            </a:r>
            <a:r>
              <a:rPr lang="en-US" i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halkboard"/>
                <a:cs typeface="Chalkboard"/>
              </a:rPr>
              <a:t>N</a:t>
            </a:r>
            <a:r>
              <a:rPr lang="en-US" sz="2000" i="0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halkboard"/>
                <a:cs typeface="Chalkboard"/>
              </a:rPr>
              <a:t>e</a:t>
            </a:r>
            <a:endParaRPr lang="en-US" sz="1600" i="0" cap="all" baseline="3000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halkboard"/>
              <a:cs typeface="Chalkboard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4484688" y="1772816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kern="10" dirty="0">
                <a:ln w="952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lumMod val="7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bg1"/>
                    </a:gs>
                  </a:gsLst>
                  <a:lin ang="11340000" scaled="0"/>
                </a:gradFill>
                <a:latin typeface="Arial Black"/>
                <a:ea typeface="Arial Black"/>
                <a:cs typeface="Arial Black"/>
              </a:rPr>
              <a:t>symmetry-adapted no-core shell model</a:t>
            </a:r>
            <a:endParaRPr lang="hr-HR" dirty="0"/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9082087" cy="425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THSR: Y.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Funaki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B.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Zhou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AMD: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Y.Chiba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T.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Myo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Y.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Taniguchi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H. Morita, Y.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Taniguchi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TDDFT:  B.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Schuetrumpf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EDF:  R.-D.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Lasseri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P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Marević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QFT: J.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Takahashi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Volya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: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configuration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interaction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technique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+ RGM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Adachi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: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multipole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decomposition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analysis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H.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Masui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: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cluster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-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orbital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shell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model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Progress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in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theoretical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methods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6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8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W.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Horiuchi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al. 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-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kaonic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nuclear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systems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M. Ito: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Clustering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in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hypernuclei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25" y="2276872"/>
            <a:ext cx="63404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88504" y="1556792"/>
            <a:ext cx="8849519" cy="295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Daniel </a:t>
            </a:r>
            <a:r>
              <a:rPr lang="en-US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Baye</a:t>
            </a: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(SOTANCP3)</a:t>
            </a: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</a:t>
            </a:r>
            <a:endParaRPr lang="en-US" sz="2400" b="1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	„Summarizing the talks presented at a conference is of 	course an impossible task…”</a:t>
            </a: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b="1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Wilton </a:t>
            </a:r>
            <a:r>
              <a:rPr lang="en-US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Catford</a:t>
            </a: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0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(Cluster10)</a:t>
            </a: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</a:t>
            </a: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	„..summary can’t be complete … and any non-exhaustive 	summary will inevitably represent a personal perspective.”</a:t>
            </a: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Wiser men quotes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…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13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>
                <a:solidFill>
                  <a:srgbClr val="010000"/>
                </a:solidFill>
                <a:latin typeface="Comic Sans MS" pitchFamily="66" charset="0"/>
              </a:rPr>
              <a:t>D. Dell’</a:t>
            </a:r>
            <a:r>
              <a:rPr lang="hr-HR" sz="2400" dirty="0" err="1">
                <a:solidFill>
                  <a:srgbClr val="010000"/>
                </a:solidFill>
                <a:latin typeface="Comic Sans MS" pitchFamily="66" charset="0"/>
              </a:rPr>
              <a:t>Aquila</a:t>
            </a:r>
            <a:r>
              <a:rPr lang="hr-HR" sz="2400" dirty="0">
                <a:solidFill>
                  <a:srgbClr val="010000"/>
                </a:solidFill>
                <a:latin typeface="Comic Sans MS" pitchFamily="66" charset="0"/>
              </a:rPr>
              <a:t> </a:t>
            </a:r>
            <a:r>
              <a:rPr lang="hr-HR" sz="2400" dirty="0">
                <a:solidFill>
                  <a:srgbClr val="010000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</a:rPr>
              <a:t>&amp; 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J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Bishop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Kawabata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>
                <a:solidFill>
                  <a:schemeClr val="tx1"/>
                </a:solidFill>
                <a:latin typeface="Comic Sans MS" pitchFamily="66" charset="0"/>
              </a:rPr>
              <a:t>et al.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M.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Avila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et al.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New instrumentation and methods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1527647"/>
            <a:ext cx="3224702" cy="28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960848"/>
            <a:ext cx="4672864" cy="35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5611907" y="5517232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baseline="30000" dirty="0" smtClean="0">
                <a:solidFill>
                  <a:srgbClr val="00609D"/>
                </a:solidFill>
                <a:latin typeface="Arial-BoldMT"/>
              </a:rPr>
              <a:t>23</a:t>
            </a:r>
            <a:r>
              <a:rPr lang="hr-HR" sz="2400" b="1" dirty="0" smtClean="0">
                <a:solidFill>
                  <a:srgbClr val="00609D"/>
                </a:solidFill>
                <a:latin typeface="Arial-BoldMT"/>
              </a:rPr>
              <a:t>Na(</a:t>
            </a:r>
            <a:r>
              <a:rPr lang="el-GR" sz="2400" b="1" dirty="0">
                <a:solidFill>
                  <a:srgbClr val="00609D"/>
                </a:solidFill>
                <a:latin typeface="Arial-BoldMT"/>
              </a:rPr>
              <a:t>α,</a:t>
            </a:r>
            <a:r>
              <a:rPr lang="hr-HR" sz="2400" b="1" dirty="0" smtClean="0">
                <a:solidFill>
                  <a:srgbClr val="00609D"/>
                </a:solidFill>
                <a:latin typeface="Arial-BoldMT"/>
              </a:rPr>
              <a:t>p)</a:t>
            </a:r>
            <a:r>
              <a:rPr lang="hr-HR" sz="2400" b="1" baseline="30000" dirty="0" smtClean="0">
                <a:solidFill>
                  <a:srgbClr val="00609D"/>
                </a:solidFill>
                <a:latin typeface="Arial-BoldMT"/>
              </a:rPr>
              <a:t>26</a:t>
            </a:r>
            <a:r>
              <a:rPr lang="hr-HR" sz="2400" b="1" dirty="0" smtClean="0">
                <a:solidFill>
                  <a:srgbClr val="00609D"/>
                </a:solidFill>
                <a:latin typeface="Arial-BoldMT"/>
              </a:rPr>
              <a:t>Mg</a:t>
            </a:r>
            <a:endParaRPr lang="hr-HR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2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A.I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81" name="Rectangle 11"/>
          <p:cNvSpPr>
            <a:spLocks noChangeArrowheads="1"/>
          </p:cNvSpPr>
          <p:nvPr/>
        </p:nvSpPr>
        <p:spPr bwMode="auto">
          <a:xfrm>
            <a:off x="2432050" y="1938338"/>
            <a:ext cx="595313" cy="338137"/>
          </a:xfrm>
          <a:prstGeom prst="rect">
            <a:avLst/>
          </a:prstGeom>
          <a:solidFill>
            <a:srgbClr val="C00000">
              <a:alpha val="21960"/>
            </a:srgbClr>
          </a:solidFill>
          <a:ln w="9525">
            <a:solidFill>
              <a:srgbClr val="6A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r>
              <a:rPr lang="hr-HR" altLang="sr-Latn-RS" sz="1600">
                <a:solidFill>
                  <a:srgbClr val="010000"/>
                </a:solidFill>
                <a:latin typeface="Comic Sans MS" pitchFamily="66" charset="0"/>
              </a:rPr>
              <a:t>       </a:t>
            </a:r>
          </a:p>
        </p:txBody>
      </p:sp>
      <p:sp>
        <p:nvSpPr>
          <p:cNvPr id="2082" name="Line 15"/>
          <p:cNvSpPr>
            <a:spLocks noChangeShapeType="1"/>
          </p:cNvSpPr>
          <p:nvPr/>
        </p:nvSpPr>
        <p:spPr bwMode="auto">
          <a:xfrm>
            <a:off x="1909763" y="1484313"/>
            <a:ext cx="450850" cy="360362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63" y="1268760"/>
            <a:ext cx="7257653" cy="518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4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T.Otsuka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13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need for comprehensive and precise new results…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important steps made, new to be expected soon!</a:t>
            </a: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Summary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of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the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summary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2" name="Pravokutnik 1"/>
          <p:cNvSpPr/>
          <p:nvPr/>
        </p:nvSpPr>
        <p:spPr>
          <a:xfrm>
            <a:off x="1032495" y="3364106"/>
            <a:ext cx="7605427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800" b="1" dirty="0" err="1" smtClean="0">
                <a:solidFill>
                  <a:schemeClr val="tx1"/>
                </a:solidFill>
                <a:latin typeface="Comic Sans MS" pitchFamily="66" charset="0"/>
              </a:rPr>
              <a:t>so</a:t>
            </a:r>
            <a:r>
              <a:rPr lang="hr-HR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800" b="1" dirty="0" err="1" smtClean="0">
                <a:solidFill>
                  <a:schemeClr val="tx1"/>
                </a:solidFill>
                <a:latin typeface="Comic Sans MS" pitchFamily="66" charset="0"/>
              </a:rPr>
              <a:t>see</a:t>
            </a:r>
            <a:r>
              <a:rPr lang="hr-HR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8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hr-HR" sz="2800" b="1" dirty="0" smtClean="0">
                <a:solidFill>
                  <a:schemeClr val="tx1"/>
                </a:solidFill>
                <a:latin typeface="Comic Sans MS" pitchFamily="66" charset="0"/>
              </a:rPr>
              <a:t> all </a:t>
            </a:r>
            <a:r>
              <a:rPr lang="hr-HR" sz="2800" b="1" dirty="0" err="1" smtClean="0">
                <a:solidFill>
                  <a:schemeClr val="tx1"/>
                </a:solidFill>
                <a:latin typeface="Comic Sans MS" pitchFamily="66" charset="0"/>
              </a:rPr>
              <a:t>in</a:t>
            </a:r>
            <a:r>
              <a:rPr lang="hr-HR" sz="2800" b="1" dirty="0" smtClean="0">
                <a:solidFill>
                  <a:schemeClr val="tx1"/>
                </a:solidFill>
                <a:latin typeface="Comic Sans MS" pitchFamily="66" charset="0"/>
              </a:rPr>
              <a:t> Split, Croatia, </a:t>
            </a:r>
            <a:r>
              <a:rPr lang="hr-HR" sz="2800" b="1" dirty="0" err="1" smtClean="0">
                <a:solidFill>
                  <a:schemeClr val="tx1"/>
                </a:solidFill>
                <a:latin typeface="Comic Sans MS" pitchFamily="66" charset="0"/>
              </a:rPr>
              <a:t>in</a:t>
            </a:r>
            <a:r>
              <a:rPr lang="hr-HR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2800" b="1" dirty="0" smtClean="0">
                <a:solidFill>
                  <a:schemeClr val="tx1"/>
                </a:solidFill>
                <a:latin typeface="Comic Sans MS" pitchFamily="66" charset="0"/>
              </a:rPr>
              <a:t>2022.!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4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Split –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well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connected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!  </a:t>
            </a:r>
            <a:r>
              <a:rPr lang="hr-HR" sz="2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(</a:t>
            </a:r>
            <a:r>
              <a:rPr lang="hr-HR" sz="20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including</a:t>
            </a:r>
            <a:r>
              <a:rPr lang="hr-HR" sz="2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low</a:t>
            </a:r>
            <a:r>
              <a:rPr lang="hr-HR" sz="2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-</a:t>
            </a:r>
            <a:r>
              <a:rPr lang="hr-HR" sz="20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cost</a:t>
            </a:r>
            <a:r>
              <a:rPr lang="hr-HR" sz="2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airlines</a:t>
            </a:r>
            <a:r>
              <a:rPr lang="hr-HR" sz="2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)</a:t>
            </a:r>
            <a:endParaRPr lang="hr-HR" sz="20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SOTANCP5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82" y="1700808"/>
            <a:ext cx="6624662" cy="48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SOTANCP5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26633" name="Picture 9" descr="C:\Users\mmilin\Documents\prezentacije\konferencije\SOTANCP18\summary\Split-Croatia-1068x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8" y="1568554"/>
            <a:ext cx="7320358" cy="48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479425" y="1052736"/>
            <a:ext cx="8849519" cy="8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Split –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second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largest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Croatian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city</a:t>
            </a:r>
            <a:endParaRPr lang="hr-HR" sz="2400" dirty="0" smtClean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SOTANCP5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26628" name="Picture 4" descr="C:\Users\mmilin\Documents\prezentacije\konferencije\SOTANCP18\summary\Split-od-Gore-1068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628800"/>
            <a:ext cx="6351761" cy="47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79425" y="1052736"/>
            <a:ext cx="8849519" cy="8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Split –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  <a:cs typeface="+mn-cs"/>
              </a:rPr>
              <a:t>Diocletian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's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  <a:cs typeface="+mn-cs"/>
              </a:rPr>
              <a:t>Palace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6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SOTANCP5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 dirty="0"/>
          </a:p>
        </p:txBody>
      </p:sp>
      <p:pic>
        <p:nvPicPr>
          <p:cNvPr id="26630" name="Picture 6" descr="C:\Users\mmilin\Documents\prezentacije\konferencije\SOTANCP18\summary\activity-2015-11-25-20-f47adad56483bf1502162f662474ea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" y="1772816"/>
            <a:ext cx="73752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79425" y="1052736"/>
            <a:ext cx="8849519" cy="8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Split –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  <a:cs typeface="+mn-cs"/>
              </a:rPr>
              <a:t>Diocletian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  <a:cs typeface="+mn-cs"/>
              </a:rPr>
              <a:t>'s </a:t>
            </a:r>
            <a:r>
              <a:rPr lang="hr-HR" sz="2400" dirty="0" err="1">
                <a:solidFill>
                  <a:schemeClr val="tx1"/>
                </a:solidFill>
                <a:latin typeface="Comic Sans MS" pitchFamily="66" charset="0"/>
                <a:cs typeface="+mn-cs"/>
              </a:rPr>
              <a:t>Palace</a:t>
            </a: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7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598940" y="2348880"/>
            <a:ext cx="6275433" cy="331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77" tIns="41989" rIns="83977" bIns="41989">
            <a:spAutoFit/>
          </a:bodyPr>
          <a:lstStyle>
            <a:lvl1pPr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Grisha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ctr" eaLnBrk="1" hangingPunct="1"/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Marina,</a:t>
            </a:r>
          </a:p>
          <a:p>
            <a:pPr algn="ctr" eaLnBrk="1" hangingPunct="1"/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Josh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, Curtis, </a:t>
            </a:r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Teja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ctr" eaLnBrk="1" hangingPunct="1"/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Vlad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 Goldberg, </a:t>
            </a:r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Joe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Natowitz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ctr" eaLnBrk="1" hangingPunct="1"/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Jeremy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Holt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Gregory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 Christian,</a:t>
            </a:r>
          </a:p>
          <a:p>
            <a:pPr algn="ctr" eaLnBrk="1" hangingPunct="1"/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Cody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hr-HR" altLang="sr-Latn-RS" sz="3000" b="1" dirty="0" err="1" smtClean="0">
                <a:solidFill>
                  <a:srgbClr val="C00000"/>
                </a:solidFill>
                <a:latin typeface="Comic Sans MS" pitchFamily="66" charset="0"/>
              </a:rPr>
              <a:t>Folden</a:t>
            </a:r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ctr" eaLnBrk="1" hangingPunct="1"/>
            <a:r>
              <a:rPr lang="hr-HR" altLang="sr-Latn-RS" sz="3000" b="1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endParaRPr lang="en-US" altLang="sr-Latn-RS" sz="3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2936453" y="1195575"/>
            <a:ext cx="3600400" cy="577241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3977" tIns="41989" rIns="83977" bIns="41989">
            <a:spAutoFit/>
          </a:bodyPr>
          <a:lstStyle>
            <a:lvl1pPr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39788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200" dirty="0" err="1" smtClean="0">
                <a:solidFill>
                  <a:schemeClr val="tx1"/>
                </a:solidFill>
                <a:latin typeface="Comic Sans MS" pitchFamily="66" charset="0"/>
              </a:rPr>
              <a:t>Thank</a:t>
            </a:r>
            <a:r>
              <a:rPr lang="hr-HR" altLang="sr-Latn-RS" sz="3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altLang="sr-Latn-RS" sz="32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hr-HR" altLang="sr-Latn-RS" sz="3200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  <a:endParaRPr lang="en-US" altLang="sr-Latn-R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567531" y="1052736"/>
            <a:ext cx="8849519" cy="184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80 years ago…</a:t>
            </a:r>
            <a:endParaRPr lang="en-US" sz="2400" b="1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	</a:t>
            </a:r>
            <a:endParaRPr lang="hr-HR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b="1" dirty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b="1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A bit of history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pic>
        <p:nvPicPr>
          <p:cNvPr id="6146" name="Picture 2" descr="C:\Users\mmilin\Documents\prezentacije\konferencije\SOTANCP18\summary\whee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615158"/>
            <a:ext cx="7134621" cy="15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976858"/>
            <a:ext cx="7410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ni poveznik 2"/>
          <p:cNvCxnSpPr/>
          <p:nvPr/>
        </p:nvCxnSpPr>
        <p:spPr bwMode="auto">
          <a:xfrm>
            <a:off x="4556125" y="4911302"/>
            <a:ext cx="1693019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4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567531" y="1052736"/>
            <a:ext cx="8849519" cy="8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5</a:t>
            </a: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0 years ago…</a:t>
            </a:r>
            <a:endParaRPr lang="en-US" sz="2400" b="1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104775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	</a:t>
            </a:r>
            <a:endParaRPr lang="hr-HR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A bit of history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7" y="1628800"/>
            <a:ext cx="7810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Ravni poveznik 39"/>
          <p:cNvCxnSpPr/>
          <p:nvPr/>
        </p:nvCxnSpPr>
        <p:spPr bwMode="auto">
          <a:xfrm>
            <a:off x="4458469" y="5555332"/>
            <a:ext cx="1693019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A bit of history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49" y="1052736"/>
            <a:ext cx="3715574" cy="352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052736"/>
            <a:ext cx="3295414" cy="33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955077"/>
            <a:ext cx="6752006" cy="54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508000" y="1124744"/>
            <a:ext cx="8849519" cy="521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  <a:cs typeface="+mn-cs"/>
              </a:rPr>
              <a:t>60 talks</a:t>
            </a: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experiment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  24</a:t>
            </a:r>
            <a:endParaRPr lang="en-US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theory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  36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>
                <a:solidFill>
                  <a:srgbClr val="010000"/>
                </a:solidFill>
                <a:latin typeface="Comic Sans MS" pitchFamily="66" charset="0"/>
              </a:rPr>
              <a:t>Japan:  18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</a:rPr>
              <a:t>EU</a:t>
            </a:r>
            <a:r>
              <a:rPr lang="hr-HR" sz="2400" dirty="0">
                <a:solidFill>
                  <a:srgbClr val="010000"/>
                </a:solidFill>
                <a:latin typeface="Comic Sans MS" pitchFamily="66" charset="0"/>
              </a:rPr>
              <a:t>:  16.5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USA:  15.5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China:  5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F:   8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M:  52</a:t>
            </a:r>
            <a:endParaRPr lang="en-US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A bit of statistics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508000" y="1124744"/>
            <a:ext cx="8849519" cy="4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  <a:cs typeface="+mn-cs"/>
              </a:rPr>
              <a:t>60 talks</a:t>
            </a:r>
            <a:r>
              <a:rPr lang="en-US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baseline="300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baseline="300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12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C:  37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Hoyle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  26  (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in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12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abstracts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,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in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5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titles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,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in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2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photos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!)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baseline="30000" dirty="0">
                <a:solidFill>
                  <a:srgbClr val="010000"/>
                </a:solidFill>
                <a:latin typeface="Comic Sans MS" pitchFamily="66" charset="0"/>
              </a:rPr>
              <a:t>16</a:t>
            </a:r>
            <a:r>
              <a:rPr lang="hr-HR" sz="2400" dirty="0">
                <a:solidFill>
                  <a:srgbClr val="010000"/>
                </a:solidFill>
                <a:latin typeface="Comic Sans MS" pitchFamily="66" charset="0"/>
              </a:rPr>
              <a:t>O: 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</a:rPr>
              <a:t> 11</a:t>
            </a:r>
            <a:endParaRPr lang="hr-HR" sz="2400" dirty="0">
              <a:solidFill>
                <a:srgbClr val="010000"/>
              </a:solidFill>
              <a:latin typeface="Comic Sans MS" pitchFamily="66" charset="0"/>
            </a:endParaRP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>
                <a:solidFill>
                  <a:srgbClr val="010000"/>
                </a:solidFill>
                <a:latin typeface="Comic Sans MS" pitchFamily="66" charset="0"/>
              </a:rPr>
              <a:t>BEC: 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</a:rPr>
              <a:t> 8</a:t>
            </a:r>
            <a:endParaRPr lang="hr-HR" sz="2400" dirty="0">
              <a:solidFill>
                <a:srgbClr val="010000"/>
              </a:solidFill>
              <a:latin typeface="Comic Sans MS" pitchFamily="66" charset="0"/>
            </a:endParaRP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Ikeda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diagram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  7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ab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initio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  6</a:t>
            </a:r>
            <a:endParaRPr lang="hr-HR" sz="2400" dirty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…</a:t>
            </a:r>
          </a:p>
          <a:p>
            <a:pPr marL="904875" lvl="1" indent="-34290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Tx/>
              <a:buChar char="-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A bit of statistics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36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something inherently difficult about these experiments!</a:t>
            </a:r>
          </a:p>
          <a:p>
            <a:pPr marL="873125" lvl="1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strong need for comprehensive and precision measurements  (summary M.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Freer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@ Cluster11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)</a:t>
            </a:r>
            <a:endParaRPr lang="en-US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873125" lvl="1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873125" lvl="1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major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steps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in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that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direction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</a:t>
            </a:r>
          </a:p>
          <a:p>
            <a:pPr marL="1330325" lvl="2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D. Dell’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Aquila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et al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.</a:t>
            </a:r>
          </a:p>
          <a:p>
            <a:pPr marL="1330325" lvl="2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J.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Bishop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et al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.</a:t>
            </a:r>
            <a:endParaRPr lang="en-US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873125" lvl="1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baseline="30000" dirty="0" smtClean="0">
                <a:solidFill>
                  <a:srgbClr val="000000"/>
                </a:solidFill>
                <a:latin typeface="Comic Sans MS" pitchFamily="66" charset="0"/>
              </a:rPr>
              <a:t>12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C,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Hoyle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state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, BEC, …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10" y="2636912"/>
            <a:ext cx="3336531" cy="244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8154155" y="5252873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0070C0"/>
                </a:solidFill>
                <a:latin typeface="Calibri"/>
                <a:cs typeface="+mn-cs"/>
              </a:rPr>
              <a:t>DD&lt;0.043</a:t>
            </a:r>
            <a:r>
              <a:rPr lang="it-IT" sz="1600" b="1" dirty="0" smtClean="0">
                <a:solidFill>
                  <a:srgbClr val="0070C0"/>
                </a:solidFill>
                <a:latin typeface="Calibri"/>
                <a:cs typeface="+mn-cs"/>
              </a:rPr>
              <a:t>%</a:t>
            </a: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Pravokutnik 46"/>
          <p:cNvSpPr/>
          <p:nvPr/>
        </p:nvSpPr>
        <p:spPr>
          <a:xfrm>
            <a:off x="4077097" y="6143813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rgbClr val="0070C0"/>
                </a:solidFill>
                <a:latin typeface="Calibri"/>
                <a:cs typeface="+mn-cs"/>
              </a:rPr>
              <a:t>DD&lt;0.04</a:t>
            </a:r>
            <a:r>
              <a:rPr lang="hr-HR" sz="1600" b="1" dirty="0" smtClean="0">
                <a:solidFill>
                  <a:srgbClr val="0070C0"/>
                </a:solidFill>
                <a:latin typeface="Calibri"/>
                <a:cs typeface="+mn-cs"/>
              </a:rPr>
              <a:t>7</a:t>
            </a:r>
            <a:r>
              <a:rPr lang="it-IT" sz="1600" b="1" dirty="0" smtClean="0">
                <a:solidFill>
                  <a:srgbClr val="0070C0"/>
                </a:solidFill>
                <a:latin typeface="Calibri"/>
                <a:cs typeface="+mn-cs"/>
              </a:rPr>
              <a:t>%</a:t>
            </a: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59279"/>
            <a:ext cx="3125787" cy="25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6105128" y="5955619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010000"/>
                </a:solidFill>
                <a:latin typeface="Comic Sans MS" pitchFamily="66" charset="0"/>
              </a:rPr>
              <a:t>J. </a:t>
            </a:r>
            <a:r>
              <a:rPr lang="hr-HR" sz="2000" dirty="0" err="1" smtClean="0">
                <a:solidFill>
                  <a:srgbClr val="010000"/>
                </a:solidFill>
                <a:latin typeface="Comic Sans MS" pitchFamily="66" charset="0"/>
              </a:rPr>
              <a:t>Refsgaard</a:t>
            </a:r>
            <a:r>
              <a:rPr lang="hr-HR" sz="2000" dirty="0" smtClean="0">
                <a:solidFill>
                  <a:srgbClr val="010000"/>
                </a:solidFill>
                <a:latin typeface="Comic Sans MS" pitchFamily="66" charset="0"/>
              </a:rPr>
              <a:t> </a:t>
            </a:r>
            <a:r>
              <a:rPr lang="hr-HR" sz="2000" i="1" dirty="0" smtClean="0">
                <a:solidFill>
                  <a:srgbClr val="010000"/>
                </a:solidFill>
                <a:latin typeface="Comic Sans MS" pitchFamily="66" charset="0"/>
              </a:rPr>
              <a:t>et al.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32273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479425" y="1124744"/>
            <a:ext cx="8849519" cy="31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43" tIns="46072" rIns="92143" bIns="46072">
            <a:spAutoFit/>
          </a:bodyPr>
          <a:lstStyle/>
          <a:p>
            <a:pPr marL="415925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something inherently difficult about these experiments!</a:t>
            </a:r>
          </a:p>
          <a:p>
            <a:pPr marL="873125" lvl="1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strong need for comprehensive and precision measurements  (summary M.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Freer @ Cluster11)</a:t>
            </a:r>
            <a:endParaRPr lang="en-US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873125" lvl="1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endParaRPr lang="hr-HR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873125" lvl="1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major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steps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in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that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direction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:</a:t>
            </a:r>
          </a:p>
          <a:p>
            <a:pPr marL="1330325" lvl="2" indent="-311150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buFont typeface="Wingdings" charset="2"/>
              <a:buChar char="§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T. </a:t>
            </a:r>
            <a:r>
              <a:rPr lang="hr-HR" sz="2400" dirty="0" err="1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Kawabata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i="1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et al</a:t>
            </a:r>
            <a:r>
              <a:rPr lang="hr-HR" sz="2400" dirty="0" smtClean="0">
                <a:solidFill>
                  <a:srgbClr val="010000"/>
                </a:solidFill>
                <a:latin typeface="Comic Sans MS" pitchFamily="66" charset="0"/>
                <a:cs typeface="+mn-cs"/>
              </a:rPr>
              <a:t>.</a:t>
            </a:r>
            <a:endParaRPr lang="en-US" sz="2400" dirty="0" smtClean="0">
              <a:solidFill>
                <a:srgbClr val="010000"/>
              </a:solidFill>
              <a:latin typeface="Comic Sans MS" pitchFamily="66" charset="0"/>
              <a:cs typeface="+mn-cs"/>
            </a:endParaRPr>
          </a:p>
          <a:p>
            <a:pPr marL="1476375" lvl="3" eaLnBrk="0" hangingPunct="0">
              <a:lnSpc>
                <a:spcPct val="85000"/>
              </a:lnSpc>
              <a:spcAft>
                <a:spcPts val="1313"/>
              </a:spcAft>
              <a:buClr>
                <a:srgbClr val="860000"/>
              </a:buClr>
              <a:buSzPct val="85000"/>
              <a:tabLst>
                <a:tab pos="415925" algn="l"/>
                <a:tab pos="863600" algn="l"/>
                <a:tab pos="1312863" algn="l"/>
                <a:tab pos="1762125" algn="l"/>
                <a:tab pos="2209800" algn="l"/>
                <a:tab pos="2657475" algn="l"/>
                <a:tab pos="3106738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3900" algn="l"/>
                <a:tab pos="6253163" algn="l"/>
                <a:tab pos="6702425" algn="l"/>
                <a:tab pos="7151688" algn="l"/>
                <a:tab pos="7602538" algn="l"/>
                <a:tab pos="8051800" algn="l"/>
                <a:tab pos="8501063" algn="l"/>
                <a:tab pos="8948738" algn="l"/>
                <a:tab pos="9398000" algn="l"/>
              </a:tabLst>
              <a:defRPr/>
            </a:pP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(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rare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decays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,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new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state</a:t>
            </a:r>
            <a:r>
              <a:rPr lang="hr-HR" sz="2400" dirty="0" smtClean="0">
                <a:solidFill>
                  <a:schemeClr val="tx1"/>
                </a:solidFill>
                <a:latin typeface="Comic Sans MS" pitchFamily="66" charset="0"/>
                <a:cs typeface="+mn-cs"/>
              </a:rPr>
              <a:t>?)</a:t>
            </a:r>
            <a:endParaRPr lang="en-US" sz="2400" dirty="0">
              <a:solidFill>
                <a:schemeClr val="tx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79" name="Rectangle 3"/>
          <p:cNvSpPr>
            <a:spLocks noChangeArrowheads="1"/>
          </p:cNvSpPr>
          <p:nvPr/>
        </p:nvSpPr>
        <p:spPr bwMode="auto">
          <a:xfrm>
            <a:off x="747713" y="236538"/>
            <a:ext cx="8588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075" tIns="38538" rIns="77075" bIns="38538">
            <a:spAutoFit/>
          </a:bodyPr>
          <a:lstStyle>
            <a:lvl1pPr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71525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hr-HR" altLang="sr-Latn-RS" sz="2800" i="1" baseline="30000" dirty="0" smtClean="0">
                <a:solidFill>
                  <a:srgbClr val="000000"/>
                </a:solidFill>
                <a:latin typeface="Comic Sans MS" pitchFamily="66" charset="0"/>
              </a:rPr>
              <a:t>12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C,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Hoyle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r-HR" altLang="sr-Latn-RS" sz="2800" i="1" dirty="0" err="1" smtClean="0">
                <a:solidFill>
                  <a:srgbClr val="000000"/>
                </a:solidFill>
                <a:latin typeface="Comic Sans MS" pitchFamily="66" charset="0"/>
              </a:rPr>
              <a:t>state</a:t>
            </a:r>
            <a:r>
              <a:rPr lang="hr-HR" altLang="sr-Latn-RS" sz="2800" i="1" dirty="0" smtClean="0">
                <a:solidFill>
                  <a:srgbClr val="000000"/>
                </a:solidFill>
                <a:latin typeface="Comic Sans MS" pitchFamily="66" charset="0"/>
              </a:rPr>
              <a:t>, BEC, …</a:t>
            </a:r>
            <a:endParaRPr lang="en-US" altLang="sr-Latn-R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3453210"/>
            <a:ext cx="3672408" cy="29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20" y="809625"/>
            <a:ext cx="7489328" cy="55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746" y="6565612"/>
            <a:ext cx="9902254" cy="292388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bIns="0" anchor="b" anchorCtr="0">
            <a:spAutoFit/>
          </a:bodyPr>
          <a:lstStyle/>
          <a:p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State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of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Art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in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the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Nuclear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Cluster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  <a:latin typeface="Calibri"/>
                <a:cs typeface="+mn-cs"/>
              </a:rPr>
              <a:t>Physics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4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                                          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Galveston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+mn-cs"/>
              </a:rPr>
              <a:t>, </a:t>
            </a:r>
            <a:r>
              <a:rPr lang="hr-HR" sz="1600" b="1" dirty="0" smtClean="0">
                <a:solidFill>
                  <a:schemeClr val="tx1"/>
                </a:solidFill>
                <a:latin typeface="Calibri"/>
                <a:cs typeface="+mn-cs"/>
              </a:rPr>
              <a:t>TX, 18/05/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+mn-cs"/>
              </a:rPr>
              <a:t>2018</a:t>
            </a:r>
            <a:endParaRPr lang="en-US" sz="1600" b="1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346075" y="568325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44500" y="658813"/>
            <a:ext cx="69850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5334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531813" y="568325"/>
            <a:ext cx="71437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6858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990000"/>
          </a:solidFill>
          <a:ln w="22098">
            <a:solidFill>
              <a:srgbClr val="6A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83820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993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1366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59" name="AutoShape 6"/>
          <p:cNvSpPr>
            <a:spLocks noChangeArrowheads="1"/>
          </p:cNvSpPr>
          <p:nvPr/>
        </p:nvSpPr>
        <p:spPr bwMode="auto">
          <a:xfrm>
            <a:off x="1289050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144462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1" name="AutoShape 6"/>
          <p:cNvSpPr>
            <a:spLocks noChangeArrowheads="1"/>
          </p:cNvSpPr>
          <p:nvPr/>
        </p:nvSpPr>
        <p:spPr bwMode="auto">
          <a:xfrm>
            <a:off x="16033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1755775" y="738188"/>
            <a:ext cx="71438" cy="69850"/>
          </a:xfrm>
          <a:prstGeom prst="roundRect">
            <a:avLst>
              <a:gd name="adj" fmla="val 2940"/>
            </a:avLst>
          </a:prstGeom>
          <a:solidFill>
            <a:srgbClr val="C00000"/>
          </a:solidFill>
          <a:ln w="22098">
            <a:solidFill>
              <a:srgbClr val="6A00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3" name="AutoShape 6"/>
          <p:cNvSpPr>
            <a:spLocks noChangeArrowheads="1"/>
          </p:cNvSpPr>
          <p:nvPr/>
        </p:nvSpPr>
        <p:spPr bwMode="auto">
          <a:xfrm>
            <a:off x="190976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4" name="AutoShape 6"/>
          <p:cNvSpPr>
            <a:spLocks noChangeArrowheads="1"/>
          </p:cNvSpPr>
          <p:nvPr/>
        </p:nvSpPr>
        <p:spPr bwMode="auto">
          <a:xfrm>
            <a:off x="20542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5" name="AutoShape 6"/>
          <p:cNvSpPr>
            <a:spLocks noChangeArrowheads="1"/>
          </p:cNvSpPr>
          <p:nvPr/>
        </p:nvSpPr>
        <p:spPr bwMode="auto">
          <a:xfrm>
            <a:off x="2206625" y="738188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6" name="AutoShape 6"/>
          <p:cNvSpPr>
            <a:spLocks noChangeArrowheads="1"/>
          </p:cNvSpPr>
          <p:nvPr/>
        </p:nvSpPr>
        <p:spPr bwMode="auto">
          <a:xfrm>
            <a:off x="2360613" y="738188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7" name="AutoShape 6"/>
          <p:cNvSpPr>
            <a:spLocks noChangeArrowheads="1"/>
          </p:cNvSpPr>
          <p:nvPr/>
        </p:nvSpPr>
        <p:spPr bwMode="auto">
          <a:xfrm>
            <a:off x="25050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8" name="AutoShape 6"/>
          <p:cNvSpPr>
            <a:spLocks noChangeArrowheads="1"/>
          </p:cNvSpPr>
          <p:nvPr/>
        </p:nvSpPr>
        <p:spPr bwMode="auto">
          <a:xfrm>
            <a:off x="265747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69" name="AutoShape 6"/>
          <p:cNvSpPr>
            <a:spLocks noChangeArrowheads="1"/>
          </p:cNvSpPr>
          <p:nvPr/>
        </p:nvSpPr>
        <p:spPr bwMode="auto">
          <a:xfrm>
            <a:off x="2813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29559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1" name="AutoShape 6"/>
          <p:cNvSpPr>
            <a:spLocks noChangeArrowheads="1"/>
          </p:cNvSpPr>
          <p:nvPr/>
        </p:nvSpPr>
        <p:spPr bwMode="auto">
          <a:xfrm>
            <a:off x="3108325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2" name="AutoShape 6"/>
          <p:cNvSpPr>
            <a:spLocks noChangeArrowheads="1"/>
          </p:cNvSpPr>
          <p:nvPr/>
        </p:nvSpPr>
        <p:spPr bwMode="auto">
          <a:xfrm>
            <a:off x="3263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3" name="AutoShape 6"/>
          <p:cNvSpPr>
            <a:spLocks noChangeArrowheads="1"/>
          </p:cNvSpPr>
          <p:nvPr/>
        </p:nvSpPr>
        <p:spPr bwMode="auto">
          <a:xfrm>
            <a:off x="34226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4" name="AutoShape 6"/>
          <p:cNvSpPr>
            <a:spLocks noChangeArrowheads="1"/>
          </p:cNvSpPr>
          <p:nvPr/>
        </p:nvSpPr>
        <p:spPr bwMode="auto">
          <a:xfrm>
            <a:off x="357505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5" name="AutoShape 6"/>
          <p:cNvSpPr>
            <a:spLocks noChangeArrowheads="1"/>
          </p:cNvSpPr>
          <p:nvPr/>
        </p:nvSpPr>
        <p:spPr bwMode="auto">
          <a:xfrm>
            <a:off x="372903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6" name="AutoShape 6"/>
          <p:cNvSpPr>
            <a:spLocks noChangeArrowheads="1"/>
          </p:cNvSpPr>
          <p:nvPr/>
        </p:nvSpPr>
        <p:spPr bwMode="auto">
          <a:xfrm>
            <a:off x="38735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7" name="AutoShape 6"/>
          <p:cNvSpPr>
            <a:spLocks noChangeArrowheads="1"/>
          </p:cNvSpPr>
          <p:nvPr/>
        </p:nvSpPr>
        <p:spPr bwMode="auto">
          <a:xfrm>
            <a:off x="4025900" y="739775"/>
            <a:ext cx="71438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2078" name="AutoShape 6"/>
          <p:cNvSpPr>
            <a:spLocks noChangeArrowheads="1"/>
          </p:cNvSpPr>
          <p:nvPr/>
        </p:nvSpPr>
        <p:spPr bwMode="auto">
          <a:xfrm>
            <a:off x="4179888" y="739775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332288" y="738287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4846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37088" y="736129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792787" y="732954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9451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097587" y="730796"/>
            <a:ext cx="71437" cy="69850"/>
          </a:xfrm>
          <a:prstGeom prst="roundRect">
            <a:avLst>
              <a:gd name="adj" fmla="val 2940"/>
            </a:avLst>
          </a:prstGeom>
          <a:noFill/>
          <a:ln w="22098">
            <a:solidFill>
              <a:srgbClr val="6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190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Nimbus Roman No9 L"/>
        <a:ea typeface=""/>
        <a:cs typeface=""/>
      </a:majorFont>
      <a:minorFont>
        <a:latin typeface="Nimbus Roman No9 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8397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8397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Nimbus Roman No9 L"/>
        <a:ea typeface=""/>
        <a:cs typeface=""/>
      </a:majorFont>
      <a:minorFont>
        <a:latin typeface="Nimbus Roman No9 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8397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8397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15077</TotalTime>
  <Words>1129</Words>
  <Application>Microsoft Office PowerPoint</Application>
  <PresentationFormat>A4 (210x297 mm)</PresentationFormat>
  <Paragraphs>187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27</vt:i4>
      </vt:variant>
    </vt:vector>
  </HeadingPairs>
  <TitlesOfParts>
    <vt:vector size="30" baseType="lpstr">
      <vt:lpstr>Default Design</vt:lpstr>
      <vt:lpstr>1_Default Design</vt:lpstr>
      <vt:lpstr>Tema di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mmilin</dc:creator>
  <cp:lastModifiedBy>mmilin</cp:lastModifiedBy>
  <cp:revision>1076</cp:revision>
  <dcterms:modified xsi:type="dcterms:W3CDTF">2018-05-18T15:27:40Z</dcterms:modified>
</cp:coreProperties>
</file>