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1" r:id="rId3"/>
    <p:sldId id="366" r:id="rId4"/>
    <p:sldId id="384" r:id="rId5"/>
    <p:sldId id="379" r:id="rId6"/>
    <p:sldId id="385" r:id="rId7"/>
    <p:sldId id="380" r:id="rId8"/>
    <p:sldId id="390" r:id="rId9"/>
    <p:sldId id="382" r:id="rId10"/>
    <p:sldId id="381" r:id="rId11"/>
    <p:sldId id="383" r:id="rId12"/>
    <p:sldId id="389" r:id="rId13"/>
    <p:sldId id="364" r:id="rId14"/>
    <p:sldId id="287" r:id="rId15"/>
    <p:sldId id="354" r:id="rId16"/>
    <p:sldId id="368" r:id="rId17"/>
    <p:sldId id="373" r:id="rId18"/>
    <p:sldId id="370" r:id="rId19"/>
    <p:sldId id="371" r:id="rId20"/>
    <p:sldId id="372" r:id="rId21"/>
    <p:sldId id="387" r:id="rId22"/>
    <p:sldId id="378" r:id="rId23"/>
    <p:sldId id="388" r:id="rId24"/>
    <p:sldId id="386" r:id="rId25"/>
    <p:sldId id="285" r:id="rId26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993300"/>
    <a:srgbClr val="CC00CC"/>
    <a:srgbClr val="F1DEAD"/>
    <a:srgbClr val="0066FF"/>
    <a:srgbClr val="33CC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7" autoAdjust="0"/>
    <p:restoredTop sz="90177" autoAdjust="0"/>
  </p:normalViewPr>
  <p:slideViewPr>
    <p:cSldViewPr>
      <p:cViewPr varScale="1">
        <p:scale>
          <a:sx n="98" d="100"/>
          <a:sy n="98" d="100"/>
        </p:scale>
        <p:origin x="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24" y="-90"/>
      </p:cViewPr>
      <p:guideLst>
        <p:guide orient="horz" pos="3224"/>
        <p:guide pos="2236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B35634B-46BC-49BE-94A5-82C152859115}" type="datetimeFigureOut">
              <a:rPr lang="en-US"/>
              <a:pPr/>
              <a:t>5/18/2018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83A7255-9B62-45BA-B26E-C87168110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0C9D7C45-0E41-4EC3-985B-DA84A017A2A3}" type="datetimeFigureOut">
              <a:rPr lang="zh-CN" altLang="en-US"/>
              <a:pPr/>
              <a:t>2018/5/18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8608DD01-3367-4A9B-9724-D4A237EB263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768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143C62EE-D89D-4029-9DF4-7F6B112EC8EC}" type="slidenum">
              <a:rPr lang="zh-CN" altLang="en-US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671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10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402784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11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0270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12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693509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417891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14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431328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28616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16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582999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17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58960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18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930522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19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94032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723709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20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076172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21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4234128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22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390517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240069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24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4280957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286A0E5D-24FC-4039-8B13-A627B131B676}" type="slidenum">
              <a:rPr lang="zh-CN" altLang="en-US" sz="1300"/>
              <a:pPr algn="r"/>
              <a:t>25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92436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36055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4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49052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5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2934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6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43880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7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99638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8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01521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9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91443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42925-621F-441A-8124-F36EB497403C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A9388-E003-4574-B93A-3C50B050D1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55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762D-83AA-4C93-B694-27057BC3601A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5453-9186-49D9-BD2C-86497CA180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59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63C2-3C2F-4F32-A629-77A8AA055D09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8EE8-674A-4771-A5FC-28606C1EB0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32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DD13-17B8-45DD-8B3C-CAFA07F85E25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4D5E-CE20-4D2E-A048-801A1F4B58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093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FBD4-882A-4BCD-8AB2-64A1747A35E3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76B3-C1C9-4AC7-BFA2-71FDB2984A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18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E490D-406E-472C-AEA3-D7D23A5B4FF9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DAAA6-5D61-432D-B26B-3A351E84C4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1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7B5E-30B6-48DE-AD11-616E63F72EC2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AF1B-0814-43C2-9BB6-73B8458342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31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4B13-6DD4-49C1-A93C-2B61501C9AC6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FA2FF-266C-4D15-84DF-4178865D07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247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C0D1-E263-4D93-8D77-2A89D99E0345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A0DD0-4AA8-4FE4-AF39-4BF227B83F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89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0DA5C-C575-4329-9361-CA3335417A46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9933-84AF-4596-BCF6-04302A5076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4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7B79-D65E-4B5D-A03A-F2BDFEC77EE2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CC7-7F8B-4C50-8FDC-E3BF5E2C7C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14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2ABF-E27D-4C5E-B465-9C555AC22DA4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B350-F5CA-4168-A043-D67BE111FD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147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012D-702C-4533-9C55-F21CC68981B0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BA0A-0A9D-4928-834C-619C2BD698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00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/>
                <a:cs typeface="宋体"/>
              </a:defRPr>
            </a:lvl1pPr>
          </a:lstStyle>
          <a:p>
            <a:pPr>
              <a:defRPr/>
            </a:pPr>
            <a:fld id="{4F87FC70-E491-435A-851B-166537951F3B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CN"/>
              <a:t>R. Lazauskas, J. Carbonell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00C43B39-4001-49B2-AC00-5C06FC0713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hyperlink" Target="http://www.krys-delanne.com/photos/tele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0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image" Target="../media/image50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9.png"/><Relationship Id="rId4" Type="http://schemas.openxmlformats.org/officeDocument/2006/relationships/image" Target="../media/image1.jpeg"/><Relationship Id="rId9" Type="http://schemas.openxmlformats.org/officeDocument/2006/relationships/image" Target="../media/image481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.jpeg"/><Relationship Id="rId9" Type="http://schemas.openxmlformats.org/officeDocument/2006/relationships/image" Target="../media/image5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11" Type="http://schemas.openxmlformats.org/officeDocument/2006/relationships/image" Target="../media/image46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5.png"/><Relationship Id="rId4" Type="http://schemas.openxmlformats.org/officeDocument/2006/relationships/image" Target="../media/image1.jpeg"/><Relationship Id="rId9" Type="http://schemas.openxmlformats.org/officeDocument/2006/relationships/image" Target="../media/image44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115B7B06-9C41-4A70-9FB5-1331AFB6CEFB}" type="datetime1">
              <a:rPr lang="fr-FR"/>
              <a:pPr>
                <a:defRPr/>
              </a:pPr>
              <a:t>18/05/2018</a:t>
            </a:fld>
            <a:endParaRPr lang="en-US" altLang="zh-CN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fld id="{F068A1EF-0656-4B98-BD14-298B68330E11}" type="slidenum">
              <a:rPr lang="en-US" altLang="zh-CN" smtClean="0">
                <a:solidFill>
                  <a:schemeClr val="bg1"/>
                </a:solidFill>
              </a:rPr>
              <a:pPr/>
              <a:t>1</a:t>
            </a:fld>
            <a:endParaRPr lang="en-US" altLang="zh-CN" smtClean="0">
              <a:solidFill>
                <a:schemeClr val="bg1"/>
              </a:solidFill>
            </a:endParaRPr>
          </a:p>
        </p:txBody>
      </p:sp>
      <p:pic>
        <p:nvPicPr>
          <p:cNvPr id="16387" name="Picture 10" descr="bcp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125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54" y="348343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54" y="455023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46" y="249283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Line 24"/>
          <p:cNvSpPr>
            <a:spLocks noChangeShapeType="1"/>
          </p:cNvSpPr>
          <p:nvPr/>
        </p:nvSpPr>
        <p:spPr bwMode="auto">
          <a:xfrm>
            <a:off x="1409654" y="4016831"/>
            <a:ext cx="1143000" cy="1066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25"/>
          <p:cNvSpPr>
            <a:spLocks noChangeShapeType="1"/>
          </p:cNvSpPr>
          <p:nvPr/>
        </p:nvSpPr>
        <p:spPr bwMode="auto">
          <a:xfrm>
            <a:off x="1866854" y="4474031"/>
            <a:ext cx="2590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06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35" y="168294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Line 25"/>
          <p:cNvSpPr>
            <a:spLocks noChangeShapeType="1"/>
          </p:cNvSpPr>
          <p:nvPr/>
        </p:nvSpPr>
        <p:spPr bwMode="auto">
          <a:xfrm flipV="1">
            <a:off x="3075819" y="2460415"/>
            <a:ext cx="1565776" cy="201361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31365"/>
            <a:ext cx="91810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Description of the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resonant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states in </a:t>
            </a:r>
            <a:r>
              <a:rPr lang="en-US" sz="28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16" y="1440821"/>
            <a:ext cx="1951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3882752" y="2361571"/>
            <a:ext cx="1321821" cy="158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4429248" y="5102797"/>
            <a:ext cx="4714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smtClean="0">
                <a:solidFill>
                  <a:schemeClr val="accent2"/>
                </a:solidFill>
              </a:rPr>
              <a:t>In collaboration </a:t>
            </a:r>
            <a:r>
              <a:rPr lang="fr-FR" sz="2000" u="sng" dirty="0" err="1" smtClean="0">
                <a:solidFill>
                  <a:schemeClr val="accent2"/>
                </a:solidFill>
              </a:rPr>
              <a:t>with</a:t>
            </a:r>
            <a:r>
              <a:rPr lang="fr-FR" sz="2000" u="sng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fr-F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J. Carbonell (IPN Orsay, France)</a:t>
            </a:r>
          </a:p>
          <a:p>
            <a:r>
              <a:rPr lang="fr-F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E. </a:t>
            </a:r>
            <a:r>
              <a:rPr lang="fr-FR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Hiyama</a:t>
            </a:r>
            <a:r>
              <a:rPr lang="fr-FR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(Kyushu uni., RIKEN, </a:t>
            </a:r>
            <a:r>
              <a:rPr lang="fr-FR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Japan</a:t>
            </a:r>
            <a:r>
              <a:rPr lang="fr-FR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637903"/>
              </p:ext>
            </p:extLst>
          </p:nvPr>
        </p:nvGraphicFramePr>
        <p:xfrm>
          <a:off x="4465637" y="379761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9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637" y="379761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80536"/>
              </p:ext>
            </p:extLst>
          </p:nvPr>
        </p:nvGraphicFramePr>
        <p:xfrm>
          <a:off x="5427095" y="1763815"/>
          <a:ext cx="3060340" cy="279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0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7095" y="1763815"/>
                        <a:ext cx="3060340" cy="279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70851"/>
              </p:ext>
            </p:extLst>
          </p:nvPr>
        </p:nvGraphicFramePr>
        <p:xfrm>
          <a:off x="385763" y="3343275"/>
          <a:ext cx="417671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1" name="Graph" r:id="rId9" imgW="4176720" imgH="2901600" progId="Origin50.Graph">
                  <p:embed/>
                </p:oleObj>
              </mc:Choice>
              <mc:Fallback>
                <p:oleObj name="Graph" r:id="rId9" imgW="4176720" imgH="2901600" progId="Origin50.Graph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343275"/>
                        <a:ext cx="417671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56565" y="998730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coupling</a:t>
            </a:r>
            <a:r>
              <a:rPr lang="fr-FR" dirty="0" smtClean="0"/>
              <a:t> constant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endParaRPr lang="fr-FR" dirty="0" smtClean="0"/>
          </a:p>
          <a:p>
            <a:r>
              <a:rPr lang="fr-FR" dirty="0" smtClean="0"/>
              <a:t>V</a:t>
            </a:r>
            <a:r>
              <a:rPr lang="fr-FR" baseline="-25000" dirty="0">
                <a:latin typeface="Symbol" panose="05050102010706020507" pitchFamily="18" charset="2"/>
              </a:rPr>
              <a:t> l </a:t>
            </a:r>
            <a:r>
              <a:rPr lang="fr-FR" dirty="0" smtClean="0"/>
              <a:t>=</a:t>
            </a:r>
            <a:r>
              <a:rPr lang="fr-FR" dirty="0" smtClean="0">
                <a:latin typeface="Symbol" panose="05050102010706020507" pitchFamily="18" charset="2"/>
              </a:rPr>
              <a:t> l</a:t>
            </a:r>
            <a:r>
              <a:rPr lang="fr-FR" dirty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nt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752020" y="4599130"/>
            <a:ext cx="945105" cy="450050"/>
          </a:xfrm>
          <a:prstGeom prst="wedgeRectCallout">
            <a:avLst>
              <a:gd name="adj1" fmla="val 116568"/>
              <a:gd name="adj2" fmla="val 73347"/>
            </a:avLst>
          </a:prstGeom>
          <a:noFill/>
          <a:ln w="12700">
            <a:solidFill>
              <a:srgbClr val="CC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=1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970" y="1645061"/>
            <a:ext cx="69637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CC00CC"/>
                </a:solidFill>
              </a:rPr>
              <a:t>Potential</a:t>
            </a:r>
            <a:r>
              <a:rPr lang="fr-FR" dirty="0" smtClean="0">
                <a:solidFill>
                  <a:srgbClr val="CC00CC"/>
                </a:solidFill>
              </a:rPr>
              <a:t> </a:t>
            </a:r>
            <a:r>
              <a:rPr lang="fr-FR" dirty="0" err="1" smtClean="0">
                <a:solidFill>
                  <a:srgbClr val="CC00CC"/>
                </a:solidFill>
              </a:rPr>
              <a:t>with</a:t>
            </a:r>
            <a:r>
              <a:rPr lang="fr-FR" dirty="0" smtClean="0">
                <a:solidFill>
                  <a:srgbClr val="CC00CC"/>
                </a:solidFill>
              </a:rPr>
              <a:t> </a:t>
            </a:r>
            <a:r>
              <a:rPr lang="fr-FR" dirty="0" smtClean="0">
                <a:solidFill>
                  <a:srgbClr val="CC00CC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rgbClr val="CC00CC"/>
                </a:solidFill>
              </a:rPr>
              <a:t>=1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fr-FR" dirty="0" err="1" smtClean="0">
                <a:solidFill>
                  <a:srgbClr val="CC00CC"/>
                </a:solidFill>
              </a:rPr>
              <a:t>reproduces</a:t>
            </a:r>
            <a:r>
              <a:rPr lang="fr-FR" dirty="0" smtClean="0">
                <a:solidFill>
                  <a:srgbClr val="CC00CC"/>
                </a:solidFill>
              </a:rPr>
              <a:t> n-</a:t>
            </a:r>
            <a:r>
              <a:rPr lang="fr-FR" baseline="30000" dirty="0" smtClean="0">
                <a:solidFill>
                  <a:srgbClr val="CC00CC"/>
                </a:solidFill>
              </a:rPr>
              <a:t>3</a:t>
            </a:r>
            <a:r>
              <a:rPr lang="fr-FR" dirty="0" smtClean="0">
                <a:solidFill>
                  <a:srgbClr val="CC00CC"/>
                </a:solidFill>
              </a:rPr>
              <a:t>H </a:t>
            </a:r>
            <a:r>
              <a:rPr lang="fr-FR" dirty="0" err="1" smtClean="0">
                <a:solidFill>
                  <a:srgbClr val="CC00CC"/>
                </a:solidFill>
              </a:rPr>
              <a:t>J</a:t>
            </a:r>
            <a:r>
              <a:rPr lang="fr-FR" baseline="30000" dirty="0" err="1" smtClean="0">
                <a:solidFill>
                  <a:srgbClr val="CC00CC"/>
                </a:solidFill>
                <a:latin typeface="Symbol" panose="05050102010706020507" pitchFamily="18" charset="2"/>
              </a:rPr>
              <a:t>p</a:t>
            </a:r>
            <a:r>
              <a:rPr lang="fr-FR" dirty="0" smtClean="0">
                <a:solidFill>
                  <a:srgbClr val="CC00CC"/>
                </a:solidFill>
              </a:rPr>
              <a:t>=2</a:t>
            </a:r>
            <a:r>
              <a:rPr lang="fr-FR" baseline="30000" dirty="0" smtClean="0">
                <a:solidFill>
                  <a:srgbClr val="CC00CC"/>
                </a:solidFill>
              </a:rPr>
              <a:t>-</a:t>
            </a:r>
            <a:r>
              <a:rPr lang="fr-FR" dirty="0" smtClean="0">
                <a:solidFill>
                  <a:srgbClr val="CC00CC"/>
                </a:solidFill>
              </a:rPr>
              <a:t> </a:t>
            </a:r>
            <a:r>
              <a:rPr lang="fr-FR" dirty="0" err="1" smtClean="0">
                <a:solidFill>
                  <a:srgbClr val="CC00CC"/>
                </a:solidFill>
              </a:rPr>
              <a:t>scattering</a:t>
            </a:r>
            <a:r>
              <a:rPr lang="fr-FR" dirty="0" smtClean="0">
                <a:solidFill>
                  <a:srgbClr val="CC00CC"/>
                </a:solidFill>
              </a:rPr>
              <a:t> </a:t>
            </a:r>
            <a:r>
              <a:rPr lang="fr-FR" dirty="0" err="1" smtClean="0">
                <a:solidFill>
                  <a:srgbClr val="CC00CC"/>
                </a:solidFill>
              </a:rPr>
              <a:t>phaseshifts</a:t>
            </a:r>
            <a:endParaRPr lang="en-US" dirty="0">
              <a:solidFill>
                <a:srgbClr val="CC00CC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783629"/>
              </p:ext>
            </p:extLst>
          </p:nvPr>
        </p:nvGraphicFramePr>
        <p:xfrm>
          <a:off x="6728710" y="5032530"/>
          <a:ext cx="2251230" cy="108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5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33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S-matrix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R-matrix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78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CC00CC"/>
                          </a:solidFill>
                        </a:rPr>
                        <a:t>1.27-2.00i</a:t>
                      </a:r>
                      <a:endParaRPr lang="en-US" sz="160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3.19-2.71i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8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61381"/>
              </p:ext>
            </p:extLst>
          </p:nvPr>
        </p:nvGraphicFramePr>
        <p:xfrm>
          <a:off x="4465637" y="379761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4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637" y="379761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665804"/>
              </p:ext>
            </p:extLst>
          </p:nvPr>
        </p:nvGraphicFramePr>
        <p:xfrm>
          <a:off x="5427095" y="1763815"/>
          <a:ext cx="3060340" cy="279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5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7095" y="1763815"/>
                        <a:ext cx="3060340" cy="279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46339"/>
              </p:ext>
            </p:extLst>
          </p:nvPr>
        </p:nvGraphicFramePr>
        <p:xfrm>
          <a:off x="385763" y="3343275"/>
          <a:ext cx="417671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6" name="Graph" r:id="rId9" imgW="4176720" imgH="2901600" progId="Origin50.Graph">
                  <p:embed/>
                </p:oleObj>
              </mc:Choice>
              <mc:Fallback>
                <p:oleObj name="Graph" r:id="rId9" imgW="4176720" imgH="2901600" progId="Origin50.Graph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343275"/>
                        <a:ext cx="417671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56565" y="998730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coupling</a:t>
            </a:r>
            <a:r>
              <a:rPr lang="fr-FR" dirty="0" smtClean="0"/>
              <a:t> constant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endParaRPr lang="fr-FR" dirty="0" smtClean="0"/>
          </a:p>
          <a:p>
            <a:r>
              <a:rPr lang="fr-FR" dirty="0" smtClean="0"/>
              <a:t>V</a:t>
            </a:r>
            <a:r>
              <a:rPr lang="fr-FR" baseline="-25000" dirty="0">
                <a:latin typeface="Symbol" panose="05050102010706020507" pitchFamily="18" charset="2"/>
              </a:rPr>
              <a:t> l </a:t>
            </a:r>
            <a:r>
              <a:rPr lang="fr-FR" dirty="0" smtClean="0"/>
              <a:t>=</a:t>
            </a:r>
            <a:r>
              <a:rPr lang="fr-FR" dirty="0" smtClean="0">
                <a:latin typeface="Symbol" panose="05050102010706020507" pitchFamily="18" charset="2"/>
              </a:rPr>
              <a:t> l</a:t>
            </a:r>
            <a:r>
              <a:rPr lang="fr-FR" dirty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nt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752020" y="4599130"/>
            <a:ext cx="945105" cy="450050"/>
          </a:xfrm>
          <a:prstGeom prst="wedgeRectCallout">
            <a:avLst>
              <a:gd name="adj1" fmla="val 96411"/>
              <a:gd name="adj2" fmla="val 213031"/>
            </a:avLst>
          </a:prstGeom>
          <a:noFill/>
          <a:ln w="12700">
            <a:solidFill>
              <a:srgbClr val="008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=0.75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5970" y="1645061"/>
            <a:ext cx="80025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8000"/>
                </a:solidFill>
              </a:rPr>
              <a:t>Potential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with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smtClean="0">
                <a:solidFill>
                  <a:srgbClr val="008000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rgbClr val="008000"/>
                </a:solidFill>
              </a:rPr>
              <a:t>=0.75 </a:t>
            </a:r>
            <a:r>
              <a:rPr lang="fr-FR" dirty="0" err="1" smtClean="0">
                <a:solidFill>
                  <a:srgbClr val="008000"/>
                </a:solidFill>
              </a:rPr>
              <a:t>closely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reproduces</a:t>
            </a:r>
            <a:r>
              <a:rPr lang="fr-FR" dirty="0" smtClean="0">
                <a:solidFill>
                  <a:srgbClr val="008000"/>
                </a:solidFill>
              </a:rPr>
              <a:t> n-</a:t>
            </a:r>
            <a:r>
              <a:rPr lang="fr-FR" baseline="30000" dirty="0" smtClean="0">
                <a:solidFill>
                  <a:srgbClr val="008000"/>
                </a:solidFill>
              </a:rPr>
              <a:t>3</a:t>
            </a:r>
            <a:r>
              <a:rPr lang="fr-FR" dirty="0" smtClean="0">
                <a:solidFill>
                  <a:srgbClr val="008000"/>
                </a:solidFill>
              </a:rPr>
              <a:t>H </a:t>
            </a:r>
            <a:r>
              <a:rPr lang="fr-FR" dirty="0" err="1" smtClean="0">
                <a:solidFill>
                  <a:srgbClr val="008000"/>
                </a:solidFill>
              </a:rPr>
              <a:t>J</a:t>
            </a:r>
            <a:r>
              <a:rPr lang="fr-FR" baseline="30000" dirty="0" err="1" smtClean="0">
                <a:solidFill>
                  <a:srgbClr val="008000"/>
                </a:solidFill>
                <a:latin typeface="Symbol" panose="05050102010706020507" pitchFamily="18" charset="2"/>
              </a:rPr>
              <a:t>p</a:t>
            </a:r>
            <a:r>
              <a:rPr lang="fr-FR" dirty="0" smtClean="0">
                <a:solidFill>
                  <a:srgbClr val="008000"/>
                </a:solidFill>
              </a:rPr>
              <a:t>=0</a:t>
            </a:r>
            <a:r>
              <a:rPr lang="fr-FR" baseline="30000" dirty="0" smtClean="0">
                <a:solidFill>
                  <a:srgbClr val="008000"/>
                </a:solidFill>
              </a:rPr>
              <a:t>-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scattering</a:t>
            </a:r>
            <a:r>
              <a:rPr lang="fr-FR" dirty="0" smtClean="0">
                <a:solidFill>
                  <a:srgbClr val="008000"/>
                </a:solidFill>
              </a:rPr>
              <a:t> </a:t>
            </a:r>
            <a:r>
              <a:rPr lang="fr-FR" dirty="0" err="1" smtClean="0">
                <a:solidFill>
                  <a:srgbClr val="008000"/>
                </a:solidFill>
              </a:rPr>
              <a:t>phaseshifts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67599"/>
              </p:ext>
            </p:extLst>
          </p:nvPr>
        </p:nvGraphicFramePr>
        <p:xfrm>
          <a:off x="6728710" y="5032530"/>
          <a:ext cx="2251230" cy="108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5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5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335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S-matrix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R-matrix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785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8000"/>
                          </a:solidFill>
                        </a:rPr>
                        <a:t>0.74-3.53i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5.27-4.46i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0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1560" y="1025102"/>
                <a:ext cx="8685965" cy="5921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Non-unique signature of the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broad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resonances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in the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physical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observables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~&lt;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d>
                            <m:d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fr-FR" dirty="0">
                              <a:solidFill>
                                <a:schemeClr val="tx1"/>
                              </a:solidFill>
                              <a:latin typeface="Bradley Hand ITC" panose="03070402050302030203" pitchFamily="66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fr-FR" dirty="0" smtClean="0">
                  <a:solidFill>
                    <a:schemeClr val="tx1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Important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differences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between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resonance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positions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provided</a:t>
                </a:r>
                <a:r>
                  <a:rPr lang="fr-FR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by 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S-matrix &amp;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phenomenological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R-matrix</a:t>
                </a:r>
                <a:r>
                  <a:rPr lang="fr-FR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approaches</a:t>
                </a:r>
                <a:endParaRPr lang="fr-FR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r>
                  <a:rPr lang="fr-FR" b="1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				</a:t>
                </a:r>
              </a:p>
              <a:p>
                <a:r>
                  <a:rPr lang="fr-FR" b="1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	</a:t>
                </a:r>
                <a:r>
                  <a:rPr lang="fr-FR" b="1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			</a:t>
                </a:r>
                <a:r>
                  <a:rPr lang="fr-FR" b="1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Why</a:t>
                </a:r>
                <a:r>
                  <a:rPr lang="fr-FR" b="1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Different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goals: </a:t>
                </a:r>
              </a:p>
              <a:p>
                <a:r>
                  <a:rPr lang="fr-FR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	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	S-matrix :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analytical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properties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of the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, </a:t>
                </a:r>
              </a:p>
              <a:p>
                <a:r>
                  <a:rPr lang="fr-FR" dirty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            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phenomenological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R-matrix: </a:t>
                </a:r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efficiency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 of the data fit !</a:t>
                </a:r>
              </a:p>
              <a:p>
                <a:pPr algn="ctr"/>
                <a:endParaRPr lang="fr-FR" b="1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 algn="ctr"/>
                <a:endParaRPr lang="en-US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25102"/>
                <a:ext cx="8685965" cy="5921044"/>
              </a:xfrm>
              <a:prstGeom prst="rect">
                <a:avLst/>
              </a:prstGeom>
              <a:blipFill>
                <a:blip r:embed="rId4"/>
                <a:stretch>
                  <a:fillRect l="-421" t="-6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4913850" y="2116028"/>
            <a:ext cx="990110" cy="900100"/>
          </a:xfrm>
          <a:prstGeom prst="ellipse">
            <a:avLst/>
          </a:prstGeom>
          <a:noFill/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014072" y="1374010"/>
                <a:ext cx="3870430" cy="57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Breit</a:t>
                </a:r>
                <a:r>
                  <a:rPr lang="fr-FR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-Wigner 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fr-FR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  <m:t>𝐼𝑚</m:t>
                                </m:r>
                                <m:d>
                                  <m:dPr>
                                    <m:ctrlPr>
                                      <a:rPr lang="fr-FR" b="0" i="1" smtClean="0">
                                        <a:solidFill>
                                          <a:srgbClr val="008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fr-FR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072" y="1374010"/>
                <a:ext cx="3870430" cy="573555"/>
              </a:xfrm>
              <a:prstGeom prst="rect">
                <a:avLst/>
              </a:prstGeom>
              <a:blipFill>
                <a:blip r:embed="rId5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e 11"/>
          <p:cNvSpPr/>
          <p:nvPr/>
        </p:nvSpPr>
        <p:spPr>
          <a:xfrm>
            <a:off x="5742130" y="2116028"/>
            <a:ext cx="2070230" cy="75530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>
            <a:off x="3041830" y="2104889"/>
            <a:ext cx="2025225" cy="755301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5562110" y="2904077"/>
            <a:ext cx="573379" cy="441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031940" y="2904077"/>
            <a:ext cx="720080" cy="363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278192" y="3287920"/>
            <a:ext cx="387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Observable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dependent</a:t>
            </a:r>
            <a:endParaRPr lang="en-US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370774" y="19455"/>
            <a:ext cx="43572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resonant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states: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theory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3695"/>
            <a:ext cx="8686800" cy="216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3466547"/>
            <a:ext cx="397002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2" y="2985383"/>
            <a:ext cx="3695700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5" y="2853605"/>
            <a:ext cx="390144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1499" y="4761947"/>
            <a:ext cx="861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Bradley Hand ITC" panose="03070402050302030203" pitchFamily="66" charset="0"/>
              </a:rPr>
              <a:t>C</a:t>
            </a:r>
            <a:r>
              <a:rPr lang="fr-FR" dirty="0" smtClean="0">
                <a:latin typeface="Bradley Hand ITC" panose="03070402050302030203" pitchFamily="66" charset="0"/>
              </a:rPr>
              <a:t>luster </a:t>
            </a:r>
            <a:r>
              <a:rPr lang="fr-FR" dirty="0" err="1" smtClean="0">
                <a:latin typeface="Bradley Hand ITC" panose="03070402050302030203" pitchFamily="66" charset="0"/>
              </a:rPr>
              <a:t>models</a:t>
            </a:r>
            <a:r>
              <a:rPr lang="fr-FR" dirty="0" smtClean="0">
                <a:latin typeface="Bradley Hand ITC" panose="03070402050302030203" pitchFamily="66" charset="0"/>
              </a:rPr>
              <a:t>, </a:t>
            </a:r>
            <a:r>
              <a:rPr lang="fr-FR" dirty="0" err="1" smtClean="0">
                <a:latin typeface="Bradley Hand ITC" panose="03070402050302030203" pitchFamily="66" charset="0"/>
              </a:rPr>
              <a:t>involvig</a:t>
            </a:r>
            <a:r>
              <a:rPr lang="fr-FR" dirty="0" smtClean="0">
                <a:latin typeface="Bradley Hand ITC" panose="03070402050302030203" pitchFamily="66" charset="0"/>
              </a:rPr>
              <a:t> approximations for 5-body </a:t>
            </a:r>
            <a:r>
              <a:rPr lang="fr-FR" dirty="0" err="1" smtClean="0">
                <a:latin typeface="Bradley Hand ITC" panose="03070402050302030203" pitchFamily="66" charset="0"/>
              </a:rPr>
              <a:t>dynamics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aseline="30000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3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H+n+n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models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: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without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n-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antisymetrization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between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the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core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&amp;valence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baseline="30000" dirty="0">
                <a:solidFill>
                  <a:srgbClr val="008000"/>
                </a:solidFill>
                <a:latin typeface="Bradley Hand ITC" panose="03070402050302030203" pitchFamily="66" charset="0"/>
              </a:rPr>
              <a:t>3</a:t>
            </a:r>
            <a:r>
              <a:rPr lang="fr-FR" dirty="0">
                <a:solidFill>
                  <a:srgbClr val="008000"/>
                </a:solidFill>
                <a:latin typeface="Bradley Hand ITC" panose="03070402050302030203" pitchFamily="66" charset="0"/>
              </a:rPr>
              <a:t>H+n+n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models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: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including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n-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antisymmetrization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,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however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by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freezing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baseline="30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3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H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core</a:t>
            </a:r>
            <a:endParaRPr lang="fr-FR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6795" y="1430710"/>
            <a:ext cx="1845205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4887" y="1988840"/>
            <a:ext cx="280216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à coins arrondis 3"/>
          <p:cNvSpPr/>
          <p:nvPr/>
        </p:nvSpPr>
        <p:spPr>
          <a:xfrm>
            <a:off x="6376680" y="3879050"/>
            <a:ext cx="2790310" cy="1024943"/>
          </a:xfrm>
          <a:prstGeom prst="wedgeRoundRectCallout">
            <a:avLst>
              <a:gd name="adj1" fmla="val -55641"/>
              <a:gd name="adj2" fmla="val 736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473416" y="3960634"/>
            <a:ext cx="2596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Predictivity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?</a:t>
            </a:r>
          </a:p>
          <a:p>
            <a:pPr algn="ctr"/>
            <a:r>
              <a:rPr lang="fr-FR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5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 states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does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not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appear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naturally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8000" y="1627200"/>
            <a:ext cx="2785520" cy="3420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65105" y="2196000"/>
            <a:ext cx="3081970" cy="4950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155575" y="955989"/>
            <a:ext cx="4038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latin typeface="Bradley Hand ITC" panose="03070402050302030203" pitchFamily="66" charset="0"/>
                <a:cs typeface="Times New Roman" pitchFamily="18" charset="0"/>
              </a:rPr>
              <a:t>In configuration space w</a:t>
            </a:r>
            <a:r>
              <a:rPr lang="en-GB" altLang="en-US" sz="1400" b="0" dirty="0" smtClean="0">
                <a:latin typeface="Bradley Hand ITC" panose="03070402050302030203" pitchFamily="66" charset="0"/>
                <a:cs typeface="Times New Roman" pitchFamily="18" charset="0"/>
              </a:rPr>
              <a:t>ave </a:t>
            </a:r>
            <a:r>
              <a:rPr lang="en-GB" altLang="en-US" sz="1400" b="0" dirty="0">
                <a:latin typeface="Bradley Hand ITC" panose="03070402050302030203" pitchFamily="66" charset="0"/>
                <a:cs typeface="Times New Roman" pitchFamily="18" charset="0"/>
              </a:rPr>
              <a:t>functions extend to </a:t>
            </a:r>
            <a:r>
              <a:rPr lang="en-GB" altLang="en-US" sz="1400" b="0" dirty="0" smtClean="0">
                <a:latin typeface="Bradley Hand ITC" panose="03070402050302030203" pitchFamily="66" charset="0"/>
                <a:cs typeface="Times New Roman" pitchFamily="18" charset="0"/>
              </a:rPr>
              <a:t>infinity</a:t>
            </a:r>
            <a:r>
              <a:rPr lang="en-GB" altLang="en-US" sz="1400" dirty="0" smtClean="0">
                <a:latin typeface="Bradley Hand ITC" panose="03070402050302030203" pitchFamily="66" charset="0"/>
                <a:cs typeface="Times New Roman" pitchFamily="18" charset="0"/>
              </a:rPr>
              <a:t>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Increasingly complex asymptotic behaviour for A&gt;2 systems!!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rgbClr val="FF0000"/>
                </a:solidFill>
                <a:latin typeface="Bradley Hand ITC" panose="03070402050302030203" pitchFamily="66" charset="0"/>
                <a:cs typeface="Times New Roman" pitchFamily="18" charset="0"/>
              </a:rPr>
              <a:t>Important to describe properly disintegration channels</a:t>
            </a:r>
            <a:endParaRPr lang="en-GB" altLang="en-US" sz="1400" b="0" dirty="0">
              <a:solidFill>
                <a:srgbClr val="FF0000"/>
              </a:solidFill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1225322" y="2971688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1072921" y="3124088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1080860" y="2895488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1297553" y="3148694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5"/>
          <p:cNvSpPr>
            <a:spLocks noChangeArrowheads="1"/>
          </p:cNvSpPr>
          <p:nvPr/>
        </p:nvSpPr>
        <p:spPr bwMode="auto">
          <a:xfrm>
            <a:off x="596671" y="277721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08" descr="Afficher l'image en taille réel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34" y="504258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463322" y="2514488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03200" y="617439"/>
            <a:ext cx="38410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 smtClean="0">
                <a:latin typeface="Bradley Hand ITC" panose="03070402050302030203" pitchFamily="66" charset="0"/>
                <a:cs typeface="Times New Roman" pitchFamily="18" charset="0"/>
              </a:rPr>
              <a:t>Open systems in the continuum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920522" y="2815319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682522" y="303995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1"/>
          <p:cNvSpPr>
            <a:spLocks noChangeArrowheads="1"/>
          </p:cNvSpPr>
          <p:nvPr/>
        </p:nvSpPr>
        <p:spPr bwMode="auto">
          <a:xfrm>
            <a:off x="2828696" y="2983594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2"/>
          <p:cNvSpPr>
            <a:spLocks noChangeArrowheads="1"/>
          </p:cNvSpPr>
          <p:nvPr/>
        </p:nvSpPr>
        <p:spPr bwMode="auto">
          <a:xfrm>
            <a:off x="2676295" y="3135994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3"/>
          <p:cNvSpPr>
            <a:spLocks noChangeArrowheads="1"/>
          </p:cNvSpPr>
          <p:nvPr/>
        </p:nvSpPr>
        <p:spPr bwMode="auto">
          <a:xfrm>
            <a:off x="2684234" y="2907394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Oval 104"/>
          <p:cNvSpPr>
            <a:spLocks noChangeArrowheads="1"/>
          </p:cNvSpPr>
          <p:nvPr/>
        </p:nvSpPr>
        <p:spPr bwMode="auto">
          <a:xfrm>
            <a:off x="2900927" y="316060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5"/>
          <p:cNvSpPr>
            <a:spLocks noChangeArrowheads="1"/>
          </p:cNvSpPr>
          <p:nvPr/>
        </p:nvSpPr>
        <p:spPr bwMode="auto">
          <a:xfrm>
            <a:off x="3435122" y="2855800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523896" y="2827225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606322" y="3310619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01"/>
          <p:cNvSpPr>
            <a:spLocks noChangeArrowheads="1"/>
          </p:cNvSpPr>
          <p:nvPr/>
        </p:nvSpPr>
        <p:spPr bwMode="auto">
          <a:xfrm>
            <a:off x="2699395" y="4425592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2"/>
          <p:cNvSpPr>
            <a:spLocks noChangeArrowheads="1"/>
          </p:cNvSpPr>
          <p:nvPr/>
        </p:nvSpPr>
        <p:spPr bwMode="auto">
          <a:xfrm>
            <a:off x="2083047" y="4365267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2090986" y="4136667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Oval 104"/>
          <p:cNvSpPr>
            <a:spLocks noChangeArrowheads="1"/>
          </p:cNvSpPr>
          <p:nvPr/>
        </p:nvSpPr>
        <p:spPr bwMode="auto">
          <a:xfrm>
            <a:off x="2223289" y="4236925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5"/>
          <p:cNvSpPr>
            <a:spLocks noChangeArrowheads="1"/>
          </p:cNvSpPr>
          <p:nvPr/>
        </p:nvSpPr>
        <p:spPr bwMode="auto">
          <a:xfrm>
            <a:off x="2726827" y="4236924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1930648" y="4056498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434872" y="3472544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2637879" y="4136667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1209444" y="3629707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005664" y="43964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</a:t>
            </a:r>
            <a:endParaRPr lang="en-US" dirty="0"/>
          </a:p>
        </p:txBody>
      </p:sp>
      <p:sp>
        <p:nvSpPr>
          <p:cNvPr id="4" name="AutoShape 2" descr="Image result for pandora's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26145" y="57100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Bradley Hand ITC" panose="03070402050302030203" pitchFamily="66" charset="0"/>
              </a:rPr>
              <a:t>L. D. </a:t>
            </a:r>
            <a:r>
              <a:rPr lang="en-US" sz="1200" dirty="0" err="1">
                <a:latin typeface="Bradley Hand ITC" panose="03070402050302030203" pitchFamily="66" charset="0"/>
              </a:rPr>
              <a:t>Faddeev</a:t>
            </a:r>
            <a:r>
              <a:rPr lang="en-US" sz="1200" dirty="0">
                <a:latin typeface="Bradley Hand ITC" panose="03070402050302030203" pitchFamily="66" charset="0"/>
              </a:rPr>
              <a:t>, </a:t>
            </a:r>
            <a:r>
              <a:rPr lang="en-US" sz="1200" dirty="0" err="1">
                <a:latin typeface="Bradley Hand ITC" panose="03070402050302030203" pitchFamily="66" charset="0"/>
              </a:rPr>
              <a:t>Zh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Eksp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Teor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dirty="0" err="1">
                <a:latin typeface="Bradley Hand ITC" panose="03070402050302030203" pitchFamily="66" charset="0"/>
              </a:rPr>
              <a:t>Fiz</a:t>
            </a:r>
            <a:r>
              <a:rPr lang="en-US" sz="1200" dirty="0">
                <a:latin typeface="Bradley Hand ITC" panose="03070402050302030203" pitchFamily="66" charset="0"/>
              </a:rPr>
              <a:t>. </a:t>
            </a:r>
            <a:r>
              <a:rPr lang="en-US" sz="1200" b="1" dirty="0">
                <a:latin typeface="Bradley Hand ITC" panose="03070402050302030203" pitchFamily="66" charset="0"/>
              </a:rPr>
              <a:t>39</a:t>
            </a:r>
            <a:r>
              <a:rPr lang="en-US" sz="1200" dirty="0">
                <a:latin typeface="Bradley Hand ITC" panose="03070402050302030203" pitchFamily="66" charset="0"/>
              </a:rPr>
              <a:t>, 1459 (1960). [</a:t>
            </a:r>
            <a:r>
              <a:rPr lang="en-US" sz="1200" dirty="0" err="1">
                <a:latin typeface="Bradley Hand ITC" panose="03070402050302030203" pitchFamily="66" charset="0"/>
              </a:rPr>
              <a:t>Sov</a:t>
            </a:r>
            <a:r>
              <a:rPr lang="en-US" sz="1200" dirty="0">
                <a:latin typeface="Bradley Hand ITC" panose="03070402050302030203" pitchFamily="66" charset="0"/>
              </a:rPr>
              <a:t>. Phys. JETP </a:t>
            </a:r>
            <a:r>
              <a:rPr lang="en-US" sz="1200" b="1" dirty="0">
                <a:latin typeface="Bradley Hand ITC" panose="03070402050302030203" pitchFamily="66" charset="0"/>
              </a:rPr>
              <a:t>12</a:t>
            </a:r>
            <a:r>
              <a:rPr lang="en-US" sz="1200" dirty="0">
                <a:latin typeface="Bradley Hand ITC" panose="03070402050302030203" pitchFamily="66" charset="0"/>
              </a:rPr>
              <a:t>, </a:t>
            </a:r>
            <a:r>
              <a:rPr lang="en-US" sz="1200" dirty="0" smtClean="0">
                <a:latin typeface="Bradley Hand ITC" panose="03070402050302030203" pitchFamily="66" charset="0"/>
              </a:rPr>
              <a:t>1014(1961</a:t>
            </a:r>
            <a:r>
              <a:rPr lang="en-US" sz="1200" dirty="0">
                <a:latin typeface="Bradley Hand ITC" panose="03070402050302030203" pitchFamily="66" charset="0"/>
              </a:rPr>
              <a:t>)].</a:t>
            </a:r>
          </a:p>
          <a:p>
            <a:r>
              <a:rPr lang="en-US" sz="1200" dirty="0" smtClean="0">
                <a:latin typeface="Bradley Hand ITC" panose="03070402050302030203" pitchFamily="66" charset="0"/>
              </a:rPr>
              <a:t>O</a:t>
            </a:r>
            <a:r>
              <a:rPr lang="en-US" sz="1200" dirty="0">
                <a:latin typeface="Bradley Hand ITC" panose="03070402050302030203" pitchFamily="66" charset="0"/>
              </a:rPr>
              <a:t>. A. </a:t>
            </a:r>
            <a:r>
              <a:rPr lang="en-US" sz="1200" dirty="0" err="1">
                <a:latin typeface="Bradley Hand ITC" panose="03070402050302030203" pitchFamily="66" charset="0"/>
              </a:rPr>
              <a:t>Yakubovsky</a:t>
            </a:r>
            <a:r>
              <a:rPr lang="en-US" sz="1200" dirty="0">
                <a:latin typeface="Bradley Hand ITC" panose="03070402050302030203" pitchFamily="66" charset="0"/>
              </a:rPr>
              <a:t>, </a:t>
            </a:r>
            <a:r>
              <a:rPr lang="en-US" sz="1200" dirty="0" err="1">
                <a:latin typeface="Bradley Hand ITC" panose="03070402050302030203" pitchFamily="66" charset="0"/>
              </a:rPr>
              <a:t>Sov</a:t>
            </a:r>
            <a:r>
              <a:rPr lang="en-US" sz="1200" dirty="0">
                <a:latin typeface="Bradley Hand ITC" panose="03070402050302030203" pitchFamily="66" charset="0"/>
              </a:rPr>
              <a:t>. J. </a:t>
            </a:r>
            <a:r>
              <a:rPr lang="en-US" sz="1200" dirty="0" err="1">
                <a:latin typeface="Bradley Hand ITC" panose="03070402050302030203" pitchFamily="66" charset="0"/>
              </a:rPr>
              <a:t>Nucl</a:t>
            </a:r>
            <a:r>
              <a:rPr lang="en-US" sz="1200" dirty="0">
                <a:latin typeface="Bradley Hand ITC" panose="03070402050302030203" pitchFamily="66" charset="0"/>
              </a:rPr>
              <a:t>. Phys. </a:t>
            </a:r>
            <a:r>
              <a:rPr lang="en-US" sz="1200" b="1" dirty="0">
                <a:latin typeface="Bradley Hand ITC" panose="03070402050302030203" pitchFamily="66" charset="0"/>
              </a:rPr>
              <a:t>5</a:t>
            </a:r>
            <a:r>
              <a:rPr lang="en-US" sz="1200" dirty="0">
                <a:latin typeface="Bradley Hand ITC" panose="03070402050302030203" pitchFamily="66" charset="0"/>
              </a:rPr>
              <a:t>, 937 (1967).</a:t>
            </a:r>
          </a:p>
        </p:txBody>
      </p:sp>
      <p:sp>
        <p:nvSpPr>
          <p:cNvPr id="55" name="Oval 101"/>
          <p:cNvSpPr>
            <a:spLocks noChangeArrowheads="1"/>
          </p:cNvSpPr>
          <p:nvPr/>
        </p:nvSpPr>
        <p:spPr bwMode="auto">
          <a:xfrm>
            <a:off x="3428963" y="3966697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>
            <a:off x="2676294" y="3784274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03"/>
          <p:cNvSpPr>
            <a:spLocks noChangeArrowheads="1"/>
          </p:cNvSpPr>
          <p:nvPr/>
        </p:nvSpPr>
        <p:spPr bwMode="auto">
          <a:xfrm>
            <a:off x="2684233" y="3555674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8" name="Oval 104"/>
          <p:cNvSpPr>
            <a:spLocks noChangeArrowheads="1"/>
          </p:cNvSpPr>
          <p:nvPr/>
        </p:nvSpPr>
        <p:spPr bwMode="auto">
          <a:xfrm>
            <a:off x="2900926" y="380888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05"/>
          <p:cNvSpPr>
            <a:spLocks noChangeArrowheads="1"/>
          </p:cNvSpPr>
          <p:nvPr/>
        </p:nvSpPr>
        <p:spPr bwMode="auto">
          <a:xfrm>
            <a:off x="2873672" y="3600763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2523895" y="3475505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4867474" y="18943"/>
            <a:ext cx="4229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45" y="3581288"/>
            <a:ext cx="4122444" cy="20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74" y="931141"/>
            <a:ext cx="3588281" cy="24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4867474" y="18943"/>
            <a:ext cx="42290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Faddeev-Yakubovsky</a:t>
            </a:r>
            <a:r>
              <a:rPr lang="fr-FR" altLang="zh-CN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 smtClean="0">
                <a:solidFill>
                  <a:schemeClr val="bg1"/>
                </a:solidFill>
                <a:latin typeface="Book Antiqua" pitchFamily="18" charset="0"/>
              </a:rPr>
              <a:t>eq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0" name="Tableau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866513"/>
                  </p:ext>
                </p:extLst>
              </p:nvPr>
            </p:nvGraphicFramePr>
            <p:xfrm>
              <a:off x="205863" y="3970712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17747"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0" name="Tableau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866513"/>
                  </p:ext>
                </p:extLst>
              </p:nvPr>
            </p:nvGraphicFramePr>
            <p:xfrm>
              <a:off x="205863" y="3970712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/>
                    <a:gridCol w="1520948"/>
                    <a:gridCol w="1430359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 smtClean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</a:tr>
                  <a:tr h="445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smtClean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70213" t="-397260" b="-1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3" name="Connecteur droit 2"/>
          <p:cNvCxnSpPr/>
          <p:nvPr/>
        </p:nvCxnSpPr>
        <p:spPr>
          <a:xfrm>
            <a:off x="13860" y="5488622"/>
            <a:ext cx="42497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e 130"/>
          <p:cNvGrpSpPr/>
          <p:nvPr/>
        </p:nvGrpSpPr>
        <p:grpSpPr>
          <a:xfrm>
            <a:off x="6462210" y="2438890"/>
            <a:ext cx="1935215" cy="3475357"/>
            <a:chOff x="5934842" y="2557598"/>
            <a:chExt cx="2086868" cy="3656332"/>
          </a:xfrm>
        </p:grpSpPr>
        <p:pic>
          <p:nvPicPr>
            <p:cNvPr id="132" name="Picture 4" descr="John William Waterhouse: Pandora - 189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842" y="2557598"/>
              <a:ext cx="1935215" cy="3408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ZoneTexte 132"/>
            <p:cNvSpPr txBox="1"/>
            <p:nvPr/>
          </p:nvSpPr>
          <p:spPr>
            <a:xfrm>
              <a:off x="5939089" y="5936931"/>
              <a:ext cx="2082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Bradley Hand ITC" panose="03070402050302030203" pitchFamily="66" charset="0"/>
                </a:rPr>
                <a:t>J.W. Waterhouse : « </a:t>
              </a:r>
              <a:r>
                <a:rPr lang="fr-FR" sz="1200" dirty="0" err="1" smtClean="0">
                  <a:latin typeface="Bradley Hand ITC" panose="03070402050302030203" pitchFamily="66" charset="0"/>
                </a:rPr>
                <a:t>Pandora</a:t>
              </a:r>
              <a:r>
                <a:rPr lang="fr-FR" sz="1200" dirty="0" smtClean="0">
                  <a:latin typeface="Bradley Hand ITC" panose="03070402050302030203" pitchFamily="66" charset="0"/>
                </a:rPr>
                <a:t> »</a:t>
              </a:r>
              <a:endParaRPr lang="en-US" sz="1200" dirty="0"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2725" y="2078850"/>
            <a:ext cx="494077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MERITS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Simple handling of the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symmetries</a:t>
            </a:r>
            <a:endParaRPr lang="fr-FR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Boundary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conditions for the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binary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channels</a:t>
            </a:r>
            <a:endParaRPr lang="fr-FR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Easy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reduction</a:t>
            </a:r>
            <a:r>
              <a:rPr lang="fr-FR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to </a:t>
            </a:r>
            <a:r>
              <a:rPr lang="fr-FR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subsystems</a:t>
            </a:r>
            <a:endParaRPr lang="fr-FR" dirty="0" smtClean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Price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Overcomplexity</a:t>
            </a:r>
            <a:endParaRPr lang="fr-FR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Bradley Hand ITC" panose="03070402050302030203" pitchFamily="66" charset="0"/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0" y="542163"/>
            <a:ext cx="879439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NUMERICAL  SOLUTION</a:t>
            </a:r>
          </a:p>
          <a:p>
            <a:r>
              <a:rPr lang="fr-FR" sz="1400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en-US" sz="1400" dirty="0">
                <a:latin typeface="Bradley Hand ITC" panose="03070402050302030203" pitchFamily="66" charset="0"/>
              </a:rPr>
              <a:t>*R.L., PhD Thesis, </a:t>
            </a:r>
            <a:r>
              <a:rPr lang="en-US" sz="1400" dirty="0" err="1">
                <a:latin typeface="Bradley Hand ITC" panose="03070402050302030203" pitchFamily="66" charset="0"/>
              </a:rPr>
              <a:t>Université</a:t>
            </a:r>
            <a:r>
              <a:rPr lang="en-US" sz="1400" dirty="0">
                <a:latin typeface="Bradley Hand ITC" panose="03070402050302030203" pitchFamily="66" charset="0"/>
              </a:rPr>
              <a:t> Joseph Fourier, Grenoble (2003</a:t>
            </a:r>
            <a:r>
              <a:rPr lang="en-US" sz="1400" dirty="0" smtClean="0">
                <a:latin typeface="Bradley Hand ITC" panose="03070402050302030203" pitchFamily="66" charset="0"/>
              </a:rPr>
              <a:t>).</a:t>
            </a:r>
            <a:endParaRPr lang="fr-FR" sz="1400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PW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decomposition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of the components K,H,T,S,F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Radial parts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expanded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Lagrange-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mesh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</a:t>
            </a:r>
            <a:r>
              <a:rPr lang="fr-FR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(</a:t>
            </a:r>
            <a:r>
              <a:rPr lang="en-US" sz="1400" dirty="0" smtClean="0">
                <a:latin typeface="Bradley Hand ITC" panose="03070402050302030203" pitchFamily="66" charset="0"/>
              </a:rPr>
              <a:t>D</a:t>
            </a:r>
            <a:r>
              <a:rPr lang="en-US" sz="1400" dirty="0">
                <a:latin typeface="Bradley Hand ITC" panose="03070402050302030203" pitchFamily="66" charset="0"/>
              </a:rPr>
              <a:t>. </a:t>
            </a:r>
            <a:r>
              <a:rPr lang="en-US" sz="1400" dirty="0" err="1">
                <a:latin typeface="Bradley Hand ITC" panose="03070402050302030203" pitchFamily="66" charset="0"/>
              </a:rPr>
              <a:t>Baye</a:t>
            </a:r>
            <a:r>
              <a:rPr lang="en-US" sz="1400" dirty="0">
                <a:latin typeface="Bradley Hand ITC" panose="03070402050302030203" pitchFamily="66" charset="0"/>
              </a:rPr>
              <a:t>, Physics Reports 565 (2015) </a:t>
            </a:r>
            <a:r>
              <a:rPr lang="en-US" sz="1400" dirty="0" smtClean="0">
                <a:latin typeface="Bradley Hand ITC" panose="03070402050302030203" pitchFamily="66" charset="0"/>
              </a:rPr>
              <a:t>1)</a:t>
            </a:r>
            <a:endParaRPr lang="fr-FR" sz="14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Resulting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linear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algebra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problem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solved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using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iterative</a:t>
            </a:r>
            <a:r>
              <a:rPr lang="fr-FR" dirty="0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chemeClr val="accent2"/>
                </a:solidFill>
                <a:latin typeface="Bradley Hand ITC" panose="03070402050302030203" pitchFamily="66" charset="0"/>
              </a:rPr>
              <a:t>methods</a:t>
            </a:r>
            <a:endParaRPr lang="fr-FR" dirty="0" smtClean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2623645" y="25460"/>
            <a:ext cx="6513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Extrapolation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is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a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flourishing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business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27133"/>
              </p:ext>
            </p:extLst>
          </p:nvPr>
        </p:nvGraphicFramePr>
        <p:xfrm>
          <a:off x="228600" y="2602987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4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602987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01739" y="5468662"/>
                <a:ext cx="4378122" cy="5686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Analytic </a:t>
                </a:r>
                <a:r>
                  <a:rPr lang="fr-FR" sz="1400" b="0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behavior</a:t>
                </a:r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in the </a:t>
                </a:r>
                <a:r>
                  <a:rPr lang="fr-FR" sz="1400" b="0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vicinity</a:t>
                </a:r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of the </a:t>
                </a:r>
                <a:r>
                  <a:rPr lang="fr-FR" sz="1400" b="0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branching</a:t>
                </a:r>
                <a:r>
                  <a:rPr lang="fr-FR" sz="1400" b="0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sz="1400" i="1">
                          <a:solidFill>
                            <a:srgbClr val="FF0000"/>
                          </a:solidFill>
                          <a:latin typeface="Cambria Math"/>
                        </a:rPr>
                        <m:t>𝜆</m:t>
                      </m:r>
                      <m:r>
                        <a:rPr lang="en-US" sz="1400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fr-FR" sz="1400" dirty="0">
                          <a:solidFill>
                            <a:srgbClr val="FF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fr-FR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fr-FR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𝜆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fr-FR" sz="14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9" y="5468662"/>
                <a:ext cx="4378122" cy="568682"/>
              </a:xfrm>
              <a:prstGeom prst="rect">
                <a:avLst/>
              </a:prstGeom>
              <a:blipFill rotWithShape="1">
                <a:blip r:embed="rId7"/>
                <a:stretch>
                  <a:fillRect l="-418" t="-1075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égende encadrée 1 4"/>
          <p:cNvSpPr/>
          <p:nvPr/>
        </p:nvSpPr>
        <p:spPr>
          <a:xfrm rot="16200000">
            <a:off x="2187361" y="3962686"/>
            <a:ext cx="450050" cy="494075"/>
          </a:xfrm>
          <a:prstGeom prst="borderCallout1">
            <a:avLst>
              <a:gd name="adj1" fmla="val 18750"/>
              <a:gd name="adj2" fmla="val -8333"/>
              <a:gd name="adj3" fmla="val -85266"/>
              <a:gd name="adj4" fmla="val -212726"/>
            </a:avLst>
          </a:prstGeom>
          <a:noFill/>
          <a:ln w="63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-31650" y="2218746"/>
                <a:ext cx="53105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latin typeface="Bradley Hand ITC" panose="03070402050302030203" pitchFamily="66" charset="0"/>
                  </a:rPr>
                  <a:t>Trajectory of the S-matrix pole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with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a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coupling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constant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𝜆</m:t>
                    </m:r>
                    <m:r>
                      <a:rPr lang="fr-F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>
                    <a:latin typeface="Bradley Hand ITC" panose="03070402050302030203" pitchFamily="66" charset="0"/>
                  </a:rPr>
                  <a:t>with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b="0" i="0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650" y="2218746"/>
                <a:ext cx="5310590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74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6555" y="2858372"/>
                <a:ext cx="1035115" cy="697776"/>
              </a:xfrm>
              <a:prstGeom prst="wedgeRectCallout">
                <a:avLst>
                  <a:gd name="adj1" fmla="val 124613"/>
                  <a:gd name="adj2" fmla="val 137012"/>
                </a:avLst>
              </a:prstGeom>
              <a:noFill/>
              <a:ln w="63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 err="1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Algebraic</a:t>
                </a:r>
                <a:r>
                  <a:rPr lang="fr-FR" sz="1200" b="1" dirty="0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sz="1200" b="1" dirty="0" err="1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branching</a:t>
                </a:r>
                <a:r>
                  <a:rPr lang="fr-FR" sz="1200" b="1" dirty="0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 point </a:t>
                </a:r>
                <a14:m>
                  <m:oMath xmlns:m="http://schemas.openxmlformats.org/officeDocument/2006/math">
                    <m:r>
                      <a:rPr lang="fr-FR" sz="1200" i="1" smtClean="0">
                        <a:solidFill>
                          <a:srgbClr val="0066FF"/>
                        </a:solidFill>
                        <a:latin typeface="Cambria Math"/>
                      </a:rPr>
                      <m:t>𝜆</m:t>
                    </m:r>
                    <m:sSub>
                      <m:sSubPr>
                        <m:ctrlPr>
                          <a:rPr lang="fr-FR" sz="1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 smtClean="0">
                            <a:solidFill>
                              <a:srgbClr val="0066FF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fr-FR" sz="1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fr-FR" sz="12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200" b="1" dirty="0" smtClean="0">
                    <a:solidFill>
                      <a:srgbClr val="0066FF"/>
                    </a:solidFill>
                    <a:latin typeface="Bradley Hand ITC" panose="03070402050302030203" pitchFamily="66" charset="0"/>
                  </a:rPr>
                  <a:t>  </a:t>
                </a:r>
                <a:endParaRPr lang="en-US" sz="1200" b="1" dirty="0">
                  <a:solidFill>
                    <a:srgbClr val="0066FF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2858372"/>
                <a:ext cx="1035115" cy="697776"/>
              </a:xfrm>
              <a:prstGeom prst="wedgeRectCallout">
                <a:avLst>
                  <a:gd name="adj1" fmla="val 124613"/>
                  <a:gd name="adj2" fmla="val 137012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 w="6350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412386" y="3294538"/>
                <a:ext cx="10919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Bound state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8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386" y="3294538"/>
                <a:ext cx="1091966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1676" t="-1163" r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131840" y="4658572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Resonance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8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658572"/>
                <a:ext cx="986167" cy="523220"/>
              </a:xfrm>
              <a:prstGeom prst="rect">
                <a:avLst/>
              </a:prstGeom>
              <a:blipFill rotWithShape="1">
                <a:blip r:embed="rId11"/>
                <a:stretch>
                  <a:fillRect l="-1852" t="-1163" r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401739" y="4658572"/>
                <a:ext cx="13372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rgbClr val="008000"/>
                    </a:solidFill>
                    <a:latin typeface="Bradley Hand ITC" panose="03070402050302030203" pitchFamily="66" charset="0"/>
                  </a:rPr>
                  <a:t>Anti-resonance</a:t>
                </a:r>
                <a:endParaRPr lang="fr-FR" sz="1400" b="1" dirty="0" smtClean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i="1">
                          <a:solidFill>
                            <a:srgbClr val="008000"/>
                          </a:solidFill>
                          <a:latin typeface="Cambria Math"/>
                        </a:rPr>
                        <m:t>𝜆</m:t>
                      </m:r>
                      <m:sSub>
                        <m:sSubPr>
                          <m:ctrlPr>
                            <a:rPr lang="fr-FR" sz="1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8000"/>
                              </a:solidFill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008000"/>
                  </a:solidFill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39" y="4658572"/>
                <a:ext cx="1337226" cy="523220"/>
              </a:xfrm>
              <a:prstGeom prst="rect">
                <a:avLst/>
              </a:prstGeom>
              <a:blipFill rotWithShape="1">
                <a:blip r:embed="rId12"/>
                <a:stretch>
                  <a:fillRect l="-1370" t="-1163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28600" y="728700"/>
                <a:ext cx="87538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latin typeface="Bradley Hand ITC" panose="03070402050302030203" pitchFamily="66" charset="0"/>
                  </a:rPr>
                  <a:t>In QM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scattering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problem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the « 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Energy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manifold »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E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not an axis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, but a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two-dimensional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Riemann </a:t>
                </a:r>
                <a:r>
                  <a:rPr lang="fr-FR" sz="1400" dirty="0" err="1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sheet</a:t>
                </a:r>
                <a:r>
                  <a:rPr lang="fr-FR" sz="1400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err="1" smtClean="0">
                    <a:latin typeface="Bradley Hand ITC" panose="03070402050302030203" pitchFamily="66" charset="0"/>
                  </a:rPr>
                  <a:t>When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moving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from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bound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state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region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(axis!) to continuum one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should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take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into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account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the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proper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analytical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sz="1400" dirty="0" err="1" smtClean="0">
                    <a:latin typeface="Bradley Hand ITC" panose="03070402050302030203" pitchFamily="66" charset="0"/>
                  </a:rPr>
                  <a:t>behavior</a:t>
                </a:r>
                <a:r>
                  <a:rPr lang="fr-FR" sz="1400" dirty="0" smtClean="0">
                    <a:latin typeface="Bradley Hand ITC" panose="03070402050302030203" pitchFamily="66" charset="0"/>
                  </a:rPr>
                  <a:t>: 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branching points + non-trivial </a:t>
                </a:r>
                <a:r>
                  <a:rPr lang="fr-FR" sz="1400" b="1" dirty="0" err="1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dependence</a:t>
                </a:r>
                <a:r>
                  <a:rPr lang="fr-FR" sz="1400" b="1" dirty="0" smtClean="0">
                    <a:solidFill>
                      <a:srgbClr val="C00000"/>
                    </a:solidFill>
                    <a:latin typeface="Bradley Hand ITC" panose="03070402050302030203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𝒌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latin typeface="Cambria Math"/>
                      </a:rPr>
                      <m:t>𝝀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𝑽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fr-FR" sz="1400" b="1" i="1" dirty="0" smtClean="0">
                  <a:latin typeface="Bradley Hand ITC" panose="03070402050302030203" pitchFamily="66" charset="0"/>
                </a:endParaRPr>
              </a:p>
              <a:p>
                <a:r>
                  <a:rPr lang="fr-FR" sz="1400" dirty="0" smtClean="0">
                    <a:latin typeface="Bradley Hand ITC" panose="03070402050302030203" pitchFamily="66" charset="0"/>
                  </a:rPr>
                  <a:t>  </a:t>
                </a:r>
                <a:endParaRPr lang="en-US" sz="1400" dirty="0">
                  <a:latin typeface="Bradley Hand ITC" panose="03070402050302030203" pitchFamily="66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28700"/>
                <a:ext cx="8753890" cy="954107"/>
              </a:xfrm>
              <a:prstGeom prst="rect">
                <a:avLst/>
              </a:prstGeom>
              <a:blipFill rotWithShape="1">
                <a:blip r:embed="rId13"/>
                <a:stretch>
                  <a:fillRect l="-139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97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50" y="1403775"/>
            <a:ext cx="3075950" cy="208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549866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5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 rotWithShape="1"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5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79871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1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9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58422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95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1530" y="818710"/>
            <a:ext cx="80468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5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 system short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summary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of the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experimental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&amp;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theoretical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results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Broad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resonances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some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misconceptions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in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interpreting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experimental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Solution of the 5 body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Faddeev-Yakubovsky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equations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for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nuclear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systems</a:t>
            </a: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Methods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to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extract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resonance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Resonances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in </a:t>
            </a:r>
            <a:r>
              <a:rPr lang="fr-FR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5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11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20" y="4415438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25" y="5354251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4875813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bc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15" y="3879050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296592" y="4876044"/>
            <a:ext cx="360000" cy="360000"/>
          </a:xfrm>
          <a:prstGeom prst="ellipse">
            <a:avLst/>
          </a:prstGeom>
          <a:gradFill flip="none" rotWithShape="1">
            <a:gsLst>
              <a:gs pos="4000">
                <a:srgbClr val="000082"/>
              </a:gs>
              <a:gs pos="30000">
                <a:srgbClr val="66008F"/>
              </a:gs>
              <a:gs pos="51000">
                <a:srgbClr val="BA0066"/>
              </a:gs>
              <a:gs pos="73000">
                <a:srgbClr val="F1DEAD">
                  <a:lumMod val="62000"/>
                  <a:lumOff val="38000"/>
                  <a:alpha val="50000"/>
                </a:srgbClr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hiller" panose="04020404031007020602" pitchFamily="8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194995" y="4109237"/>
            <a:ext cx="425005" cy="53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513284" y="3879050"/>
            <a:ext cx="49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>
                <a:latin typeface="Chiller" panose="04020404031007020602" pitchFamily="82" charset="0"/>
              </a:rPr>
              <a:t>1</a:t>
            </a:r>
            <a:r>
              <a:rPr lang="fr-FR" sz="2800" dirty="0" smtClean="0">
                <a:latin typeface="Chiller" panose="04020404031007020602" pitchFamily="82" charset="0"/>
              </a:rPr>
              <a:t>S</a:t>
            </a:r>
            <a:r>
              <a:rPr lang="fr-FR" sz="2800" baseline="-25000" dirty="0" smtClean="0">
                <a:latin typeface="Chiller" panose="04020404031007020602" pitchFamily="82" charset="0"/>
              </a:rPr>
              <a:t>0</a:t>
            </a:r>
            <a:endParaRPr lang="en-US" sz="2800" baseline="-25000" dirty="0">
              <a:latin typeface="Chiller" panose="04020404031007020602" pitchFamily="82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472101" y="4645625"/>
            <a:ext cx="1530170" cy="1393665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hiller" panose="04020404031007020602" pitchFamily="8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758704" y="4753012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77029" y="3609020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67963" y="5169585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056558" y="5629960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53200" y="4866333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p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844382" y="5689693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>
                <a:latin typeface="Chiller" panose="04020404031007020602" pitchFamily="82" charset="0"/>
              </a:rPr>
              <a:t>3</a:t>
            </a:r>
            <a:r>
              <a:rPr lang="fr-FR" sz="2800" dirty="0" smtClean="0">
                <a:latin typeface="Chiller" panose="04020404031007020602" pitchFamily="82" charset="0"/>
              </a:rPr>
              <a:t>H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</p:spTree>
    <p:extLst>
      <p:ext uri="{BB962C8B-B14F-4D97-AF65-F5344CB8AC3E}">
        <p14:creationId xmlns:p14="http://schemas.microsoft.com/office/powerpoint/2010/main" val="251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237185" y="-13451"/>
            <a:ext cx="2590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ACCC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20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99533"/>
              </p:ext>
            </p:extLst>
          </p:nvPr>
        </p:nvGraphicFramePr>
        <p:xfrm>
          <a:off x="341530" y="2753789"/>
          <a:ext cx="4985505" cy="3465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0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530" y="2753789"/>
                        <a:ext cx="4985505" cy="3465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latin typeface="Bradley Hand ITC" panose="03070402050302030203" pitchFamily="66" charset="0"/>
                  </a:rPr>
                  <a:t>ACCC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method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(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V.I. 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Kukulin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 et al., « Theory of </a:t>
                </a:r>
                <a:r>
                  <a:rPr lang="fr-FR" sz="1200" dirty="0" err="1" smtClean="0">
                    <a:latin typeface="Bradley Hand ITC" panose="03070402050302030203" pitchFamily="66" charset="0"/>
                  </a:rPr>
                  <a:t>resonances</a:t>
                </a:r>
                <a:r>
                  <a:rPr lang="fr-FR" sz="1200" dirty="0" smtClean="0">
                    <a:latin typeface="Bradley Hand ITC" panose="03070402050302030203" pitchFamily="66" charset="0"/>
                  </a:rPr>
                  <a:t> », Kluwer AP 1989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Add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artificial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potential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to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Hamiltonian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  <a:sym typeface="Symbol"/>
                      </a:rPr>
                      <m:t></m:t>
                    </m:r>
                    <m:r>
                      <a:rPr lang="fr-FR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fr-FR" b="0" i="1" dirty="0" smtClean="0">
                    <a:latin typeface="Bradley Hand ITC" panose="03070402050302030203" pitchFamily="66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err="1" smtClean="0">
                    <a:latin typeface="Bradley Hand ITC" panose="03070402050302030203" pitchFamily="66" charset="0"/>
                  </a:rPr>
                  <a:t>Calculate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0" dirty="0" err="1" smtClean="0">
                    <a:latin typeface="Bradley Hand ITC" panose="03070402050302030203" pitchFamily="66" charset="0"/>
                  </a:rPr>
                  <a:t>several</a:t>
                </a:r>
                <a:r>
                  <a:rPr lang="fr-FR" b="0" dirty="0" smtClean="0">
                    <a:latin typeface="Bradley Hand ITC" panose="03070402050302030203" pitchFamily="66" charset="0"/>
                  </a:rPr>
                  <a:t> binding </a:t>
                </a:r>
                <a:r>
                  <a:rPr lang="fr-FR" dirty="0" err="1">
                    <a:latin typeface="Bradley Hand ITC" panose="03070402050302030203" pitchFamily="66" charset="0"/>
                  </a:rPr>
                  <a:t>e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nergies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of the system </a:t>
                </a:r>
                <a:r>
                  <a:rPr lang="fr-FR" dirty="0" err="1" smtClean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 smtClean="0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 smtClean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Determine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accurately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  <m:r>
                      <a:rPr lang="fr-FR" b="0" i="0" baseline="-2500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such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</a:t>
                </a:r>
                <a:r>
                  <a:rPr lang="fr-FR" dirty="0" err="1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that</a:t>
                </a:r>
                <a:r>
                  <a:rPr lang="fr-FR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fr-FR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Bradley Hand ITC" panose="03070402050302030203" pitchFamily="66" charset="0"/>
                  </a:rPr>
                  <a:t>)=0 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 smtClean="0">
                    <a:latin typeface="Bradley Hand ITC" panose="03070402050302030203" pitchFamily="66" charset="0"/>
                  </a:rPr>
                  <a:t>Extrapolate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 E</a:t>
                </a:r>
                <a:r>
                  <a:rPr lang="fr-FR" baseline="-25000" dirty="0" smtClean="0">
                    <a:latin typeface="Bradley Hand ITC" panose="03070402050302030203" pitchFamily="66" charset="0"/>
                  </a:rPr>
                  <a:t>res</a:t>
                </a:r>
                <a:r>
                  <a:rPr lang="fr-FR" dirty="0" smtClean="0">
                    <a:latin typeface="Bradley Hand ITC" panose="03070402050302030203" pitchFamily="66" charset="0"/>
                  </a:rPr>
                  <a:t>=E(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=0) using </a:t>
                </a:r>
                <a:r>
                  <a:rPr lang="fr-FR" dirty="0">
                    <a:latin typeface="Bradley Hand ITC" panose="03070402050302030203" pitchFamily="66" charset="0"/>
                  </a:rPr>
                  <a:t>E</a:t>
                </a:r>
                <a:r>
                  <a:rPr lang="fr-FR" baseline="-25000" dirty="0" err="1">
                    <a:latin typeface="Bradley Hand ITC" panose="03070402050302030203" pitchFamily="66" charset="0"/>
                  </a:rPr>
                  <a:t>i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  <a:sym typeface="Symbol"/>
                      </a:rPr>
                      <m:t>(</m:t>
                    </m:r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</m:oMath>
                </a14:m>
                <a:r>
                  <a:rPr lang="en-US" baseline="-25000" dirty="0">
                    <a:latin typeface="Bradley Hand ITC" panose="03070402050302030203" pitchFamily="66" charset="0"/>
                  </a:rPr>
                  <a:t>i</a:t>
                </a:r>
                <a:r>
                  <a:rPr lang="en-US" dirty="0" smtClean="0">
                    <a:latin typeface="Bradley Hand ITC" panose="03070402050302030203" pitchFamily="66" charset="0"/>
                  </a:rPr>
                  <a:t>) and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sym typeface="Symbol"/>
                      </a:rPr>
                      <m:t></m:t>
                    </m:r>
                    <m:r>
                      <a:rPr lang="fr-FR" baseline="-25000">
                        <a:latin typeface="Cambria Math"/>
                        <a:sym typeface="Symbol"/>
                      </a:rPr>
                      <m:t>0</m:t>
                    </m:r>
                  </m:oMath>
                </a14:m>
                <a:r>
                  <a:rPr lang="en-US" dirty="0" smtClean="0">
                    <a:latin typeface="Bradley Hand ITC" panose="03070402050302030203" pitchFamily="66" charset="0"/>
                  </a:rPr>
                  <a:t> values, knowing that</a:t>
                </a:r>
              </a:p>
              <a:p>
                <a:pPr algn="ctr"/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</a:rPr>
                              <m:t>𝑟𝑒𝑠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</a:rPr>
                          <m:t>(</m:t>
                        </m:r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</m:t>
                        </m:r>
                        <m:r>
                          <a:rPr lang="fr-FR" sz="1400" i="1">
                            <a:latin typeface="Cambria Math"/>
                            <a:ea typeface="Cambria Math"/>
                            <a:sym typeface="Symbol"/>
                          </a:rPr>
                          <m:t>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/>
                            <a:sym typeface="Symbol"/>
                          </a:rPr>
                          <m:t>)</m:t>
                        </m:r>
                      </m:e>
                    </m:rad>
                    <m:r>
                      <a:rPr lang="fr-FR" sz="1400">
                        <a:latin typeface="Cambria Math"/>
                      </a:rPr>
                      <m:t>~</m:t>
                    </m:r>
                    <m:r>
                      <a:rPr lang="fr-FR" sz="1400" i="1">
                        <a:latin typeface="Cambria Math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1400" i="1">
                            <a:latin typeface="Cambria Math"/>
                            <a:sym typeface="Symbol"/>
                          </a:rPr>
                          <m:t>−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</m:t>
                            </m:r>
                          </m:e>
                          <m:sub>
                            <m:r>
                              <a:rPr lang="fr-FR" sz="1400" i="1">
                                <a:latin typeface="Cambria Math"/>
                                <a:sym typeface="Symbol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16" y="783200"/>
                <a:ext cx="6983002" cy="2274597"/>
              </a:xfrm>
              <a:prstGeom prst="rect">
                <a:avLst/>
              </a:prstGeom>
              <a:blipFill>
                <a:blip r:embed="rId7"/>
                <a:stretch>
                  <a:fillRect l="-698" t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u="sng" dirty="0" smtClean="0"/>
                  <a:t>2b-example</a:t>
                </a:r>
                <a:endParaRPr lang="fr-FR" b="0" i="1" u="sng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fr-FR" sz="1100" b="0" i="1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fr-FR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100" b="0" i="1" smtClean="0">
                              <a:latin typeface="Cambria Math"/>
                            </a:rPr>
                            <m:t>1.8</m:t>
                          </m:r>
                        </m:num>
                        <m:den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fr-F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1438.72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b="0" i="1" smtClean="0">
                                  <a:latin typeface="Cambria Math"/>
                                </a:rPr>
                                <m:t>−3.11</m:t>
                              </m:r>
                              <m:r>
                                <a:rPr lang="fr-FR" sz="1100" b="0" i="1" smtClean="0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−626.885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−1.55</m:t>
                              </m:r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1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smtClean="0">
                          <a:latin typeface="Cambria Math"/>
                        </a:rPr>
                        <m:t>𝜆</m:t>
                      </m:r>
                      <m:r>
                        <a:rPr lang="fr-FR" sz="1100" i="1">
                          <a:latin typeface="Cambria Math"/>
                        </a:rPr>
                        <m:t>𝑉</m:t>
                      </m:r>
                      <m:r>
                        <a:rPr lang="fr-FR" sz="1100" b="0" i="1" smtClean="0">
                          <a:latin typeface="Cambria Math"/>
                        </a:rPr>
                        <m:t>(</m:t>
                      </m:r>
                      <m:r>
                        <a:rPr lang="fr-FR" sz="1100" b="0" i="1" smtClean="0">
                          <a:latin typeface="Cambria Math"/>
                        </a:rPr>
                        <m:t>𝑟</m:t>
                      </m:r>
                      <m:r>
                        <a:rPr lang="fr-FR" sz="1100" b="0" i="1" smtClean="0">
                          <a:latin typeface="Cambria Math"/>
                        </a:rPr>
                        <m:t>)=</m:t>
                      </m:r>
                      <m:r>
                        <a:rPr lang="fr-FR" sz="11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fr-FR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sz="1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1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sz="11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100" b="0" i="1" smtClean="0">
                              <a:latin typeface="Cambria Math"/>
                            </a:rPr>
                            <m:t>/3.5</m:t>
                          </m:r>
                        </m:sup>
                      </m:sSup>
                    </m:oMath>
                  </m:oMathPara>
                </a14:m>
                <a:endParaRPr lang="fr-FR" sz="1100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4784678"/>
                <a:ext cx="3311676" cy="878638"/>
              </a:xfrm>
              <a:prstGeom prst="rect">
                <a:avLst/>
              </a:prstGeom>
              <a:blipFill rotWithShape="1">
                <a:blip r:embed="rId8"/>
                <a:stretch>
                  <a:fillRect t="-2740" b="-685"/>
                </a:stretch>
              </a:blipFill>
              <a:ln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 smtClean="0">
                    <a:latin typeface="Bradley Hand ITC" panose="03070402050302030203" pitchFamily="66" charset="0"/>
                  </a:rPr>
                  <a:t>Padé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 extrapolation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is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 </a:t>
                </a:r>
                <a:r>
                  <a:rPr lang="fr-FR" b="1" dirty="0" err="1" smtClean="0">
                    <a:latin typeface="Bradley Hand ITC" panose="03070402050302030203" pitchFamily="66" charset="0"/>
                  </a:rPr>
                  <a:t>used</a:t>
                </a:r>
                <a:r>
                  <a:rPr lang="fr-FR" b="1" dirty="0" smtClean="0">
                    <a:latin typeface="Bradley Hand ITC" panose="03070402050302030203" pitchFamily="66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</a:rPr>
                            <m:t>(</m:t>
                          </m:r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</m:t>
                          </m:r>
                          <m:r>
                            <a:rPr lang="fr-FR" sz="1200" i="1">
                              <a:latin typeface="Cambria Math"/>
                              <a:ea typeface="Cambria Math"/>
                              <a:sym typeface="Symbol"/>
                            </a:rPr>
                            <m:t>→</m:t>
                          </m:r>
                          <m:sSub>
                            <m:sSubPr>
                              <m:ctrlPr>
                                <a:rPr lang="fr-FR" sz="1200" i="1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</m:t>
                              </m:r>
                            </m:e>
                            <m:sub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200" i="1">
                              <a:latin typeface="Cambria Math"/>
                              <a:sym typeface="Symbol"/>
                            </a:rPr>
                            <m:t>)</m:t>
                          </m:r>
                        </m:e>
                      </m:rad>
                      <m:r>
                        <a:rPr lang="fr-FR" sz="1200" b="0" i="0" smtClean="0">
                          <a:latin typeface="Cambria Math"/>
                        </a:rPr>
                        <m:t>=</m:t>
                      </m:r>
                      <m:r>
                        <a:rPr lang="fr-FR" sz="1200" b="0" i="1" smtClean="0">
                          <a:latin typeface="Cambria Math"/>
                        </a:rPr>
                        <m:t>𝑖𝑃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200" i="1">
                                  <a:latin typeface="Cambria Math"/>
                                  <a:sym typeface="Symbol"/>
                                </a:rPr>
                                <m:t>−</m:t>
                              </m:r>
                              <m:sSub>
                                <m:sSub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</m:t>
                                  </m:r>
                                </m:e>
                                <m:sub>
                                  <m:r>
                                    <a:rPr lang="fr-FR" sz="1200" i="1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e>
                      </m:d>
                    </m:oMath>
                  </m:oMathPara>
                </a14:m>
                <a:endParaRPr lang="fr-FR" sz="1200" b="0" i="1" dirty="0" smtClean="0">
                  <a:latin typeface="Cambria Math"/>
                  <a:sym typeface="Symbol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/>
                            </a:rPr>
                            <m:t>𝑛</m:t>
                          </m:r>
                          <m:r>
                            <a:rPr lang="fr-FR" sz="1200" i="1">
                              <a:latin typeface="Cambria Math"/>
                            </a:rPr>
                            <m:t>,</m:t>
                          </m:r>
                          <m:r>
                            <a:rPr lang="fr-FR" sz="1200" i="1">
                              <a:latin typeface="Cambria Math"/>
                            </a:rPr>
                            <m:t>𝑚</m:t>
                          </m:r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(</m:t>
                      </m:r>
                      <m:r>
                        <a:rPr lang="fr-FR" sz="1200" b="0" i="1" smtClean="0">
                          <a:latin typeface="Cambria Math"/>
                        </a:rPr>
                        <m:t>𝑞</m:t>
                      </m:r>
                      <m:r>
                        <a:rPr lang="fr-FR" sz="1200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b="0" i="1" dirty="0" smtClean="0">
                              <a:latin typeface="Cambria Math"/>
                            </a:rPr>
                            <m:t>𝑞</m:t>
                          </m:r>
                          <m:r>
                            <a:rPr lang="fr-FR" sz="1200" b="0" i="1" dirty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200" b="0" i="1" dirty="0" smtClean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fr-FR" sz="1200" b="0" i="1" dirty="0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1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1200" i="1" dirty="0">
                              <a:latin typeface="Cambria Math"/>
                            </a:rPr>
                            <m:t>𝑞</m:t>
                          </m:r>
                          <m:r>
                            <a:rPr lang="fr-FR" sz="1200" i="1" dirty="0">
                              <a:latin typeface="Cambria Math"/>
                            </a:rPr>
                            <m:t>+..+</m:t>
                          </m:r>
                          <m:sSub>
                            <m:sSub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dirty="0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fr-FR" sz="1200" b="0" i="1" dirty="0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815" y="2665995"/>
                <a:ext cx="3289875" cy="997132"/>
              </a:xfrm>
              <a:prstGeom prst="rect">
                <a:avLst/>
              </a:prstGeom>
              <a:blipFill rotWithShape="1">
                <a:blip r:embed="rId9"/>
                <a:stretch>
                  <a:fillRect l="-1670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0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560792" y="24649"/>
            <a:ext cx="5545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Exterior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complex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method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21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8600" y="762000"/>
            <a:ext cx="5885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Complex scaling: 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22197"/>
              </p:ext>
            </p:extLst>
          </p:nvPr>
        </p:nvGraphicFramePr>
        <p:xfrm>
          <a:off x="2528645" y="1280101"/>
          <a:ext cx="3067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1" name="Équation" r:id="rId5" imgW="2044440" imgH="304560" progId="Equation.3">
                  <p:embed/>
                </p:oleObj>
              </mc:Choice>
              <mc:Fallback>
                <p:oleObj name="Équation" r:id="rId5" imgW="204444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645" y="1280101"/>
                        <a:ext cx="3067050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293852" y="753409"/>
            <a:ext cx="2706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exp. bound if </a:t>
            </a:r>
            <a:r>
              <a:rPr lang="en-US" sz="1600" i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</a:rPr>
              <a:t>0&lt;</a:t>
            </a:r>
            <a:r>
              <a:rPr lang="en-US" sz="1600" dirty="0" smtClean="0">
                <a:solidFill>
                  <a:srgbClr val="C00000"/>
                </a:solidFill>
                <a:latin typeface="Symbol" pitchFamily="18" charset="2"/>
              </a:rPr>
              <a:t>q&lt;p</a:t>
            </a:r>
          </a:p>
          <a:p>
            <a:r>
              <a:rPr lang="fr-FR" sz="1600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for </a:t>
            </a:r>
            <a:r>
              <a:rPr lang="fr-FR" sz="1600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resonance</a:t>
            </a:r>
            <a:r>
              <a:rPr lang="fr-FR" sz="1600" dirty="0" smtClean="0">
                <a:solidFill>
                  <a:srgbClr val="C00000"/>
                </a:solidFill>
                <a:latin typeface="Symbol" pitchFamily="18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Book Antiqua" pitchFamily="18" charset="0"/>
              </a:rPr>
              <a:t>arg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</a:rPr>
              <a:t>(E</a:t>
            </a:r>
            <a:r>
              <a:rPr lang="en-US" sz="1600" baseline="-25000" dirty="0" smtClean="0">
                <a:solidFill>
                  <a:srgbClr val="C00000"/>
                </a:solidFill>
                <a:latin typeface="Book Antiqua" pitchFamily="18" charset="0"/>
              </a:rPr>
              <a:t>R</a:t>
            </a:r>
            <a:r>
              <a:rPr lang="en-US" sz="1600" dirty="0" smtClean="0">
                <a:solidFill>
                  <a:srgbClr val="C00000"/>
                </a:solidFill>
                <a:latin typeface="Book Antiqua" pitchFamily="18" charset="0"/>
              </a:rPr>
              <a:t>)/2&lt;</a:t>
            </a:r>
            <a:r>
              <a:rPr lang="en-US" sz="1600" dirty="0" smtClean="0">
                <a:solidFill>
                  <a:srgbClr val="C00000"/>
                </a:solidFill>
                <a:latin typeface="Symbol" pitchFamily="18" charset="2"/>
              </a:rPr>
              <a:t>q&lt;p</a:t>
            </a:r>
            <a:endParaRPr lang="en-US" sz="1600" dirty="0">
              <a:solidFill>
                <a:srgbClr val="C00000"/>
              </a:solidFill>
              <a:latin typeface="Symbol" pitchFamily="18" charset="2"/>
            </a:endParaRPr>
          </a:p>
          <a:p>
            <a:endParaRPr lang="en-US" sz="1600" dirty="0">
              <a:solidFill>
                <a:srgbClr val="C00000"/>
              </a:solidFill>
              <a:latin typeface="Symbol" pitchFamily="18" charset="2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4930057" y="1277799"/>
            <a:ext cx="914400" cy="46166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9575" y="4974308"/>
            <a:ext cx="462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Smooth exterior complex scaling (SECSM): </a:t>
            </a:r>
            <a:endParaRPr lang="en-GB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187682"/>
              </p:ext>
            </p:extLst>
          </p:nvPr>
        </p:nvGraphicFramePr>
        <p:xfrm>
          <a:off x="2805113" y="923925"/>
          <a:ext cx="1085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2" name="Équation" r:id="rId7" imgW="723586" imgH="266584" progId="Equation.3">
                  <p:embed/>
                </p:oleObj>
              </mc:Choice>
              <mc:Fallback>
                <p:oleObj name="Équation" r:id="rId7" imgW="723586" imgH="266584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923925"/>
                        <a:ext cx="10858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 flipV="1">
            <a:off x="6912260" y="578727"/>
            <a:ext cx="0" cy="19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912260" y="2025714"/>
            <a:ext cx="16651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912260" y="2025714"/>
            <a:ext cx="1530170" cy="0"/>
          </a:xfrm>
          <a:prstGeom prst="line">
            <a:avLst/>
          </a:prstGeom>
          <a:ln>
            <a:solidFill>
              <a:srgbClr val="CC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6912260" y="1185465"/>
            <a:ext cx="1215135" cy="840249"/>
          </a:xfrm>
          <a:prstGeom prst="line">
            <a:avLst/>
          </a:prstGeom>
          <a:ln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irage 32"/>
          <p:cNvSpPr/>
          <p:nvPr/>
        </p:nvSpPr>
        <p:spPr>
          <a:xfrm flipH="1">
            <a:off x="7564832" y="1643439"/>
            <a:ext cx="225025" cy="314267"/>
          </a:xfrm>
          <a:prstGeom prst="bentArrow">
            <a:avLst/>
          </a:prstGeom>
          <a:noFill/>
          <a:ln w="9525">
            <a:solidFill>
              <a:srgbClr val="99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7137285" y="1890699"/>
            <a:ext cx="45719" cy="22502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236548" y="1700704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548" y="1700704"/>
                <a:ext cx="385362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6204089" y="61967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Im(r)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222219" y="21378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radley Hand ITC" panose="03070402050302030203" pitchFamily="66" charset="0"/>
              </a:rPr>
              <a:t>Re</a:t>
            </a:r>
            <a:r>
              <a:rPr lang="fr-FR" dirty="0" smtClean="0">
                <a:latin typeface="Bradley Hand ITC" panose="03070402050302030203" pitchFamily="66" charset="0"/>
              </a:rPr>
              <a:t>(r)</a:t>
            </a:r>
            <a:endParaRPr lang="en-US" dirty="0">
              <a:latin typeface="Bradley Hand ITC" panose="03070402050302030203" pitchFamily="66" charset="0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6916692" y="2530173"/>
            <a:ext cx="0" cy="19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916692" y="3977160"/>
            <a:ext cx="16651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6916692" y="3977160"/>
            <a:ext cx="1530170" cy="0"/>
          </a:xfrm>
          <a:prstGeom prst="line">
            <a:avLst/>
          </a:prstGeom>
          <a:ln>
            <a:solidFill>
              <a:srgbClr val="CC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7481236" y="3136911"/>
            <a:ext cx="1215135" cy="840249"/>
          </a:xfrm>
          <a:prstGeom prst="line">
            <a:avLst/>
          </a:prstGeom>
          <a:ln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Virage 44"/>
          <p:cNvSpPr/>
          <p:nvPr/>
        </p:nvSpPr>
        <p:spPr>
          <a:xfrm flipH="1">
            <a:off x="7976290" y="3652150"/>
            <a:ext cx="225025" cy="314267"/>
          </a:xfrm>
          <a:prstGeom prst="bentArrow">
            <a:avLst/>
          </a:prstGeom>
          <a:noFill/>
          <a:ln w="9525">
            <a:solidFill>
              <a:srgbClr val="99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c 45"/>
          <p:cNvSpPr/>
          <p:nvPr/>
        </p:nvSpPr>
        <p:spPr>
          <a:xfrm>
            <a:off x="7749286" y="3789040"/>
            <a:ext cx="67864" cy="272801"/>
          </a:xfrm>
          <a:prstGeom prst="arc">
            <a:avLst>
              <a:gd name="adj1" fmla="val 16200000"/>
              <a:gd name="adj2" fmla="val 26716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7747455" y="3624617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455" y="3624617"/>
                <a:ext cx="38536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oneTexte 47"/>
          <p:cNvSpPr txBox="1"/>
          <p:nvPr/>
        </p:nvSpPr>
        <p:spPr>
          <a:xfrm>
            <a:off x="6204089" y="264570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Im(r)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226651" y="408931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radley Hand ITC" panose="03070402050302030203" pitchFamily="66" charset="0"/>
              </a:rPr>
              <a:t>Re</a:t>
            </a:r>
            <a:r>
              <a:rPr lang="fr-FR" dirty="0" smtClean="0">
                <a:latin typeface="Bradley Hand ITC" panose="03070402050302030203" pitchFamily="66" charset="0"/>
              </a:rPr>
              <a:t>(r)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97906" y="403756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r</a:t>
            </a:r>
            <a:r>
              <a:rPr lang="fr-FR" baseline="-25000" dirty="0" smtClean="0">
                <a:latin typeface="Bradley Hand ITC" panose="03070402050302030203" pitchFamily="66" charset="0"/>
              </a:rPr>
              <a:t>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00810" y="296207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E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xterior complex scaling: 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3293811" y="2943019"/>
                <a:ext cx="3103414" cy="658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                                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b="0" dirty="0" smtClean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</m:t>
                    </m:r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811" y="2943019"/>
                <a:ext cx="3103414" cy="65845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/>
          <p:cNvSpPr txBox="1"/>
          <p:nvPr/>
        </p:nvSpPr>
        <p:spPr>
          <a:xfrm>
            <a:off x="297218" y="4222232"/>
            <a:ext cx="6165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Numerical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instabilities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due to non-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analyticity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(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sharpness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) of</a:t>
            </a:r>
          </a:p>
          <a:p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the transformation </a:t>
            </a:r>
            <a:endParaRPr lang="en-US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2726795" y="2333507"/>
                <a:ext cx="1794402" cy="3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)→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𝑟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95" y="2333507"/>
                <a:ext cx="1794402" cy="381451"/>
              </a:xfrm>
              <a:prstGeom prst="rect">
                <a:avLst/>
              </a:prstGeom>
              <a:blipFill rotWithShape="1">
                <a:blip r:embed="rId12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/>
          <p:cNvSpPr txBox="1"/>
          <p:nvPr/>
        </p:nvSpPr>
        <p:spPr>
          <a:xfrm>
            <a:off x="425960" y="2115724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Numerical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complications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when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transforming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short 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ranged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</a:p>
          <a:p>
            <a:r>
              <a:rPr lang="fr-FR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p</a:t>
            </a:r>
            <a:r>
              <a:rPr lang="fr-FR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otentials</a:t>
            </a:r>
            <a:r>
              <a:rPr lang="fr-FR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</a:t>
            </a:r>
            <a:endParaRPr lang="en-US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 flipV="1">
            <a:off x="6912259" y="4238485"/>
            <a:ext cx="0" cy="19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6912259" y="5685472"/>
            <a:ext cx="166518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6912259" y="5685472"/>
            <a:ext cx="1530170" cy="0"/>
          </a:xfrm>
          <a:prstGeom prst="line">
            <a:avLst/>
          </a:prstGeom>
          <a:ln>
            <a:solidFill>
              <a:srgbClr val="CC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7681777" y="4807059"/>
            <a:ext cx="1064890" cy="710536"/>
          </a:xfrm>
          <a:prstGeom prst="line">
            <a:avLst/>
          </a:prstGeom>
          <a:ln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Virage 82"/>
          <p:cNvSpPr/>
          <p:nvPr/>
        </p:nvSpPr>
        <p:spPr>
          <a:xfrm flipH="1">
            <a:off x="7902370" y="5355561"/>
            <a:ext cx="225025" cy="314267"/>
          </a:xfrm>
          <a:prstGeom prst="bentArrow">
            <a:avLst/>
          </a:prstGeom>
          <a:noFill/>
          <a:ln w="9525">
            <a:solidFill>
              <a:srgbClr val="99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c 83"/>
          <p:cNvSpPr/>
          <p:nvPr/>
        </p:nvSpPr>
        <p:spPr>
          <a:xfrm>
            <a:off x="7749285" y="5500806"/>
            <a:ext cx="63432" cy="269347"/>
          </a:xfrm>
          <a:prstGeom prst="arc">
            <a:avLst>
              <a:gd name="adj1" fmla="val 16200000"/>
              <a:gd name="adj2" fmla="val 22519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ZoneTexte 84"/>
              <p:cNvSpPr txBox="1"/>
              <p:nvPr/>
            </p:nvSpPr>
            <p:spPr>
              <a:xfrm>
                <a:off x="7739157" y="5379042"/>
                <a:ext cx="385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157" y="5379042"/>
                <a:ext cx="38536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ZoneTexte 85"/>
          <p:cNvSpPr txBox="1"/>
          <p:nvPr/>
        </p:nvSpPr>
        <p:spPr>
          <a:xfrm>
            <a:off x="8222218" y="579762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radley Hand ITC" panose="03070402050302030203" pitchFamily="66" charset="0"/>
              </a:rPr>
              <a:t>Re</a:t>
            </a:r>
            <a:r>
              <a:rPr lang="fr-FR" dirty="0" smtClean="0">
                <a:latin typeface="Bradley Hand ITC" panose="03070402050302030203" pitchFamily="66" charset="0"/>
              </a:rPr>
              <a:t>(r)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393473" y="574587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r</a:t>
            </a:r>
            <a:r>
              <a:rPr lang="fr-FR" baseline="-25000" dirty="0" smtClean="0">
                <a:latin typeface="Bradley Hand ITC" panose="03070402050302030203" pitchFamily="66" charset="0"/>
              </a:rPr>
              <a:t>0</a:t>
            </a:r>
            <a:endParaRPr lang="en-US" dirty="0"/>
          </a:p>
        </p:txBody>
      </p:sp>
      <p:sp>
        <p:nvSpPr>
          <p:cNvPr id="88" name="ZoneTexte 87"/>
          <p:cNvSpPr txBox="1"/>
          <p:nvPr/>
        </p:nvSpPr>
        <p:spPr>
          <a:xfrm>
            <a:off x="6194768" y="385065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Im(r)</a:t>
            </a:r>
            <a:endParaRPr lang="en-US" dirty="0">
              <a:latin typeface="Bradley Hand ITC" panose="03070402050302030203" pitchFamily="66" charset="0"/>
            </a:endParaRPr>
          </a:p>
        </p:txBody>
      </p:sp>
      <p:cxnSp>
        <p:nvCxnSpPr>
          <p:cNvPr id="89" name="Connecteur droit 88"/>
          <p:cNvCxnSpPr/>
          <p:nvPr/>
        </p:nvCxnSpPr>
        <p:spPr>
          <a:xfrm flipV="1">
            <a:off x="6920952" y="5674729"/>
            <a:ext cx="476954" cy="1"/>
          </a:xfrm>
          <a:prstGeom prst="line">
            <a:avLst/>
          </a:prstGeom>
          <a:ln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8420428">
            <a:off x="7270398" y="5331081"/>
            <a:ext cx="606392" cy="241578"/>
          </a:xfrm>
          <a:prstGeom prst="arc">
            <a:avLst>
              <a:gd name="adj1" fmla="val 16200000"/>
              <a:gd name="adj2" fmla="val 20934084"/>
            </a:avLst>
          </a:prstGeom>
          <a:ln>
            <a:solidFill>
              <a:srgbClr val="CC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/>
              <p:cNvSpPr txBox="1"/>
              <p:nvPr/>
            </p:nvSpPr>
            <p:spPr>
              <a:xfrm>
                <a:off x="3379953" y="5440928"/>
                <a:ext cx="3139449" cy="658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                                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b="0" dirty="0" smtClean="0"/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  <m:r>
                          <a:rPr lang="fr-F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</m:t>
                    </m:r>
                    <m:r>
                      <a:rPr lang="fr-FR" i="1">
                        <a:latin typeface="Cambria Math"/>
                      </a:rPr>
                      <m:t>𝑟</m:t>
                    </m:r>
                    <m:r>
                      <a:rPr lang="fr-FR" b="0" i="1" smtClean="0">
                        <a:latin typeface="Cambria Math"/>
                      </a:rPr>
                      <m:t>≫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4" name="ZoneText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953" y="5440928"/>
                <a:ext cx="3139449" cy="65845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ccolade ouvrante 91"/>
          <p:cNvSpPr/>
          <p:nvPr/>
        </p:nvSpPr>
        <p:spPr>
          <a:xfrm>
            <a:off x="3248092" y="3038325"/>
            <a:ext cx="45719" cy="467838"/>
          </a:xfrm>
          <a:prstGeom prst="leftBrac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ccolade ouvrante 95"/>
          <p:cNvSpPr/>
          <p:nvPr/>
        </p:nvSpPr>
        <p:spPr>
          <a:xfrm>
            <a:off x="3332395" y="5532852"/>
            <a:ext cx="45719" cy="467838"/>
          </a:xfrm>
          <a:prstGeom prst="leftBrac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6869" y="1827527"/>
            <a:ext cx="5979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Bradley Hand ITC" panose="03070402050302030203" pitchFamily="66" charset="0"/>
              </a:rPr>
              <a:t>J. </a:t>
            </a:r>
            <a:r>
              <a:rPr lang="en-US" sz="1200" i="1" dirty="0" err="1">
                <a:latin typeface="Bradley Hand ITC" panose="03070402050302030203" pitchFamily="66" charset="0"/>
              </a:rPr>
              <a:t>Nuttal</a:t>
            </a:r>
            <a:r>
              <a:rPr lang="en-US" sz="1200" i="1" dirty="0">
                <a:latin typeface="Bradley Hand ITC" panose="03070402050302030203" pitchFamily="66" charset="0"/>
              </a:rPr>
              <a:t> and H. L. Cohen, Phys. Rev. </a:t>
            </a:r>
            <a:r>
              <a:rPr lang="en-US" sz="1200" b="1" i="1" dirty="0" smtClean="0">
                <a:latin typeface="Bradley Hand ITC" panose="03070402050302030203" pitchFamily="66" charset="0"/>
              </a:rPr>
              <a:t>188 </a:t>
            </a:r>
            <a:r>
              <a:rPr lang="en-US" sz="1200" i="1" dirty="0" smtClean="0">
                <a:latin typeface="Bradley Hand ITC" panose="03070402050302030203" pitchFamily="66" charset="0"/>
              </a:rPr>
              <a:t>(1969</a:t>
            </a:r>
            <a:r>
              <a:rPr lang="en-US" sz="1200" i="1" dirty="0">
                <a:latin typeface="Bradley Hand ITC" panose="03070402050302030203" pitchFamily="66" charset="0"/>
              </a:rPr>
              <a:t>) </a:t>
            </a:r>
            <a:r>
              <a:rPr lang="en-US" sz="1200" i="1" dirty="0" smtClean="0">
                <a:latin typeface="Bradley Hand ITC" panose="03070402050302030203" pitchFamily="66" charset="0"/>
              </a:rPr>
              <a:t>1542; D. </a:t>
            </a:r>
            <a:r>
              <a:rPr lang="fr-FR" sz="1200" i="1" dirty="0" smtClean="0">
                <a:latin typeface="Bradley Hand ITC" panose="03070402050302030203" pitchFamily="66" charset="0"/>
              </a:rPr>
              <a:t>Hartree 1940’s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41" y="37752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545454"/>
                </a:solidFill>
                <a:latin typeface="Bradley Hand ITC" panose="03070402050302030203" pitchFamily="66" charset="0"/>
              </a:rPr>
              <a:t>B. </a:t>
            </a:r>
            <a:r>
              <a:rPr lang="en-US" sz="1200" i="1" dirty="0">
                <a:solidFill>
                  <a:srgbClr val="545454"/>
                </a:solidFill>
                <a:latin typeface="Bradley Hand ITC" panose="03070402050302030203" pitchFamily="66" charset="0"/>
              </a:rPr>
              <a:t>Simon</a:t>
            </a:r>
            <a:r>
              <a:rPr lang="en-US" sz="1200" dirty="0">
                <a:solidFill>
                  <a:srgbClr val="545454"/>
                </a:solidFill>
                <a:latin typeface="Bradley Hand ITC" panose="03070402050302030203" pitchFamily="66" charset="0"/>
              </a:rPr>
              <a:t>. Phys. Letters A, 71 (</a:t>
            </a:r>
            <a:r>
              <a:rPr lang="en-US" sz="1200" dirty="0" smtClean="0">
                <a:solidFill>
                  <a:srgbClr val="545454"/>
                </a:solidFill>
                <a:latin typeface="Bradley Hand ITC" panose="03070402050302030203" pitchFamily="66" charset="0"/>
              </a:rPr>
              <a:t>1979) 211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5" grpId="0"/>
      <p:bldP spid="45" grpId="0" animBg="1"/>
      <p:bldP spid="46" grpId="0" animBg="1"/>
      <p:bldP spid="47" grpId="0"/>
      <p:bldP spid="48" grpId="0"/>
      <p:bldP spid="49" grpId="0"/>
      <p:bldP spid="37" grpId="0"/>
      <p:bldP spid="51" grpId="0"/>
      <p:bldP spid="38" grpId="0"/>
      <p:bldP spid="50" grpId="0"/>
      <p:bldP spid="83" grpId="0" animBg="1"/>
      <p:bldP spid="84" grpId="0" animBg="1"/>
      <p:bldP spid="85" grpId="0"/>
      <p:bldP spid="86" grpId="0"/>
      <p:bldP spid="87" grpId="0"/>
      <p:bldP spid="88" grpId="0"/>
      <p:bldP spid="90" grpId="0" animBg="1"/>
      <p:bldP spid="94" grpId="0"/>
      <p:bldP spid="92" grpId="0" animBg="1"/>
      <p:bldP spid="9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227295" y="53297"/>
            <a:ext cx="1811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H(J=1/2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576517"/>
            <a:ext cx="534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Bradley Hand ITC" panose="03070402050302030203" pitchFamily="66" charset="0"/>
              </a:rPr>
              <a:t>nn</a:t>
            </a:r>
            <a:r>
              <a:rPr lang="fr-FR" dirty="0" smtClean="0">
                <a:latin typeface="Bradley Hand ITC" panose="03070402050302030203" pitchFamily="66" charset="0"/>
              </a:rPr>
              <a:t> interaction </a:t>
            </a:r>
            <a:r>
              <a:rPr lang="fr-FR" dirty="0" err="1" smtClean="0">
                <a:latin typeface="Bradley Hand ITC" panose="03070402050302030203" pitchFamily="66" charset="0"/>
              </a:rPr>
              <a:t>described</a:t>
            </a:r>
            <a:r>
              <a:rPr lang="fr-FR" dirty="0" smtClean="0">
                <a:latin typeface="Bradley Hand ITC" panose="03070402050302030203" pitchFamily="66" charset="0"/>
              </a:rPr>
              <a:t> by the MT I-III </a:t>
            </a:r>
            <a:r>
              <a:rPr lang="fr-FR" dirty="0" err="1" smtClean="0">
                <a:latin typeface="Bradley Hand ITC" panose="03070402050302030203" pitchFamily="66" charset="0"/>
              </a:rPr>
              <a:t>potential</a:t>
            </a:r>
            <a:endParaRPr lang="fr-FR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Bradley Hand ITC" panose="03070402050302030203" pitchFamily="66" charset="0"/>
              </a:rPr>
              <a:t>auxilliary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potential</a:t>
            </a:r>
            <a:r>
              <a:rPr lang="fr-FR" dirty="0" smtClean="0">
                <a:latin typeface="Bradley Hand ITC" panose="03070402050302030203" pitchFamily="66" charset="0"/>
              </a:rPr>
              <a:t> for ACCC  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149540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340"/>
            <a:ext cx="24479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42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7" y="1843808"/>
            <a:ext cx="7425850" cy="383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701570" y="5783383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)=1.4(1)-i1.2 (1)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20708" y="5751117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)=1.7(2)-i1.2 (1)</a:t>
            </a:r>
            <a:endParaRPr lang="en-US" dirty="0">
              <a:latin typeface="Bradley Hand ITC" panose="03070402050302030203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71473" y="1114912"/>
                <a:ext cx="4327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𝜌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i="1" dirty="0" smtClean="0">
                    <a:latin typeface="Cambria Math"/>
                  </a:rPr>
                  <a:t>=2</a:t>
                </a:r>
              </a:p>
              <a:p>
                <a:pPr algn="r"/>
                <a:endParaRPr lang="fr-FR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73" y="1114912"/>
                <a:ext cx="4327589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5660" r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8323611" y="830816"/>
                <a:ext cx="858825" cy="87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latin typeface="Cambria Math"/>
                            </a:rPr>
                            <m:t>5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611" y="830816"/>
                <a:ext cx="858825" cy="875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8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154079" y="20869"/>
            <a:ext cx="2989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H(J=1/2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&amp; 5/2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600" y="576517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latin typeface="Bradley Hand ITC" panose="03070402050302030203" pitchFamily="66" charset="0"/>
              </a:rPr>
              <a:t>nn</a:t>
            </a:r>
            <a:r>
              <a:rPr lang="fr-FR" dirty="0" smtClean="0">
                <a:latin typeface="Bradley Hand ITC" panose="03070402050302030203" pitchFamily="66" charset="0"/>
              </a:rPr>
              <a:t> interaction </a:t>
            </a:r>
            <a:r>
              <a:rPr lang="fr-FR" dirty="0" err="1" smtClean="0">
                <a:latin typeface="Bradley Hand ITC" panose="03070402050302030203" pitchFamily="66" charset="0"/>
              </a:rPr>
              <a:t>described</a:t>
            </a:r>
            <a:r>
              <a:rPr lang="fr-FR" dirty="0" smtClean="0">
                <a:latin typeface="Bradley Hand ITC" panose="03070402050302030203" pitchFamily="66" charset="0"/>
              </a:rPr>
              <a:t> by the MT I-III </a:t>
            </a:r>
            <a:r>
              <a:rPr lang="fr-FR" dirty="0" err="1" smtClean="0">
                <a:latin typeface="Bradley Hand ITC" panose="03070402050302030203" pitchFamily="66" charset="0"/>
              </a:rPr>
              <a:t>potential</a:t>
            </a:r>
            <a:endParaRPr lang="fr-FR" dirty="0" smtClean="0">
              <a:latin typeface="Bradley Hand ITC" panose="03070402050302030203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6555" y="1448780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</a:t>
            </a:r>
            <a:r>
              <a:rPr lang="en-US" b="1" dirty="0" smtClean="0">
                <a:latin typeface="Bradley Hand ITC" panose="03070402050302030203" pitchFamily="66" charset="0"/>
              </a:rPr>
              <a:t>1.4(1)-i1.2 (1)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82575" y="1499847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</a:t>
            </a:r>
            <a:r>
              <a:rPr lang="en-US" b="1" dirty="0" smtClean="0">
                <a:latin typeface="Bradley Hand ITC" panose="03070402050302030203" pitchFamily="66" charset="0"/>
              </a:rPr>
              <a:t>1.6(2)-i1.2 (1)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7809" y="1151148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SECSM: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5443772" y="2682207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</a:t>
            </a:r>
            <a:r>
              <a:rPr lang="en-US" b="1" dirty="0" smtClean="0">
                <a:latin typeface="Bradley Hand ITC" panose="03070402050302030203" pitchFamily="66" charset="0"/>
              </a:rPr>
              <a:t>2.50(15)-i1.90 (15)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71223" y="2303875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SECSM: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6668" y="1028614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atin typeface="Bradley Hand ITC" panose="03070402050302030203" pitchFamily="66" charset="0"/>
              </a:rPr>
              <a:t>ACCC: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90236" y="853516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 Antiqua" pitchFamily="18" charset="0"/>
              </a:rPr>
              <a:t>J=1/2</a:t>
            </a:r>
            <a:r>
              <a:rPr lang="fr-FR" b="1" baseline="30000" dirty="0" smtClean="0">
                <a:latin typeface="Book Antiqua" pitchFamily="18" charset="0"/>
              </a:rPr>
              <a:t>+ </a:t>
            </a:r>
            <a:r>
              <a:rPr lang="fr-FR" b="1" dirty="0" smtClean="0">
                <a:latin typeface="Book Antiqua" pitchFamily="18" charset="0"/>
              </a:rPr>
              <a:t>(L=0</a:t>
            </a:r>
            <a:r>
              <a:rPr lang="fr-FR" b="1" baseline="30000" dirty="0" smtClean="0">
                <a:latin typeface="Book Antiqua" pitchFamily="18" charset="0"/>
              </a:rPr>
              <a:t>+</a:t>
            </a:r>
            <a:r>
              <a:rPr lang="fr-FR" b="1" dirty="0" smtClean="0">
                <a:latin typeface="Book Antiqua" pitchFamily="18" charset="0"/>
              </a:rPr>
              <a:t>, S=1/2)</a:t>
            </a:r>
            <a:endParaRPr lang="en-US" baseline="30000" dirty="0"/>
          </a:p>
        </p:txBody>
      </p:sp>
      <p:sp>
        <p:nvSpPr>
          <p:cNvPr id="26" name="Rectangle 25"/>
          <p:cNvSpPr/>
          <p:nvPr/>
        </p:nvSpPr>
        <p:spPr>
          <a:xfrm>
            <a:off x="3621397" y="1940334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 Antiqua" pitchFamily="18" charset="0"/>
              </a:rPr>
              <a:t>J=5/2</a:t>
            </a:r>
            <a:r>
              <a:rPr lang="fr-FR" b="1" baseline="30000" dirty="0" smtClean="0">
                <a:latin typeface="Book Antiqua" pitchFamily="18" charset="0"/>
              </a:rPr>
              <a:t>+ </a:t>
            </a:r>
            <a:r>
              <a:rPr lang="fr-FR" b="1" dirty="0" smtClean="0">
                <a:latin typeface="Book Antiqua" pitchFamily="18" charset="0"/>
              </a:rPr>
              <a:t>(L=2</a:t>
            </a:r>
            <a:r>
              <a:rPr lang="fr-FR" b="1" baseline="30000" dirty="0" smtClean="0">
                <a:latin typeface="Book Antiqua" pitchFamily="18" charset="0"/>
              </a:rPr>
              <a:t>+</a:t>
            </a:r>
            <a:r>
              <a:rPr lang="fr-FR" b="1" dirty="0" smtClean="0">
                <a:latin typeface="Book Antiqua" pitchFamily="18" charset="0"/>
              </a:rPr>
              <a:t>, S=1/2)</a:t>
            </a:r>
            <a:endParaRPr lang="en-US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1270185" y="3244334"/>
            <a:ext cx="6349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Book Antiqua" pitchFamily="18" charset="0"/>
              </a:rPr>
              <a:t>Negative</a:t>
            </a:r>
            <a:r>
              <a:rPr lang="fr-FR" b="1" dirty="0" smtClean="0">
                <a:latin typeface="Book Antiqua" pitchFamily="18" charset="0"/>
              </a:rPr>
              <a:t> </a:t>
            </a:r>
            <a:r>
              <a:rPr lang="fr-FR" b="1" dirty="0" err="1" smtClean="0">
                <a:latin typeface="Book Antiqua" pitchFamily="18" charset="0"/>
              </a:rPr>
              <a:t>parity</a:t>
            </a:r>
            <a:r>
              <a:rPr lang="fr-FR" b="1" dirty="0" smtClean="0">
                <a:latin typeface="Book Antiqua" pitchFamily="18" charset="0"/>
              </a:rPr>
              <a:t> states &amp; </a:t>
            </a:r>
            <a:r>
              <a:rPr lang="fr-FR" b="1" dirty="0" err="1" smtClean="0">
                <a:latin typeface="Book Antiqua" pitchFamily="18" charset="0"/>
              </a:rPr>
              <a:t>ones</a:t>
            </a:r>
            <a:r>
              <a:rPr lang="fr-FR" b="1" dirty="0" smtClean="0">
                <a:latin typeface="Book Antiqua" pitchFamily="18" charset="0"/>
              </a:rPr>
              <a:t> </a:t>
            </a:r>
            <a:r>
              <a:rPr lang="fr-FR" b="1" dirty="0" err="1" smtClean="0">
                <a:latin typeface="Book Antiqua" pitchFamily="18" charset="0"/>
              </a:rPr>
              <a:t>with</a:t>
            </a:r>
            <a:r>
              <a:rPr lang="fr-FR" b="1" dirty="0" smtClean="0">
                <a:latin typeface="Book Antiqua" pitchFamily="18" charset="0"/>
              </a:rPr>
              <a:t> S=3/2 are  </a:t>
            </a:r>
            <a:r>
              <a:rPr lang="fr-FR" b="1" dirty="0" err="1" smtClean="0">
                <a:latin typeface="Book Antiqua" pitchFamily="18" charset="0"/>
              </a:rPr>
              <a:t>much</a:t>
            </a:r>
            <a:r>
              <a:rPr lang="fr-FR" b="1" dirty="0" smtClean="0">
                <a:latin typeface="Book Antiqua" pitchFamily="18" charset="0"/>
              </a:rPr>
              <a:t> </a:t>
            </a:r>
            <a:r>
              <a:rPr lang="fr-FR" b="1" dirty="0" err="1" smtClean="0">
                <a:latin typeface="Book Antiqua" pitchFamily="18" charset="0"/>
              </a:rPr>
              <a:t>broader</a:t>
            </a:r>
            <a:endParaRPr lang="en-US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457200" y="3879050"/>
            <a:ext cx="322075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To compare </a:t>
            </a:r>
            <a:r>
              <a:rPr lang="fr-FR" b="1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with</a:t>
            </a:r>
            <a:r>
              <a:rPr lang="fr-FR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b="1" baseline="30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4</a:t>
            </a:r>
            <a:r>
              <a:rPr lang="fr-FR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H </a:t>
            </a:r>
            <a:r>
              <a:rPr lang="fr-FR" b="1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resonances</a:t>
            </a:r>
            <a:r>
              <a:rPr lang="fr-FR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: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26668" y="441911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</a:rPr>
              <a:t>E(</a:t>
            </a:r>
            <a:r>
              <a:rPr lang="en-US" baseline="30000" dirty="0" smtClean="0">
                <a:latin typeface="Bradley Hand ITC" panose="03070402050302030203" pitchFamily="66" charset="0"/>
              </a:rPr>
              <a:t>4</a:t>
            </a:r>
            <a:r>
              <a:rPr lang="en-US" dirty="0" smtClean="0">
                <a:latin typeface="Bradley Hand ITC" panose="03070402050302030203" pitchFamily="66" charset="0"/>
              </a:rPr>
              <a:t>H</a:t>
            </a:r>
            <a:r>
              <a:rPr lang="en-US" dirty="0">
                <a:latin typeface="Bradley Hand ITC" panose="03070402050302030203" pitchFamily="66" charset="0"/>
              </a:rPr>
              <a:t>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202985" y="4280610"/>
            <a:ext cx="3429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1.08(1)-i2.04 (2)    (S=1, L=1</a:t>
            </a:r>
            <a:r>
              <a:rPr lang="en-US" b="1" baseline="30000" dirty="0" smtClean="0">
                <a:latin typeface="Bradley Hand ITC" panose="03070402050302030203" pitchFamily="66" charset="0"/>
              </a:rPr>
              <a:t>-</a:t>
            </a:r>
            <a:r>
              <a:rPr lang="en-US" b="1" dirty="0" smtClean="0">
                <a:latin typeface="Bradley Hand ITC" panose="03070402050302030203" pitchFamily="66" charset="0"/>
              </a:rPr>
              <a:t>)</a:t>
            </a:r>
            <a:endParaRPr lang="en-US" b="1" baseline="30000" dirty="0" smtClean="0">
              <a:latin typeface="Bradley Hand ITC" panose="03070402050302030203" pitchFamily="66" charset="0"/>
            </a:endParaRPr>
          </a:p>
          <a:p>
            <a:r>
              <a:rPr lang="fr-FR" b="1" dirty="0" smtClean="0">
                <a:latin typeface="Bradley Hand ITC" panose="03070402050302030203" pitchFamily="66" charset="0"/>
              </a:rPr>
              <a:t>0.88(3)-i2.20(4)     (S=0, L=1</a:t>
            </a:r>
            <a:r>
              <a:rPr lang="fr-FR" b="1" baseline="30000" dirty="0" smtClean="0">
                <a:latin typeface="Bradley Hand ITC" panose="03070402050302030203" pitchFamily="66" charset="0"/>
              </a:rPr>
              <a:t>-</a:t>
            </a:r>
            <a:r>
              <a:rPr lang="fr-FR" b="1" dirty="0" smtClean="0">
                <a:latin typeface="Bradley Hand ITC" panose="03070402050302030203" pitchFamily="66" charset="0"/>
              </a:rPr>
              <a:t>)</a:t>
            </a:r>
            <a:endParaRPr lang="en-US" b="1" baseline="30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513657"/>
              </p:ext>
            </p:extLst>
          </p:nvPr>
        </p:nvGraphicFramePr>
        <p:xfrm>
          <a:off x="240010" y="1313765"/>
          <a:ext cx="417671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6" name="Graph" r:id="rId5" imgW="4176720" imgH="2901600" progId="Origin50.Graph">
                  <p:embed/>
                </p:oleObj>
              </mc:Choice>
              <mc:Fallback>
                <p:oleObj name="Graph" r:id="rId5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010" y="1313765"/>
                        <a:ext cx="4176713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317070" y="818710"/>
            <a:ext cx="17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Bradley Hand ITC" panose="03070402050302030203" pitchFamily="66" charset="0"/>
              </a:rPr>
              <a:t>INOY </a:t>
            </a:r>
            <a:r>
              <a:rPr lang="fr-FR" b="1" i="1" dirty="0" err="1" smtClean="0">
                <a:latin typeface="Bradley Hand ITC" panose="03070402050302030203" pitchFamily="66" charset="0"/>
              </a:rPr>
              <a:t>Potential</a:t>
            </a:r>
            <a:r>
              <a:rPr lang="fr-FR" b="1" i="1" dirty="0" smtClean="0">
                <a:latin typeface="Bradley Hand ITC" panose="03070402050302030203" pitchFamily="66" charset="0"/>
              </a:rPr>
              <a:t> </a:t>
            </a:r>
            <a:endParaRPr lang="en-US" b="1" i="1" dirty="0">
              <a:latin typeface="Bradley Hand ITC" panose="03070402050302030203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6575" y="4268994"/>
            <a:ext cx="3294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)=1.65(5)-i1.26(6)</a:t>
            </a:r>
          </a:p>
          <a:p>
            <a:endParaRPr lang="fr-FR" dirty="0">
              <a:latin typeface="Bradley Hand ITC" panose="03070402050302030203" pitchFamily="66" charset="0"/>
            </a:endParaRPr>
          </a:p>
          <a:p>
            <a:r>
              <a:rPr lang="fr-FR" dirty="0" smtClean="0">
                <a:latin typeface="Bradley Hand ITC" panose="03070402050302030203" pitchFamily="66" charset="0"/>
              </a:rPr>
              <a:t>SECSM: </a:t>
            </a:r>
            <a:r>
              <a:rPr lang="en-US" dirty="0" smtClean="0">
                <a:latin typeface="Bradley Hand ITC" panose="03070402050302030203" pitchFamily="66" charset="0"/>
              </a:rPr>
              <a:t>1.8(1)-i1.2(1)</a:t>
            </a:r>
            <a:endParaRPr lang="en-US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143136"/>
              </p:ext>
            </p:extLst>
          </p:nvPr>
        </p:nvGraphicFramePr>
        <p:xfrm>
          <a:off x="4740510" y="1268760"/>
          <a:ext cx="417671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7" name="Graph" r:id="rId7" imgW="4176720" imgH="2901600" progId="Origin50.Graph">
                  <p:embed/>
                </p:oleObj>
              </mc:Choice>
              <mc:Fallback>
                <p:oleObj name="Graph" r:id="rId7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0510" y="1268760"/>
                        <a:ext cx="4176713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544728" y="4268995"/>
            <a:ext cx="320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radley Hand ITC" panose="03070402050302030203" pitchFamily="66" charset="0"/>
              </a:rPr>
              <a:t>E(</a:t>
            </a:r>
            <a:r>
              <a:rPr lang="en-US" baseline="30000" dirty="0">
                <a:latin typeface="Bradley Hand ITC" panose="03070402050302030203" pitchFamily="66" charset="0"/>
              </a:rPr>
              <a:t>5</a:t>
            </a:r>
            <a:r>
              <a:rPr lang="en-US" dirty="0">
                <a:latin typeface="Bradley Hand ITC" panose="03070402050302030203" pitchFamily="66" charset="0"/>
              </a:rPr>
              <a:t>H)-E(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)=1.8(1)-i1.15(15)</a:t>
            </a:r>
          </a:p>
          <a:p>
            <a:endParaRPr lang="en-US" dirty="0" smtClean="0">
              <a:latin typeface="Bradley Hand ITC" panose="03070402050302030203" pitchFamily="66" charset="0"/>
            </a:endParaRPr>
          </a:p>
          <a:p>
            <a:r>
              <a:rPr lang="fr-FR" dirty="0" smtClean="0">
                <a:latin typeface="Bradley Hand ITC" panose="03070402050302030203" pitchFamily="66" charset="0"/>
              </a:rPr>
              <a:t>SECSM:   1.85(10)-</a:t>
            </a:r>
            <a:r>
              <a:rPr lang="en-US" dirty="0">
                <a:latin typeface="Bradley Hand ITC" panose="03070402050302030203" pitchFamily="66" charset="0"/>
              </a:rPr>
              <a:t> </a:t>
            </a:r>
            <a:r>
              <a:rPr lang="en-US" dirty="0" smtClean="0">
                <a:latin typeface="Bradley Hand ITC" panose="03070402050302030203" pitchFamily="66" charset="0"/>
              </a:rPr>
              <a:t>i1.20(5)</a:t>
            </a:r>
            <a:endParaRPr lang="fr-FR" dirty="0">
              <a:latin typeface="Bradley Hand ITC" panose="03070402050302030203" pitchFamily="66" charset="0"/>
            </a:endParaRPr>
          </a:p>
          <a:p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077947" y="81871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latin typeface="Bradley Hand ITC" panose="03070402050302030203" pitchFamily="66" charset="0"/>
              </a:rPr>
              <a:t>N</a:t>
            </a:r>
            <a:r>
              <a:rPr lang="fr-FR" b="1" i="1" baseline="-25000" dirty="0" smtClean="0">
                <a:latin typeface="Bradley Hand ITC" panose="03070402050302030203" pitchFamily="66" charset="0"/>
              </a:rPr>
              <a:t>3</a:t>
            </a:r>
            <a:r>
              <a:rPr lang="fr-FR" b="1" i="1" dirty="0" smtClean="0">
                <a:latin typeface="Bradley Hand ITC" panose="03070402050302030203" pitchFamily="66" charset="0"/>
              </a:rPr>
              <a:t>LO </a:t>
            </a:r>
            <a:r>
              <a:rPr lang="fr-FR" b="1" i="1" dirty="0" err="1" smtClean="0">
                <a:latin typeface="Bradley Hand ITC" panose="03070402050302030203" pitchFamily="66" charset="0"/>
              </a:rPr>
              <a:t>Potential</a:t>
            </a:r>
            <a:r>
              <a:rPr lang="fr-FR" b="1" i="1" dirty="0" smtClean="0">
                <a:latin typeface="Bradley Hand ITC" panose="03070402050302030203" pitchFamily="66" charset="0"/>
              </a:rPr>
              <a:t> </a:t>
            </a:r>
            <a:endParaRPr lang="en-US" b="1" i="1" dirty="0">
              <a:latin typeface="Bradley Hand ITC" panose="03070402050302030203" pitchFamily="66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227295" y="53297"/>
            <a:ext cx="18117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H(J=1/2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790" y="5115351"/>
            <a:ext cx="374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Bradley Hand ITC" panose="03070402050302030203" pitchFamily="66" charset="0"/>
              </a:rPr>
              <a:t>To compare </a:t>
            </a:r>
            <a:r>
              <a:rPr lang="fr-FR" b="1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with</a:t>
            </a:r>
            <a:r>
              <a:rPr lang="fr-FR" b="1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b="1" baseline="30000" dirty="0">
                <a:solidFill>
                  <a:srgbClr val="008000"/>
                </a:solidFill>
                <a:latin typeface="Bradley Hand ITC" panose="03070402050302030203" pitchFamily="66" charset="0"/>
              </a:rPr>
              <a:t>4</a:t>
            </a:r>
            <a:r>
              <a:rPr lang="fr-FR" b="1" dirty="0">
                <a:solidFill>
                  <a:srgbClr val="008000"/>
                </a:solidFill>
                <a:latin typeface="Bradley Hand ITC" panose="03070402050302030203" pitchFamily="66" charset="0"/>
              </a:rPr>
              <a:t>H </a:t>
            </a:r>
            <a:r>
              <a:rPr lang="fr-FR" b="1" dirty="0" err="1" smtClean="0">
                <a:solidFill>
                  <a:srgbClr val="008000"/>
                </a:solidFill>
                <a:latin typeface="Bradley Hand ITC" panose="03070402050302030203" pitchFamily="66" charset="0"/>
              </a:rPr>
              <a:t>resonances</a:t>
            </a:r>
            <a:r>
              <a:rPr lang="fr-FR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 J=2</a:t>
            </a:r>
            <a:r>
              <a:rPr lang="fr-FR" b="1" baseline="30000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-</a:t>
            </a:r>
            <a:r>
              <a:rPr lang="fr-FR" b="1" dirty="0" smtClean="0">
                <a:solidFill>
                  <a:srgbClr val="008000"/>
                </a:solidFill>
                <a:latin typeface="Bradley Hand ITC" panose="03070402050302030203" pitchFamily="66" charset="0"/>
              </a:rPr>
              <a:t>: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0275" y="5634245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</a:rPr>
              <a:t>E(</a:t>
            </a:r>
            <a:r>
              <a:rPr lang="en-US" baseline="30000" dirty="0" smtClean="0">
                <a:latin typeface="Bradley Hand ITC" panose="03070402050302030203" pitchFamily="66" charset="0"/>
              </a:rPr>
              <a:t>4</a:t>
            </a:r>
            <a:r>
              <a:rPr lang="en-US" dirty="0" smtClean="0">
                <a:latin typeface="Bradley Hand ITC" panose="03070402050302030203" pitchFamily="66" charset="0"/>
              </a:rPr>
              <a:t>H</a:t>
            </a:r>
            <a:r>
              <a:rPr lang="en-US" dirty="0">
                <a:latin typeface="Bradley Hand ITC" panose="03070402050302030203" pitchFamily="66" charset="0"/>
              </a:rPr>
              <a:t>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)=1.31(3)-2.08(2)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12060" y="5634245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</a:rPr>
              <a:t>E(</a:t>
            </a:r>
            <a:r>
              <a:rPr lang="en-US" baseline="30000" dirty="0" smtClean="0">
                <a:latin typeface="Bradley Hand ITC" panose="03070402050302030203" pitchFamily="66" charset="0"/>
              </a:rPr>
              <a:t>4</a:t>
            </a:r>
            <a:r>
              <a:rPr lang="en-US" dirty="0" smtClean="0">
                <a:latin typeface="Bradley Hand ITC" panose="03070402050302030203" pitchFamily="66" charset="0"/>
              </a:rPr>
              <a:t>H</a:t>
            </a:r>
            <a:r>
              <a:rPr lang="en-US" dirty="0">
                <a:latin typeface="Bradley Hand ITC" panose="03070402050302030203" pitchFamily="66" charset="0"/>
              </a:rPr>
              <a:t>)-E(</a:t>
            </a:r>
            <a:r>
              <a:rPr lang="en-US" baseline="30000" dirty="0">
                <a:latin typeface="Bradley Hand ITC" panose="03070402050302030203" pitchFamily="66" charset="0"/>
              </a:rPr>
              <a:t>3</a:t>
            </a:r>
            <a:r>
              <a:rPr lang="en-US" dirty="0">
                <a:latin typeface="Bradley Hand ITC" panose="03070402050302030203" pitchFamily="66" charset="0"/>
              </a:rPr>
              <a:t>H</a:t>
            </a:r>
            <a:r>
              <a:rPr lang="en-US" dirty="0" smtClean="0">
                <a:latin typeface="Bradley Hand ITC" panose="03070402050302030203" pitchFamily="66" charset="0"/>
              </a:rPr>
              <a:t>)=1.17(3)-1.99(3)</a:t>
            </a:r>
            <a:endParaRPr 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DECEFE30-9EBC-4F1C-A03C-C27C0D26A177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A7D4EFE-8B71-4C0B-87E7-1428113D99BC}" type="slidenum">
              <a:rPr lang="en-US" altLang="zh-CN" sz="1400"/>
              <a:pPr algn="r">
                <a:defRPr/>
              </a:pPr>
              <a:t>25</a:t>
            </a:fld>
            <a:endParaRPr lang="en-US" altLang="zh-CN" sz="1400"/>
          </a:p>
        </p:txBody>
      </p:sp>
      <p:sp>
        <p:nvSpPr>
          <p:cNvPr id="77827" name="Text Box 16"/>
          <p:cNvSpPr txBox="1">
            <a:spLocks noChangeArrowheads="1"/>
          </p:cNvSpPr>
          <p:nvPr/>
        </p:nvSpPr>
        <p:spPr bwMode="auto">
          <a:xfrm>
            <a:off x="7100888" y="0"/>
            <a:ext cx="2043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>
                <a:solidFill>
                  <a:schemeClr val="bg1"/>
                </a:solidFill>
                <a:latin typeface="Book Antiqua" pitchFamily="18" charset="0"/>
              </a:rPr>
              <a:t>Conclusion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FY eq. formalism remains reference in few-body scattering calculations. </a:t>
            </a:r>
          </a:p>
          <a:p>
            <a:r>
              <a:rPr lang="en-US" dirty="0" smtClean="0">
                <a:latin typeface="Book Antiqua" pitchFamily="18" charset="0"/>
              </a:rPr>
              <a:t>The first solution of 5-body FY equations is presented.</a:t>
            </a:r>
          </a:p>
          <a:p>
            <a:endParaRPr lang="en-US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fr-FR" sz="2000" dirty="0" smtClean="0">
                <a:latin typeface="Book Antiqua" pitchFamily="18" charset="0"/>
              </a:rPr>
              <a:t> </a:t>
            </a:r>
            <a:r>
              <a:rPr lang="fr-FR" sz="2000" dirty="0" err="1" smtClean="0">
                <a:latin typeface="Book Antiqua" pitchFamily="18" charset="0"/>
              </a:rPr>
              <a:t>Resonant</a:t>
            </a:r>
            <a:r>
              <a:rPr lang="fr-FR" sz="2000" dirty="0" smtClean="0">
                <a:latin typeface="Book Antiqua" pitchFamily="18" charset="0"/>
              </a:rPr>
              <a:t> states of </a:t>
            </a:r>
            <a:r>
              <a:rPr lang="fr-FR" sz="2000" baseline="30000" dirty="0" smtClean="0">
                <a:latin typeface="Book Antiqua" pitchFamily="18" charset="0"/>
              </a:rPr>
              <a:t>5</a:t>
            </a:r>
            <a:r>
              <a:rPr lang="fr-FR" sz="2000" dirty="0" smtClean="0">
                <a:latin typeface="Book Antiqua" pitchFamily="18" charset="0"/>
              </a:rPr>
              <a:t>H nucleus have been </a:t>
            </a:r>
            <a:r>
              <a:rPr lang="fr-FR" sz="2000" dirty="0" err="1" smtClean="0">
                <a:latin typeface="Book Antiqua" pitchFamily="18" charset="0"/>
              </a:rPr>
              <a:t>studied</a:t>
            </a:r>
            <a:r>
              <a:rPr lang="fr-FR" sz="2000" dirty="0" smtClean="0">
                <a:latin typeface="Book Antiqua" pitchFamily="18" charset="0"/>
              </a:rPr>
              <a:t> for the first time </a:t>
            </a:r>
            <a:r>
              <a:rPr lang="fr-FR" sz="2000" dirty="0" err="1" smtClean="0">
                <a:latin typeface="Book Antiqua" pitchFamily="18" charset="0"/>
              </a:rPr>
              <a:t>using</a:t>
            </a:r>
            <a:r>
              <a:rPr lang="fr-FR" sz="2000" dirty="0" smtClean="0">
                <a:latin typeface="Book Antiqua" pitchFamily="18" charset="0"/>
              </a:rPr>
              <a:t> full 5-body </a:t>
            </a:r>
            <a:r>
              <a:rPr lang="fr-FR" sz="2000" dirty="0" err="1" smtClean="0">
                <a:latin typeface="Book Antiqua" pitchFamily="18" charset="0"/>
              </a:rPr>
              <a:t>dynamics</a:t>
            </a:r>
            <a:r>
              <a:rPr lang="fr-FR" sz="2000" dirty="0" smtClean="0">
                <a:latin typeface="Book Antiqua" pitchFamily="18" charset="0"/>
              </a:rPr>
              <a:t>. </a:t>
            </a:r>
            <a:r>
              <a:rPr lang="fr-FR" sz="2000" dirty="0" err="1" smtClean="0">
                <a:latin typeface="Book Antiqua" pitchFamily="18" charset="0"/>
              </a:rPr>
              <a:t>Presence</a:t>
            </a:r>
            <a:r>
              <a:rPr lang="fr-FR" sz="2000" dirty="0" smtClean="0">
                <a:latin typeface="Book Antiqua" pitchFamily="18" charset="0"/>
              </a:rPr>
              <a:t> of the </a:t>
            </a:r>
            <a:r>
              <a:rPr lang="fr-FR" sz="2000" dirty="0" err="1" smtClean="0">
                <a:latin typeface="Book Antiqua" pitchFamily="18" charset="0"/>
              </a:rPr>
              <a:t>broad</a:t>
            </a:r>
            <a:r>
              <a:rPr lang="fr-FR" sz="2000" dirty="0" smtClean="0">
                <a:latin typeface="Book Antiqua" pitchFamily="18" charset="0"/>
              </a:rPr>
              <a:t> </a:t>
            </a:r>
            <a:r>
              <a:rPr lang="fr-FR" sz="2000" dirty="0" err="1" smtClean="0">
                <a:latin typeface="Book Antiqua" pitchFamily="18" charset="0"/>
              </a:rPr>
              <a:t>resonant</a:t>
            </a:r>
            <a:r>
              <a:rPr lang="fr-FR" sz="2000" dirty="0" smtClean="0">
                <a:latin typeface="Book Antiqua" pitchFamily="18" charset="0"/>
              </a:rPr>
              <a:t> states </a:t>
            </a:r>
            <a:r>
              <a:rPr lang="fr-FR" sz="2000" dirty="0" err="1" smtClean="0">
                <a:latin typeface="Book Antiqua" pitchFamily="18" charset="0"/>
              </a:rPr>
              <a:t>reconfirmed</a:t>
            </a:r>
            <a:r>
              <a:rPr lang="fr-FR" sz="2000" dirty="0" smtClean="0">
                <a:latin typeface="Book Antiqua" pitchFamily="18" charset="0"/>
              </a:rPr>
              <a:t>.</a:t>
            </a:r>
          </a:p>
          <a:p>
            <a:pPr>
              <a:buFontTx/>
              <a:buChar char="•"/>
            </a:pPr>
            <a:endParaRPr lang="fr-FR" sz="2000" dirty="0">
              <a:latin typeface="Book Antiqua" pitchFamily="18" charset="0"/>
            </a:endParaRPr>
          </a:p>
          <a:p>
            <a:pPr>
              <a:buFontTx/>
              <a:buChar char="•"/>
            </a:pPr>
            <a:r>
              <a:rPr lang="fr-FR" sz="2000" dirty="0" smtClean="0">
                <a:latin typeface="Book Antiqua" pitchFamily="18" charset="0"/>
              </a:rPr>
              <a:t> It </a:t>
            </a:r>
            <a:r>
              <a:rPr lang="fr-FR" sz="2000" dirty="0" err="1" smtClean="0">
                <a:latin typeface="Book Antiqua" pitchFamily="18" charset="0"/>
              </a:rPr>
              <a:t>is</a:t>
            </a:r>
            <a:r>
              <a:rPr lang="fr-FR" sz="2000" dirty="0" smtClean="0">
                <a:latin typeface="Book Antiqua" pitchFamily="18" charset="0"/>
              </a:rPr>
              <a:t> not </a:t>
            </a:r>
            <a:r>
              <a:rPr lang="fr-FR" sz="2000" dirty="0" err="1" smtClean="0">
                <a:latin typeface="Book Antiqua" pitchFamily="18" charset="0"/>
              </a:rPr>
              <a:t>obvious</a:t>
            </a:r>
            <a:r>
              <a:rPr lang="fr-FR" sz="2000" dirty="0" smtClean="0">
                <a:latin typeface="Book Antiqua" pitchFamily="18" charset="0"/>
              </a:rPr>
              <a:t> if </a:t>
            </a:r>
            <a:r>
              <a:rPr lang="fr-FR" sz="2000" dirty="0" err="1" smtClean="0">
                <a:latin typeface="Book Antiqua" pitchFamily="18" charset="0"/>
              </a:rPr>
              <a:t>naive</a:t>
            </a:r>
            <a:r>
              <a:rPr lang="fr-FR" sz="2000" dirty="0" smtClean="0">
                <a:latin typeface="Book Antiqua" pitchFamily="18" charset="0"/>
              </a:rPr>
              <a:t> cluster </a:t>
            </a:r>
            <a:r>
              <a:rPr lang="fr-FR" sz="2000" dirty="0" err="1" smtClean="0">
                <a:latin typeface="Book Antiqua" pitchFamily="18" charset="0"/>
              </a:rPr>
              <a:t>models</a:t>
            </a:r>
            <a:r>
              <a:rPr lang="fr-FR" sz="2000" dirty="0" smtClean="0">
                <a:latin typeface="Book Antiqua" pitchFamily="18" charset="0"/>
              </a:rPr>
              <a:t> (</a:t>
            </a:r>
            <a:r>
              <a:rPr lang="fr-FR" sz="2000" dirty="0" err="1" smtClean="0">
                <a:latin typeface="Book Antiqua" pitchFamily="18" charset="0"/>
              </a:rPr>
              <a:t>without</a:t>
            </a:r>
            <a:r>
              <a:rPr lang="fr-FR" sz="2000" dirty="0">
                <a:latin typeface="Book Antiqua" pitchFamily="18" charset="0"/>
              </a:rPr>
              <a:t> </a:t>
            </a:r>
            <a:r>
              <a:rPr lang="fr-FR" sz="2000" dirty="0" smtClean="0">
                <a:latin typeface="Book Antiqua" pitchFamily="18" charset="0"/>
              </a:rPr>
              <a:t>full </a:t>
            </a:r>
            <a:r>
              <a:rPr lang="fr-FR" sz="2000" dirty="0" err="1" smtClean="0">
                <a:latin typeface="Book Antiqua" pitchFamily="18" charset="0"/>
              </a:rPr>
              <a:t>antisymmetrization</a:t>
            </a:r>
            <a:r>
              <a:rPr lang="fr-FR" sz="2000" dirty="0" smtClean="0">
                <a:latin typeface="Book Antiqua" pitchFamily="18" charset="0"/>
              </a:rPr>
              <a:t> of neutron states) </a:t>
            </a:r>
            <a:r>
              <a:rPr lang="fr-FR" sz="2000" dirty="0" err="1" smtClean="0">
                <a:latin typeface="Book Antiqua" pitchFamily="18" charset="0"/>
              </a:rPr>
              <a:t>may</a:t>
            </a:r>
            <a:r>
              <a:rPr lang="fr-FR" sz="2000" dirty="0" smtClean="0">
                <a:latin typeface="Book Antiqua" pitchFamily="18" charset="0"/>
              </a:rPr>
              <a:t> </a:t>
            </a:r>
            <a:r>
              <a:rPr lang="fr-FR" sz="2000" dirty="0" err="1" smtClean="0">
                <a:latin typeface="Book Antiqua" pitchFamily="18" charset="0"/>
              </a:rPr>
              <a:t>describe</a:t>
            </a:r>
            <a:r>
              <a:rPr lang="fr-FR" sz="2000" dirty="0" smtClean="0">
                <a:latin typeface="Book Antiqua" pitchFamily="18" charset="0"/>
              </a:rPr>
              <a:t> </a:t>
            </a:r>
            <a:r>
              <a:rPr lang="fr-FR" sz="2000" dirty="0" err="1" smtClean="0">
                <a:latin typeface="Book Antiqua" pitchFamily="18" charset="0"/>
              </a:rPr>
              <a:t>this</a:t>
            </a:r>
            <a:r>
              <a:rPr lang="fr-FR" sz="2000" dirty="0" smtClean="0">
                <a:latin typeface="Book Antiqua" pitchFamily="18" charset="0"/>
              </a:rPr>
              <a:t> system.</a:t>
            </a:r>
            <a:endParaRPr lang="fr-FR" sz="2000" dirty="0">
              <a:latin typeface="Book Antiqua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5736977"/>
            <a:ext cx="876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u="sng" dirty="0" err="1">
                <a:latin typeface="Comic Sans MS" pitchFamily="66" charset="0"/>
                <a:cs typeface="Arial" charset="0"/>
              </a:rPr>
              <a:t>Acknowledgements</a:t>
            </a:r>
            <a:r>
              <a:rPr lang="fr-FR" sz="1400" u="sng" dirty="0">
                <a:latin typeface="Comic Sans MS" pitchFamily="66" charset="0"/>
                <a:cs typeface="Arial" charset="0"/>
              </a:rPr>
              <a:t>:</a:t>
            </a:r>
            <a:r>
              <a:rPr lang="fr-FR" sz="1400" b="1" dirty="0">
                <a:latin typeface="Comic Sans MS" pitchFamily="66" charset="0"/>
                <a:cs typeface="Arial" charset="0"/>
              </a:rPr>
              <a:t> </a:t>
            </a:r>
            <a:r>
              <a:rPr lang="en-US" sz="1400" dirty="0">
                <a:latin typeface="Comic Sans MS" pitchFamily="66" charset="0"/>
                <a:cs typeface="Arial" charset="0"/>
              </a:rPr>
              <a:t>The numerical calculations have been performed at IDRIS (CNRS, France). We thank the staff members of the IDRIS computer center for their constant help.</a:t>
            </a:r>
            <a:endParaRPr lang="fr-FR" sz="14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" y="549534"/>
            <a:ext cx="8415315" cy="30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" y="3474005"/>
            <a:ext cx="38862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6" y="4454047"/>
            <a:ext cx="371856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3" y="5086507"/>
            <a:ext cx="400050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2" y="3223417"/>
            <a:ext cx="384810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10" y="3518797"/>
            <a:ext cx="3694405" cy="29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946817" y="1178750"/>
            <a:ext cx="3505503" cy="162018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940842" y="26314"/>
            <a:ext cx="515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resonant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states: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experiment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4" y="549534"/>
            <a:ext cx="8415315" cy="301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" y="3474005"/>
            <a:ext cx="38862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6" y="4454047"/>
            <a:ext cx="371856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3" y="5086507"/>
            <a:ext cx="400050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2" y="3223417"/>
            <a:ext cx="384810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946817" y="1178750"/>
            <a:ext cx="3505503" cy="162018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7" y="2252919"/>
            <a:ext cx="3186253" cy="46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43518" y="4770277"/>
            <a:ext cx="4512100" cy="9438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fr-FR" sz="1400" baseline="30000" dirty="0" smtClean="0"/>
          </a:p>
          <a:p>
            <a:r>
              <a:rPr lang="fr-FR" sz="1400" baseline="30000" dirty="0" smtClean="0">
                <a:latin typeface="Bradley Hand ITC" panose="03070402050302030203" pitchFamily="66" charset="0"/>
              </a:rPr>
              <a:t>6</a:t>
            </a:r>
            <a:r>
              <a:rPr lang="fr-FR" sz="1400" dirty="0" smtClean="0">
                <a:latin typeface="Bradley Hand ITC" panose="03070402050302030203" pitchFamily="66" charset="0"/>
              </a:rPr>
              <a:t>He(d,</a:t>
            </a:r>
            <a:r>
              <a:rPr lang="fr-FR" sz="1400" baseline="30000" dirty="0" smtClean="0">
                <a:latin typeface="Bradley Hand ITC" panose="03070402050302030203" pitchFamily="66" charset="0"/>
              </a:rPr>
              <a:t>3</a:t>
            </a:r>
            <a:r>
              <a:rPr lang="fr-FR" sz="1400" dirty="0" smtClean="0">
                <a:latin typeface="Bradley Hand ITC" panose="03070402050302030203" pitchFamily="66" charset="0"/>
              </a:rPr>
              <a:t>He)</a:t>
            </a:r>
            <a:r>
              <a:rPr lang="fr-FR" sz="1400" baseline="30000" dirty="0" smtClean="0">
                <a:latin typeface="Bradley Hand ITC" panose="03070402050302030203" pitchFamily="66" charset="0"/>
              </a:rPr>
              <a:t>5</a:t>
            </a:r>
            <a:r>
              <a:rPr lang="fr-FR" sz="1400" dirty="0" smtClean="0">
                <a:latin typeface="Bradley Hand ITC" panose="03070402050302030203" pitchFamily="66" charset="0"/>
              </a:rPr>
              <a:t>H  : </a:t>
            </a:r>
            <a:r>
              <a:rPr lang="fr-FR" sz="1400" b="1" dirty="0" smtClean="0">
                <a:latin typeface="Bradley Hand ITC" panose="03070402050302030203" pitchFamily="66" charset="0"/>
              </a:rPr>
              <a:t>E</a:t>
            </a:r>
            <a:r>
              <a:rPr lang="fr-FR" sz="1400" b="1" baseline="-25000" dirty="0" smtClean="0">
                <a:latin typeface="Bradley Hand ITC" panose="03070402050302030203" pitchFamily="66" charset="0"/>
              </a:rPr>
              <a:t>R</a:t>
            </a:r>
            <a:r>
              <a:rPr lang="fr-FR" sz="1400" b="1" dirty="0" smtClean="0">
                <a:latin typeface="Bradley Hand ITC" panose="03070402050302030203" pitchFamily="66" charset="0"/>
              </a:rPr>
              <a:t>=2.4(3) MeV; G=5.3(4) MeV</a:t>
            </a:r>
            <a:endParaRPr lang="en-US" sz="1400" b="1" dirty="0" smtClean="0">
              <a:latin typeface="Bradley Hand ITC" panose="03070402050302030203" pitchFamily="66" charset="0"/>
            </a:endParaRPr>
          </a:p>
          <a:p>
            <a:r>
              <a:rPr lang="en-US" sz="1200" dirty="0" smtClean="0">
                <a:latin typeface="Bradley Hand ITC" panose="03070402050302030203" pitchFamily="66" charset="0"/>
              </a:rPr>
              <a:t>A</a:t>
            </a:r>
            <a:r>
              <a:rPr lang="en-US" sz="1200" dirty="0">
                <a:latin typeface="Bradley Hand ITC" panose="03070402050302030203" pitchFamily="66" charset="0"/>
              </a:rPr>
              <a:t>. H. </a:t>
            </a:r>
            <a:r>
              <a:rPr lang="en-US" sz="1200" dirty="0" err="1" smtClean="0">
                <a:latin typeface="Bradley Hand ITC" panose="03070402050302030203" pitchFamily="66" charset="0"/>
              </a:rPr>
              <a:t>Wuosmaa</a:t>
            </a:r>
            <a:r>
              <a:rPr lang="en-US" sz="1200" dirty="0" smtClean="0">
                <a:latin typeface="Bradley Hand ITC" panose="03070402050302030203" pitchFamily="66" charset="0"/>
              </a:rPr>
              <a:t> </a:t>
            </a:r>
            <a:r>
              <a:rPr lang="en-US" sz="1200" i="1" dirty="0" smtClean="0">
                <a:latin typeface="Bradley Hand ITC" panose="03070402050302030203" pitchFamily="66" charset="0"/>
              </a:rPr>
              <a:t>et </a:t>
            </a:r>
            <a:r>
              <a:rPr lang="en-US" sz="1200" i="1" dirty="0" err="1" smtClean="0">
                <a:latin typeface="Bradley Hand ITC" panose="03070402050302030203" pitchFamily="66" charset="0"/>
              </a:rPr>
              <a:t>al</a:t>
            </a:r>
            <a:r>
              <a:rPr lang="en-US" sz="1200" dirty="0" err="1" smtClean="0">
                <a:latin typeface="Bradley Hand ITC" panose="03070402050302030203" pitchFamily="66" charset="0"/>
              </a:rPr>
              <a:t>.,Phys</a:t>
            </a:r>
            <a:r>
              <a:rPr lang="en-US" sz="1200" dirty="0" smtClean="0">
                <a:latin typeface="Bradley Hand ITC" panose="03070402050302030203" pitchFamily="66" charset="0"/>
              </a:rPr>
              <a:t>. Rev. </a:t>
            </a:r>
            <a:r>
              <a:rPr lang="en-US" sz="1200" b="1" dirty="0" smtClean="0">
                <a:latin typeface="Bradley Hand ITC" panose="03070402050302030203" pitchFamily="66" charset="0"/>
              </a:rPr>
              <a:t>C95,</a:t>
            </a:r>
            <a:r>
              <a:rPr lang="en-US" sz="1200" dirty="0" smtClean="0">
                <a:latin typeface="Bradley Hand ITC" panose="03070402050302030203" pitchFamily="66" charset="0"/>
              </a:rPr>
              <a:t> </a:t>
            </a:r>
            <a:r>
              <a:rPr lang="en-US" sz="1200" dirty="0">
                <a:latin typeface="Bradley Hand ITC" panose="03070402050302030203" pitchFamily="66" charset="0"/>
              </a:rPr>
              <a:t>014310 (2017)</a:t>
            </a:r>
          </a:p>
          <a:p>
            <a:endParaRPr lang="en-US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940842" y="26314"/>
            <a:ext cx="515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resonant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states: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experiment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5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650915" y="0"/>
            <a:ext cx="553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Trajectory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of the 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resonance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(s)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pic>
        <p:nvPicPr>
          <p:cNvPr id="14" name="Picture 10" descr="bc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76" y="1618488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c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45" y="1547700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bc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35" y="1069262"/>
            <a:ext cx="4877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1267812" y="1069493"/>
            <a:ext cx="360000" cy="360000"/>
          </a:xfrm>
          <a:prstGeom prst="ellipse">
            <a:avLst/>
          </a:prstGeom>
          <a:gradFill flip="none" rotWithShape="1">
            <a:gsLst>
              <a:gs pos="4000">
                <a:srgbClr val="000082"/>
              </a:gs>
              <a:gs pos="30000">
                <a:srgbClr val="66008F"/>
              </a:gs>
              <a:gs pos="51000">
                <a:srgbClr val="BA0066"/>
              </a:gs>
              <a:gs pos="73000">
                <a:srgbClr val="F1DEAD">
                  <a:lumMod val="62000"/>
                  <a:lumOff val="38000"/>
                  <a:alpha val="50000"/>
                </a:srgbClr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hiller" panose="04020404031007020602" pitchFamily="82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43321" y="839074"/>
            <a:ext cx="1530170" cy="1393665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hiller" panose="04020404031007020602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36576" y="1994822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9183" y="1363034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027778" y="1823409"/>
            <a:ext cx="308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n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524420" y="1059782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iller" panose="04020404031007020602" pitchFamily="82" charset="0"/>
              </a:rPr>
              <a:t>p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815602" y="1883142"/>
            <a:ext cx="43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aseline="30000" dirty="0" smtClean="0">
                <a:latin typeface="Chiller" panose="04020404031007020602" pitchFamily="82" charset="0"/>
              </a:rPr>
              <a:t>3</a:t>
            </a:r>
            <a:r>
              <a:rPr lang="fr-FR" sz="2800" dirty="0" smtClean="0">
                <a:latin typeface="Chiller" panose="04020404031007020602" pitchFamily="82" charset="0"/>
              </a:rPr>
              <a:t>H</a:t>
            </a:r>
            <a:endParaRPr lang="en-US" sz="2800" dirty="0">
              <a:latin typeface="Chiller" panose="04020404031007020602" pitchFamily="82" charset="0"/>
            </a:endParaRPr>
          </a:p>
        </p:txBody>
      </p:sp>
      <p:sp>
        <p:nvSpPr>
          <p:cNvPr id="81921" name="Accolade ouvrante 81920"/>
          <p:cNvSpPr/>
          <p:nvPr/>
        </p:nvSpPr>
        <p:spPr>
          <a:xfrm rot="16200000">
            <a:off x="2104934" y="1396824"/>
            <a:ext cx="265985" cy="228505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ZoneTexte 81921"/>
          <p:cNvSpPr txBox="1"/>
          <p:nvPr/>
        </p:nvSpPr>
        <p:spPr>
          <a:xfrm>
            <a:off x="19785" y="2705451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radley Hand ITC" panose="03070402050302030203" pitchFamily="66" charset="0"/>
              </a:rPr>
              <a:t>Repulsive</a:t>
            </a:r>
            <a:r>
              <a:rPr lang="fr-FR" dirty="0" smtClean="0">
                <a:latin typeface="Chiller" panose="04020404031007020602" pitchFamily="82" charset="0"/>
              </a:rPr>
              <a:t> </a:t>
            </a:r>
            <a:r>
              <a:rPr lang="fr-FR" dirty="0" smtClean="0">
                <a:latin typeface="Bradley Hand ITC" panose="03070402050302030203" pitchFamily="66" charset="0"/>
              </a:rPr>
              <a:t>S-</a:t>
            </a:r>
            <a:r>
              <a:rPr lang="fr-FR" dirty="0" err="1" smtClean="0">
                <a:latin typeface="Bradley Hand ITC" panose="03070402050302030203" pitchFamily="66" charset="0"/>
              </a:rPr>
              <a:t>waves</a:t>
            </a:r>
            <a:r>
              <a:rPr lang="fr-FR" dirty="0" smtClean="0">
                <a:latin typeface="Bradley Hand ITC" panose="03070402050302030203" pitchFamily="66" charset="0"/>
              </a:rPr>
              <a:t>, due to the Pauli </a:t>
            </a:r>
            <a:r>
              <a:rPr lang="fr-FR" dirty="0" err="1" smtClean="0">
                <a:latin typeface="Bradley Hand ITC" panose="03070402050302030203" pitchFamily="66" charset="0"/>
              </a:rPr>
              <a:t>blocking</a:t>
            </a:r>
            <a:endParaRPr lang="en-US" dirty="0">
              <a:latin typeface="Bradley Hand ITC" panose="03070402050302030203" pitchFamily="66" charset="0"/>
            </a:endParaRPr>
          </a:p>
        </p:txBody>
      </p:sp>
      <p:graphicFrame>
        <p:nvGraphicFramePr>
          <p:cNvPr id="81923" name="Objet 819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188837"/>
              </p:ext>
            </p:extLst>
          </p:nvPr>
        </p:nvGraphicFramePr>
        <p:xfrm>
          <a:off x="4788000" y="1147319"/>
          <a:ext cx="4422775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0" name="Graph" r:id="rId6" imgW="4572000" imgH="2860200" progId="Origin50.Graph">
                  <p:embed/>
                </p:oleObj>
              </mc:Choice>
              <mc:Fallback>
                <p:oleObj name="Graph" r:id="rId6" imgW="4572000" imgH="2860200" progId="Origin50.Graph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00" y="1147319"/>
                        <a:ext cx="4422775" cy="311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4526995" y="654408"/>
            <a:ext cx="3533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Bradley Hand ITC" panose="03070402050302030203" pitchFamily="66" charset="0"/>
              </a:rPr>
              <a:t>n-</a:t>
            </a:r>
            <a:r>
              <a:rPr lang="fr-FR" b="1" baseline="30000" dirty="0" smtClean="0">
                <a:latin typeface="Bradley Hand ITC" panose="03070402050302030203" pitchFamily="66" charset="0"/>
              </a:rPr>
              <a:t>3</a:t>
            </a:r>
            <a:r>
              <a:rPr lang="fr-FR" b="1" dirty="0" smtClean="0">
                <a:latin typeface="Bradley Hand ITC" panose="03070402050302030203" pitchFamily="66" charset="0"/>
              </a:rPr>
              <a:t>H </a:t>
            </a:r>
            <a:r>
              <a:rPr lang="fr-FR" b="1" dirty="0" err="1" smtClean="0">
                <a:latin typeface="Bradley Hand ITC" panose="03070402050302030203" pitchFamily="66" charset="0"/>
              </a:rPr>
              <a:t>scattering</a:t>
            </a:r>
            <a:r>
              <a:rPr lang="fr-FR" b="1" dirty="0" smtClean="0">
                <a:latin typeface="Bradley Hand ITC" panose="03070402050302030203" pitchFamily="66" charset="0"/>
              </a:rPr>
              <a:t> total cross section </a:t>
            </a:r>
          </a:p>
          <a:p>
            <a:r>
              <a:rPr lang="fr-FR" sz="1200" dirty="0" smtClean="0">
                <a:latin typeface="Bradley Hand ITC" panose="03070402050302030203" pitchFamily="66" charset="0"/>
              </a:rPr>
              <a:t>T.W. Philips et al., Phys. </a:t>
            </a:r>
            <a:r>
              <a:rPr lang="fr-FR" sz="1200" dirty="0" err="1" smtClean="0">
                <a:latin typeface="Bradley Hand ITC" panose="03070402050302030203" pitchFamily="66" charset="0"/>
              </a:rPr>
              <a:t>Rev</a:t>
            </a:r>
            <a:r>
              <a:rPr lang="fr-FR" sz="1200" dirty="0" smtClean="0">
                <a:latin typeface="Bradley Hand ITC" panose="03070402050302030203" pitchFamily="66" charset="0"/>
              </a:rPr>
              <a:t>. </a:t>
            </a:r>
            <a:r>
              <a:rPr lang="fr-FR" sz="1200" b="1" dirty="0" smtClean="0">
                <a:latin typeface="Bradley Hand ITC" panose="03070402050302030203" pitchFamily="66" charset="0"/>
              </a:rPr>
              <a:t>C 22 </a:t>
            </a:r>
            <a:r>
              <a:rPr lang="fr-FR" sz="1200" dirty="0" smtClean="0">
                <a:latin typeface="Bradley Hand ITC" panose="03070402050302030203" pitchFamily="66" charset="0"/>
              </a:rPr>
              <a:t>(1980) 384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  <p:cxnSp>
        <p:nvCxnSpPr>
          <p:cNvPr id="81926" name="Connecteur droit avec flèche 81925"/>
          <p:cNvCxnSpPr/>
          <p:nvPr/>
        </p:nvCxnSpPr>
        <p:spPr>
          <a:xfrm flipV="1">
            <a:off x="4076945" y="1624645"/>
            <a:ext cx="2687730" cy="2678998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9" name="ZoneTexte 81928"/>
          <p:cNvSpPr txBox="1"/>
          <p:nvPr/>
        </p:nvSpPr>
        <p:spPr>
          <a:xfrm>
            <a:off x="5599781" y="4223326"/>
            <a:ext cx="3485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Bradley Hand ITC" panose="03070402050302030203" pitchFamily="66" charset="0"/>
              </a:rPr>
              <a:t>Presence</a:t>
            </a:r>
            <a:r>
              <a:rPr lang="fr-FR" dirty="0" smtClean="0">
                <a:latin typeface="Bradley Hand ITC" panose="03070402050302030203" pitchFamily="66" charset="0"/>
              </a:rPr>
              <a:t> of the attractive </a:t>
            </a:r>
            <a:r>
              <a:rPr lang="fr-FR" dirty="0" smtClean="0">
                <a:solidFill>
                  <a:srgbClr val="CC00CC"/>
                </a:solidFill>
                <a:latin typeface="Bradley Hand ITC" panose="03070402050302030203" pitchFamily="66" charset="0"/>
              </a:rPr>
              <a:t>P-</a:t>
            </a:r>
            <a:r>
              <a:rPr lang="fr-FR" dirty="0" err="1" smtClean="0">
                <a:solidFill>
                  <a:srgbClr val="CC00CC"/>
                </a:solidFill>
                <a:latin typeface="Bradley Hand ITC" panose="03070402050302030203" pitchFamily="66" charset="0"/>
              </a:rPr>
              <a:t>waves</a:t>
            </a:r>
            <a:r>
              <a:rPr lang="fr-FR" dirty="0" smtClean="0">
                <a:solidFill>
                  <a:srgbClr val="CC00CC"/>
                </a:solidFill>
                <a:latin typeface="Bradley Hand ITC" panose="03070402050302030203" pitchFamily="66" charset="0"/>
              </a:rPr>
              <a:t>, </a:t>
            </a:r>
          </a:p>
          <a:p>
            <a:r>
              <a:rPr lang="fr-FR" dirty="0" err="1" smtClean="0">
                <a:latin typeface="Bradley Hand ITC" panose="03070402050302030203" pitchFamily="66" charset="0"/>
              </a:rPr>
              <a:t>producing</a:t>
            </a:r>
            <a:r>
              <a:rPr lang="fr-FR" dirty="0" smtClean="0">
                <a:latin typeface="Bradley Hand ITC" panose="03070402050302030203" pitchFamily="66" charset="0"/>
              </a:rPr>
              <a:t> </a:t>
            </a:r>
            <a:r>
              <a:rPr lang="fr-FR" dirty="0" err="1" smtClean="0">
                <a:latin typeface="Bradley Hand ITC" panose="03070402050302030203" pitchFamily="66" charset="0"/>
              </a:rPr>
              <a:t>resonant</a:t>
            </a:r>
            <a:r>
              <a:rPr lang="fr-FR" dirty="0" smtClean="0">
                <a:latin typeface="Bradley Hand ITC" panose="03070402050302030203" pitchFamily="66" charset="0"/>
              </a:rPr>
              <a:t> states in </a:t>
            </a:r>
            <a:r>
              <a:rPr lang="fr-FR" baseline="30000" dirty="0" smtClean="0">
                <a:latin typeface="Bradley Hand ITC" panose="03070402050302030203" pitchFamily="66" charset="0"/>
              </a:rPr>
              <a:t>4</a:t>
            </a:r>
            <a:r>
              <a:rPr lang="fr-FR" dirty="0" smtClean="0">
                <a:latin typeface="Bradley Hand ITC" panose="03070402050302030203" pitchFamily="66" charset="0"/>
              </a:rPr>
              <a:t>H</a:t>
            </a:r>
            <a:endParaRPr lang="en-US" dirty="0">
              <a:latin typeface="Bradley Hand ITC" panose="03070402050302030203" pitchFamily="66" charset="0"/>
            </a:endParaRPr>
          </a:p>
        </p:txBody>
      </p:sp>
      <p:graphicFrame>
        <p:nvGraphicFramePr>
          <p:cNvPr id="4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406169"/>
              </p:ext>
            </p:extLst>
          </p:nvPr>
        </p:nvGraphicFramePr>
        <p:xfrm>
          <a:off x="37440" y="2993073"/>
          <a:ext cx="2886042" cy="347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1" name="Graph" r:id="rId8" imgW="2377440" imgH="2860200" progId="Origin50.Graph">
                  <p:embed/>
                </p:oleObj>
              </mc:Choice>
              <mc:Fallback>
                <p:oleObj name="Graph" r:id="rId8" imgW="2377440" imgH="2860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0" y="2993073"/>
                        <a:ext cx="2886042" cy="3470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1466540" y="3965089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1600" dirty="0" err="1">
                <a:solidFill>
                  <a:srgbClr val="3333CC"/>
                </a:solidFill>
              </a:rPr>
              <a:t>dnn</a:t>
            </a:r>
            <a:endParaRPr lang="en-US" altLang="en-US" sz="1600" dirty="0">
              <a:solidFill>
                <a:srgbClr val="3333CC"/>
              </a:solidFill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4508086" y="3219671"/>
            <a:ext cx="117331" cy="41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en-US" sz="3600">
              <a:solidFill>
                <a:srgbClr val="3333CC"/>
              </a:solidFill>
            </a:endParaRPr>
          </a:p>
        </p:txBody>
      </p:sp>
      <p:grpSp>
        <p:nvGrpSpPr>
          <p:cNvPr id="50" name="Group 33"/>
          <p:cNvGrpSpPr>
            <a:grpSpLocks/>
          </p:cNvGrpSpPr>
          <p:nvPr/>
        </p:nvGrpSpPr>
        <p:grpSpPr bwMode="auto">
          <a:xfrm>
            <a:off x="2516189" y="3965089"/>
            <a:ext cx="3377305" cy="1084493"/>
            <a:chOff x="1946" y="2304"/>
            <a:chExt cx="3339" cy="1058"/>
          </a:xfrm>
        </p:grpSpPr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1946" y="2942"/>
              <a:ext cx="29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en-US" sz="1100" dirty="0">
                  <a:solidFill>
                    <a:srgbClr val="CC00CC"/>
                  </a:solidFill>
                </a:rPr>
                <a:t>1</a:t>
              </a:r>
              <a:r>
                <a:rPr lang="fr-FR" altLang="en-US" sz="1100" baseline="30000" dirty="0">
                  <a:solidFill>
                    <a:srgbClr val="CC00CC"/>
                  </a:solidFill>
                </a:rPr>
                <a:t>-</a:t>
              </a:r>
              <a:endParaRPr lang="fr-FR" altLang="en-US" sz="1100" dirty="0">
                <a:solidFill>
                  <a:srgbClr val="CC00CC"/>
                </a:solidFill>
              </a:endParaRPr>
            </a:p>
            <a:p>
              <a:r>
                <a:rPr lang="fr-FR" altLang="en-US" sz="1100" dirty="0">
                  <a:solidFill>
                    <a:srgbClr val="CC00CC"/>
                  </a:solidFill>
                </a:rPr>
                <a:t>2</a:t>
              </a:r>
              <a:r>
                <a:rPr lang="fr-FR" altLang="en-US" sz="1100" baseline="30000" dirty="0">
                  <a:solidFill>
                    <a:srgbClr val="CC00CC"/>
                  </a:solidFill>
                </a:rPr>
                <a:t>-</a:t>
              </a:r>
              <a:endParaRPr lang="en-US" altLang="en-US" sz="1100" dirty="0">
                <a:solidFill>
                  <a:srgbClr val="CC00CC"/>
                </a:solidFill>
              </a:endParaRPr>
            </a:p>
          </p:txBody>
        </p:sp>
        <p:sp>
          <p:nvSpPr>
            <p:cNvPr id="52" name="Text Box 32"/>
            <p:cNvSpPr txBox="1">
              <a:spLocks noChangeArrowheads="1"/>
            </p:cNvSpPr>
            <p:nvPr/>
          </p:nvSpPr>
          <p:spPr bwMode="auto">
            <a:xfrm>
              <a:off x="5169" y="230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fr-F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36"/>
          <p:cNvGrpSpPr>
            <a:grpSpLocks/>
          </p:cNvGrpSpPr>
          <p:nvPr/>
        </p:nvGrpSpPr>
        <p:grpSpPr bwMode="auto">
          <a:xfrm>
            <a:off x="2516189" y="4191829"/>
            <a:ext cx="2010806" cy="396690"/>
            <a:chOff x="3297" y="1824"/>
            <a:chExt cx="1988" cy="387"/>
          </a:xfrm>
        </p:grpSpPr>
        <p:sp>
          <p:nvSpPr>
            <p:cNvPr id="54" name="Text Box 34"/>
            <p:cNvSpPr txBox="1">
              <a:spLocks noChangeArrowheads="1"/>
            </p:cNvSpPr>
            <p:nvPr/>
          </p:nvSpPr>
          <p:spPr bwMode="auto">
            <a:xfrm>
              <a:off x="3297" y="1824"/>
              <a:ext cx="29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altLang="en-US" sz="1100" dirty="0">
                  <a:solidFill>
                    <a:srgbClr val="CC00CC"/>
                  </a:solidFill>
                </a:rPr>
                <a:t>1</a:t>
              </a:r>
              <a:r>
                <a:rPr lang="fr-FR" altLang="en-US" sz="1100" baseline="30000" dirty="0">
                  <a:solidFill>
                    <a:srgbClr val="CC00CC"/>
                  </a:solidFill>
                </a:rPr>
                <a:t>-</a:t>
              </a:r>
            </a:p>
            <a:p>
              <a:r>
                <a:rPr lang="fr-FR" altLang="en-US" sz="1100" dirty="0">
                  <a:solidFill>
                    <a:srgbClr val="CC00CC"/>
                  </a:solidFill>
                </a:rPr>
                <a:t>0</a:t>
              </a:r>
              <a:r>
                <a:rPr lang="fr-FR" altLang="en-US" sz="1100" baseline="30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-</a:t>
              </a:r>
              <a:endParaRPr lang="en-US" altLang="en-US" sz="11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 Box 35"/>
            <p:cNvSpPr txBox="1">
              <a:spLocks noChangeArrowheads="1"/>
            </p:cNvSpPr>
            <p:nvPr/>
          </p:nvSpPr>
          <p:spPr bwMode="auto">
            <a:xfrm>
              <a:off x="5169" y="1928"/>
              <a:ext cx="1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endParaRPr lang="fr-FR" alt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97347"/>
              </p:ext>
            </p:extLst>
          </p:nvPr>
        </p:nvGraphicFramePr>
        <p:xfrm>
          <a:off x="2868278" y="4390174"/>
          <a:ext cx="2702859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335">
                <a:tc>
                  <a:txBody>
                    <a:bodyPr/>
                    <a:lstStyle/>
                    <a:p>
                      <a:pPr algn="r"/>
                      <a:r>
                        <a:rPr lang="fr-FR" sz="1500" baseline="0" dirty="0" err="1" smtClean="0">
                          <a:latin typeface="Bradley Hand ITC" panose="03070402050302030203" pitchFamily="66" charset="0"/>
                        </a:rPr>
                        <a:t>J</a:t>
                      </a:r>
                      <a:r>
                        <a:rPr lang="fr-FR" sz="1500" baseline="30000" dirty="0" err="1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fr-FR" sz="1500" baseline="0" dirty="0" smtClean="0">
                          <a:latin typeface="Bradley Hand ITC" panose="03070402050302030203" pitchFamily="66" charset="0"/>
                        </a:rPr>
                        <a:t>(</a:t>
                      </a:r>
                      <a:r>
                        <a:rPr lang="fr-FR" sz="1500" baseline="30000" dirty="0" smtClean="0">
                          <a:latin typeface="Bradley Hand ITC" panose="03070402050302030203" pitchFamily="66" charset="0"/>
                        </a:rPr>
                        <a:t>4</a:t>
                      </a:r>
                      <a:r>
                        <a:rPr lang="fr-FR" sz="1500" dirty="0" smtClean="0">
                          <a:latin typeface="Bradley Hand ITC" panose="03070402050302030203" pitchFamily="66" charset="0"/>
                        </a:rPr>
                        <a:t>H )</a:t>
                      </a:r>
                      <a:endParaRPr lang="en-US" sz="15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smtClean="0">
                          <a:latin typeface="Bradley Hand ITC" panose="03070402050302030203" pitchFamily="66" charset="0"/>
                        </a:rPr>
                        <a:t>E(</a:t>
                      </a:r>
                      <a:r>
                        <a:rPr lang="fr-FR" sz="1500" baseline="30000" dirty="0" smtClean="0">
                          <a:latin typeface="Bradley Hand ITC" panose="03070402050302030203" pitchFamily="66" charset="0"/>
                        </a:rPr>
                        <a:t>4</a:t>
                      </a:r>
                      <a:r>
                        <a:rPr lang="fr-FR" sz="1500" dirty="0" smtClean="0">
                          <a:latin typeface="Bradley Hand ITC" panose="03070402050302030203" pitchFamily="66" charset="0"/>
                        </a:rPr>
                        <a:t>H)-E(</a:t>
                      </a:r>
                      <a:r>
                        <a:rPr lang="fr-FR" sz="1500" baseline="30000" dirty="0" smtClean="0">
                          <a:latin typeface="Bradley Hand ITC" panose="03070402050302030203" pitchFamily="66" charset="0"/>
                        </a:rPr>
                        <a:t>3</a:t>
                      </a:r>
                      <a:r>
                        <a:rPr lang="fr-FR" sz="1500" dirty="0" smtClean="0">
                          <a:latin typeface="Bradley Hand ITC" panose="03070402050302030203" pitchFamily="66" charset="0"/>
                        </a:rPr>
                        <a:t>H) (MeV)</a:t>
                      </a:r>
                    </a:p>
                    <a:p>
                      <a:r>
                        <a:rPr lang="fr-FR" sz="1500" dirty="0" smtClean="0">
                          <a:latin typeface="Bradley Hand ITC" panose="03070402050302030203" pitchFamily="66" charset="0"/>
                        </a:rPr>
                        <a:t>R-matrix</a:t>
                      </a:r>
                      <a:endParaRPr lang="en-US" sz="1500" dirty="0"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785">
                <a:tc>
                  <a:txBody>
                    <a:bodyPr/>
                    <a:lstStyle/>
                    <a:p>
                      <a:pPr algn="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2</a:t>
                      </a:r>
                      <a:r>
                        <a:rPr lang="fr-FR" sz="1500" b="0" baseline="300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-</a:t>
                      </a:r>
                    </a:p>
                    <a:p>
                      <a:pPr algn="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1</a:t>
                      </a:r>
                      <a:r>
                        <a:rPr lang="fr-FR" sz="1500" b="0" baseline="300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-</a:t>
                      </a:r>
                    </a:p>
                    <a:p>
                      <a:pPr algn="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0</a:t>
                      </a:r>
                      <a:r>
                        <a:rPr lang="fr-FR" sz="1500" b="0" baseline="300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-</a:t>
                      </a:r>
                    </a:p>
                    <a:p>
                      <a:pPr algn="r"/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1</a:t>
                      </a:r>
                      <a:r>
                        <a:rPr lang="fr-FR" sz="1500" b="0" baseline="300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-</a:t>
                      </a:r>
                      <a:endParaRPr lang="en-US" sz="1500" b="0" baseline="300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>
                          <a:latin typeface="Bradley Hand ITC" panose="03070402050302030203" pitchFamily="66" charset="0"/>
                        </a:rPr>
                        <a:t>3.19-2.71i</a:t>
                      </a:r>
                      <a:endParaRPr lang="en-US" sz="1500" b="0" dirty="0" smtClean="0">
                        <a:latin typeface="Bradley Hand ITC" panose="03070402050302030203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3.40-3.37</a:t>
                      </a:r>
                      <a:r>
                        <a:rPr lang="fr-FR" sz="1500" b="0" dirty="0" smtClean="0">
                          <a:latin typeface="Bradley Hand ITC" panose="03070402050302030203" pitchFamily="66" charset="0"/>
                        </a:rPr>
                        <a:t>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5.27-4.46</a:t>
                      </a:r>
                      <a:r>
                        <a:rPr lang="fr-FR" sz="1500" b="0" dirty="0" smtClean="0">
                          <a:latin typeface="Bradley Hand ITC" panose="03070402050302030203" pitchFamily="66" charset="0"/>
                        </a:rPr>
                        <a:t>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6.02-6.50</a:t>
                      </a:r>
                      <a:r>
                        <a:rPr lang="fr-FR" sz="1500" b="0" dirty="0" smtClean="0">
                          <a:latin typeface="Bradley Hand ITC" panose="03070402050302030203" pitchFamily="66" charset="0"/>
                        </a:rPr>
                        <a:t>i</a:t>
                      </a:r>
                      <a:endParaRPr lang="en-US" sz="1500" b="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1934" name="Rectangle 81933"/>
          <p:cNvSpPr/>
          <p:nvPr/>
        </p:nvSpPr>
        <p:spPr>
          <a:xfrm>
            <a:off x="2940841" y="5893910"/>
            <a:ext cx="3148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Bradley Hand ITC" panose="03070402050302030203" pitchFamily="66" charset="0"/>
              </a:rPr>
              <a:t>D.R. Tilley </a:t>
            </a:r>
            <a:r>
              <a:rPr lang="en-US" sz="1200" i="1" dirty="0" smtClean="0">
                <a:latin typeface="Bradley Hand ITC" panose="03070402050302030203" pitchFamily="66" charset="0"/>
              </a:rPr>
              <a:t>et al., </a:t>
            </a:r>
            <a:r>
              <a:rPr lang="en-US" sz="1200" dirty="0" err="1" smtClean="0">
                <a:latin typeface="Bradley Hand ITC" panose="03070402050302030203" pitchFamily="66" charset="0"/>
              </a:rPr>
              <a:t>Nucl</a:t>
            </a:r>
            <a:r>
              <a:rPr lang="en-US" sz="1200" dirty="0">
                <a:latin typeface="Bradley Hand ITC" panose="03070402050302030203" pitchFamily="66" charset="0"/>
              </a:rPr>
              <a:t>. Phys. </a:t>
            </a:r>
            <a:r>
              <a:rPr lang="en-US" sz="1200" b="1" dirty="0">
                <a:latin typeface="Bradley Hand ITC" panose="03070402050302030203" pitchFamily="66" charset="0"/>
              </a:rPr>
              <a:t>A541</a:t>
            </a:r>
            <a:r>
              <a:rPr lang="en-US" sz="1200" dirty="0">
                <a:latin typeface="Bradley Hand ITC" panose="03070402050302030203" pitchFamily="66" charset="0"/>
              </a:rPr>
              <a:t> (1992) 1</a:t>
            </a:r>
          </a:p>
        </p:txBody>
      </p:sp>
    </p:spTree>
    <p:extLst>
      <p:ext uri="{BB962C8B-B14F-4D97-AF65-F5344CB8AC3E}">
        <p14:creationId xmlns:p14="http://schemas.microsoft.com/office/powerpoint/2010/main" val="28908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/>
      <p:bldP spid="819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3650915" y="0"/>
            <a:ext cx="5533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Trajectory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 of the </a:t>
            </a:r>
            <a:r>
              <a:rPr lang="fr-FR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H </a:t>
            </a:r>
            <a:r>
              <a:rPr lang="fr-FR" sz="2800" b="1" dirty="0" err="1" smtClean="0">
                <a:solidFill>
                  <a:schemeClr val="bg1"/>
                </a:solidFill>
                <a:latin typeface="Book Antiqua" pitchFamily="18" charset="0"/>
              </a:rPr>
              <a:t>resonance</a:t>
            </a:r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(s)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6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732759"/>
              </p:ext>
            </p:extLst>
          </p:nvPr>
        </p:nvGraphicFramePr>
        <p:xfrm>
          <a:off x="4465637" y="379761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7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637" y="379761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51680"/>
              </p:ext>
            </p:extLst>
          </p:nvPr>
        </p:nvGraphicFramePr>
        <p:xfrm>
          <a:off x="5427095" y="1763815"/>
          <a:ext cx="3060340" cy="279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8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7095" y="1763815"/>
                        <a:ext cx="3060340" cy="279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26"/>
              </p:ext>
            </p:extLst>
          </p:nvPr>
        </p:nvGraphicFramePr>
        <p:xfrm>
          <a:off x="386535" y="3343275"/>
          <a:ext cx="417671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69" name="Graph" r:id="rId9" imgW="4176720" imgH="2901600" progId="Origin50.Graph">
                  <p:embed/>
                </p:oleObj>
              </mc:Choice>
              <mc:Fallback>
                <p:oleObj name="Graph" r:id="rId9" imgW="4176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535" y="3343275"/>
                        <a:ext cx="4176713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56565" y="998730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coupling</a:t>
            </a:r>
            <a:r>
              <a:rPr lang="fr-FR" dirty="0" smtClean="0"/>
              <a:t> constant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endParaRPr lang="fr-FR" dirty="0" smtClean="0"/>
          </a:p>
          <a:p>
            <a:r>
              <a:rPr lang="fr-FR" dirty="0" smtClean="0"/>
              <a:t>V</a:t>
            </a:r>
            <a:r>
              <a:rPr lang="fr-FR" baseline="-25000" dirty="0">
                <a:latin typeface="Symbol" panose="05050102010706020507" pitchFamily="18" charset="2"/>
              </a:rPr>
              <a:t> l </a:t>
            </a:r>
            <a:r>
              <a:rPr lang="fr-FR" dirty="0" smtClean="0"/>
              <a:t>=</a:t>
            </a:r>
            <a:r>
              <a:rPr lang="fr-FR" dirty="0" smtClean="0">
                <a:latin typeface="Symbol" panose="05050102010706020507" pitchFamily="18" charset="2"/>
              </a:rPr>
              <a:t> l</a:t>
            </a:r>
            <a:r>
              <a:rPr lang="fr-FR" dirty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nt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4752020" y="4599130"/>
            <a:ext cx="945105" cy="450050"/>
          </a:xfrm>
          <a:prstGeom prst="wedgeRectCallout">
            <a:avLst>
              <a:gd name="adj1" fmla="val 21832"/>
              <a:gd name="adj2" fmla="val -98084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=1.75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7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37069"/>
              </p:ext>
            </p:extLst>
          </p:nvPr>
        </p:nvGraphicFramePr>
        <p:xfrm>
          <a:off x="4465637" y="379761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8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637" y="379761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38906"/>
              </p:ext>
            </p:extLst>
          </p:nvPr>
        </p:nvGraphicFramePr>
        <p:xfrm>
          <a:off x="5427095" y="1763815"/>
          <a:ext cx="3060340" cy="279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79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7095" y="1763815"/>
                        <a:ext cx="3060340" cy="279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773015"/>
              </p:ext>
            </p:extLst>
          </p:nvPr>
        </p:nvGraphicFramePr>
        <p:xfrm>
          <a:off x="385763" y="3343275"/>
          <a:ext cx="417671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80" name="Graph" r:id="rId9" imgW="4176720" imgH="2901600" progId="Origin50.Graph">
                  <p:embed/>
                </p:oleObj>
              </mc:Choice>
              <mc:Fallback>
                <p:oleObj name="Graph" r:id="rId9" imgW="4176720" imgH="2901600" progId="Origin50.Graph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343275"/>
                        <a:ext cx="417671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56565" y="998730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coupling</a:t>
            </a:r>
            <a:r>
              <a:rPr lang="fr-FR" dirty="0" smtClean="0"/>
              <a:t> constant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endParaRPr lang="fr-FR" dirty="0" smtClean="0"/>
          </a:p>
          <a:p>
            <a:r>
              <a:rPr lang="fr-FR" dirty="0" smtClean="0"/>
              <a:t>V</a:t>
            </a:r>
            <a:r>
              <a:rPr lang="fr-FR" baseline="-25000" dirty="0">
                <a:latin typeface="Symbol" panose="05050102010706020507" pitchFamily="18" charset="2"/>
              </a:rPr>
              <a:t> l </a:t>
            </a:r>
            <a:r>
              <a:rPr lang="fr-FR" dirty="0" smtClean="0"/>
              <a:t>=</a:t>
            </a:r>
            <a:r>
              <a:rPr lang="fr-FR" dirty="0" smtClean="0">
                <a:latin typeface="Symbol" panose="05050102010706020507" pitchFamily="18" charset="2"/>
              </a:rPr>
              <a:t> l</a:t>
            </a:r>
            <a:r>
              <a:rPr lang="fr-FR" dirty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nt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752020" y="4599130"/>
            <a:ext cx="945105" cy="450050"/>
          </a:xfrm>
          <a:prstGeom prst="wedgeRectCallout">
            <a:avLst>
              <a:gd name="adj1" fmla="val 66176"/>
              <a:gd name="adj2" fmla="val -91735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=1.5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37069"/>
              </p:ext>
            </p:extLst>
          </p:nvPr>
        </p:nvGraphicFramePr>
        <p:xfrm>
          <a:off x="4465637" y="379761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6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637" y="379761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678707"/>
              </p:ext>
            </p:extLst>
          </p:nvPr>
        </p:nvGraphicFramePr>
        <p:xfrm>
          <a:off x="5454733" y="1726406"/>
          <a:ext cx="3060340" cy="279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7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3" name="Obje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4733" y="1726406"/>
                        <a:ext cx="3060340" cy="2790310"/>
                      </a:xfrm>
                      <a:prstGeom prst="rect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773015"/>
              </p:ext>
            </p:extLst>
          </p:nvPr>
        </p:nvGraphicFramePr>
        <p:xfrm>
          <a:off x="385763" y="3343275"/>
          <a:ext cx="417671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8" name="Graph" r:id="rId9" imgW="4176720" imgH="2901600" progId="Origin50.Graph">
                  <p:embed/>
                </p:oleObj>
              </mc:Choice>
              <mc:Fallback>
                <p:oleObj name="Graph" r:id="rId9" imgW="4176720" imgH="2901600" progId="Origin50.Graph">
                  <p:embed/>
                  <p:pic>
                    <p:nvPicPr>
                      <p:cNvPr id="4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343275"/>
                        <a:ext cx="417671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56565" y="998730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coupling</a:t>
            </a:r>
            <a:r>
              <a:rPr lang="fr-FR" dirty="0" smtClean="0"/>
              <a:t> constant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endParaRPr lang="fr-FR" dirty="0" smtClean="0"/>
          </a:p>
          <a:p>
            <a:r>
              <a:rPr lang="fr-FR" dirty="0" smtClean="0"/>
              <a:t>V</a:t>
            </a:r>
            <a:r>
              <a:rPr lang="fr-FR" baseline="-25000" dirty="0">
                <a:latin typeface="Symbol" panose="05050102010706020507" pitchFamily="18" charset="2"/>
              </a:rPr>
              <a:t> l </a:t>
            </a:r>
            <a:r>
              <a:rPr lang="fr-FR" dirty="0" smtClean="0"/>
              <a:t>=</a:t>
            </a:r>
            <a:r>
              <a:rPr lang="fr-FR" dirty="0" smtClean="0">
                <a:latin typeface="Symbol" panose="05050102010706020507" pitchFamily="18" charset="2"/>
              </a:rPr>
              <a:t> l</a:t>
            </a:r>
            <a:r>
              <a:rPr lang="fr-FR" dirty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nt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752020" y="4599130"/>
            <a:ext cx="945105" cy="450050"/>
          </a:xfrm>
          <a:prstGeom prst="wedgeRectCallout">
            <a:avLst>
              <a:gd name="adj1" fmla="val 66176"/>
              <a:gd name="adj2" fmla="val -91735"/>
            </a:avLst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=1.5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501770" y="1583795"/>
            <a:ext cx="0" cy="2115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501770" y="2851078"/>
            <a:ext cx="20607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/>
        </p:nvSpPr>
        <p:spPr>
          <a:xfrm>
            <a:off x="2636785" y="2171518"/>
            <a:ext cx="1253728" cy="1111327"/>
          </a:xfrm>
          <a:custGeom>
            <a:avLst/>
            <a:gdLst>
              <a:gd name="connsiteX0" fmla="*/ 0 w 1253728"/>
              <a:gd name="connsiteY0" fmla="*/ 0 h 1111327"/>
              <a:gd name="connsiteX1" fmla="*/ 33338 w 1253728"/>
              <a:gd name="connsiteY1" fmla="*/ 333375 h 1111327"/>
              <a:gd name="connsiteX2" fmla="*/ 105966 w 1253728"/>
              <a:gd name="connsiteY2" fmla="*/ 903684 h 1111327"/>
              <a:gd name="connsiteX3" fmla="*/ 386953 w 1253728"/>
              <a:gd name="connsiteY3" fmla="*/ 1110853 h 1111327"/>
              <a:gd name="connsiteX4" fmla="*/ 625078 w 1253728"/>
              <a:gd name="connsiteY4" fmla="*/ 954881 h 1111327"/>
              <a:gd name="connsiteX5" fmla="*/ 759619 w 1253728"/>
              <a:gd name="connsiteY5" fmla="*/ 776287 h 1111327"/>
              <a:gd name="connsiteX6" fmla="*/ 1138238 w 1253728"/>
              <a:gd name="connsiteY6" fmla="*/ 360759 h 1111327"/>
              <a:gd name="connsiteX7" fmla="*/ 1253728 w 1253728"/>
              <a:gd name="connsiteY7" fmla="*/ 302419 h 111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3728" h="1111327">
                <a:moveTo>
                  <a:pt x="0" y="0"/>
                </a:moveTo>
                <a:cubicBezTo>
                  <a:pt x="7838" y="91380"/>
                  <a:pt x="15677" y="182761"/>
                  <a:pt x="33338" y="333375"/>
                </a:cubicBezTo>
                <a:cubicBezTo>
                  <a:pt x="50999" y="483989"/>
                  <a:pt x="47030" y="774104"/>
                  <a:pt x="105966" y="903684"/>
                </a:cubicBezTo>
                <a:cubicBezTo>
                  <a:pt x="164902" y="1033264"/>
                  <a:pt x="300434" y="1102320"/>
                  <a:pt x="386953" y="1110853"/>
                </a:cubicBezTo>
                <a:cubicBezTo>
                  <a:pt x="473472" y="1119386"/>
                  <a:pt x="562967" y="1010642"/>
                  <a:pt x="625078" y="954881"/>
                </a:cubicBezTo>
                <a:cubicBezTo>
                  <a:pt x="687189" y="899120"/>
                  <a:pt x="674092" y="875307"/>
                  <a:pt x="759619" y="776287"/>
                </a:cubicBezTo>
                <a:cubicBezTo>
                  <a:pt x="845146" y="677267"/>
                  <a:pt x="1055887" y="439737"/>
                  <a:pt x="1138238" y="360759"/>
                </a:cubicBezTo>
                <a:cubicBezTo>
                  <a:pt x="1220589" y="281781"/>
                  <a:pt x="1234480" y="312142"/>
                  <a:pt x="1253728" y="302419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rme libre 26"/>
          <p:cNvSpPr/>
          <p:nvPr/>
        </p:nvSpPr>
        <p:spPr>
          <a:xfrm>
            <a:off x="3877866" y="2477691"/>
            <a:ext cx="847725" cy="353615"/>
          </a:xfrm>
          <a:custGeom>
            <a:avLst/>
            <a:gdLst>
              <a:gd name="connsiteX0" fmla="*/ 0 w 847725"/>
              <a:gd name="connsiteY0" fmla="*/ 0 h 353615"/>
              <a:gd name="connsiteX1" fmla="*/ 46434 w 847725"/>
              <a:gd name="connsiteY1" fmla="*/ 3572 h 353615"/>
              <a:gd name="connsiteX2" fmla="*/ 50006 w 847725"/>
              <a:gd name="connsiteY2" fmla="*/ 2381 h 353615"/>
              <a:gd name="connsiteX3" fmla="*/ 85725 w 847725"/>
              <a:gd name="connsiteY3" fmla="*/ 3572 h 353615"/>
              <a:gd name="connsiteX4" fmla="*/ 91678 w 847725"/>
              <a:gd name="connsiteY4" fmla="*/ 2381 h 353615"/>
              <a:gd name="connsiteX5" fmla="*/ 96440 w 847725"/>
              <a:gd name="connsiteY5" fmla="*/ 3572 h 353615"/>
              <a:gd name="connsiteX6" fmla="*/ 102393 w 847725"/>
              <a:gd name="connsiteY6" fmla="*/ 4762 h 353615"/>
              <a:gd name="connsiteX7" fmla="*/ 125015 w 847725"/>
              <a:gd name="connsiteY7" fmla="*/ 3572 h 353615"/>
              <a:gd name="connsiteX8" fmla="*/ 146447 w 847725"/>
              <a:gd name="connsiteY8" fmla="*/ 5953 h 353615"/>
              <a:gd name="connsiteX9" fmla="*/ 155972 w 847725"/>
              <a:gd name="connsiteY9" fmla="*/ 7143 h 353615"/>
              <a:gd name="connsiteX10" fmla="*/ 172640 w 847725"/>
              <a:gd name="connsiteY10" fmla="*/ 9525 h 353615"/>
              <a:gd name="connsiteX11" fmla="*/ 182165 w 847725"/>
              <a:gd name="connsiteY11" fmla="*/ 10715 h 353615"/>
              <a:gd name="connsiteX12" fmla="*/ 190500 w 847725"/>
              <a:gd name="connsiteY12" fmla="*/ 11906 h 353615"/>
              <a:gd name="connsiteX13" fmla="*/ 203597 w 847725"/>
              <a:gd name="connsiteY13" fmla="*/ 13097 h 353615"/>
              <a:gd name="connsiteX14" fmla="*/ 219075 w 847725"/>
              <a:gd name="connsiteY14" fmla="*/ 16668 h 353615"/>
              <a:gd name="connsiteX15" fmla="*/ 227409 w 847725"/>
              <a:gd name="connsiteY15" fmla="*/ 20240 h 353615"/>
              <a:gd name="connsiteX16" fmla="*/ 234553 w 847725"/>
              <a:gd name="connsiteY16" fmla="*/ 21431 h 353615"/>
              <a:gd name="connsiteX17" fmla="*/ 241697 w 847725"/>
              <a:gd name="connsiteY17" fmla="*/ 23812 h 353615"/>
              <a:gd name="connsiteX18" fmla="*/ 247650 w 847725"/>
              <a:gd name="connsiteY18" fmla="*/ 25003 h 353615"/>
              <a:gd name="connsiteX19" fmla="*/ 251222 w 847725"/>
              <a:gd name="connsiteY19" fmla="*/ 26193 h 353615"/>
              <a:gd name="connsiteX20" fmla="*/ 257175 w 847725"/>
              <a:gd name="connsiteY20" fmla="*/ 27384 h 353615"/>
              <a:gd name="connsiteX21" fmla="*/ 269081 w 847725"/>
              <a:gd name="connsiteY21" fmla="*/ 32147 h 353615"/>
              <a:gd name="connsiteX22" fmla="*/ 272653 w 847725"/>
              <a:gd name="connsiteY22" fmla="*/ 33337 h 353615"/>
              <a:gd name="connsiteX23" fmla="*/ 277415 w 847725"/>
              <a:gd name="connsiteY23" fmla="*/ 35718 h 353615"/>
              <a:gd name="connsiteX24" fmla="*/ 285750 w 847725"/>
              <a:gd name="connsiteY24" fmla="*/ 38100 h 353615"/>
              <a:gd name="connsiteX25" fmla="*/ 302418 w 847725"/>
              <a:gd name="connsiteY25" fmla="*/ 40481 h 353615"/>
              <a:gd name="connsiteX26" fmla="*/ 310753 w 847725"/>
              <a:gd name="connsiteY26" fmla="*/ 41672 h 353615"/>
              <a:gd name="connsiteX27" fmla="*/ 316706 w 847725"/>
              <a:gd name="connsiteY27" fmla="*/ 44053 h 353615"/>
              <a:gd name="connsiteX28" fmla="*/ 321468 w 847725"/>
              <a:gd name="connsiteY28" fmla="*/ 45243 h 353615"/>
              <a:gd name="connsiteX29" fmla="*/ 323850 w 847725"/>
              <a:gd name="connsiteY29" fmla="*/ 47625 h 353615"/>
              <a:gd name="connsiteX30" fmla="*/ 330993 w 847725"/>
              <a:gd name="connsiteY30" fmla="*/ 50006 h 353615"/>
              <a:gd name="connsiteX31" fmla="*/ 338137 w 847725"/>
              <a:gd name="connsiteY31" fmla="*/ 52387 h 353615"/>
              <a:gd name="connsiteX32" fmla="*/ 341709 w 847725"/>
              <a:gd name="connsiteY32" fmla="*/ 53578 h 353615"/>
              <a:gd name="connsiteX33" fmla="*/ 348853 w 847725"/>
              <a:gd name="connsiteY33" fmla="*/ 54768 h 353615"/>
              <a:gd name="connsiteX34" fmla="*/ 370284 w 847725"/>
              <a:gd name="connsiteY34" fmla="*/ 60722 h 353615"/>
              <a:gd name="connsiteX35" fmla="*/ 375047 w 847725"/>
              <a:gd name="connsiteY35" fmla="*/ 61912 h 353615"/>
              <a:gd name="connsiteX36" fmla="*/ 379809 w 847725"/>
              <a:gd name="connsiteY36" fmla="*/ 64293 h 353615"/>
              <a:gd name="connsiteX37" fmla="*/ 383381 w 847725"/>
              <a:gd name="connsiteY37" fmla="*/ 66675 h 353615"/>
              <a:gd name="connsiteX38" fmla="*/ 391715 w 847725"/>
              <a:gd name="connsiteY38" fmla="*/ 69056 h 353615"/>
              <a:gd name="connsiteX39" fmla="*/ 395287 w 847725"/>
              <a:gd name="connsiteY39" fmla="*/ 70247 h 353615"/>
              <a:gd name="connsiteX40" fmla="*/ 401240 w 847725"/>
              <a:gd name="connsiteY40" fmla="*/ 72628 h 353615"/>
              <a:gd name="connsiteX41" fmla="*/ 407193 w 847725"/>
              <a:gd name="connsiteY41" fmla="*/ 73818 h 353615"/>
              <a:gd name="connsiteX42" fmla="*/ 414337 w 847725"/>
              <a:gd name="connsiteY42" fmla="*/ 76200 h 353615"/>
              <a:gd name="connsiteX43" fmla="*/ 419100 w 847725"/>
              <a:gd name="connsiteY43" fmla="*/ 77390 h 353615"/>
              <a:gd name="connsiteX44" fmla="*/ 422672 w 847725"/>
              <a:gd name="connsiteY44" fmla="*/ 78581 h 353615"/>
              <a:gd name="connsiteX45" fmla="*/ 431006 w 847725"/>
              <a:gd name="connsiteY45" fmla="*/ 79772 h 353615"/>
              <a:gd name="connsiteX46" fmla="*/ 445293 w 847725"/>
              <a:gd name="connsiteY46" fmla="*/ 84534 h 353615"/>
              <a:gd name="connsiteX47" fmla="*/ 463153 w 847725"/>
              <a:gd name="connsiteY47" fmla="*/ 92868 h 353615"/>
              <a:gd name="connsiteX48" fmla="*/ 470297 w 847725"/>
              <a:gd name="connsiteY48" fmla="*/ 95250 h 353615"/>
              <a:gd name="connsiteX49" fmla="*/ 481012 w 847725"/>
              <a:gd name="connsiteY49" fmla="*/ 97631 h 353615"/>
              <a:gd name="connsiteX50" fmla="*/ 488156 w 847725"/>
              <a:gd name="connsiteY50" fmla="*/ 101203 h 353615"/>
              <a:gd name="connsiteX51" fmla="*/ 491728 w 847725"/>
              <a:gd name="connsiteY51" fmla="*/ 103584 h 353615"/>
              <a:gd name="connsiteX52" fmla="*/ 504825 w 847725"/>
              <a:gd name="connsiteY52" fmla="*/ 108347 h 353615"/>
              <a:gd name="connsiteX53" fmla="*/ 516731 w 847725"/>
              <a:gd name="connsiteY53" fmla="*/ 110728 h 353615"/>
              <a:gd name="connsiteX54" fmla="*/ 522684 w 847725"/>
              <a:gd name="connsiteY54" fmla="*/ 111918 h 353615"/>
              <a:gd name="connsiteX55" fmla="*/ 527447 w 847725"/>
              <a:gd name="connsiteY55" fmla="*/ 114300 h 353615"/>
              <a:gd name="connsiteX56" fmla="*/ 535781 w 847725"/>
              <a:gd name="connsiteY56" fmla="*/ 117872 h 353615"/>
              <a:gd name="connsiteX57" fmla="*/ 540543 w 847725"/>
              <a:gd name="connsiteY57" fmla="*/ 121443 h 353615"/>
              <a:gd name="connsiteX58" fmla="*/ 542925 w 847725"/>
              <a:gd name="connsiteY58" fmla="*/ 123825 h 353615"/>
              <a:gd name="connsiteX59" fmla="*/ 561975 w 847725"/>
              <a:gd name="connsiteY59" fmla="*/ 136922 h 353615"/>
              <a:gd name="connsiteX60" fmla="*/ 573881 w 847725"/>
              <a:gd name="connsiteY60" fmla="*/ 147637 h 353615"/>
              <a:gd name="connsiteX61" fmla="*/ 577453 w 847725"/>
              <a:gd name="connsiteY61" fmla="*/ 151209 h 353615"/>
              <a:gd name="connsiteX62" fmla="*/ 583406 w 847725"/>
              <a:gd name="connsiteY62" fmla="*/ 154781 h 353615"/>
              <a:gd name="connsiteX63" fmla="*/ 591740 w 847725"/>
              <a:gd name="connsiteY63" fmla="*/ 161925 h 353615"/>
              <a:gd name="connsiteX64" fmla="*/ 606028 w 847725"/>
              <a:gd name="connsiteY64" fmla="*/ 171450 h 353615"/>
              <a:gd name="connsiteX65" fmla="*/ 609600 w 847725"/>
              <a:gd name="connsiteY65" fmla="*/ 175022 h 353615"/>
              <a:gd name="connsiteX66" fmla="*/ 614362 w 847725"/>
              <a:gd name="connsiteY66" fmla="*/ 178593 h 353615"/>
              <a:gd name="connsiteX67" fmla="*/ 617934 w 847725"/>
              <a:gd name="connsiteY67" fmla="*/ 183356 h 353615"/>
              <a:gd name="connsiteX68" fmla="*/ 632222 w 847725"/>
              <a:gd name="connsiteY68" fmla="*/ 189309 h 353615"/>
              <a:gd name="connsiteX69" fmla="*/ 636984 w 847725"/>
              <a:gd name="connsiteY69" fmla="*/ 191690 h 353615"/>
              <a:gd name="connsiteX70" fmla="*/ 645318 w 847725"/>
              <a:gd name="connsiteY70" fmla="*/ 194072 h 353615"/>
              <a:gd name="connsiteX71" fmla="*/ 656034 w 847725"/>
              <a:gd name="connsiteY71" fmla="*/ 197643 h 353615"/>
              <a:gd name="connsiteX72" fmla="*/ 659606 w 847725"/>
              <a:gd name="connsiteY72" fmla="*/ 200025 h 353615"/>
              <a:gd name="connsiteX73" fmla="*/ 675084 w 847725"/>
              <a:gd name="connsiteY73" fmla="*/ 205978 h 353615"/>
              <a:gd name="connsiteX74" fmla="*/ 678656 w 847725"/>
              <a:gd name="connsiteY74" fmla="*/ 208359 h 353615"/>
              <a:gd name="connsiteX75" fmla="*/ 688181 w 847725"/>
              <a:gd name="connsiteY75" fmla="*/ 215503 h 353615"/>
              <a:gd name="connsiteX76" fmla="*/ 700087 w 847725"/>
              <a:gd name="connsiteY76" fmla="*/ 219075 h 353615"/>
              <a:gd name="connsiteX77" fmla="*/ 708422 w 847725"/>
              <a:gd name="connsiteY77" fmla="*/ 227409 h 353615"/>
              <a:gd name="connsiteX78" fmla="*/ 721518 w 847725"/>
              <a:gd name="connsiteY78" fmla="*/ 242887 h 353615"/>
              <a:gd name="connsiteX79" fmla="*/ 727472 w 847725"/>
              <a:gd name="connsiteY79" fmla="*/ 247650 h 353615"/>
              <a:gd name="connsiteX80" fmla="*/ 731043 w 847725"/>
              <a:gd name="connsiteY80" fmla="*/ 250031 h 353615"/>
              <a:gd name="connsiteX81" fmla="*/ 733425 w 847725"/>
              <a:gd name="connsiteY81" fmla="*/ 252412 h 353615"/>
              <a:gd name="connsiteX82" fmla="*/ 739378 w 847725"/>
              <a:gd name="connsiteY82" fmla="*/ 255984 h 353615"/>
              <a:gd name="connsiteX83" fmla="*/ 746522 w 847725"/>
              <a:gd name="connsiteY83" fmla="*/ 259556 h 353615"/>
              <a:gd name="connsiteX84" fmla="*/ 754856 w 847725"/>
              <a:gd name="connsiteY84" fmla="*/ 269081 h 353615"/>
              <a:gd name="connsiteX85" fmla="*/ 760809 w 847725"/>
              <a:gd name="connsiteY85" fmla="*/ 276225 h 353615"/>
              <a:gd name="connsiteX86" fmla="*/ 769143 w 847725"/>
              <a:gd name="connsiteY86" fmla="*/ 279797 h 353615"/>
              <a:gd name="connsiteX87" fmla="*/ 776287 w 847725"/>
              <a:gd name="connsiteY87" fmla="*/ 284559 h 353615"/>
              <a:gd name="connsiteX88" fmla="*/ 788193 w 847725"/>
              <a:gd name="connsiteY88" fmla="*/ 295275 h 353615"/>
              <a:gd name="connsiteX89" fmla="*/ 790575 w 847725"/>
              <a:gd name="connsiteY89" fmla="*/ 297656 h 353615"/>
              <a:gd name="connsiteX90" fmla="*/ 794147 w 847725"/>
              <a:gd name="connsiteY90" fmla="*/ 298847 h 353615"/>
              <a:gd name="connsiteX91" fmla="*/ 802481 w 847725"/>
              <a:gd name="connsiteY91" fmla="*/ 302418 h 353615"/>
              <a:gd name="connsiteX92" fmla="*/ 808434 w 847725"/>
              <a:gd name="connsiteY92" fmla="*/ 308372 h 353615"/>
              <a:gd name="connsiteX93" fmla="*/ 812006 w 847725"/>
              <a:gd name="connsiteY93" fmla="*/ 311943 h 353615"/>
              <a:gd name="connsiteX94" fmla="*/ 816768 w 847725"/>
              <a:gd name="connsiteY94" fmla="*/ 314325 h 353615"/>
              <a:gd name="connsiteX95" fmla="*/ 823912 w 847725"/>
              <a:gd name="connsiteY95" fmla="*/ 320278 h 353615"/>
              <a:gd name="connsiteX96" fmla="*/ 831056 w 847725"/>
              <a:gd name="connsiteY96" fmla="*/ 322659 h 353615"/>
              <a:gd name="connsiteX97" fmla="*/ 838200 w 847725"/>
              <a:gd name="connsiteY97" fmla="*/ 326231 h 353615"/>
              <a:gd name="connsiteX98" fmla="*/ 842962 w 847725"/>
              <a:gd name="connsiteY98" fmla="*/ 329803 h 353615"/>
              <a:gd name="connsiteX99" fmla="*/ 846534 w 847725"/>
              <a:gd name="connsiteY99" fmla="*/ 332184 h 353615"/>
              <a:gd name="connsiteX100" fmla="*/ 847725 w 847725"/>
              <a:gd name="connsiteY100" fmla="*/ 335756 h 353615"/>
              <a:gd name="connsiteX101" fmla="*/ 845343 w 847725"/>
              <a:gd name="connsiteY101" fmla="*/ 344090 h 353615"/>
              <a:gd name="connsiteX102" fmla="*/ 839390 w 847725"/>
              <a:gd name="connsiteY102" fmla="*/ 350043 h 353615"/>
              <a:gd name="connsiteX103" fmla="*/ 835818 w 847725"/>
              <a:gd name="connsiteY103" fmla="*/ 353615 h 35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47725" h="353615">
                <a:moveTo>
                  <a:pt x="0" y="0"/>
                </a:moveTo>
                <a:cubicBezTo>
                  <a:pt x="21164" y="3527"/>
                  <a:pt x="17681" y="3572"/>
                  <a:pt x="46434" y="3572"/>
                </a:cubicBezTo>
                <a:cubicBezTo>
                  <a:pt x="47689" y="3572"/>
                  <a:pt x="48815" y="2778"/>
                  <a:pt x="50006" y="2381"/>
                </a:cubicBezTo>
                <a:cubicBezTo>
                  <a:pt x="61912" y="2778"/>
                  <a:pt x="73812" y="3572"/>
                  <a:pt x="85725" y="3572"/>
                </a:cubicBezTo>
                <a:cubicBezTo>
                  <a:pt x="87749" y="3572"/>
                  <a:pt x="89654" y="2381"/>
                  <a:pt x="91678" y="2381"/>
                </a:cubicBezTo>
                <a:cubicBezTo>
                  <a:pt x="93314" y="2381"/>
                  <a:pt x="94843" y="3217"/>
                  <a:pt x="96440" y="3572"/>
                </a:cubicBezTo>
                <a:cubicBezTo>
                  <a:pt x="98415" y="4011"/>
                  <a:pt x="100409" y="4365"/>
                  <a:pt x="102393" y="4762"/>
                </a:cubicBezTo>
                <a:cubicBezTo>
                  <a:pt x="109934" y="4365"/>
                  <a:pt x="117464" y="3572"/>
                  <a:pt x="125015" y="3572"/>
                </a:cubicBezTo>
                <a:cubicBezTo>
                  <a:pt x="152798" y="3572"/>
                  <a:pt x="133494" y="3795"/>
                  <a:pt x="146447" y="5953"/>
                </a:cubicBezTo>
                <a:cubicBezTo>
                  <a:pt x="149603" y="6479"/>
                  <a:pt x="152802" y="6711"/>
                  <a:pt x="155972" y="7143"/>
                </a:cubicBezTo>
                <a:lnTo>
                  <a:pt x="172640" y="9525"/>
                </a:lnTo>
                <a:lnTo>
                  <a:pt x="182165" y="10715"/>
                </a:lnTo>
                <a:cubicBezTo>
                  <a:pt x="184947" y="11086"/>
                  <a:pt x="187711" y="11596"/>
                  <a:pt x="190500" y="11906"/>
                </a:cubicBezTo>
                <a:cubicBezTo>
                  <a:pt x="194857" y="12390"/>
                  <a:pt x="199231" y="12700"/>
                  <a:pt x="203597" y="13097"/>
                </a:cubicBezTo>
                <a:cubicBezTo>
                  <a:pt x="208747" y="14127"/>
                  <a:pt x="214140" y="14694"/>
                  <a:pt x="219075" y="16668"/>
                </a:cubicBezTo>
                <a:cubicBezTo>
                  <a:pt x="221881" y="17790"/>
                  <a:pt x="224520" y="19351"/>
                  <a:pt x="227409" y="20240"/>
                </a:cubicBezTo>
                <a:cubicBezTo>
                  <a:pt x="229716" y="20950"/>
                  <a:pt x="232211" y="20845"/>
                  <a:pt x="234553" y="21431"/>
                </a:cubicBezTo>
                <a:cubicBezTo>
                  <a:pt x="236988" y="22040"/>
                  <a:pt x="239236" y="23320"/>
                  <a:pt x="241697" y="23812"/>
                </a:cubicBezTo>
                <a:cubicBezTo>
                  <a:pt x="243681" y="24209"/>
                  <a:pt x="245687" y="24512"/>
                  <a:pt x="247650" y="25003"/>
                </a:cubicBezTo>
                <a:cubicBezTo>
                  <a:pt x="248868" y="25307"/>
                  <a:pt x="250004" y="25889"/>
                  <a:pt x="251222" y="26193"/>
                </a:cubicBezTo>
                <a:cubicBezTo>
                  <a:pt x="253185" y="26684"/>
                  <a:pt x="255255" y="26744"/>
                  <a:pt x="257175" y="27384"/>
                </a:cubicBezTo>
                <a:cubicBezTo>
                  <a:pt x="261230" y="28736"/>
                  <a:pt x="265026" y="30796"/>
                  <a:pt x="269081" y="32147"/>
                </a:cubicBezTo>
                <a:cubicBezTo>
                  <a:pt x="270272" y="32544"/>
                  <a:pt x="271499" y="32843"/>
                  <a:pt x="272653" y="33337"/>
                </a:cubicBezTo>
                <a:cubicBezTo>
                  <a:pt x="274284" y="34036"/>
                  <a:pt x="275747" y="35111"/>
                  <a:pt x="277415" y="35718"/>
                </a:cubicBezTo>
                <a:cubicBezTo>
                  <a:pt x="280131" y="36706"/>
                  <a:pt x="282947" y="37399"/>
                  <a:pt x="285750" y="38100"/>
                </a:cubicBezTo>
                <a:cubicBezTo>
                  <a:pt x="292224" y="39718"/>
                  <a:pt x="295025" y="39557"/>
                  <a:pt x="302418" y="40481"/>
                </a:cubicBezTo>
                <a:cubicBezTo>
                  <a:pt x="305203" y="40829"/>
                  <a:pt x="307975" y="41275"/>
                  <a:pt x="310753" y="41672"/>
                </a:cubicBezTo>
                <a:cubicBezTo>
                  <a:pt x="312737" y="42466"/>
                  <a:pt x="314678" y="43377"/>
                  <a:pt x="316706" y="44053"/>
                </a:cubicBezTo>
                <a:cubicBezTo>
                  <a:pt x="318258" y="44570"/>
                  <a:pt x="320005" y="44511"/>
                  <a:pt x="321468" y="45243"/>
                </a:cubicBezTo>
                <a:cubicBezTo>
                  <a:pt x="322472" y="45745"/>
                  <a:pt x="322846" y="47123"/>
                  <a:pt x="323850" y="47625"/>
                </a:cubicBezTo>
                <a:cubicBezTo>
                  <a:pt x="326095" y="48748"/>
                  <a:pt x="328612" y="49212"/>
                  <a:pt x="330993" y="50006"/>
                </a:cubicBezTo>
                <a:lnTo>
                  <a:pt x="338137" y="52387"/>
                </a:lnTo>
                <a:cubicBezTo>
                  <a:pt x="339328" y="52784"/>
                  <a:pt x="340471" y="53372"/>
                  <a:pt x="341709" y="53578"/>
                </a:cubicBezTo>
                <a:lnTo>
                  <a:pt x="348853" y="54768"/>
                </a:lnTo>
                <a:cubicBezTo>
                  <a:pt x="360649" y="58701"/>
                  <a:pt x="353571" y="56544"/>
                  <a:pt x="370284" y="60722"/>
                </a:cubicBezTo>
                <a:lnTo>
                  <a:pt x="375047" y="61912"/>
                </a:lnTo>
                <a:cubicBezTo>
                  <a:pt x="376634" y="62706"/>
                  <a:pt x="378268" y="63412"/>
                  <a:pt x="379809" y="64293"/>
                </a:cubicBezTo>
                <a:cubicBezTo>
                  <a:pt x="381052" y="65003"/>
                  <a:pt x="382052" y="66143"/>
                  <a:pt x="383381" y="66675"/>
                </a:cubicBezTo>
                <a:cubicBezTo>
                  <a:pt x="386063" y="67748"/>
                  <a:pt x="388948" y="68226"/>
                  <a:pt x="391715" y="69056"/>
                </a:cubicBezTo>
                <a:cubicBezTo>
                  <a:pt x="392917" y="69417"/>
                  <a:pt x="394112" y="69806"/>
                  <a:pt x="395287" y="70247"/>
                </a:cubicBezTo>
                <a:cubicBezTo>
                  <a:pt x="397288" y="70997"/>
                  <a:pt x="399193" y="72014"/>
                  <a:pt x="401240" y="72628"/>
                </a:cubicBezTo>
                <a:cubicBezTo>
                  <a:pt x="403178" y="73209"/>
                  <a:pt x="405241" y="73286"/>
                  <a:pt x="407193" y="73818"/>
                </a:cubicBezTo>
                <a:cubicBezTo>
                  <a:pt x="409615" y="74478"/>
                  <a:pt x="411933" y="75479"/>
                  <a:pt x="414337" y="76200"/>
                </a:cubicBezTo>
                <a:cubicBezTo>
                  <a:pt x="415904" y="76670"/>
                  <a:pt x="417526" y="76941"/>
                  <a:pt x="419100" y="77390"/>
                </a:cubicBezTo>
                <a:cubicBezTo>
                  <a:pt x="420307" y="77735"/>
                  <a:pt x="421441" y="78335"/>
                  <a:pt x="422672" y="78581"/>
                </a:cubicBezTo>
                <a:cubicBezTo>
                  <a:pt x="425424" y="79132"/>
                  <a:pt x="428228" y="79375"/>
                  <a:pt x="431006" y="79772"/>
                </a:cubicBezTo>
                <a:cubicBezTo>
                  <a:pt x="435768" y="81359"/>
                  <a:pt x="440803" y="82289"/>
                  <a:pt x="445293" y="84534"/>
                </a:cubicBezTo>
                <a:cubicBezTo>
                  <a:pt x="452349" y="88062"/>
                  <a:pt x="455959" y="90101"/>
                  <a:pt x="463153" y="92868"/>
                </a:cubicBezTo>
                <a:cubicBezTo>
                  <a:pt x="465496" y="93769"/>
                  <a:pt x="467835" y="94758"/>
                  <a:pt x="470297" y="95250"/>
                </a:cubicBezTo>
                <a:cubicBezTo>
                  <a:pt x="477854" y="96761"/>
                  <a:pt x="474287" y="95949"/>
                  <a:pt x="481012" y="97631"/>
                </a:cubicBezTo>
                <a:cubicBezTo>
                  <a:pt x="491248" y="104454"/>
                  <a:pt x="478297" y="96274"/>
                  <a:pt x="488156" y="101203"/>
                </a:cubicBezTo>
                <a:cubicBezTo>
                  <a:pt x="489436" y="101843"/>
                  <a:pt x="490448" y="102944"/>
                  <a:pt x="491728" y="103584"/>
                </a:cubicBezTo>
                <a:cubicBezTo>
                  <a:pt x="494092" y="104766"/>
                  <a:pt x="502606" y="107792"/>
                  <a:pt x="504825" y="108347"/>
                </a:cubicBezTo>
                <a:cubicBezTo>
                  <a:pt x="508751" y="109329"/>
                  <a:pt x="512762" y="109934"/>
                  <a:pt x="516731" y="110728"/>
                </a:cubicBezTo>
                <a:lnTo>
                  <a:pt x="522684" y="111918"/>
                </a:lnTo>
                <a:cubicBezTo>
                  <a:pt x="524272" y="112712"/>
                  <a:pt x="525815" y="113601"/>
                  <a:pt x="527447" y="114300"/>
                </a:cubicBezTo>
                <a:cubicBezTo>
                  <a:pt x="532609" y="116512"/>
                  <a:pt x="530028" y="114276"/>
                  <a:pt x="535781" y="117872"/>
                </a:cubicBezTo>
                <a:cubicBezTo>
                  <a:pt x="537463" y="118924"/>
                  <a:pt x="539019" y="120173"/>
                  <a:pt x="540543" y="121443"/>
                </a:cubicBezTo>
                <a:cubicBezTo>
                  <a:pt x="541406" y="122162"/>
                  <a:pt x="542005" y="123181"/>
                  <a:pt x="542925" y="123825"/>
                </a:cubicBezTo>
                <a:cubicBezTo>
                  <a:pt x="549197" y="128216"/>
                  <a:pt x="556470" y="131417"/>
                  <a:pt x="561975" y="136922"/>
                </a:cubicBezTo>
                <a:cubicBezTo>
                  <a:pt x="575122" y="150069"/>
                  <a:pt x="560850" y="136235"/>
                  <a:pt x="573881" y="147637"/>
                </a:cubicBezTo>
                <a:cubicBezTo>
                  <a:pt x="575148" y="148746"/>
                  <a:pt x="576106" y="150199"/>
                  <a:pt x="577453" y="151209"/>
                </a:cubicBezTo>
                <a:cubicBezTo>
                  <a:pt x="579304" y="152598"/>
                  <a:pt x="581579" y="153360"/>
                  <a:pt x="583406" y="154781"/>
                </a:cubicBezTo>
                <a:cubicBezTo>
                  <a:pt x="591453" y="161040"/>
                  <a:pt x="584851" y="157989"/>
                  <a:pt x="591740" y="161925"/>
                </a:cubicBezTo>
                <a:cubicBezTo>
                  <a:pt x="598586" y="165837"/>
                  <a:pt x="598364" y="163786"/>
                  <a:pt x="606028" y="171450"/>
                </a:cubicBezTo>
                <a:cubicBezTo>
                  <a:pt x="607219" y="172641"/>
                  <a:pt x="608321" y="173926"/>
                  <a:pt x="609600" y="175022"/>
                </a:cubicBezTo>
                <a:cubicBezTo>
                  <a:pt x="611106" y="176313"/>
                  <a:pt x="612959" y="177190"/>
                  <a:pt x="614362" y="178593"/>
                </a:cubicBezTo>
                <a:cubicBezTo>
                  <a:pt x="615765" y="179996"/>
                  <a:pt x="616427" y="182065"/>
                  <a:pt x="617934" y="183356"/>
                </a:cubicBezTo>
                <a:cubicBezTo>
                  <a:pt x="619961" y="185093"/>
                  <a:pt x="632056" y="189240"/>
                  <a:pt x="632222" y="189309"/>
                </a:cubicBezTo>
                <a:cubicBezTo>
                  <a:pt x="633860" y="189992"/>
                  <a:pt x="635322" y="191067"/>
                  <a:pt x="636984" y="191690"/>
                </a:cubicBezTo>
                <a:cubicBezTo>
                  <a:pt x="640041" y="192836"/>
                  <a:pt x="642436" y="192631"/>
                  <a:pt x="645318" y="194072"/>
                </a:cubicBezTo>
                <a:cubicBezTo>
                  <a:pt x="653685" y="198256"/>
                  <a:pt x="642778" y="195435"/>
                  <a:pt x="656034" y="197643"/>
                </a:cubicBezTo>
                <a:cubicBezTo>
                  <a:pt x="657225" y="198437"/>
                  <a:pt x="658285" y="199475"/>
                  <a:pt x="659606" y="200025"/>
                </a:cubicBezTo>
                <a:cubicBezTo>
                  <a:pt x="670729" y="204660"/>
                  <a:pt x="667556" y="201677"/>
                  <a:pt x="675084" y="205978"/>
                </a:cubicBezTo>
                <a:cubicBezTo>
                  <a:pt x="676326" y="206688"/>
                  <a:pt x="677499" y="207517"/>
                  <a:pt x="678656" y="208359"/>
                </a:cubicBezTo>
                <a:cubicBezTo>
                  <a:pt x="681866" y="210693"/>
                  <a:pt x="684416" y="214248"/>
                  <a:pt x="688181" y="215503"/>
                </a:cubicBezTo>
                <a:cubicBezTo>
                  <a:pt x="696877" y="218401"/>
                  <a:pt x="692890" y="217275"/>
                  <a:pt x="700087" y="219075"/>
                </a:cubicBezTo>
                <a:cubicBezTo>
                  <a:pt x="702865" y="221853"/>
                  <a:pt x="706243" y="224140"/>
                  <a:pt x="708422" y="227409"/>
                </a:cubicBezTo>
                <a:cubicBezTo>
                  <a:pt x="712345" y="233295"/>
                  <a:pt x="715303" y="238744"/>
                  <a:pt x="721518" y="242887"/>
                </a:cubicBezTo>
                <a:cubicBezTo>
                  <a:pt x="732499" y="250207"/>
                  <a:pt x="718997" y="240869"/>
                  <a:pt x="727472" y="247650"/>
                </a:cubicBezTo>
                <a:cubicBezTo>
                  <a:pt x="728589" y="248544"/>
                  <a:pt x="729926" y="249137"/>
                  <a:pt x="731043" y="250031"/>
                </a:cubicBezTo>
                <a:cubicBezTo>
                  <a:pt x="731920" y="250732"/>
                  <a:pt x="732511" y="251760"/>
                  <a:pt x="733425" y="252412"/>
                </a:cubicBezTo>
                <a:cubicBezTo>
                  <a:pt x="735308" y="253757"/>
                  <a:pt x="737308" y="254949"/>
                  <a:pt x="739378" y="255984"/>
                </a:cubicBezTo>
                <a:cubicBezTo>
                  <a:pt x="744447" y="258519"/>
                  <a:pt x="741746" y="255463"/>
                  <a:pt x="746522" y="259556"/>
                </a:cubicBezTo>
                <a:cubicBezTo>
                  <a:pt x="750381" y="262864"/>
                  <a:pt x="751976" y="265048"/>
                  <a:pt x="754856" y="269081"/>
                </a:cubicBezTo>
                <a:cubicBezTo>
                  <a:pt x="757032" y="272127"/>
                  <a:pt x="757566" y="273909"/>
                  <a:pt x="760809" y="276225"/>
                </a:cubicBezTo>
                <a:cubicBezTo>
                  <a:pt x="769148" y="282181"/>
                  <a:pt x="762154" y="275914"/>
                  <a:pt x="769143" y="279797"/>
                </a:cubicBezTo>
                <a:cubicBezTo>
                  <a:pt x="771645" y="281187"/>
                  <a:pt x="774263" y="282535"/>
                  <a:pt x="776287" y="284559"/>
                </a:cubicBezTo>
                <a:cubicBezTo>
                  <a:pt x="791148" y="299420"/>
                  <a:pt x="777017" y="285962"/>
                  <a:pt x="788193" y="295275"/>
                </a:cubicBezTo>
                <a:cubicBezTo>
                  <a:pt x="789055" y="295994"/>
                  <a:pt x="789612" y="297078"/>
                  <a:pt x="790575" y="297656"/>
                </a:cubicBezTo>
                <a:cubicBezTo>
                  <a:pt x="791651" y="298302"/>
                  <a:pt x="792993" y="298353"/>
                  <a:pt x="794147" y="298847"/>
                </a:cubicBezTo>
                <a:cubicBezTo>
                  <a:pt x="804433" y="303255"/>
                  <a:pt x="794113" y="299630"/>
                  <a:pt x="802481" y="302418"/>
                </a:cubicBezTo>
                <a:lnTo>
                  <a:pt x="808434" y="308372"/>
                </a:lnTo>
                <a:cubicBezTo>
                  <a:pt x="809625" y="309563"/>
                  <a:pt x="810500" y="311190"/>
                  <a:pt x="812006" y="311943"/>
                </a:cubicBezTo>
                <a:cubicBezTo>
                  <a:pt x="813593" y="312737"/>
                  <a:pt x="815324" y="313293"/>
                  <a:pt x="816768" y="314325"/>
                </a:cubicBezTo>
                <a:cubicBezTo>
                  <a:pt x="821384" y="317623"/>
                  <a:pt x="818911" y="318056"/>
                  <a:pt x="823912" y="320278"/>
                </a:cubicBezTo>
                <a:cubicBezTo>
                  <a:pt x="826206" y="321297"/>
                  <a:pt x="828967" y="321267"/>
                  <a:pt x="831056" y="322659"/>
                </a:cubicBezTo>
                <a:cubicBezTo>
                  <a:pt x="835672" y="325736"/>
                  <a:pt x="833271" y="324587"/>
                  <a:pt x="838200" y="326231"/>
                </a:cubicBezTo>
                <a:cubicBezTo>
                  <a:pt x="839787" y="327422"/>
                  <a:pt x="841347" y="328650"/>
                  <a:pt x="842962" y="329803"/>
                </a:cubicBezTo>
                <a:cubicBezTo>
                  <a:pt x="844126" y="330635"/>
                  <a:pt x="845640" y="331067"/>
                  <a:pt x="846534" y="332184"/>
                </a:cubicBezTo>
                <a:cubicBezTo>
                  <a:pt x="847318" y="333164"/>
                  <a:pt x="847328" y="334565"/>
                  <a:pt x="847725" y="335756"/>
                </a:cubicBezTo>
                <a:cubicBezTo>
                  <a:pt x="847622" y="336169"/>
                  <a:pt x="845984" y="343236"/>
                  <a:pt x="845343" y="344090"/>
                </a:cubicBezTo>
                <a:cubicBezTo>
                  <a:pt x="843659" y="346335"/>
                  <a:pt x="841374" y="348059"/>
                  <a:pt x="839390" y="350043"/>
                </a:cubicBezTo>
                <a:lnTo>
                  <a:pt x="835818" y="353615"/>
                </a:lnTo>
              </a:path>
            </a:pathLst>
          </a:custGeom>
          <a:ln w="952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2456765" y="2718769"/>
            <a:ext cx="2205037" cy="21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2474119" y="1927098"/>
            <a:ext cx="1139952" cy="787456"/>
          </a:xfrm>
          <a:custGeom>
            <a:avLst/>
            <a:gdLst>
              <a:gd name="connsiteX0" fmla="*/ 0 w 1151534"/>
              <a:gd name="connsiteY0" fmla="*/ 733439 h 806515"/>
              <a:gd name="connsiteX1" fmla="*/ 251222 w 1151534"/>
              <a:gd name="connsiteY1" fmla="*/ 720342 h 806515"/>
              <a:gd name="connsiteX2" fmla="*/ 616744 w 1151534"/>
              <a:gd name="connsiteY2" fmla="*/ 14 h 806515"/>
              <a:gd name="connsiteX3" fmla="*/ 1110853 w 1151534"/>
              <a:gd name="connsiteY3" fmla="*/ 740582 h 806515"/>
              <a:gd name="connsiteX4" fmla="*/ 1123950 w 1151534"/>
              <a:gd name="connsiteY4" fmla="*/ 772729 h 806515"/>
              <a:gd name="connsiteX5" fmla="*/ 1125141 w 1151534"/>
              <a:gd name="connsiteY5" fmla="*/ 762014 h 806515"/>
              <a:gd name="connsiteX6" fmla="*/ 1133475 w 1151534"/>
              <a:gd name="connsiteY6" fmla="*/ 791779 h 80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534" h="806515">
                <a:moveTo>
                  <a:pt x="0" y="733439"/>
                </a:moveTo>
                <a:cubicBezTo>
                  <a:pt x="74215" y="788009"/>
                  <a:pt x="148431" y="842580"/>
                  <a:pt x="251222" y="720342"/>
                </a:cubicBezTo>
                <a:cubicBezTo>
                  <a:pt x="354013" y="598104"/>
                  <a:pt x="473472" y="-3359"/>
                  <a:pt x="616744" y="14"/>
                </a:cubicBezTo>
                <a:cubicBezTo>
                  <a:pt x="760016" y="3387"/>
                  <a:pt x="1026319" y="611796"/>
                  <a:pt x="1110853" y="740582"/>
                </a:cubicBezTo>
                <a:cubicBezTo>
                  <a:pt x="1195387" y="869368"/>
                  <a:pt x="1121569" y="769157"/>
                  <a:pt x="1123950" y="772729"/>
                </a:cubicBezTo>
                <a:cubicBezTo>
                  <a:pt x="1126331" y="776301"/>
                  <a:pt x="1123554" y="758839"/>
                  <a:pt x="1125141" y="762014"/>
                </a:cubicBezTo>
                <a:cubicBezTo>
                  <a:pt x="1126728" y="765189"/>
                  <a:pt x="1130101" y="778484"/>
                  <a:pt x="1133475" y="791779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1" name="Forme libre 81920"/>
          <p:cNvSpPr/>
          <p:nvPr/>
        </p:nvSpPr>
        <p:spPr>
          <a:xfrm>
            <a:off x="3619500" y="2671367"/>
            <a:ext cx="1144561" cy="163963"/>
          </a:xfrm>
          <a:custGeom>
            <a:avLst/>
            <a:gdLst>
              <a:gd name="connsiteX0" fmla="*/ 0 w 1144561"/>
              <a:gd name="connsiteY0" fmla="*/ 46830 h 163963"/>
              <a:gd name="connsiteX1" fmla="*/ 723900 w 1144561"/>
              <a:gd name="connsiteY1" fmla="*/ 163511 h 163963"/>
              <a:gd name="connsiteX2" fmla="*/ 1119188 w 1144561"/>
              <a:gd name="connsiteY2" fmla="*/ 8730 h 163963"/>
              <a:gd name="connsiteX3" fmla="*/ 1104900 w 1144561"/>
              <a:gd name="connsiteY3" fmla="*/ 19446 h 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4561" h="163963">
                <a:moveTo>
                  <a:pt x="0" y="46830"/>
                </a:moveTo>
                <a:cubicBezTo>
                  <a:pt x="268684" y="108345"/>
                  <a:pt x="537369" y="169861"/>
                  <a:pt x="723900" y="163511"/>
                </a:cubicBezTo>
                <a:cubicBezTo>
                  <a:pt x="910431" y="157161"/>
                  <a:pt x="1055688" y="32741"/>
                  <a:pt x="1119188" y="8730"/>
                </a:cubicBezTo>
                <a:cubicBezTo>
                  <a:pt x="1182688" y="-15281"/>
                  <a:pt x="1107281" y="17660"/>
                  <a:pt x="1104900" y="19446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2" name="ZoneTexte 81921"/>
          <p:cNvSpPr txBox="1"/>
          <p:nvPr/>
        </p:nvSpPr>
        <p:spPr>
          <a:xfrm>
            <a:off x="4342433" y="28039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endParaRPr lang="fr-FR" kern="1200" dirty="0">
              <a:solidFill>
                <a:schemeClr val="tx1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1925" name="Connecteur droit 81924"/>
          <p:cNvCxnSpPr/>
          <p:nvPr/>
        </p:nvCxnSpPr>
        <p:spPr>
          <a:xfrm flipH="1" flipV="1">
            <a:off x="2596822" y="1584345"/>
            <a:ext cx="45005" cy="5850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7" name="ZoneTexte 81926"/>
          <p:cNvSpPr txBox="1"/>
          <p:nvPr/>
        </p:nvSpPr>
        <p:spPr>
          <a:xfrm>
            <a:off x="4167424" y="22776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kern="1200" dirty="0" smtClean="0">
                <a:solidFill>
                  <a:schemeClr val="accent2"/>
                </a:solidFill>
                <a:latin typeface="Arial" charset="0"/>
                <a:ea typeface="宋体" pitchFamily="2" charset="-122"/>
                <a:cs typeface="+mn-cs"/>
              </a:rPr>
              <a:t>V(r)</a:t>
            </a:r>
            <a:endParaRPr lang="fr-FR" kern="1200" dirty="0">
              <a:solidFill>
                <a:schemeClr val="accent2"/>
              </a:solidFill>
              <a:latin typeface="Arial" charset="0"/>
              <a:ea typeface="宋体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8" name="ZoneTexte 81927"/>
              <p:cNvSpPr txBox="1"/>
              <p:nvPr/>
            </p:nvSpPr>
            <p:spPr>
              <a:xfrm>
                <a:off x="3091098" y="1630945"/>
                <a:ext cx="551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28" name="ZoneTexte 819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98" y="1630945"/>
                <a:ext cx="551689" cy="276999"/>
              </a:xfrm>
              <a:prstGeom prst="rect">
                <a:avLst/>
              </a:prstGeom>
              <a:blipFill>
                <a:blip r:embed="rId11"/>
                <a:stretch>
                  <a:fillRect l="-7692" t="-2222" r="-1318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930" name="Connecteur droit 81929"/>
          <p:cNvCxnSpPr/>
          <p:nvPr/>
        </p:nvCxnSpPr>
        <p:spPr>
          <a:xfrm flipV="1">
            <a:off x="4764061" y="2327332"/>
            <a:ext cx="492772" cy="333672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765B981-DFAF-4E59-978D-7FC435B2F89E}" type="datetime1">
              <a:rPr lang="fr-FR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7317305" y="0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smtClean="0">
                <a:solidFill>
                  <a:schemeClr val="bg1"/>
                </a:solidFill>
                <a:latin typeface="Book Antiqua" pitchFamily="18" charset="0"/>
              </a:rPr>
              <a:t>Contents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/>
                <a:cs typeface="宋体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765B981-DFAF-4E59-978D-7FC435B2F89E}" type="datetime1">
              <a:rPr lang="fr-FR" smtClean="0"/>
              <a:pPr>
                <a:defRPr/>
              </a:pPr>
              <a:t>18/05/2018</a:t>
            </a:fld>
            <a:endParaRPr lang="en-US" altLang="zh-CN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9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228600" y="6400800"/>
            <a:ext cx="199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Book Antiqua" pitchFamily="18" charset="0"/>
              </a:rPr>
              <a:t>R. Lazauskas</a:t>
            </a: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616604"/>
              </p:ext>
            </p:extLst>
          </p:nvPr>
        </p:nvGraphicFramePr>
        <p:xfrm>
          <a:off x="4465637" y="3797610"/>
          <a:ext cx="417512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9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5637" y="3797610"/>
                        <a:ext cx="4175125" cy="290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32465"/>
              </p:ext>
            </p:extLst>
          </p:nvPr>
        </p:nvGraphicFramePr>
        <p:xfrm>
          <a:off x="5427095" y="1763815"/>
          <a:ext cx="3060340" cy="279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0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7095" y="1763815"/>
                        <a:ext cx="3060340" cy="2790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7486"/>
              </p:ext>
            </p:extLst>
          </p:nvPr>
        </p:nvGraphicFramePr>
        <p:xfrm>
          <a:off x="385763" y="3343275"/>
          <a:ext cx="417671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01" name="Graph" r:id="rId9" imgW="4176720" imgH="2901600" progId="Origin50.Graph">
                  <p:embed/>
                </p:oleObj>
              </mc:Choice>
              <mc:Fallback>
                <p:oleObj name="Graph" r:id="rId9" imgW="4176720" imgH="2901600" progId="Origin50.Graph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343275"/>
                        <a:ext cx="417671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656565" y="998730"/>
            <a:ext cx="7108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P-</a:t>
            </a:r>
            <a:r>
              <a:rPr lang="fr-FR" dirty="0" err="1" smtClean="0"/>
              <a:t>wave</a:t>
            </a:r>
            <a:r>
              <a:rPr lang="fr-FR" dirty="0" smtClean="0"/>
              <a:t> </a:t>
            </a:r>
            <a:r>
              <a:rPr lang="fr-FR" dirty="0" err="1" smtClean="0"/>
              <a:t>resonance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as a </a:t>
            </a:r>
            <a:r>
              <a:rPr lang="fr-FR" dirty="0" err="1" smtClean="0"/>
              <a:t>function</a:t>
            </a:r>
            <a:r>
              <a:rPr lang="fr-FR" dirty="0" smtClean="0"/>
              <a:t> of the </a:t>
            </a:r>
            <a:r>
              <a:rPr lang="fr-FR" dirty="0" err="1" smtClean="0"/>
              <a:t>coupling</a:t>
            </a:r>
            <a:r>
              <a:rPr lang="fr-FR" dirty="0" smtClean="0"/>
              <a:t> constant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endParaRPr lang="fr-FR" dirty="0" smtClean="0"/>
          </a:p>
          <a:p>
            <a:r>
              <a:rPr lang="fr-FR" dirty="0" smtClean="0"/>
              <a:t>V</a:t>
            </a:r>
            <a:r>
              <a:rPr lang="fr-FR" baseline="-25000" dirty="0">
                <a:latin typeface="Symbol" panose="05050102010706020507" pitchFamily="18" charset="2"/>
              </a:rPr>
              <a:t> l </a:t>
            </a:r>
            <a:r>
              <a:rPr lang="fr-FR" dirty="0" smtClean="0"/>
              <a:t>=</a:t>
            </a:r>
            <a:r>
              <a:rPr lang="fr-FR" dirty="0" smtClean="0">
                <a:latin typeface="Symbol" panose="05050102010706020507" pitchFamily="18" charset="2"/>
              </a:rPr>
              <a:t> l</a:t>
            </a:r>
            <a:r>
              <a:rPr lang="fr-FR" dirty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nt</a:t>
            </a:r>
            <a:endParaRPr lang="en-US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752020" y="4599130"/>
            <a:ext cx="945105" cy="450050"/>
          </a:xfrm>
          <a:prstGeom prst="wedgeRectCallout">
            <a:avLst>
              <a:gd name="adj1" fmla="val 104474"/>
              <a:gd name="adj2" fmla="val -32475"/>
            </a:avLst>
          </a:prstGeom>
          <a:noFill/>
          <a:ln w="12700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=1.25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4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17820</TotalTime>
  <Words>1396</Words>
  <Application>Microsoft Office PowerPoint</Application>
  <PresentationFormat>On-screen Show (4:3)</PresentationFormat>
  <Paragraphs>462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宋体</vt:lpstr>
      <vt:lpstr>Arial</vt:lpstr>
      <vt:lpstr>Book Antiqua</vt:lpstr>
      <vt:lpstr>Bradley Hand ITC</vt:lpstr>
      <vt:lpstr>Calibri</vt:lpstr>
      <vt:lpstr>Cambria Math</vt:lpstr>
      <vt:lpstr>Chiller</vt:lpstr>
      <vt:lpstr>Comic Sans MS</vt:lpstr>
      <vt:lpstr>Symbol</vt:lpstr>
      <vt:lpstr>Times New Roman</vt:lpstr>
      <vt:lpstr>Wingdings</vt:lpstr>
      <vt:lpstr>Default Design</vt:lpstr>
      <vt:lpstr>Graph</vt:lpstr>
      <vt:lpstr>Équation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Lazauskas</dc:creator>
  <cp:lastModifiedBy>GRGroupPC0</cp:lastModifiedBy>
  <cp:revision>495</cp:revision>
  <cp:lastPrinted>1601-01-01T00:00:00Z</cp:lastPrinted>
  <dcterms:created xsi:type="dcterms:W3CDTF">1601-01-01T00:00:00Z</dcterms:created>
  <dcterms:modified xsi:type="dcterms:W3CDTF">2018-05-18T13:20:48Z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