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1"/>
  </p:notesMasterIdLst>
  <p:handoutMasterIdLst>
    <p:handoutMasterId r:id="rId22"/>
  </p:handoutMasterIdLst>
  <p:sldIdLst>
    <p:sldId id="410" r:id="rId2"/>
    <p:sldId id="401" r:id="rId3"/>
    <p:sldId id="647" r:id="rId4"/>
    <p:sldId id="646" r:id="rId5"/>
    <p:sldId id="653" r:id="rId6"/>
    <p:sldId id="652" r:id="rId7"/>
    <p:sldId id="654" r:id="rId8"/>
    <p:sldId id="655" r:id="rId9"/>
    <p:sldId id="659" r:id="rId10"/>
    <p:sldId id="660" r:id="rId11"/>
    <p:sldId id="669" r:id="rId12"/>
    <p:sldId id="667" r:id="rId13"/>
    <p:sldId id="671" r:id="rId14"/>
    <p:sldId id="691" r:id="rId15"/>
    <p:sldId id="693" r:id="rId16"/>
    <p:sldId id="694" r:id="rId17"/>
    <p:sldId id="695" r:id="rId18"/>
    <p:sldId id="678" r:id="rId19"/>
    <p:sldId id="469" r:id="rId20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6EC"/>
    <a:srgbClr val="FDFED2"/>
    <a:srgbClr val="00B050"/>
    <a:srgbClr val="FF9900"/>
    <a:srgbClr val="33CC33"/>
    <a:srgbClr val="CCECFF"/>
    <a:srgbClr val="FFF901"/>
    <a:srgbClr val="00FFFF"/>
    <a:srgbClr val="66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6" autoAdjust="0"/>
    <p:restoredTop sz="89286" autoAdjust="0"/>
  </p:normalViewPr>
  <p:slideViewPr>
    <p:cSldViewPr>
      <p:cViewPr>
        <p:scale>
          <a:sx n="108" d="100"/>
          <a:sy n="108" d="100"/>
        </p:scale>
        <p:origin x="14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3" tIns="44047" rIns="88093" bIns="44047" numCol="1" anchor="t" anchorCtr="0" compatLnSpc="1">
            <a:prstTxWarp prst="textNoShape">
              <a:avLst/>
            </a:prstTxWarp>
          </a:bodyPr>
          <a:lstStyle>
            <a:lvl1pPr algn="l" defTabSz="8810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91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3" tIns="44047" rIns="88093" bIns="44047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219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3" tIns="44047" rIns="88093" bIns="44047" numCol="1" anchor="b" anchorCtr="0" compatLnSpc="1">
            <a:prstTxWarp prst="textNoShape">
              <a:avLst/>
            </a:prstTxWarp>
          </a:bodyPr>
          <a:lstStyle>
            <a:lvl1pPr algn="l" defTabSz="8810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911" y="9120219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3" tIns="44047" rIns="88093" bIns="44047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pPr>
              <a:defRPr/>
            </a:pPr>
            <a:fld id="{2FA0ED4E-A057-4BEC-A655-79EB9D238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9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91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79" y="4560878"/>
            <a:ext cx="5852845" cy="431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219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911" y="9120219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072EB860-8EA5-4B1A-8923-B22AF2FD03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6468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222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167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88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430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ED58C-1217-48B3-A82C-6D00B953F046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070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ED58C-1217-48B3-A82C-6D00B953F046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091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zh-CN" smtClean="0"/>
              <a:t>P</a:t>
            </a:r>
            <a:fld id="{90C9E012-A4A7-4494-9595-5D9FF171C81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A16D33-A423-439A-933A-32DEB97F9D8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AD4311-523E-405B-B081-36E7B351EDB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21880" cy="9906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83880" cy="4343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77000"/>
            <a:ext cx="2286000" cy="228600"/>
          </a:xfrm>
        </p:spPr>
        <p:txBody>
          <a:bodyPr/>
          <a:lstStyle>
            <a:lvl1pPr>
              <a:defRPr sz="1100">
                <a:solidFill>
                  <a:schemeClr val="bg1">
                    <a:lumMod val="8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400800"/>
            <a:ext cx="22860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416675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457200"/>
            <a:ext cx="990600" cy="990600"/>
          </a:xfrm>
          <a:prstGeom prst="rect">
            <a:avLst/>
          </a:prstGeom>
        </p:spPr>
      </p:pic>
      <p:sp>
        <p:nvSpPr>
          <p:cNvPr id="10" name="Shape 3"/>
          <p:cNvSpPr/>
          <p:nvPr userDrawn="1"/>
        </p:nvSpPr>
        <p:spPr>
          <a:xfrm>
            <a:off x="838200" y="1371600"/>
            <a:ext cx="7773120" cy="71440"/>
          </a:xfrm>
          <a:prstGeom prst="rect">
            <a:avLst/>
          </a:prstGeom>
          <a:solidFill>
            <a:srgbClr val="89C3E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A5002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Shape 5"/>
          <p:cNvSpPr/>
          <p:nvPr userDrawn="1"/>
        </p:nvSpPr>
        <p:spPr>
          <a:xfrm>
            <a:off x="395288" y="6251575"/>
            <a:ext cx="8280401" cy="73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A5002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8A20E4-B6CD-4B74-9894-6448C458A67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C2F6C5-9374-4EB5-BBC0-3B4ECAAAB8B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0C8FA6-E824-451A-86B5-6E600FD74C5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DB351F-814A-4DB2-8E61-773F79C56CA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484AA8-C248-4890-BF38-EF6E94103E3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1CF190-007F-4999-A4BF-30412E7B964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52AF00-3A5D-4E26-8716-71DBF499B4A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45000">
              <a:schemeClr val="bg1">
                <a:shade val="68000"/>
                <a:satMod val="155000"/>
              </a:schemeClr>
            </a:gs>
            <a:gs pos="100000">
              <a:schemeClr val="bg1">
                <a:tint val="70000"/>
                <a:satMod val="1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8EFCA0F-EEBE-44C2-A622-69743165BF0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48" y="2133600"/>
            <a:ext cx="742188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D+D and </a:t>
            </a:r>
            <a:r>
              <a:rPr lang="en-US" altLang="zh-CN" dirty="0" err="1" smtClean="0"/>
              <a:t>D+Li</a:t>
            </a:r>
            <a:r>
              <a:rPr lang="en-US" altLang="zh-CN" dirty="0" smtClean="0"/>
              <a:t> Reactions in Plasma Induced by Lasers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888" y="4114800"/>
            <a:ext cx="4953000" cy="1371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zh-CN" sz="3200" dirty="0" smtClean="0"/>
              <a:t>Changbo Fu</a:t>
            </a:r>
          </a:p>
          <a:p>
            <a:pPr marL="0" indent="0" algn="ctr">
              <a:buNone/>
            </a:pPr>
            <a:endParaRPr lang="en-US" altLang="zh-CN" sz="2000" dirty="0" smtClean="0"/>
          </a:p>
          <a:p>
            <a:pPr marL="0" indent="0" algn="ctr">
              <a:buNone/>
            </a:pPr>
            <a:r>
              <a:rPr lang="en-US" altLang="zh-CN" sz="2000" dirty="0" smtClean="0"/>
              <a:t>Shanghai Jiao Tong University</a:t>
            </a:r>
          </a:p>
          <a:p>
            <a:pPr marL="0" indent="0" algn="ctr">
              <a:buNone/>
            </a:pPr>
            <a:r>
              <a:rPr lang="en-US" sz="2000" dirty="0" smtClean="0"/>
              <a:t>18May2018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5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6425"/>
            <a:ext cx="9144000" cy="6889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Where did the n products come from?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78" y="2514600"/>
            <a:ext cx="3562350" cy="265800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171" y="2246575"/>
            <a:ext cx="4380983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products in d(</a:t>
            </a:r>
            <a:r>
              <a:rPr lang="en-US" dirty="0" err="1" smtClean="0"/>
              <a:t>d,n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183880" cy="1142999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 smtClean="0"/>
              <a:t>The diff between theory and exp. is as large </a:t>
            </a:r>
            <a:r>
              <a:rPr lang="en-US" altLang="zh-CN" b="1" dirty="0" smtClean="0">
                <a:solidFill>
                  <a:srgbClr val="FF0000"/>
                </a:solidFill>
              </a:rPr>
              <a:t>8 times! </a:t>
            </a:r>
          </a:p>
          <a:p>
            <a:r>
              <a:rPr lang="en-US" altLang="zh-CN" b="1" dirty="0" smtClean="0"/>
              <a:t>This may come from</a:t>
            </a:r>
          </a:p>
          <a:p>
            <a:pPr lvl="1"/>
            <a:r>
              <a:rPr lang="en-US" b="1" dirty="0" smtClean="0"/>
              <a:t>Plasma density</a:t>
            </a:r>
          </a:p>
          <a:p>
            <a:pPr lvl="1"/>
            <a:r>
              <a:rPr lang="en-US" b="1" dirty="0" smtClean="0"/>
              <a:t>Magnetic Field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8" y="1503082"/>
            <a:ext cx="4797462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488" y="1616076"/>
            <a:ext cx="3495040" cy="302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</a:t>
            </a:r>
            <a:r>
              <a:rPr lang="en-US" altLang="zh-CN" dirty="0" err="1" smtClean="0"/>
              <a:t>i</a:t>
            </a:r>
            <a:r>
              <a:rPr lang="en-US" dirty="0" err="1" smtClean="0"/>
              <a:t>b</a:t>
            </a:r>
            <a:r>
              <a:rPr lang="en-US" altLang="zh-CN" dirty="0" err="1" smtClean="0"/>
              <a:t>el</a:t>
            </a:r>
            <a:r>
              <a:rPr lang="en-US" dirty="0" smtClean="0"/>
              <a:t> instabilities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70" y="1371600"/>
            <a:ext cx="5291556" cy="501009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03531" y="1411288"/>
            <a:ext cx="3082459" cy="5065712"/>
          </a:xfrm>
        </p:spPr>
        <p:txBody>
          <a:bodyPr/>
          <a:lstStyle/>
          <a:p>
            <a:r>
              <a:rPr lang="en-US" sz="1800" dirty="0" smtClean="0"/>
              <a:t>Electron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(NOT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Ion)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obtains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high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energy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from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Laser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field</a:t>
            </a:r>
            <a:endParaRPr lang="en-US" altLang="zh-CN" sz="1800" dirty="0"/>
          </a:p>
          <a:p>
            <a:r>
              <a:rPr lang="en-US" sz="1800" dirty="0" smtClean="0"/>
              <a:t>Electrons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fly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away</a:t>
            </a:r>
            <a:r>
              <a:rPr lang="zh-CN" altLang="en-US" sz="1800" dirty="0" smtClean="0"/>
              <a:t>, </a:t>
            </a:r>
            <a:r>
              <a:rPr lang="en-US" altLang="zh-CN" sz="1800" dirty="0" smtClean="0"/>
              <a:t>Drag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the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Ions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together</a:t>
            </a:r>
          </a:p>
          <a:p>
            <a:r>
              <a:rPr lang="en-US" altLang="zh-CN" sz="1800" dirty="0"/>
              <a:t>e</a:t>
            </a:r>
            <a:r>
              <a:rPr lang="en-US" altLang="zh-CN" sz="1800" dirty="0" smtClean="0"/>
              <a:t>-</a:t>
            </a:r>
            <a:r>
              <a:rPr lang="en-US" sz="1800" dirty="0" smtClean="0"/>
              <a:t>e</a:t>
            </a:r>
            <a:r>
              <a:rPr lang="zh-CN" altLang="en-US" sz="1800" dirty="0" smtClean="0"/>
              <a:t>; </a:t>
            </a:r>
            <a:r>
              <a:rPr lang="en-US" altLang="zh-CN" sz="1800" dirty="0" smtClean="0"/>
              <a:t>e-</a:t>
            </a:r>
            <a:r>
              <a:rPr lang="en-US" altLang="zh-CN" sz="1800" dirty="0" err="1" smtClean="0"/>
              <a:t>i</a:t>
            </a:r>
            <a:r>
              <a:rPr lang="en-US" altLang="zh-CN" sz="1800" dirty="0" smtClean="0"/>
              <a:t>;</a:t>
            </a:r>
            <a:r>
              <a:rPr lang="zh-CN" altLang="en-US" sz="1800" dirty="0" smtClean="0"/>
              <a:t> </a:t>
            </a:r>
            <a:r>
              <a:rPr lang="en-US" altLang="zh-CN" sz="1800" dirty="0" err="1" smtClean="0"/>
              <a:t>i-i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scattering</a:t>
            </a:r>
          </a:p>
          <a:p>
            <a:r>
              <a:rPr lang="en-US" altLang="zh-CN" sz="1800" dirty="0" smtClean="0"/>
              <a:t>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field</a:t>
            </a:r>
          </a:p>
          <a:p>
            <a:r>
              <a:rPr lang="en-US" altLang="zh-CN" sz="1800" dirty="0" smtClean="0"/>
              <a:t>M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field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strength</a:t>
            </a:r>
            <a:r>
              <a:rPr lang="zh-CN" altLang="en-US" sz="1800" dirty="0" smtClean="0"/>
              <a:t> </a:t>
            </a:r>
            <a:endParaRPr lang="en-US" altLang="zh-CN" sz="1800" dirty="0" smtClean="0"/>
          </a:p>
          <a:p>
            <a:r>
              <a:rPr lang="en-US" altLang="zh-CN" sz="1800" dirty="0" smtClean="0"/>
              <a:t>Reynolds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Number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&gt;20</a:t>
            </a:r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203723" y="4648200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Our neutron Yields consistent with the prediction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5730" y="6381690"/>
            <a:ext cx="2741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PRL.111(2013)235003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9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Li(d, 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5"/>
            <a:ext cx="8481888" cy="4849340"/>
          </a:xfrm>
        </p:spPr>
        <p:txBody>
          <a:bodyPr/>
          <a:lstStyle/>
          <a:p>
            <a:r>
              <a:rPr lang="en-US" dirty="0" smtClean="0"/>
              <a:t>Three body reaction? </a:t>
            </a:r>
          </a:p>
          <a:p>
            <a:r>
              <a:rPr lang="en-US" dirty="0" smtClean="0"/>
              <a:t>D+</a:t>
            </a:r>
            <a:r>
              <a:rPr lang="en-US" baseline="30000" dirty="0" smtClean="0"/>
              <a:t>7</a:t>
            </a:r>
            <a:r>
              <a:rPr lang="en-US" dirty="0" smtClean="0"/>
              <a:t>Li</a:t>
            </a:r>
            <a:r>
              <a:rPr lang="en-US" dirty="0" smtClean="0">
                <a:sym typeface="Wingdings"/>
              </a:rPr>
              <a:t>g.s. (0+)</a:t>
            </a:r>
          </a:p>
          <a:p>
            <a:pPr marL="1093788" lvl="2" indent="0">
              <a:buNone/>
            </a:pPr>
            <a:r>
              <a:rPr lang="en-US" dirty="0" smtClean="0">
                <a:sym typeface="Wingdings"/>
              </a:rPr>
              <a:t>    1</a:t>
            </a:r>
            <a:r>
              <a:rPr lang="en-US" baseline="30000" dirty="0" smtClean="0">
                <a:sym typeface="Wingdings"/>
              </a:rPr>
              <a:t>st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e.s</a:t>
            </a:r>
            <a:r>
              <a:rPr lang="en-US" dirty="0" smtClean="0">
                <a:sym typeface="Wingdings"/>
              </a:rPr>
              <a:t>.(2+)</a:t>
            </a:r>
          </a:p>
          <a:p>
            <a:pPr marL="1093788" lvl="2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2</a:t>
            </a:r>
            <a:r>
              <a:rPr lang="en-US" baseline="30000" dirty="0" smtClean="0">
                <a:sym typeface="Wingdings"/>
              </a:rPr>
              <a:t>nd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e.s</a:t>
            </a:r>
            <a:r>
              <a:rPr lang="en-US" dirty="0" smtClean="0">
                <a:sym typeface="Wingdings"/>
              </a:rPr>
              <a:t>.(4+)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140" y="60981"/>
            <a:ext cx="3429000" cy="6538256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90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33770"/>
            <a:ext cx="6766034" cy="990600"/>
          </a:xfrm>
        </p:spPr>
        <p:txBody>
          <a:bodyPr/>
          <a:lstStyle/>
          <a:p>
            <a:r>
              <a:rPr lang="en-US" dirty="0" err="1" smtClean="0"/>
              <a:t>Pb</a:t>
            </a:r>
            <a:r>
              <a:rPr lang="en-US" dirty="0" smtClean="0"/>
              <a:t> shielding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2672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200" dirty="0" smtClean="0"/>
              <a:t>By using the 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Lead Shielding</a:t>
            </a:r>
            <a:r>
              <a:rPr lang="en-US" altLang="zh-CN" sz="2200" dirty="0" smtClean="0"/>
              <a:t>, the strong signals from t=0 is compressed</a:t>
            </a:r>
          </a:p>
          <a:p>
            <a:endParaRPr lang="en-US" altLang="zh-CN" sz="2200" dirty="0" smtClean="0"/>
          </a:p>
          <a:p>
            <a:r>
              <a:rPr lang="en-US" altLang="zh-CN" sz="2200" dirty="0" smtClean="0"/>
              <a:t>D+D neutrons (</a:t>
            </a:r>
            <a:r>
              <a:rPr lang="en-US" altLang="zh-CN" sz="2200" dirty="0" smtClean="0">
                <a:solidFill>
                  <a:srgbClr val="FF0000"/>
                </a:solidFill>
              </a:rPr>
              <a:t>2.45MeV</a:t>
            </a:r>
            <a:r>
              <a:rPr lang="en-US" altLang="zh-CN" sz="2200" dirty="0" smtClean="0"/>
              <a:t>) </a:t>
            </a:r>
            <a:r>
              <a:rPr lang="zh-CN" altLang="en-US" sz="2200" dirty="0" smtClean="0"/>
              <a:t>和</a:t>
            </a:r>
            <a:r>
              <a:rPr lang="en-US" altLang="zh-CN" sz="2200" dirty="0"/>
              <a:t> </a:t>
            </a:r>
            <a:r>
              <a:rPr lang="en-US" altLang="zh-CN" sz="2200" dirty="0" smtClean="0"/>
              <a:t>D+</a:t>
            </a:r>
            <a:r>
              <a:rPr lang="en-US" altLang="zh-CN" sz="2200" baseline="30000" dirty="0" smtClean="0"/>
              <a:t>7</a:t>
            </a:r>
            <a:r>
              <a:rPr lang="en-US" altLang="zh-CN" sz="2200" dirty="0" smtClean="0"/>
              <a:t>Li </a:t>
            </a:r>
            <a:r>
              <a:rPr lang="en-US" altLang="zh-CN" sz="2200" dirty="0" err="1" smtClean="0"/>
              <a:t>neutorn</a:t>
            </a:r>
            <a:r>
              <a:rPr lang="en-US" altLang="zh-CN" sz="2200" dirty="0" smtClean="0"/>
              <a:t> (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13.4MeV</a:t>
            </a:r>
            <a:r>
              <a:rPr lang="en-US" altLang="zh-CN" sz="2200" dirty="0"/>
              <a:t>) were </a:t>
            </a:r>
            <a:r>
              <a:rPr lang="en-US" altLang="zh-CN" sz="2200" dirty="0" smtClean="0"/>
              <a:t>identified.</a:t>
            </a:r>
            <a:endParaRPr lang="en-US" altLang="zh-CN" sz="2200" dirty="0"/>
          </a:p>
          <a:p>
            <a:endParaRPr lang="en-US" dirty="0" smtClean="0"/>
          </a:p>
          <a:p>
            <a:r>
              <a:rPr lang="en-US" altLang="zh-CN" sz="2200" dirty="0" smtClean="0"/>
              <a:t>The date is useful for solving the 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Big Bang Lithium Puzzle</a:t>
            </a:r>
          </a:p>
          <a:p>
            <a:r>
              <a:rPr lang="en-US" altLang="zh-CN" sz="2200" dirty="0" smtClean="0"/>
              <a:t>It provides a probe to detect the 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Ion Temperature</a:t>
            </a:r>
            <a:r>
              <a:rPr lang="en-US" altLang="zh-CN" sz="2200" dirty="0" smtClean="0"/>
              <a:t> in the Plasma. 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892" y="3453196"/>
            <a:ext cx="4101919" cy="298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28869"/>
            <a:ext cx="4101919" cy="2723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80038" y="838200"/>
            <a:ext cx="2422459" cy="707886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Lead Shielded</a:t>
            </a:r>
          </a:p>
          <a:p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Neutron Detectors</a:t>
            </a:r>
            <a:endParaRPr lang="en-US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7543800" y="16002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477000" y="1529035"/>
            <a:ext cx="228600" cy="909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11169" y="5105400"/>
            <a:ext cx="1826141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9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13.4MeV neutron</a:t>
            </a:r>
            <a:endParaRPr lang="en-US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2316" y="5943600"/>
            <a:ext cx="1475084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9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Signal @ T=0</a:t>
            </a:r>
            <a:endParaRPr lang="en-US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4246" y="6290846"/>
            <a:ext cx="1939954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9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2.45MeV </a:t>
            </a:r>
            <a:r>
              <a:rPr lang="en-US" sz="1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neutorns</a:t>
            </a:r>
            <a:endParaRPr lang="en-US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6211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12" y="279235"/>
            <a:ext cx="7421880" cy="990600"/>
          </a:xfrm>
        </p:spPr>
        <p:txBody>
          <a:bodyPr/>
          <a:lstStyle/>
          <a:p>
            <a:r>
              <a:rPr lang="en-US" dirty="0" smtClean="0"/>
              <a:t>D-D and D-Li products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36619"/>
            <a:ext cx="5501244" cy="280129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Incoming CH.:</a:t>
            </a:r>
            <a:r>
              <a:rPr lang="zh-CN" altLang="en-US" sz="1800" dirty="0" smtClean="0"/>
              <a:t> </a:t>
            </a:r>
            <a:r>
              <a:rPr lang="en-US" sz="1800" dirty="0" smtClean="0"/>
              <a:t>Total numbers</a:t>
            </a:r>
          </a:p>
          <a:p>
            <a:r>
              <a:rPr lang="en-US" sz="1800" dirty="0" smtClean="0"/>
              <a:t>Incoming CH.:</a:t>
            </a:r>
            <a:r>
              <a:rPr lang="zh-CN" altLang="en-US" sz="1800" dirty="0" smtClean="0"/>
              <a:t> </a:t>
            </a:r>
            <a:r>
              <a:rPr lang="en-US" sz="1800" dirty="0" smtClean="0"/>
              <a:t>Spectra</a:t>
            </a:r>
          </a:p>
          <a:p>
            <a:r>
              <a:rPr lang="en-US" sz="1800" dirty="0" smtClean="0"/>
              <a:t>Outgoing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CH.</a:t>
            </a:r>
            <a:r>
              <a:rPr lang="en-US" sz="1800" dirty="0" smtClean="0"/>
              <a:t>: Spec.,</a:t>
            </a:r>
          </a:p>
          <a:p>
            <a:r>
              <a:rPr lang="en-US" altLang="zh-CN" sz="1800" dirty="0" smtClean="0"/>
              <a:t>Outgoing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CH.: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tot.</a:t>
            </a:r>
            <a:r>
              <a:rPr lang="zh-CN" altLang="en-US" sz="1800" dirty="0" smtClean="0"/>
              <a:t> </a:t>
            </a:r>
            <a:r>
              <a:rPr lang="en-US" sz="1800" dirty="0" smtClean="0"/>
              <a:t>numbers.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491999"/>
            <a:ext cx="2176943" cy="16261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31045" y="3548373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m/q(7Li)</a:t>
            </a:r>
            <a:r>
              <a:rPr lang="zh-CN" altLang="en-US" sz="2000" dirty="0" smtClean="0"/>
              <a:t>  </a:t>
            </a:r>
            <a:r>
              <a:rPr lang="en-US" altLang="zh-CN" sz="2000" dirty="0" smtClean="0"/>
              <a:t>=2.33</a:t>
            </a:r>
          </a:p>
          <a:p>
            <a:r>
              <a:rPr lang="en-US" altLang="zh-CN" sz="2000" dirty="0" smtClean="0"/>
              <a:t>m/q(D)=2</a:t>
            </a:r>
            <a:endParaRPr lang="en-US" sz="2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89" y="4150266"/>
            <a:ext cx="6019800" cy="75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54" y="4931423"/>
            <a:ext cx="6795797" cy="10520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561170"/>
            <a:ext cx="2176128" cy="155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87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Exp.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2217" y="2283176"/>
            <a:ext cx="4789908" cy="31385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3" y="2283176"/>
            <a:ext cx="4522516" cy="315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826246"/>
            <a:ext cx="3374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DLi</a:t>
            </a:r>
            <a:r>
              <a:rPr lang="zh-CN" altLang="en-US" dirty="0" smtClean="0"/>
              <a:t> </a:t>
            </a:r>
            <a:r>
              <a:rPr lang="en-US" altLang="zh-CN" dirty="0"/>
              <a:t>R</a:t>
            </a:r>
            <a:r>
              <a:rPr lang="en-US" altLang="zh-CN" dirty="0" smtClean="0"/>
              <a:t>atio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87485" y="1826245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S-factor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D-Li7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43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01000" cy="4343400"/>
          </a:xfrm>
        </p:spPr>
        <p:txBody>
          <a:bodyPr/>
          <a:lstStyle/>
          <a:p>
            <a:r>
              <a:rPr lang="en-US" altLang="zh-CN" dirty="0" smtClean="0"/>
              <a:t>Plasma</a:t>
            </a:r>
            <a:r>
              <a:rPr lang="zh-CN" altLang="en-US" dirty="0" smtClean="0"/>
              <a:t> </a:t>
            </a:r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play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important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rule!</a:t>
            </a:r>
          </a:p>
          <a:p>
            <a:pPr lvl="1"/>
            <a:r>
              <a:rPr lang="en-US" altLang="zh-CN" dirty="0" smtClean="0"/>
              <a:t>e</a:t>
            </a:r>
            <a:r>
              <a:rPr lang="zh-CN" altLang="en-US" dirty="0" smtClean="0"/>
              <a:t> </a:t>
            </a:r>
            <a:r>
              <a:rPr lang="en-US" altLang="zh-CN" dirty="0" smtClean="0"/>
              <a:t>screening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r>
              <a:rPr lang="en-US" altLang="zh-CN" b="1" dirty="0" smtClean="0">
                <a:solidFill>
                  <a:srgbClr val="0070C0"/>
                </a:solidFill>
              </a:rPr>
              <a:t>Magnetic</a:t>
            </a:r>
            <a:r>
              <a:rPr lang="zh-CN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field</a:t>
            </a:r>
            <a:r>
              <a:rPr lang="en-US" altLang="zh-CN" dirty="0" smtClean="0"/>
              <a:t>!</a:t>
            </a:r>
          </a:p>
          <a:p>
            <a:endParaRPr lang="en-US" altLang="zh-CN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992" y="3413659"/>
            <a:ext cx="3399318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33800"/>
            <a:ext cx="5219700" cy="195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err="1" smtClean="0"/>
              <a:t>Laser+Nuclear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Physcs</a:t>
            </a:r>
            <a:r>
              <a:rPr lang="en-US" altLang="zh-CN" dirty="0" smtClean="0">
                <a:sym typeface="Wingdings"/>
              </a:rPr>
              <a:t>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New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field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Plasma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Enviroment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“collisionless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Plasma</a:t>
            </a:r>
            <a:r>
              <a:rPr lang="zh-CN" altLang="en-US" dirty="0" smtClean="0"/>
              <a:t>  </a:t>
            </a:r>
            <a:r>
              <a:rPr lang="en-US" altLang="zh-CN" dirty="0" err="1" smtClean="0"/>
              <a:t>Enviroment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b="1" dirty="0" smtClean="0"/>
              <a:t>D+D</a:t>
            </a:r>
            <a:r>
              <a:rPr lang="zh-CN" altLang="en-US" b="1" dirty="0" smtClean="0"/>
              <a:t>和</a:t>
            </a:r>
            <a:r>
              <a:rPr lang="en-US" altLang="zh-CN" b="1" dirty="0" err="1" smtClean="0"/>
              <a:t>D+Li</a:t>
            </a:r>
            <a:r>
              <a:rPr lang="zh-CN" altLang="en-US" b="1" dirty="0" smtClean="0"/>
              <a:t>  </a:t>
            </a:r>
            <a:r>
              <a:rPr lang="zh-CN" altLang="en-US" sz="2600" b="1" dirty="0" smtClean="0"/>
              <a:t>（</a:t>
            </a:r>
            <a:r>
              <a:rPr lang="en-US" altLang="zh-CN" sz="2600" b="1" dirty="0" smtClean="0"/>
              <a:t>The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Big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Bang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Lithium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Puzzle</a:t>
            </a:r>
            <a:r>
              <a:rPr lang="zh-CN" altLang="en-US" sz="2600" b="1" dirty="0" smtClean="0"/>
              <a:t>）</a:t>
            </a:r>
            <a:endParaRPr lang="en-US" altLang="zh-CN" b="1" dirty="0"/>
          </a:p>
          <a:p>
            <a:pPr lvl="1"/>
            <a:r>
              <a:rPr lang="en-US" altLang="zh-CN" dirty="0" smtClean="0"/>
              <a:t>Measure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b="1" dirty="0" smtClean="0">
                <a:solidFill>
                  <a:srgbClr val="2136EC"/>
                </a:solidFill>
              </a:rPr>
              <a:t>S-factor</a:t>
            </a:r>
            <a:r>
              <a:rPr lang="zh-CN" altLang="en-US" b="1" dirty="0" smtClean="0">
                <a:solidFill>
                  <a:srgbClr val="2136EC"/>
                </a:solidFill>
              </a:rPr>
              <a:t> </a:t>
            </a:r>
            <a:r>
              <a:rPr lang="en-US" altLang="zh-CN" b="1" dirty="0" smtClean="0">
                <a:solidFill>
                  <a:srgbClr val="2136EC"/>
                </a:solidFill>
              </a:rPr>
              <a:t>of</a:t>
            </a:r>
            <a:r>
              <a:rPr lang="zh-CN" altLang="en-US" b="1" dirty="0" smtClean="0">
                <a:solidFill>
                  <a:srgbClr val="2136EC"/>
                </a:solidFill>
              </a:rPr>
              <a:t> </a:t>
            </a:r>
            <a:r>
              <a:rPr lang="en-US" altLang="zh-CN" b="1" dirty="0" smtClean="0">
                <a:solidFill>
                  <a:srgbClr val="2136EC"/>
                </a:solidFill>
              </a:rPr>
              <a:t>DLi7</a:t>
            </a:r>
            <a:r>
              <a:rPr lang="zh-CN" altLang="en-US" b="1" dirty="0" smtClean="0">
                <a:solidFill>
                  <a:srgbClr val="2136EC"/>
                </a:solidFill>
              </a:rPr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Plasma,</a:t>
            </a:r>
            <a:r>
              <a:rPr lang="zh-CN" altLang="en-US" dirty="0" smtClean="0"/>
              <a:t> </a:t>
            </a:r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time.</a:t>
            </a:r>
          </a:p>
          <a:p>
            <a:pPr lvl="1"/>
            <a:r>
              <a:rPr lang="en-US" altLang="zh-CN" b="1" dirty="0" smtClean="0">
                <a:solidFill>
                  <a:srgbClr val="2136EC"/>
                </a:solidFill>
              </a:rPr>
              <a:t>Mag.</a:t>
            </a:r>
            <a:r>
              <a:rPr lang="zh-CN" altLang="en-US" b="1" dirty="0" smtClean="0">
                <a:solidFill>
                  <a:srgbClr val="2136EC"/>
                </a:solidFill>
              </a:rPr>
              <a:t> </a:t>
            </a:r>
            <a:r>
              <a:rPr lang="en-US" altLang="zh-CN" b="1" dirty="0" smtClean="0">
                <a:solidFill>
                  <a:srgbClr val="2136EC"/>
                </a:solidFill>
              </a:rPr>
              <a:t>Structure</a:t>
            </a:r>
            <a:r>
              <a:rPr lang="zh-CN" altLang="en-US" b="1" dirty="0" smtClean="0">
                <a:solidFill>
                  <a:srgbClr val="2136EC"/>
                </a:solidFill>
              </a:rPr>
              <a:t> </a:t>
            </a:r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cause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huge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changing.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“plasma</a:t>
            </a:r>
            <a:r>
              <a:rPr lang="zh-CN" altLang="en-US" dirty="0" smtClean="0"/>
              <a:t> </a:t>
            </a:r>
            <a:r>
              <a:rPr lang="en-US" altLang="zh-CN" dirty="0" smtClean="0"/>
              <a:t>collider”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was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proved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useful</a:t>
            </a:r>
            <a:r>
              <a:rPr lang="zh-CN" altLang="en-US" dirty="0" smtClean="0"/>
              <a:t> </a:t>
            </a:r>
            <a:r>
              <a:rPr lang="en-US" altLang="zh-CN" dirty="0" smtClean="0"/>
              <a:t>tool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nuclear</a:t>
            </a:r>
            <a:r>
              <a:rPr lang="zh-CN" altLang="en-US" dirty="0" smtClean="0"/>
              <a:t> </a:t>
            </a:r>
            <a:r>
              <a:rPr lang="en-US" altLang="zh-CN" dirty="0" smtClean="0"/>
              <a:t>astrophysics.</a:t>
            </a:r>
            <a:endParaRPr lang="en-US" altLang="zh-CN" dirty="0"/>
          </a:p>
          <a:p>
            <a:endParaRPr lang="en-US" altLang="zh-CN" b="1" dirty="0" smtClean="0">
              <a:solidFill>
                <a:srgbClr val="2136E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19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6544"/>
            <a:ext cx="8229600" cy="3960856"/>
          </a:xfrm>
          <a:ln>
            <a:solidFill>
              <a:schemeClr val="accent4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Changbo Fu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Yang Sun</a:t>
            </a:r>
            <a:r>
              <a:rPr lang="en-US" sz="2400" b="1" dirty="0" smtClean="0"/>
              <a:t>, Liang Li, </a:t>
            </a:r>
            <a:r>
              <a:rPr lang="en-US" sz="2400" b="1" dirty="0" err="1" smtClean="0"/>
              <a:t>Xiaopeng</a:t>
            </a:r>
            <a:r>
              <a:rPr lang="en-US" sz="2400" b="1" dirty="0" smtClean="0"/>
              <a:t> Zhang, </a:t>
            </a:r>
            <a:r>
              <a:rPr lang="en-US" sz="2400" b="1" dirty="0" smtClean="0">
                <a:solidFill>
                  <a:srgbClr val="C00000"/>
                </a:solidFill>
              </a:rPr>
              <a:t>Ji Zhang</a:t>
            </a:r>
            <a:r>
              <a:rPr lang="en-US" sz="2400" b="1" dirty="0" smtClean="0"/>
              <a:t> </a:t>
            </a:r>
            <a:r>
              <a:rPr lang="en-US" sz="2400" i="1" dirty="0" smtClean="0"/>
              <a:t>(Shanghai Jiao Tong U.)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Yutong</a:t>
            </a:r>
            <a:r>
              <a:rPr lang="en-US" sz="2400" b="1" dirty="0" smtClean="0">
                <a:solidFill>
                  <a:srgbClr val="C00000"/>
                </a:solidFill>
              </a:rPr>
              <a:t> Li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Liming Chen</a:t>
            </a:r>
            <a:r>
              <a:rPr lang="en-US" sz="2400" b="1" dirty="0" smtClean="0"/>
              <a:t>, </a:t>
            </a:r>
            <a:r>
              <a:rPr lang="en-US" sz="2400" b="1" dirty="0" err="1"/>
              <a:t>Jiarui</a:t>
            </a:r>
            <a:r>
              <a:rPr lang="en-US" sz="2400" b="1" dirty="0"/>
              <a:t> Zhao</a:t>
            </a:r>
            <a:r>
              <a:rPr lang="en-US" sz="2400" b="1" dirty="0" smtClean="0"/>
              <a:t>, </a:t>
            </a:r>
            <a:r>
              <a:rPr lang="en-US" sz="2400" b="1" dirty="0" err="1"/>
              <a:t>Baojun</a:t>
            </a:r>
            <a:r>
              <a:rPr lang="en-US" sz="2400" b="1" dirty="0"/>
              <a:t> Zhu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Guoqian</a:t>
            </a:r>
            <a:r>
              <a:rPr lang="en-US" sz="2400" b="1" dirty="0" smtClean="0"/>
              <a:t> Liao, </a:t>
            </a:r>
            <a:r>
              <a:rPr lang="en-US" sz="2400" b="1" dirty="0" err="1" smtClean="0"/>
              <a:t>Yanfei</a:t>
            </a:r>
            <a:r>
              <a:rPr lang="en-US" sz="2400" b="1" dirty="0" smtClean="0"/>
              <a:t> Li  </a:t>
            </a:r>
            <a:r>
              <a:rPr lang="en-US" sz="2400" i="1" dirty="0" smtClean="0"/>
              <a:t>(Inst. </a:t>
            </a:r>
            <a:r>
              <a:rPr lang="en-US" sz="2400" i="1" dirty="0" err="1" smtClean="0"/>
              <a:t>Phy</a:t>
            </a:r>
            <a:r>
              <a:rPr lang="en-US" sz="2400" i="1" dirty="0" smtClean="0"/>
              <a:t>., CAS)</a:t>
            </a:r>
          </a:p>
          <a:p>
            <a:r>
              <a:rPr lang="en-US" sz="2400" b="1" dirty="0" err="1" smtClean="0"/>
              <a:t>Jianjun</a:t>
            </a:r>
            <a:r>
              <a:rPr lang="en-US" sz="2400" b="1" dirty="0" smtClean="0"/>
              <a:t> He, </a:t>
            </a:r>
            <a:r>
              <a:rPr lang="en-US" sz="2400" b="1" dirty="0" err="1" smtClean="0"/>
              <a:t>Shiwei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Xu</a:t>
            </a:r>
            <a:r>
              <a:rPr lang="en-US" sz="2400" i="1" dirty="0" smtClean="0"/>
              <a:t>(Inst. </a:t>
            </a:r>
            <a:r>
              <a:rPr lang="en-US" sz="2400" i="1" dirty="0"/>
              <a:t>of </a:t>
            </a:r>
            <a:r>
              <a:rPr lang="en-US" sz="2400" i="1" dirty="0" smtClean="0"/>
              <a:t>Mod. </a:t>
            </a:r>
            <a:r>
              <a:rPr lang="en-US" sz="2400" i="1" dirty="0"/>
              <a:t>Phys. </a:t>
            </a:r>
            <a:r>
              <a:rPr lang="en-US" sz="2400" i="1" dirty="0" smtClean="0"/>
              <a:t>CAS)</a:t>
            </a:r>
          </a:p>
          <a:p>
            <a:r>
              <a:rPr lang="en-US" sz="2400" b="1" dirty="0" err="1" smtClean="0"/>
              <a:t>Jie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Bao</a:t>
            </a:r>
            <a:r>
              <a:rPr lang="en-US" sz="2400" b="1" dirty="0" smtClean="0"/>
              <a:t>, </a:t>
            </a:r>
            <a:r>
              <a:rPr lang="en-US" sz="2400" b="1" dirty="0"/>
              <a:t>Long </a:t>
            </a:r>
            <a:r>
              <a:rPr lang="en-US" sz="2400" b="1" dirty="0" err="1" smtClean="0"/>
              <a:t>Hou</a:t>
            </a:r>
            <a:r>
              <a:rPr lang="en-US" sz="2400" i="1" dirty="0" smtClean="0"/>
              <a:t>(China Inst. of Atomic Eng.)</a:t>
            </a:r>
          </a:p>
          <a:p>
            <a:r>
              <a:rPr lang="en-US" sz="2400" dirty="0" smtClean="0"/>
              <a:t> </a:t>
            </a:r>
            <a:r>
              <a:rPr lang="en-US" sz="2400" b="1" dirty="0" err="1" smtClean="0"/>
              <a:t>Yongjoo</a:t>
            </a:r>
            <a:r>
              <a:rPr lang="en-US" sz="2400" b="1" dirty="0" smtClean="0"/>
              <a:t> Rhee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Nucl</a:t>
            </a:r>
            <a:r>
              <a:rPr lang="en-US" sz="2400" i="1" dirty="0" smtClean="0"/>
              <a:t>. </a:t>
            </a:r>
            <a:r>
              <a:rPr lang="en-US" sz="2400" i="1" dirty="0"/>
              <a:t>Data Center, </a:t>
            </a:r>
            <a:r>
              <a:rPr lang="en-US" sz="2400" i="1" dirty="0" smtClean="0"/>
              <a:t>Korea)</a:t>
            </a:r>
            <a:endParaRPr lang="en-US" sz="2400" i="1" dirty="0"/>
          </a:p>
          <a:p>
            <a:r>
              <a:rPr lang="en-US" sz="2400" dirty="0" smtClean="0"/>
              <a:t> </a:t>
            </a:r>
            <a:r>
              <a:rPr lang="en-US" sz="2400" b="1" dirty="0" err="1"/>
              <a:t>Dawei</a:t>
            </a:r>
            <a:r>
              <a:rPr lang="en-US" sz="2400" b="1" dirty="0"/>
              <a:t> Yuan</a:t>
            </a:r>
            <a:r>
              <a:rPr lang="en-US" sz="2400" b="1" dirty="0" smtClean="0"/>
              <a:t>, </a:t>
            </a:r>
            <a:r>
              <a:rPr lang="en-US" sz="2400" b="1" dirty="0"/>
              <a:t>Gang </a:t>
            </a:r>
            <a:r>
              <a:rPr lang="en-US" sz="2400" b="1" dirty="0" smtClean="0"/>
              <a:t>Zhao</a:t>
            </a:r>
            <a:r>
              <a:rPr lang="en-US" sz="2400" dirty="0" smtClean="0"/>
              <a:t>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Nat.Astro</a:t>
            </a:r>
            <a:r>
              <a:rPr lang="en-US" sz="2400" i="1" dirty="0" smtClean="0"/>
              <a:t>. Obs. CAS) </a:t>
            </a:r>
            <a:endParaRPr lang="en-US" sz="2400" i="1" dirty="0"/>
          </a:p>
          <a:p>
            <a:r>
              <a:rPr lang="en-US" sz="2400" dirty="0" smtClean="0"/>
              <a:t> </a:t>
            </a:r>
            <a:r>
              <a:rPr lang="en-US" sz="2400" b="1" dirty="0" err="1"/>
              <a:t>Jianqiang</a:t>
            </a:r>
            <a:r>
              <a:rPr lang="en-US" sz="2400" b="1" dirty="0"/>
              <a:t> </a:t>
            </a:r>
            <a:r>
              <a:rPr lang="en-US" sz="2400" b="1" dirty="0" smtClean="0"/>
              <a:t>Zhu</a:t>
            </a:r>
            <a:r>
              <a:rPr lang="en-US" sz="2400" i="1" dirty="0" smtClean="0"/>
              <a:t>(SH </a:t>
            </a:r>
            <a:r>
              <a:rPr lang="en-US" sz="2400" i="1" dirty="0"/>
              <a:t>Inst. </a:t>
            </a:r>
            <a:r>
              <a:rPr lang="en-US" sz="2400" i="1" dirty="0" smtClean="0"/>
              <a:t>Op.&amp; </a:t>
            </a:r>
            <a:r>
              <a:rPr lang="en-US" sz="2400" i="1" dirty="0"/>
              <a:t>Fine </a:t>
            </a:r>
            <a:r>
              <a:rPr lang="en-US" sz="2400" i="1" dirty="0" smtClean="0"/>
              <a:t>Mech., CAS)</a:t>
            </a: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77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21648" y="2133600"/>
            <a:ext cx="8183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b="1" dirty="0" smtClean="0">
                <a:solidFill>
                  <a:srgbClr val="C00000"/>
                </a:solidFill>
              </a:rPr>
              <a:t>Why D+</a:t>
            </a:r>
            <a:r>
              <a:rPr lang="en-US" altLang="zh-CN" b="1" baseline="30000" dirty="0" smtClean="0">
                <a:solidFill>
                  <a:srgbClr val="C00000"/>
                </a:solidFill>
              </a:rPr>
              <a:t>7</a:t>
            </a:r>
            <a:r>
              <a:rPr lang="en-US" altLang="zh-CN" b="1" dirty="0" smtClean="0">
                <a:solidFill>
                  <a:srgbClr val="C00000"/>
                </a:solidFill>
              </a:rPr>
              <a:t>Li Reactions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Laser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Plasma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“Collider”</a:t>
            </a:r>
            <a:endParaRPr lang="en-US" dirty="0"/>
          </a:p>
          <a:p>
            <a:pPr lvl="1"/>
            <a:r>
              <a:rPr lang="en-US" dirty="0" smtClean="0"/>
              <a:t>D+D</a:t>
            </a:r>
            <a:r>
              <a:rPr lang="en-US" dirty="0"/>
              <a:t> </a:t>
            </a:r>
            <a:r>
              <a:rPr lang="en-US" dirty="0" smtClean="0"/>
              <a:t>and D+</a:t>
            </a:r>
            <a:r>
              <a:rPr lang="en-US" altLang="zh-CN" baseline="30000" dirty="0" smtClean="0"/>
              <a:t>7</a:t>
            </a:r>
            <a:r>
              <a:rPr lang="en-US" dirty="0" smtClean="0"/>
              <a:t>Li</a:t>
            </a:r>
            <a:endParaRPr lang="en-US" dirty="0"/>
          </a:p>
          <a:p>
            <a:pPr lvl="1"/>
            <a:r>
              <a:rPr lang="en-US" altLang="zh-CN" sz="2800" dirty="0" smtClean="0"/>
              <a:t>S-factor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of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D+</a:t>
            </a:r>
            <a:r>
              <a:rPr lang="en-US" altLang="zh-CN" sz="2800" baseline="30000" dirty="0" smtClean="0"/>
              <a:t>7</a:t>
            </a:r>
            <a:r>
              <a:rPr lang="en-US" altLang="zh-CN" sz="2800" dirty="0" smtClean="0"/>
              <a:t>Li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(Preliminary)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Summary</a:t>
            </a: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81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Nucleosynthesis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48" y="2590800"/>
            <a:ext cx="3486250" cy="3380486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A&lt;8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Big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Bang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8&lt;A&lt;56:</a:t>
            </a:r>
          </a:p>
          <a:p>
            <a:pPr lvl="1"/>
            <a:r>
              <a:rPr lang="en-US" altLang="zh-CN" sz="1800" dirty="0"/>
              <a:t>p</a:t>
            </a:r>
            <a:r>
              <a:rPr lang="en-US" altLang="zh-CN" sz="1800" dirty="0" smtClean="0"/>
              <a:t>, </a:t>
            </a:r>
            <a:r>
              <a:rPr lang="en-US" altLang="zh-CN" sz="1800" dirty="0"/>
              <a:t>n Capture Q-value&gt;0</a:t>
            </a:r>
            <a:endParaRPr lang="en-US" altLang="zh-CN" sz="18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A&gt;56,</a:t>
            </a:r>
            <a:r>
              <a:rPr lang="zh-CN" altLang="en-US" sz="2000" dirty="0" smtClean="0"/>
              <a:t> </a:t>
            </a:r>
            <a:endParaRPr lang="en-US" altLang="zh-CN" sz="1800" b="1" dirty="0">
              <a:solidFill>
                <a:srgbClr val="2136EC"/>
              </a:solidFill>
            </a:endParaRPr>
          </a:p>
          <a:p>
            <a:pPr lvl="1"/>
            <a:r>
              <a:rPr lang="en-US" altLang="zh-CN" sz="1600" b="1" dirty="0" smtClean="0">
                <a:solidFill>
                  <a:srgbClr val="2136EC"/>
                </a:solidFill>
              </a:rPr>
              <a:t>P, n capture </a:t>
            </a:r>
            <a:r>
              <a:rPr lang="en-US" altLang="zh-CN" sz="1600" dirty="0"/>
              <a:t>Q-Value&lt;0</a:t>
            </a:r>
            <a:endParaRPr lang="en-US" altLang="zh-CN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025284"/>
            <a:ext cx="5251450" cy="3712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085" y="152399"/>
            <a:ext cx="3427154" cy="282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Lithium Abundance Puzzle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27" y="1783406"/>
            <a:ext cx="3078901" cy="2833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75" y="1524000"/>
            <a:ext cx="5379103" cy="3352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920198"/>
            <a:ext cx="4392246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</a:t>
            </a:r>
            <a:r>
              <a:rPr lang="en-US" altLang="zh-CN" dirty="0" smtClean="0"/>
              <a:t>Plasma</a:t>
            </a:r>
            <a:r>
              <a:rPr lang="zh-CN" altLang="en-US" dirty="0" smtClean="0"/>
              <a:t>”</a:t>
            </a:r>
            <a:r>
              <a:rPr lang="en-US" altLang="zh-CN" dirty="0" smtClean="0"/>
              <a:t>Makes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25" y="1710562"/>
            <a:ext cx="4648200" cy="434340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Life time </a:t>
            </a:r>
            <a:r>
              <a:rPr lang="en-US" altLang="zh-CN" sz="2400" dirty="0" smtClean="0"/>
              <a:t>may diff.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zh-CN" sz="1800" b="1" baseline="30000" dirty="0" smtClean="0">
                <a:latin typeface="Arial" charset="0"/>
              </a:rPr>
              <a:t>7</a:t>
            </a:r>
            <a:r>
              <a:rPr lang="en-GB" altLang="zh-CN" sz="1800" b="1" dirty="0" smtClean="0">
                <a:latin typeface="Arial" charset="0"/>
              </a:rPr>
              <a:t>Be</a:t>
            </a:r>
            <a:r>
              <a:rPr lang="en-GB" altLang="zh-CN" sz="1800" b="1" baseline="30000" dirty="0" smtClean="0">
                <a:latin typeface="Arial" charset="0"/>
              </a:rPr>
              <a:t>neutral </a:t>
            </a:r>
            <a:r>
              <a:rPr lang="en-GB" altLang="zh-CN" sz="1800" b="1" dirty="0" smtClean="0">
                <a:latin typeface="Arial" charset="0"/>
              </a:rPr>
              <a:t>  </a:t>
            </a:r>
            <a:r>
              <a:rPr lang="en-GB" altLang="zh-CN" sz="1800" b="1" dirty="0">
                <a:latin typeface="Arial" charset="0"/>
              </a:rPr>
              <a:t>t</a:t>
            </a:r>
            <a:r>
              <a:rPr lang="en-GB" altLang="zh-CN" sz="1800" b="1" baseline="-25000" dirty="0">
                <a:latin typeface="Arial" charset="0"/>
              </a:rPr>
              <a:t>1/2</a:t>
            </a:r>
            <a:r>
              <a:rPr lang="en-GB" altLang="zh-CN" sz="1800" b="1" dirty="0">
                <a:latin typeface="Arial" charset="0"/>
              </a:rPr>
              <a:t> =52</a:t>
            </a:r>
            <a:r>
              <a:rPr lang="en-US" altLang="zh-CN" sz="1800" b="1" dirty="0">
                <a:latin typeface="Arial" charset="0"/>
              </a:rPr>
              <a:t>d</a:t>
            </a:r>
            <a:r>
              <a:rPr lang="zh-CN" altLang="zh-CN" sz="1800" b="1" dirty="0" smtClean="0">
                <a:latin typeface="Arial" charset="0"/>
              </a:rPr>
              <a:t>；</a:t>
            </a:r>
            <a:r>
              <a:rPr lang="zh-CN" altLang="en-US" sz="1800" b="1" dirty="0" smtClean="0">
                <a:latin typeface="Arial" charset="0"/>
              </a:rPr>
              <a:t> </a:t>
            </a:r>
            <a:r>
              <a:rPr lang="en-GB" altLang="zh-CN" sz="1800" b="1" baseline="30000" dirty="0" smtClean="0">
                <a:latin typeface="Arial" charset="0"/>
              </a:rPr>
              <a:t>7</a:t>
            </a:r>
            <a:r>
              <a:rPr lang="en-GB" altLang="zh-CN" sz="1800" b="1" dirty="0" smtClean="0">
                <a:latin typeface="Arial" charset="0"/>
              </a:rPr>
              <a:t>Be</a:t>
            </a:r>
            <a:r>
              <a:rPr lang="en-GB" altLang="zh-CN" sz="1800" b="1" baseline="30000" dirty="0" smtClean="0">
                <a:latin typeface="Arial" charset="0"/>
              </a:rPr>
              <a:t>4</a:t>
            </a:r>
            <a:r>
              <a:rPr lang="en-GB" altLang="zh-CN" sz="1800" b="1" baseline="30000" dirty="0">
                <a:latin typeface="Arial" charset="0"/>
              </a:rPr>
              <a:t>+</a:t>
            </a:r>
            <a:r>
              <a:rPr lang="en-GB" altLang="zh-CN" sz="1800" b="1" dirty="0">
                <a:latin typeface="Arial" charset="0"/>
              </a:rPr>
              <a:t> :</a:t>
            </a:r>
            <a:r>
              <a:rPr lang="en-US" altLang="zh-CN" sz="1800" b="1" dirty="0">
                <a:latin typeface="Arial" charset="0"/>
              </a:rPr>
              <a:t> Stable</a:t>
            </a:r>
            <a:r>
              <a:rPr lang="zh-CN" altLang="en-US" sz="1800" b="1" dirty="0" smtClean="0">
                <a:latin typeface="Arial" charset="0"/>
              </a:rPr>
              <a:t>！</a:t>
            </a:r>
            <a:endParaRPr lang="en-US" altLang="zh-CN" sz="20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Potentials are diff.</a:t>
            </a:r>
          </a:p>
          <a:p>
            <a:pPr lvl="1"/>
            <a:r>
              <a:rPr lang="en-US" altLang="zh-CN" sz="2000" dirty="0" smtClean="0"/>
              <a:t>e screening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Collisionless shock</a:t>
            </a:r>
            <a:r>
              <a:rPr lang="en-US" altLang="zh-CN" sz="2400" dirty="0" smtClean="0"/>
              <a:t> acc.</a:t>
            </a:r>
            <a:endParaRPr lang="en-US" altLang="zh-CN" sz="2400" dirty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Even the </a:t>
            </a:r>
            <a:r>
              <a:rPr lang="en-US" altLang="zh-CN" sz="2400" b="1" dirty="0">
                <a:solidFill>
                  <a:srgbClr val="FF0000"/>
                </a:solidFill>
              </a:rPr>
              <a:t>p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lanets</a:t>
            </a:r>
            <a:r>
              <a:rPr lang="en-US" altLang="zh-CN" sz="2400" dirty="0" smtClean="0"/>
              <a:t> makes Diff</a:t>
            </a:r>
            <a:endParaRPr lang="en-US" altLang="zh-CN" sz="2400" dirty="0"/>
          </a:p>
          <a:p>
            <a:pPr lvl="1"/>
            <a:r>
              <a:rPr lang="en-US" altLang="zh-CN" sz="2000" dirty="0" err="1" smtClean="0"/>
              <a:t>Astr</a:t>
            </a:r>
            <a:r>
              <a:rPr lang="en-US" altLang="zh-CN" sz="2000" dirty="0" smtClean="0"/>
              <a:t>. </a:t>
            </a:r>
            <a:r>
              <a:rPr lang="en-US" altLang="zh-CN" sz="2000" dirty="0"/>
              <a:t>o</a:t>
            </a:r>
            <a:r>
              <a:rPr lang="en-US" altLang="zh-CN" sz="2000" dirty="0" smtClean="0"/>
              <a:t>bservation:</a:t>
            </a:r>
            <a:endParaRPr lang="en-US" altLang="zh-CN" sz="2000" dirty="0"/>
          </a:p>
          <a:p>
            <a:endParaRPr lang="en-US" altLang="zh-CN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197" y="1371600"/>
            <a:ext cx="2730001" cy="28356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880" y="4075661"/>
            <a:ext cx="2781975" cy="21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“</a:t>
            </a:r>
            <a:r>
              <a:rPr lang="en-US" altLang="zh-CN" dirty="0" smtClean="0"/>
              <a:t>Laser </a:t>
            </a:r>
            <a:r>
              <a:rPr lang="en-US" altLang="zh-CN" dirty="0" err="1" smtClean="0"/>
              <a:t>Nucl</a:t>
            </a:r>
            <a:r>
              <a:rPr lang="en-US" altLang="zh-CN" dirty="0" smtClean="0"/>
              <a:t>. Phys</a:t>
            </a:r>
            <a:r>
              <a:rPr lang="zh-CN" altLang="en-US" dirty="0" smtClean="0"/>
              <a:t>”</a:t>
            </a:r>
            <a:r>
              <a:rPr lang="en-US" altLang="zh-CN" dirty="0" smtClean="0"/>
              <a:t> New Phys?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Lasers bring new extreme environment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dirty="0" smtClean="0"/>
              <a:t>High pressure, temp., current</a:t>
            </a:r>
            <a:r>
              <a:rPr lang="is-IS" altLang="zh-CN" dirty="0" smtClean="0"/>
              <a:t>…</a:t>
            </a:r>
          </a:p>
          <a:p>
            <a:pPr lvl="1"/>
            <a:r>
              <a:rPr lang="is-IS" altLang="zh-CN" dirty="0" smtClean="0"/>
              <a:t>Plasma, -----e cloud free.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Exp. Methods</a:t>
            </a:r>
          </a:p>
          <a:p>
            <a:pPr lvl="1"/>
            <a:r>
              <a:rPr lang="en-US" dirty="0" smtClean="0"/>
              <a:t>Coulomb Explosion. </a:t>
            </a:r>
          </a:p>
          <a:p>
            <a:pPr lvl="1"/>
            <a:r>
              <a:rPr lang="en-US" dirty="0" smtClean="0"/>
              <a:t>Laser Acc. + </a:t>
            </a:r>
            <a:r>
              <a:rPr lang="en-US" dirty="0" err="1" smtClean="0"/>
              <a:t>LaserPlasma</a:t>
            </a:r>
            <a:r>
              <a:rPr lang="en-US" dirty="0" smtClean="0"/>
              <a:t> Targets</a:t>
            </a:r>
            <a:endParaRPr lang="en-US" dirty="0"/>
          </a:p>
          <a:p>
            <a:pPr lvl="1"/>
            <a:r>
              <a:rPr lang="zh-CN" altLang="en-US" b="1" dirty="0" smtClean="0">
                <a:solidFill>
                  <a:srgbClr val="2136EC"/>
                </a:solidFill>
              </a:rPr>
              <a:t>“</a:t>
            </a:r>
            <a:r>
              <a:rPr lang="en-US" altLang="zh-CN" b="1" dirty="0" smtClean="0">
                <a:solidFill>
                  <a:srgbClr val="2136EC"/>
                </a:solidFill>
              </a:rPr>
              <a:t>Laser Plasma Collider</a:t>
            </a:r>
            <a:r>
              <a:rPr lang="zh-CN" altLang="en-US" b="1" dirty="0" smtClean="0">
                <a:solidFill>
                  <a:srgbClr val="2136EC"/>
                </a:solidFill>
              </a:rPr>
              <a:t>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60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Exp. Setup</a:t>
            </a:r>
            <a:endParaRPr lang="en-US" dirty="0"/>
          </a:p>
        </p:txBody>
      </p:sp>
      <p:pic>
        <p:nvPicPr>
          <p:cNvPr id="4" name="Picture 3" descr="Screen Shot 2015-06-10 at 00.45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7551420" cy="399640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54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5" name="Picture 4" descr="IMG_20150523_13142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26"/>
          <a:stretch/>
        </p:blipFill>
        <p:spPr>
          <a:xfrm>
            <a:off x="4116369" y="2829579"/>
            <a:ext cx="4560087" cy="4055805"/>
          </a:xfrm>
          <a:prstGeom prst="rect">
            <a:avLst/>
          </a:prstGeom>
        </p:spPr>
      </p:pic>
      <p:pic>
        <p:nvPicPr>
          <p:cNvPr id="4" name="Picture 3" descr="IMG_20150523_1308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01" y="-27384"/>
            <a:ext cx="3851031" cy="6858000"/>
          </a:xfrm>
          <a:prstGeom prst="rect">
            <a:avLst/>
          </a:prstGeom>
        </p:spPr>
      </p:pic>
      <p:pic>
        <p:nvPicPr>
          <p:cNvPr id="6" name="Picture 5" descr="IMG_20150522_15522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23" y="-171400"/>
            <a:ext cx="3875333" cy="336813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58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2" y="1253812"/>
            <a:ext cx="7003533" cy="52567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1" y="332656"/>
            <a:ext cx="6781800" cy="688975"/>
          </a:xfrm>
          <a:solidFill>
            <a:schemeClr val="accent5">
              <a:alpha val="52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Neutron Spectra in D(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d,n</a:t>
            </a:r>
            <a:r>
              <a:rPr lang="en-US" altLang="zh-CN" sz="3600" dirty="0" smtClean="0">
                <a:solidFill>
                  <a:srgbClr val="FF0000"/>
                </a:solidFill>
              </a:rPr>
              <a:t>)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13176" y="3610892"/>
            <a:ext cx="7113736" cy="4201269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符长波</a:t>
            </a:r>
            <a:r>
              <a:rPr lang="en-US" altLang="zh-CN" smtClean="0"/>
              <a:t>201712@</a:t>
            </a:r>
            <a:r>
              <a:rPr lang="zh-CN" altLang="en-US" smtClean="0"/>
              <a:t>昆明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72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26565</TotalTime>
  <Words>656</Words>
  <Application>Microsoft Macintosh PowerPoint</Application>
  <PresentationFormat>On-screen Show (4:3)</PresentationFormat>
  <Paragraphs>154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Verdana</vt:lpstr>
      <vt:lpstr>Wingdings</vt:lpstr>
      <vt:lpstr>Wingdings 2</vt:lpstr>
      <vt:lpstr>宋体</vt:lpstr>
      <vt:lpstr>微软雅黑</vt:lpstr>
      <vt:lpstr>Arial</vt:lpstr>
      <vt:lpstr>Aspect</vt:lpstr>
      <vt:lpstr>D+D and D+Li Reactions in Plasma Induced by Lasers</vt:lpstr>
      <vt:lpstr>Outline</vt:lpstr>
      <vt:lpstr>Nucleosynthesis</vt:lpstr>
      <vt:lpstr>Lithium Abundance Puzzle</vt:lpstr>
      <vt:lpstr>“Plasma”Makes Difference</vt:lpstr>
      <vt:lpstr>“Laser Nucl. Phys” New Phys?</vt:lpstr>
      <vt:lpstr>Exp. Setup</vt:lpstr>
      <vt:lpstr>PowerPoint Presentation</vt:lpstr>
      <vt:lpstr>Neutron Spectra in D(d,n)</vt:lpstr>
      <vt:lpstr>Where did the n products come from?</vt:lpstr>
      <vt:lpstr>Neutron products in d(d,n)</vt:lpstr>
      <vt:lpstr>Weibel instabilities</vt:lpstr>
      <vt:lpstr>Li(d, n)</vt:lpstr>
      <vt:lpstr>Pb shielding</vt:lpstr>
      <vt:lpstr>D-D and D-Li products Ratio</vt:lpstr>
      <vt:lpstr>Exp. Results</vt:lpstr>
      <vt:lpstr>Discussion</vt:lpstr>
      <vt:lpstr>Summary</vt:lpstr>
      <vt:lpstr>Collaborators </vt:lpstr>
    </vt:vector>
  </TitlesOfParts>
  <Company>TAMU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fcb</dc:creator>
  <cp:lastModifiedBy>Microsoft Office User</cp:lastModifiedBy>
  <cp:revision>1336</cp:revision>
  <dcterms:created xsi:type="dcterms:W3CDTF">2006-01-13T17:54:07Z</dcterms:created>
  <dcterms:modified xsi:type="dcterms:W3CDTF">2018-05-18T15:38:20Z</dcterms:modified>
</cp:coreProperties>
</file>