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71" r:id="rId9"/>
    <p:sldId id="273" r:id="rId10"/>
    <p:sldId id="258" r:id="rId11"/>
    <p:sldId id="259" r:id="rId12"/>
    <p:sldId id="260" r:id="rId13"/>
    <p:sldId id="263" r:id="rId14"/>
    <p:sldId id="261" r:id="rId15"/>
    <p:sldId id="262" r:id="rId16"/>
    <p:sldId id="264" r:id="rId17"/>
    <p:sldId id="265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536" y="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B18C-8EEC-46FC-9203-4D854D9A2A27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A075A-DD9F-4D95-8CDA-61EEE125CD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4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246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A57DD7-A70F-4586-8D42-A5F22BF712E1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7619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451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CC551AA-D54C-4741-8F21-FD7ED7F34F07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513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656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86DB63-A083-48DD-B001-489E7A5448A8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1849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270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464765-E428-4B17-877C-EF1CB76BC633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990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861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021DA0-C690-4417-814D-FCA3219BE654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8520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0659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C15CCE-5EB7-42C0-819F-6256C7F3F470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8202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475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0875ED-9B87-40F9-9348-707FA155BD74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989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F03D27F-00D3-49E8-B93D-0C9F28FA3BF2}" type="datetime1">
              <a:rPr lang="zh-CN" altLang="en-US" smtClean="0"/>
              <a:pPr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zh-CN" dirty="0" smtClean="0"/>
              <a:t>SOTANCP4, </a:t>
            </a:r>
            <a:r>
              <a:rPr lang="en-US" altLang="zh-CN" dirty="0" err="1" smtClean="0"/>
              <a:t>Galveston,TX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118BF"/>
                </a:solidFill>
              </a:defRPr>
            </a:lvl1pPr>
          </a:lstStyle>
          <a:p>
            <a:fld id="{EE1CCD6F-43D5-4177-9BB7-320F7F0024E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3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32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118BF"/>
                </a:solidFill>
              </a:defRPr>
            </a:lvl1pPr>
          </a:lstStyle>
          <a:p>
            <a:fld id="{25743055-8139-4458-8FF8-381C0B9CF27F}" type="datetime1">
              <a:rPr lang="zh-CN" altLang="en-US" smtClean="0"/>
              <a:pPr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5038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SOTANCP4, </a:t>
            </a:r>
            <a:r>
              <a:rPr lang="en-US" altLang="zh-CN" dirty="0" err="1" smtClean="0"/>
              <a:t>Galveston,TX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5038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1CCD6F-43D5-4177-9BB7-320F7F0024E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0" y="373492"/>
            <a:ext cx="9144000" cy="1636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 flipV="1">
            <a:off x="0" y="6497619"/>
            <a:ext cx="9144000" cy="1255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80504" y="27176"/>
            <a:ext cx="47046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Institute of Modern Physics, Chinese Academy of Sciences</a:t>
            </a:r>
          </a:p>
        </p:txBody>
      </p:sp>
      <p:sp>
        <p:nvSpPr>
          <p:cNvPr id="17" name="Line 11"/>
          <p:cNvSpPr>
            <a:spLocks noChangeShapeType="1"/>
          </p:cNvSpPr>
          <p:nvPr userDrawn="1"/>
        </p:nvSpPr>
        <p:spPr bwMode="auto">
          <a:xfrm>
            <a:off x="937110" y="1155551"/>
            <a:ext cx="6807200" cy="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pic>
        <p:nvPicPr>
          <p:cNvPr id="18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902"/>
            <a:ext cx="406400" cy="39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99" y="0"/>
            <a:ext cx="469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9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3.png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3.png"/><Relationship Id="rId10" Type="http://schemas.openxmlformats.org/officeDocument/2006/relationships/image" Target="../media/image39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7091" y="2196200"/>
            <a:ext cx="7149818" cy="2262781"/>
          </a:xfrm>
        </p:spPr>
        <p:txBody>
          <a:bodyPr>
            <a:normAutofit/>
          </a:bodyPr>
          <a:lstStyle/>
          <a:p>
            <a:r>
              <a:rPr lang="en-US" altLang="zh-CN" b="1" cap="all" dirty="0"/>
              <a:t>Cluster structure of excited </a:t>
            </a:r>
            <a:r>
              <a:rPr lang="en-US" altLang="zh-CN" b="1" cap="all" baseline="30000" dirty="0" smtClean="0"/>
              <a:t>9</a:t>
            </a:r>
            <a:r>
              <a:rPr lang="en-US" altLang="zh-CN" b="1" cap="all" dirty="0" smtClean="0"/>
              <a:t>Li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7549" y="4861266"/>
            <a:ext cx="7268901" cy="1218306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</a:rPr>
              <a:t>Jian-Song Wang, Wei-Hu Ma, D. Patel  et al.</a:t>
            </a:r>
            <a:endParaRPr lang="en-US" altLang="zh-CN" sz="2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</a:rPr>
              <a:t>INSTITUTE OF MODERN PHYSICS, CHINESE ACADEMY OF SCIENCES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9CEC-9B80-4595-B692-A7D750203EAF}" type="datetime1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8344" y="653700"/>
            <a:ext cx="8727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Fourth International Workshop on “State Of the Art in Nuclear Cluster Physics”</a:t>
            </a:r>
          </a:p>
          <a:p>
            <a:pPr algn="ctr"/>
            <a:r>
              <a:rPr lang="en-US" altLang="zh-CN" sz="2800" b="1" dirty="0" smtClean="0"/>
              <a:t>May 13-18, 2018</a:t>
            </a:r>
          </a:p>
          <a:p>
            <a:pPr algn="ctr"/>
            <a:r>
              <a:rPr lang="en-US" altLang="zh-CN" sz="2800" b="1" dirty="0" smtClean="0"/>
              <a:t>Galveston, TX, USA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52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46138" y="1444625"/>
            <a:ext cx="77327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3" name="直接箭头连接符 4117"/>
          <p:cNvCxnSpPr>
            <a:cxnSpLocks noChangeShapeType="1"/>
          </p:cNvCxnSpPr>
          <p:nvPr/>
        </p:nvCxnSpPr>
        <p:spPr bwMode="auto">
          <a:xfrm>
            <a:off x="5133975" y="2508250"/>
            <a:ext cx="2052638" cy="8445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4" name="直接箭头连接符 4118"/>
          <p:cNvCxnSpPr>
            <a:cxnSpLocks noChangeShapeType="1"/>
          </p:cNvCxnSpPr>
          <p:nvPr/>
        </p:nvCxnSpPr>
        <p:spPr bwMode="auto">
          <a:xfrm>
            <a:off x="7185025" y="3352800"/>
            <a:ext cx="865188" cy="3238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5" name="直接箭头连接符 4119"/>
          <p:cNvCxnSpPr>
            <a:cxnSpLocks noChangeShapeType="1"/>
          </p:cNvCxnSpPr>
          <p:nvPr/>
        </p:nvCxnSpPr>
        <p:spPr bwMode="auto">
          <a:xfrm>
            <a:off x="2635250" y="1524000"/>
            <a:ext cx="1008063" cy="39528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6" name="直接箭头连接符 4120"/>
          <p:cNvCxnSpPr>
            <a:cxnSpLocks noChangeShapeType="1"/>
          </p:cNvCxnSpPr>
          <p:nvPr/>
        </p:nvCxnSpPr>
        <p:spPr bwMode="auto">
          <a:xfrm>
            <a:off x="4291013" y="2171700"/>
            <a:ext cx="842962" cy="3365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7" name="直接箭头连接符 4121"/>
          <p:cNvCxnSpPr>
            <a:cxnSpLocks noChangeShapeType="1"/>
          </p:cNvCxnSpPr>
          <p:nvPr/>
        </p:nvCxnSpPr>
        <p:spPr bwMode="auto">
          <a:xfrm>
            <a:off x="3967163" y="2063750"/>
            <a:ext cx="323850" cy="1079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直接箭头连接符 4122"/>
          <p:cNvCxnSpPr>
            <a:cxnSpLocks noChangeShapeType="1"/>
          </p:cNvCxnSpPr>
          <p:nvPr/>
        </p:nvCxnSpPr>
        <p:spPr bwMode="auto">
          <a:xfrm>
            <a:off x="3643313" y="1919288"/>
            <a:ext cx="323850" cy="14446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9" name="文本框 7"/>
          <p:cNvSpPr txBox="1">
            <a:spLocks noChangeArrowheads="1"/>
          </p:cNvSpPr>
          <p:nvPr/>
        </p:nvSpPr>
        <p:spPr bwMode="auto">
          <a:xfrm rot="1260000">
            <a:off x="2471738" y="2406650"/>
            <a:ext cx="6445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latin typeface="Times New Roman" panose="02020603050405020304" pitchFamily="18" charset="0"/>
              </a:rPr>
              <a:t>   </a:t>
            </a:r>
            <a:r>
              <a:rPr lang="en-US" altLang="zh-CN" sz="1000" b="1">
                <a:latin typeface="Times New Roman" panose="02020603050405020304" pitchFamily="18" charset="0"/>
              </a:rPr>
              <a:t>450 mm            93 mm   40 mm      91.55 mm                             905 mm                                       390 mm   </a:t>
            </a:r>
            <a:r>
              <a:rPr lang="en-US" altLang="zh-CN" sz="12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0" y="535177"/>
            <a:ext cx="9220200" cy="53149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Experimental Setup of </a:t>
            </a:r>
            <a:r>
              <a:rPr lang="en-US" altLang="zh-CN" b="1" baseline="30000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9</a:t>
            </a:r>
            <a:r>
              <a:rPr lang="en-US" altLang="zh-CN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Li</a:t>
            </a:r>
            <a:endParaRPr lang="zh-CN" altLang="en-US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61451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73538"/>
            <a:ext cx="2730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图片 28" descr="dEto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29" y="1260885"/>
            <a:ext cx="2128165" cy="15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图片 34" descr="PPAC1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226050"/>
            <a:ext cx="11493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图片 33" descr="PPAC3X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59213"/>
            <a:ext cx="11128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167063" y="4903788"/>
            <a:ext cx="3538537" cy="1477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Primary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</a:rPr>
              <a:t>：</a:t>
            </a:r>
            <a:r>
              <a:rPr lang="en-US" altLang="zh-CN" b="1" baseline="30000" dirty="0" smtClean="0">
                <a:solidFill>
                  <a:srgbClr val="0000CC"/>
                </a:solidFill>
                <a:ea typeface="华文新魏" pitchFamily="2" charset="-122"/>
              </a:rPr>
              <a:t>12</a:t>
            </a: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C@ 53.7 MeV/u</a:t>
            </a:r>
          </a:p>
          <a:p>
            <a:pPr>
              <a:defRPr/>
            </a:pP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Target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</a:rPr>
              <a:t>：</a:t>
            </a:r>
            <a:r>
              <a:rPr lang="en-US" altLang="zh-CN" b="1" baseline="30000" dirty="0" smtClean="0">
                <a:solidFill>
                  <a:srgbClr val="0000CC"/>
                </a:solidFill>
                <a:ea typeface="华文新魏" pitchFamily="2" charset="-122"/>
              </a:rPr>
              <a:t>9</a:t>
            </a: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Be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</a:rPr>
              <a:t>（</a:t>
            </a:r>
            <a:r>
              <a:rPr altLang="zh-CN" b="1" dirty="0" smtClean="0">
                <a:solidFill>
                  <a:srgbClr val="0000CC"/>
                </a:solidFill>
                <a:ea typeface="华文新魏" pitchFamily="2" charset="-122"/>
              </a:rPr>
              <a:t>3038 </a:t>
            </a:r>
            <a:r>
              <a:rPr altLang="zh-CN" b="1" dirty="0" err="1" smtClean="0">
                <a:solidFill>
                  <a:srgbClr val="0000CC"/>
                </a:solidFill>
                <a:ea typeface="华文新魏" pitchFamily="2" charset="-122"/>
                <a:cs typeface="Times New Roman" panose="02020603050405020304" pitchFamily="18" charset="0"/>
              </a:rPr>
              <a:t>μ</a:t>
            </a:r>
            <a:r>
              <a:rPr altLang="zh-CN" b="1" dirty="0" err="1" smtClean="0">
                <a:solidFill>
                  <a:srgbClr val="0000CC"/>
                </a:solidFill>
                <a:ea typeface="华文新魏" pitchFamily="2" charset="-122"/>
              </a:rPr>
              <a:t>m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</a:rPr>
              <a:t>）</a:t>
            </a:r>
          </a:p>
          <a:p>
            <a:pPr>
              <a:defRPr/>
            </a:pP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RIB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</a:rPr>
              <a:t>：</a:t>
            </a:r>
            <a:r>
              <a:rPr lang="en-US" altLang="zh-CN" b="1" baseline="30000" dirty="0" smtClean="0">
                <a:solidFill>
                  <a:srgbClr val="0000CC"/>
                </a:solidFill>
                <a:ea typeface="华文新魏" pitchFamily="2" charset="-122"/>
              </a:rPr>
              <a:t>9</a:t>
            </a: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Li@295 MeV</a:t>
            </a:r>
          </a:p>
          <a:p>
            <a:pPr>
              <a:defRPr/>
            </a:pP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</a:rPr>
              <a:t>Intensity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  <a:sym typeface="+mn-ea"/>
              </a:rPr>
              <a:t>：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  <a:sym typeface="宋体" panose="02010600030101010101" pitchFamily="2" charset="-122"/>
              </a:rPr>
              <a:t>1.1x10</a:t>
            </a:r>
            <a:r>
              <a:rPr lang="en-US" altLang="zh-CN" b="1" baseline="30000" dirty="0" smtClean="0">
                <a:solidFill>
                  <a:srgbClr val="0000CC"/>
                </a:solidFill>
                <a:ea typeface="华文新魏" pitchFamily="2" charset="-122"/>
                <a:sym typeface="宋体" panose="02010600030101010101" pitchFamily="2" charset="-122"/>
              </a:rPr>
              <a:t>3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  <a:sym typeface="宋体" panose="02010600030101010101" pitchFamily="2" charset="-122"/>
              </a:rPr>
              <a:t> particles/s</a:t>
            </a:r>
          </a:p>
          <a:p>
            <a:pPr>
              <a:defRPr/>
            </a:pPr>
            <a:r>
              <a:rPr lang="en-US" altLang="zh-CN" b="1" dirty="0" smtClean="0">
                <a:solidFill>
                  <a:srgbClr val="0000CC"/>
                </a:solidFill>
                <a:ea typeface="华文新魏" pitchFamily="2" charset="-122"/>
                <a:sym typeface="+mn-ea"/>
              </a:rPr>
              <a:t>Purity</a:t>
            </a:r>
            <a:r>
              <a:rPr lang="zh-CN" altLang="en-US" b="1" dirty="0" smtClean="0">
                <a:solidFill>
                  <a:srgbClr val="0000CC"/>
                </a:solidFill>
                <a:ea typeface="华文新魏" pitchFamily="2" charset="-122"/>
                <a:sym typeface="+mn-ea"/>
              </a:rPr>
              <a:t>：99%</a:t>
            </a:r>
            <a:endParaRPr lang="en-GB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1456" name="图片 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517650"/>
            <a:ext cx="18319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C3371C3-B715-4EBE-8673-957659C0B730}" type="datetime1">
              <a:rPr lang="zh-CN" altLang="en-US" b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2018/5/18</a:t>
            </a:fld>
            <a:endParaRPr lang="zh-CN" altLang="zh-CN" b="1" dirty="0" smtClean="0">
              <a:solidFill>
                <a:srgbClr val="0118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b="1" dirty="0" smtClean="0"/>
              <a:t>SOTANCP4, </a:t>
            </a:r>
            <a:r>
              <a:rPr lang="en-US" altLang="zh-CN" b="1" dirty="0" err="1" smtClean="0"/>
              <a:t>Galveston,TX</a:t>
            </a:r>
            <a:endParaRPr lang="en-US" altLang="zh-CN" b="1" dirty="0"/>
          </a:p>
        </p:txBody>
      </p:sp>
      <p:sp>
        <p:nvSpPr>
          <p:cNvPr id="61462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048AA13-0206-48F8-99F0-21AAD5142FB8}" type="slidenum">
              <a:rPr lang="en-US" altLang="zh-CN" b="1" smtClean="0">
                <a:solidFill>
                  <a:srgbClr val="0118BF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zh-CN" b="1" dirty="0" smtClean="0">
              <a:solidFill>
                <a:srgbClr val="0118B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40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1230361"/>
            <a:ext cx="3557588" cy="25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图片 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860800"/>
            <a:ext cx="3527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标题 9"/>
          <p:cNvSpPr>
            <a:spLocks noGrp="1"/>
          </p:cNvSpPr>
          <p:nvPr>
            <p:ph type="title"/>
          </p:nvPr>
        </p:nvSpPr>
        <p:spPr>
          <a:xfrm>
            <a:off x="336550" y="109537"/>
            <a:ext cx="7886700" cy="1325563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0000CC"/>
                </a:solidFill>
              </a:rPr>
              <a:t>Event Selection and Reconstruction</a:t>
            </a:r>
            <a:endParaRPr lang="zh-CN" altLang="en-US" sz="3600" b="1" dirty="0" smtClean="0">
              <a:solidFill>
                <a:srgbClr val="0000CC"/>
              </a:solidFill>
            </a:endParaRPr>
          </a:p>
        </p:txBody>
      </p:sp>
      <p:sp>
        <p:nvSpPr>
          <p:cNvPr id="63492" name="日期占位符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A4A7E4-B042-42E9-A39C-E8D8F10BD1AB}" type="datetime1">
              <a:rPr lang="zh-CN" altLang="en-US" smtClean="0">
                <a:solidFill>
                  <a:srgbClr val="0118BF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SOTANCP4, </a:t>
            </a:r>
            <a:r>
              <a:rPr lang="en-US" altLang="zh-CN" dirty="0" err="1" smtClean="0"/>
              <a:t>Galveston,TX</a:t>
            </a:r>
            <a:endParaRPr lang="en-US" altLang="zh-CN" dirty="0"/>
          </a:p>
        </p:txBody>
      </p:sp>
      <p:sp>
        <p:nvSpPr>
          <p:cNvPr id="63494" name="灯片编号占位符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CE2F9B-8268-4FAC-ADAC-8075CB95BAED}" type="slidenum">
              <a:rPr lang="en-US" altLang="zh-CN" smtClean="0">
                <a:solidFill>
                  <a:srgbClr val="0118BF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pPr/>
              <a:t>11</a:t>
            </a:fld>
            <a:endParaRPr lang="en-US" altLang="zh-CN" dirty="0" smtClean="0">
              <a:solidFill>
                <a:srgbClr val="0118BF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grpSp>
        <p:nvGrpSpPr>
          <p:cNvPr id="63496" name="组合 10"/>
          <p:cNvGrpSpPr>
            <a:grpSpLocks/>
          </p:cNvGrpSpPr>
          <p:nvPr/>
        </p:nvGrpSpPr>
        <p:grpSpPr bwMode="auto">
          <a:xfrm>
            <a:off x="909638" y="5411788"/>
            <a:ext cx="2390775" cy="946150"/>
            <a:chOff x="977900" y="5436436"/>
            <a:chExt cx="2390775" cy="946150"/>
          </a:xfrm>
        </p:grpSpPr>
        <p:sp>
          <p:nvSpPr>
            <p:cNvPr id="63513" name="文本框 10"/>
            <p:cNvSpPr txBox="1">
              <a:spLocks noChangeArrowheads="1"/>
            </p:cNvSpPr>
            <p:nvPr/>
          </p:nvSpPr>
          <p:spPr bwMode="auto">
            <a:xfrm>
              <a:off x="2722563" y="5436436"/>
              <a:ext cx="6461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/>
                <a:t>m</a:t>
              </a:r>
              <a:r>
                <a:rPr lang="en-US" altLang="zh-CN" baseline="-25000"/>
                <a:t>1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1085850" y="5803148"/>
              <a:ext cx="280987" cy="3032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直接箭头连接符 32"/>
            <p:cNvCxnSpPr>
              <a:stCxn id="32" idx="6"/>
              <a:endCxn id="35" idx="2"/>
            </p:cNvCxnSpPr>
            <p:nvPr/>
          </p:nvCxnSpPr>
          <p:spPr>
            <a:xfrm flipV="1">
              <a:off x="1366837" y="5636461"/>
              <a:ext cx="1516063" cy="3175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>
              <a:stCxn id="32" idx="6"/>
              <a:endCxn id="35" idx="2"/>
            </p:cNvCxnSpPr>
            <p:nvPr/>
          </p:nvCxnSpPr>
          <p:spPr>
            <a:xfrm>
              <a:off x="1366837" y="5953961"/>
              <a:ext cx="1527175" cy="1682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2882900" y="5468186"/>
              <a:ext cx="325437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943225" y="5985711"/>
              <a:ext cx="325437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519" name="文本框 9"/>
            <p:cNvSpPr txBox="1">
              <a:spLocks noChangeArrowheads="1"/>
            </p:cNvSpPr>
            <p:nvPr/>
          </p:nvSpPr>
          <p:spPr bwMode="auto">
            <a:xfrm>
              <a:off x="1050925" y="5777749"/>
              <a:ext cx="34925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3520" name="文本框 11"/>
            <p:cNvSpPr txBox="1">
              <a:spLocks noChangeArrowheads="1"/>
            </p:cNvSpPr>
            <p:nvPr/>
          </p:nvSpPr>
          <p:spPr bwMode="auto">
            <a:xfrm>
              <a:off x="2843213" y="5953961"/>
              <a:ext cx="5254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/>
                <a:t>m</a:t>
              </a:r>
              <a:r>
                <a:rPr lang="en-US" altLang="zh-CN" baseline="-25000"/>
                <a:t>2</a:t>
              </a:r>
            </a:p>
          </p:txBody>
        </p:sp>
        <p:sp>
          <p:nvSpPr>
            <p:cNvPr id="63521" name="文本框 12"/>
            <p:cNvSpPr txBox="1">
              <a:spLocks noChangeArrowheads="1"/>
            </p:cNvSpPr>
            <p:nvPr/>
          </p:nvSpPr>
          <p:spPr bwMode="auto">
            <a:xfrm>
              <a:off x="2057400" y="5741236"/>
              <a:ext cx="7254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zh-CN"/>
                <a:t>θ</a:t>
              </a:r>
              <a:r>
                <a:rPr lang="en-US" altLang="zh-CN" baseline="-25000"/>
                <a:t>12</a:t>
              </a:r>
            </a:p>
          </p:txBody>
        </p:sp>
        <p:sp>
          <p:nvSpPr>
            <p:cNvPr id="40" name="弧形 39"/>
            <p:cNvSpPr/>
            <p:nvPr/>
          </p:nvSpPr>
          <p:spPr>
            <a:xfrm>
              <a:off x="1825625" y="5869823"/>
              <a:ext cx="76200" cy="288925"/>
            </a:xfrm>
            <a:prstGeom prst="arc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23" name="文本框 14"/>
            <p:cNvSpPr txBox="1">
              <a:spLocks noChangeArrowheads="1"/>
            </p:cNvSpPr>
            <p:nvPr/>
          </p:nvSpPr>
          <p:spPr bwMode="auto">
            <a:xfrm>
              <a:off x="977900" y="6017461"/>
              <a:ext cx="4984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/>
                <a:t>m</a:t>
              </a:r>
              <a:r>
                <a:rPr lang="en-US" altLang="zh-CN" baseline="-25000"/>
                <a:t>0</a:t>
              </a:r>
            </a:p>
          </p:txBody>
        </p:sp>
      </p:grpSp>
      <p:grpSp>
        <p:nvGrpSpPr>
          <p:cNvPr id="63497" name="组合 11"/>
          <p:cNvGrpSpPr>
            <a:grpSpLocks/>
          </p:cNvGrpSpPr>
          <p:nvPr/>
        </p:nvGrpSpPr>
        <p:grpSpPr bwMode="auto">
          <a:xfrm>
            <a:off x="4156075" y="3830638"/>
            <a:ext cx="4613275" cy="2498725"/>
            <a:chOff x="4433164" y="3859411"/>
            <a:chExt cx="4613275" cy="2498725"/>
          </a:xfrm>
        </p:grpSpPr>
        <p:sp>
          <p:nvSpPr>
            <p:cNvPr id="44" name="圆角矩形 43"/>
            <p:cNvSpPr/>
            <p:nvPr/>
          </p:nvSpPr>
          <p:spPr>
            <a:xfrm>
              <a:off x="4433164" y="3865761"/>
              <a:ext cx="4613275" cy="2492375"/>
            </a:xfrm>
            <a:prstGeom prst="roundRect">
              <a:avLst/>
            </a:prstGeom>
            <a:solidFill>
              <a:schemeClr val="accent5">
                <a:lumMod val="50000"/>
                <a:alpha val="4000"/>
              </a:scheme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graphicFrame>
          <p:nvGraphicFramePr>
            <p:cNvPr id="63506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014439" y="5286574"/>
            <a:ext cx="104140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" r:id="rId6" imgW="742700" imgH="192028" progId="Equation.KSEE3">
                    <p:embed/>
                  </p:oleObj>
                </mc:Choice>
                <mc:Fallback>
                  <p:oleObj r:id="rId6" imgW="742700" imgH="192028" progId="Equation.KSEE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4439" y="5286574"/>
                          <a:ext cx="104140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文本框 5"/>
            <p:cNvSpPr txBox="1"/>
            <p:nvPr/>
          </p:nvSpPr>
          <p:spPr>
            <a:xfrm>
              <a:off x="4577627" y="3859411"/>
              <a:ext cx="1989137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GB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华文新魏" pitchFamily="2" charset="-122"/>
                </a:rPr>
                <a:t>Invarant mass:</a:t>
              </a:r>
            </a:p>
          </p:txBody>
        </p:sp>
        <p:graphicFrame>
          <p:nvGraphicFramePr>
            <p:cNvPr id="63508" name="对象 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577626" y="4267399"/>
            <a:ext cx="4468813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" r:id="rId8" imgW="3149280" imgH="596880" progId="Equation.KSEE3">
                    <p:embed/>
                  </p:oleObj>
                </mc:Choice>
                <mc:Fallback>
                  <p:oleObj r:id="rId8" imgW="3149280" imgH="596880" progId="Equation.KSEE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6" y="4267399"/>
                          <a:ext cx="4468813" cy="93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9" name="文本框 1"/>
            <p:cNvSpPr txBox="1">
              <a:spLocks noChangeArrowheads="1"/>
            </p:cNvSpPr>
            <p:nvPr/>
          </p:nvSpPr>
          <p:spPr bwMode="auto">
            <a:xfrm>
              <a:off x="4571276" y="5575499"/>
              <a:ext cx="199548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Relative energy:</a:t>
              </a:r>
            </a:p>
          </p:txBody>
        </p:sp>
        <p:graphicFrame>
          <p:nvGraphicFramePr>
            <p:cNvPr id="63510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014439" y="5656461"/>
            <a:ext cx="10398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" r:id="rId10" imgW="927000" imgH="228600" progId="Equation.KSEE3">
                    <p:embed/>
                  </p:oleObj>
                </mc:Choice>
                <mc:Fallback>
                  <p:oleObj r:id="rId10" imgW="927000" imgH="228600" progId="Equation.KSEE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4439" y="5656461"/>
                          <a:ext cx="10398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11" name="文本框 10"/>
            <p:cNvSpPr txBox="1">
              <a:spLocks noChangeArrowheads="1"/>
            </p:cNvSpPr>
            <p:nvPr/>
          </p:nvSpPr>
          <p:spPr bwMode="auto">
            <a:xfrm>
              <a:off x="4577626" y="5940624"/>
              <a:ext cx="3995738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1600" b="1">
                  <a:solidFill>
                    <a:srgbClr val="00B050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Threshold energy of </a:t>
              </a:r>
              <a:r>
                <a:rPr lang="en-US" altLang="zh-CN" sz="1600" b="1" baseline="30000">
                  <a:solidFill>
                    <a:srgbClr val="00B050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6</a:t>
              </a:r>
              <a:r>
                <a:rPr lang="en-US" altLang="zh-CN" sz="1600" b="1">
                  <a:solidFill>
                    <a:srgbClr val="00B050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He+t : </a:t>
              </a:r>
              <a:r>
                <a:rPr lang="en-US" altLang="zh-CN" sz="1600" b="1" i="1">
                  <a:solidFill>
                    <a:srgbClr val="00B050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E</a:t>
              </a:r>
              <a:r>
                <a:rPr lang="en-US" altLang="zh-CN" sz="1600" b="1" i="1" baseline="-25000">
                  <a:solidFill>
                    <a:srgbClr val="00B050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thr</a:t>
              </a:r>
              <a:r>
                <a:rPr lang="en-US" altLang="zh-CN" sz="1600" b="1">
                  <a:solidFill>
                    <a:srgbClr val="00B050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=7.588 MeV</a:t>
              </a:r>
            </a:p>
          </p:txBody>
        </p:sp>
        <p:sp>
          <p:nvSpPr>
            <p:cNvPr id="63512" name="文本框 1"/>
            <p:cNvSpPr txBox="1">
              <a:spLocks noChangeArrowheads="1"/>
            </p:cNvSpPr>
            <p:nvPr/>
          </p:nvSpPr>
          <p:spPr bwMode="auto">
            <a:xfrm>
              <a:off x="4556989" y="5261174"/>
              <a:ext cx="29162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Excitation energy:</a:t>
              </a:r>
            </a:p>
          </p:txBody>
        </p:sp>
      </p:grpSp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90619"/>
            <a:ext cx="3957638" cy="26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03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712913"/>
            <a:ext cx="346075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503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3175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395449" y="639601"/>
            <a:ext cx="8229600" cy="53149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a typeface="Arial Unicode MS" panose="020B0604020202020204" pitchFamily="34" charset="-122"/>
              </a:rPr>
              <a:t>Simulation of Detector efficiency</a:t>
            </a:r>
            <a:endParaRPr lang="zh-CN" altLang="en-US" noProof="1">
              <a:ln w="6600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a typeface="Arial Unicode MS" panose="020B0604020202020204" pitchFamily="34" charset="-122"/>
            </a:endParaRPr>
          </a:p>
        </p:txBody>
      </p:sp>
      <p:pic>
        <p:nvPicPr>
          <p:cNvPr id="65542" name="图片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035425"/>
            <a:ext cx="268446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图片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4950"/>
            <a:ext cx="27733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日期占位符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9C9B52-EF38-4598-B6B7-8EB4B858D889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SOTANCP4, Galveston,TX</a:t>
            </a:r>
            <a:endParaRPr lang="en-US" altLang="zh-CN"/>
          </a:p>
        </p:txBody>
      </p:sp>
      <p:sp>
        <p:nvSpPr>
          <p:cNvPr id="65546" name="灯片编号占位符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159629-BDE0-47F2-97CD-562688543950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12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5547" name="文本框 1"/>
          <p:cNvSpPr txBox="1">
            <a:spLocks noChangeArrowheads="1"/>
          </p:cNvSpPr>
          <p:nvPr/>
        </p:nvSpPr>
        <p:spPr bwMode="auto">
          <a:xfrm>
            <a:off x="249237" y="1712913"/>
            <a:ext cx="4899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dirty="0"/>
              <a:t>A Monte Carlo simulation is performed to determine the detection efficiency according to the geometry, assuming isotropic emission of the fragments in the center of mass frame.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436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日期占位符 20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5467B8-3AEA-4A4E-910A-5558E2E15586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SOTANCP4, Galveston,TX</a:t>
            </a:r>
            <a:endParaRPr lang="en-US" altLang="zh-CN"/>
          </a:p>
        </p:txBody>
      </p:sp>
      <p:sp>
        <p:nvSpPr>
          <p:cNvPr id="71685" name="灯片编号占位符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1B5228-2595-4636-8F7F-CB8630372C05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13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7168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3988"/>
            <a:ext cx="572135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文本框 26"/>
          <p:cNvSpPr txBox="1">
            <a:spLocks noChangeArrowheads="1"/>
          </p:cNvSpPr>
          <p:nvPr/>
        </p:nvSpPr>
        <p:spPr bwMode="auto">
          <a:xfrm>
            <a:off x="173038" y="5627688"/>
            <a:ext cx="5741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>
                <a:solidFill>
                  <a:srgbClr val="0000CC"/>
                </a:solidFill>
              </a:rPr>
              <a:t>Y. Kanada-En’yo and T. Suhara, PRC 85, 024303(2012). </a:t>
            </a:r>
          </a:p>
          <a:p>
            <a:r>
              <a:rPr lang="en-US" altLang="zh-CN" sz="1600" b="1">
                <a:solidFill>
                  <a:srgbClr val="0000CC"/>
                </a:solidFill>
              </a:rPr>
              <a:t>Yoshiko Kanada-En’yo, PRC 94, 024326 (2016).</a:t>
            </a:r>
            <a:endParaRPr lang="zh-CN" altLang="en-US" sz="1600" b="1">
              <a:solidFill>
                <a:srgbClr val="0000CC"/>
              </a:solidFill>
            </a:endParaRPr>
          </a:p>
        </p:txBody>
      </p:sp>
      <p:sp>
        <p:nvSpPr>
          <p:cNvPr id="71688" name="文本框 28"/>
          <p:cNvSpPr txBox="1">
            <a:spLocks noChangeArrowheads="1"/>
          </p:cNvSpPr>
          <p:nvPr/>
        </p:nvSpPr>
        <p:spPr bwMode="auto">
          <a:xfrm>
            <a:off x="1247775" y="450850"/>
            <a:ext cx="690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CC"/>
                </a:solidFill>
              </a:rPr>
              <a:t>Comparison with GCM predictions</a:t>
            </a:r>
            <a:endParaRPr lang="zh-CN" altLang="en-US" sz="3200" b="1">
              <a:solidFill>
                <a:srgbClr val="0000CC"/>
              </a:solidFill>
            </a:endParaRP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423988"/>
            <a:ext cx="2768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表格 -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99555"/>
              </p:ext>
            </p:extLst>
          </p:nvPr>
        </p:nvGraphicFramePr>
        <p:xfrm>
          <a:off x="6097768" y="5098096"/>
          <a:ext cx="2768599" cy="1230539"/>
        </p:xfrm>
        <a:graphic>
          <a:graphicData uri="http://schemas.openxmlformats.org/drawingml/2006/table">
            <a:tbl>
              <a:tblPr/>
              <a:tblGrid>
                <a:gridCol w="976143"/>
                <a:gridCol w="1039625"/>
                <a:gridCol w="752831"/>
              </a:tblGrid>
              <a:tr h="433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(MeV)</a:t>
                      </a:r>
                      <a:endParaRPr kumimoji="0" lang="zh-CN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(MeV)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9.8±0.2</a:t>
                      </a:r>
                    </a:p>
                  </a:txBody>
                  <a:tcPr marL="0" marR="0" marT="0" marB="1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±0.5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0254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418530"/>
            <a:ext cx="42052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429000"/>
            <a:ext cx="4283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7625"/>
            <a:ext cx="28670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内容占位符 2"/>
          <p:cNvSpPr>
            <a:spLocks noGrp="1"/>
          </p:cNvSpPr>
          <p:nvPr>
            <p:ph idx="1"/>
          </p:nvPr>
        </p:nvSpPr>
        <p:spPr>
          <a:xfrm>
            <a:off x="7696200" y="1409700"/>
            <a:ext cx="1077913" cy="477838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zh-CN" sz="2000" smtClean="0"/>
              <a:t>x=sin(</a:t>
            </a:r>
            <a:r>
              <a:rPr lang="el-GR" altLang="zh-CN" sz="2000" smtClean="0"/>
              <a:t>ψ</a:t>
            </a:r>
            <a:r>
              <a:rPr lang="en-US" altLang="zh-CN" sz="2000" smtClean="0"/>
              <a:t>)</a:t>
            </a:r>
            <a:endParaRPr lang="zh-CN" altLang="en-US" sz="2000" smtClean="0">
              <a:solidFill>
                <a:srgbClr val="0827AD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7593" name="日期占位符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98D886-7EEB-460B-9461-98E186AF1811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SOTANCP4, Galveston,TX</a:t>
            </a:r>
            <a:endParaRPr lang="en-US" altLang="zh-CN"/>
          </a:p>
        </p:txBody>
      </p:sp>
      <p:sp>
        <p:nvSpPr>
          <p:cNvPr id="67595" name="灯片编号占位符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40390C3-91DF-4AC6-A7D9-B10ECB8A1FA0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14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7590" name="文本框 11"/>
          <p:cNvSpPr txBox="1">
            <a:spLocks noChangeArrowheads="1"/>
          </p:cNvSpPr>
          <p:nvPr/>
        </p:nvSpPr>
        <p:spPr bwMode="auto">
          <a:xfrm>
            <a:off x="2057400" y="3589338"/>
            <a:ext cx="1352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/>
              <a:t>1st   peak</a:t>
            </a:r>
          </a:p>
        </p:txBody>
      </p:sp>
      <p:sp>
        <p:nvSpPr>
          <p:cNvPr id="67591" name="文本框 11"/>
          <p:cNvSpPr txBox="1">
            <a:spLocks noChangeArrowheads="1"/>
          </p:cNvSpPr>
          <p:nvPr/>
        </p:nvSpPr>
        <p:spPr bwMode="auto">
          <a:xfrm>
            <a:off x="6629400" y="3652838"/>
            <a:ext cx="1352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/>
              <a:t>2nd   peak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12628" y="601185"/>
            <a:ext cx="8229600" cy="53149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sym typeface="+mn-ea"/>
              </a:rPr>
              <a:t>Angular Correlation Analysis</a:t>
            </a:r>
            <a:endParaRPr lang="zh-CN" altLang="en-US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67596" name="图片 194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89857"/>
            <a:ext cx="56467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文本框 19473"/>
          <p:cNvSpPr txBox="1"/>
          <p:nvPr/>
        </p:nvSpPr>
        <p:spPr>
          <a:xfrm>
            <a:off x="292100" y="2406982"/>
            <a:ext cx="5702300" cy="9233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b="1" dirty="0">
                <a:solidFill>
                  <a:srgbClr val="0000CC"/>
                </a:solidFill>
              </a:rPr>
              <a:t>The </a:t>
            </a:r>
            <a:r>
              <a:rPr lang="en-US" altLang="zh-CN" b="1" dirty="0" smtClean="0">
                <a:solidFill>
                  <a:srgbClr val="0000CC"/>
                </a:solidFill>
              </a:rPr>
              <a:t>relative </a:t>
            </a:r>
            <a:r>
              <a:rPr lang="en-US" altLang="zh-CN" b="1" dirty="0">
                <a:solidFill>
                  <a:srgbClr val="0000CC"/>
                </a:solidFill>
              </a:rPr>
              <a:t>momentums of the two clusters are determined to be 1  for the 1</a:t>
            </a:r>
            <a:r>
              <a:rPr lang="en-US" altLang="zh-CN" b="1" baseline="30000" dirty="0">
                <a:solidFill>
                  <a:srgbClr val="0000CC"/>
                </a:solidFill>
              </a:rPr>
              <a:t>st</a:t>
            </a:r>
            <a:r>
              <a:rPr lang="en-US" altLang="zh-CN" b="1" dirty="0">
                <a:solidFill>
                  <a:srgbClr val="0000CC"/>
                </a:solidFill>
              </a:rPr>
              <a:t> peak and 2 for the 2</a:t>
            </a:r>
            <a:r>
              <a:rPr lang="en-US" altLang="zh-CN" b="1" baseline="30000" dirty="0">
                <a:solidFill>
                  <a:srgbClr val="0000CC"/>
                </a:solidFill>
              </a:rPr>
              <a:t>nd</a:t>
            </a:r>
            <a:r>
              <a:rPr lang="en-US" altLang="zh-CN" b="1" dirty="0">
                <a:solidFill>
                  <a:srgbClr val="0000CC"/>
                </a:solidFill>
              </a:rPr>
              <a:t> peak respectively.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67598" name="文本框 19474"/>
          <p:cNvSpPr txBox="1">
            <a:spLocks noChangeArrowheads="1"/>
          </p:cNvSpPr>
          <p:nvPr/>
        </p:nvSpPr>
        <p:spPr bwMode="auto">
          <a:xfrm>
            <a:off x="2873375" y="6158706"/>
            <a:ext cx="3779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>
                <a:solidFill>
                  <a:srgbClr val="0000CC"/>
                </a:solidFill>
              </a:rPr>
              <a:t>G. </a:t>
            </a:r>
            <a:r>
              <a:rPr lang="en-US" altLang="zh-CN" sz="1400" b="1" dirty="0" err="1">
                <a:solidFill>
                  <a:srgbClr val="0000CC"/>
                </a:solidFill>
              </a:rPr>
              <a:t>Finkel</a:t>
            </a:r>
            <a:r>
              <a:rPr lang="en-US" altLang="zh-CN" sz="1400" b="1" dirty="0">
                <a:solidFill>
                  <a:srgbClr val="0000CC"/>
                </a:solidFill>
              </a:rPr>
              <a:t> et al., Phys. Rev. C19 (1979) 1782</a:t>
            </a:r>
            <a:endParaRPr lang="zh-CN" alt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5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rot="19620000">
            <a:off x="2644775" y="3073400"/>
            <a:ext cx="1487488" cy="871538"/>
          </a:xfrm>
          <a:prstGeom prst="ellipse">
            <a:avLst/>
          </a:pr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9635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19338"/>
            <a:ext cx="1816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内容占位符 2"/>
          <p:cNvSpPr>
            <a:spLocks noGrp="1" noChangeArrowheads="1"/>
          </p:cNvSpPr>
          <p:nvPr>
            <p:ph idx="1"/>
          </p:nvPr>
        </p:nvSpPr>
        <p:spPr>
          <a:xfrm>
            <a:off x="485775" y="1495425"/>
            <a:ext cx="4537075" cy="4683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2000" baseline="30000" dirty="0" smtClean="0">
                <a:solidFill>
                  <a:srgbClr val="FF0000"/>
                </a:solidFill>
              </a:rPr>
              <a:t>9</a:t>
            </a:r>
            <a:r>
              <a:rPr lang="en-US" altLang="zh-CN" sz="2000" dirty="0" smtClean="0">
                <a:solidFill>
                  <a:srgbClr val="FF0000"/>
                </a:solidFill>
              </a:rPr>
              <a:t>Li </a:t>
            </a:r>
            <a:r>
              <a:rPr lang="zh-CN" altLang="en-US" sz="2000" dirty="0" smtClean="0">
                <a:solidFill>
                  <a:srgbClr val="FF0000"/>
                </a:solidFill>
              </a:rPr>
              <a:t>modeled as 2-body projectile</a:t>
            </a:r>
          </a:p>
        </p:txBody>
      </p:sp>
      <p:sp>
        <p:nvSpPr>
          <p:cNvPr id="69653" name="日期占位符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A4114B-E3CB-41C0-908D-910801279F98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SOTANCP4, Galveston,TX</a:t>
            </a:r>
            <a:endParaRPr lang="en-US" altLang="zh-CN"/>
          </a:p>
        </p:txBody>
      </p:sp>
      <p:sp>
        <p:nvSpPr>
          <p:cNvPr id="69655" name="灯片编号占位符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B6C07DB-7558-4296-97E8-2DA44514337D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15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675063" y="3148013"/>
            <a:ext cx="271462" cy="301625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13050" y="3548063"/>
            <a:ext cx="400050" cy="39052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35388" y="3978275"/>
            <a:ext cx="900112" cy="900113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3275013" y="3551238"/>
            <a:ext cx="942975" cy="8874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3014663" y="3278188"/>
            <a:ext cx="790575" cy="469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642" name="对象 1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364038" y="2524125"/>
          <a:ext cx="825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r:id="rId5" imgW="914400" imgH="190440" progId="Equation.KSEE3">
                  <p:embed/>
                </p:oleObj>
              </mc:Choice>
              <mc:Fallback>
                <p:oleObj r:id="rId5" imgW="914400" imgH="19044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2524125"/>
                        <a:ext cx="8255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文本框 18"/>
          <p:cNvSpPr txBox="1">
            <a:spLocks noChangeArrowheads="1"/>
          </p:cNvSpPr>
          <p:nvPr/>
        </p:nvSpPr>
        <p:spPr bwMode="auto">
          <a:xfrm>
            <a:off x="1938338" y="4041775"/>
            <a:ext cx="15128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baseline="30000">
                <a:solidFill>
                  <a:srgbClr val="00B050"/>
                </a:solidFill>
              </a:rPr>
              <a:t>6</a:t>
            </a:r>
            <a:r>
              <a:rPr lang="en-US" altLang="zh-CN" b="1">
                <a:solidFill>
                  <a:srgbClr val="00B050"/>
                </a:solidFill>
              </a:rPr>
              <a:t>He(</a:t>
            </a:r>
            <a:r>
              <a:rPr lang="en-US" altLang="zh-CN">
                <a:solidFill>
                  <a:srgbClr val="00B050"/>
                </a:solidFill>
              </a:rPr>
              <a:t>0</a:t>
            </a:r>
            <a:r>
              <a:rPr lang="en-US" altLang="zh-CN" baseline="30000">
                <a:solidFill>
                  <a:srgbClr val="00B050"/>
                </a:solidFill>
              </a:rPr>
              <a:t>+</a:t>
            </a:r>
            <a:r>
              <a:rPr lang="en-US" altLang="zh-CN" b="1">
                <a:solidFill>
                  <a:srgbClr val="00B050"/>
                </a:solidFill>
              </a:rPr>
              <a:t>)</a:t>
            </a:r>
            <a:r>
              <a:rPr lang="en-US" altLang="zh-CN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altLang="zh-CN">
                <a:solidFill>
                  <a:srgbClr val="00B050"/>
                </a:solidFill>
              </a:rPr>
              <a:t>core</a:t>
            </a:r>
          </a:p>
        </p:txBody>
      </p:sp>
      <p:sp>
        <p:nvSpPr>
          <p:cNvPr id="69644" name="文本框 19"/>
          <p:cNvSpPr txBox="1">
            <a:spLocks noChangeArrowheads="1"/>
          </p:cNvSpPr>
          <p:nvPr/>
        </p:nvSpPr>
        <p:spPr bwMode="auto">
          <a:xfrm>
            <a:off x="3870325" y="2652713"/>
            <a:ext cx="1296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>
                <a:solidFill>
                  <a:srgbClr val="FF505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b="1">
                <a:solidFill>
                  <a:srgbClr val="FF5050"/>
                </a:solidFill>
              </a:rPr>
              <a:t> </a:t>
            </a:r>
            <a:r>
              <a:rPr lang="en-US" altLang="zh-CN" sz="1600" b="1">
                <a:solidFill>
                  <a:srgbClr val="FF5050"/>
                </a:solidFill>
              </a:rPr>
              <a:t>(</a:t>
            </a:r>
            <a:r>
              <a:rPr lang="en-US" altLang="zh-CN" sz="1600">
                <a:solidFill>
                  <a:srgbClr val="FF5050"/>
                </a:solidFill>
              </a:rPr>
              <a:t>1/2</a:t>
            </a:r>
            <a:r>
              <a:rPr lang="en-US" altLang="zh-CN" sz="1600" baseline="30000">
                <a:solidFill>
                  <a:srgbClr val="FF5050"/>
                </a:solidFill>
              </a:rPr>
              <a:t>+</a:t>
            </a:r>
            <a:r>
              <a:rPr lang="en-US" altLang="zh-CN" sz="1600" b="1">
                <a:solidFill>
                  <a:srgbClr val="FF5050"/>
                </a:solidFill>
              </a:rPr>
              <a:t>)</a:t>
            </a:r>
            <a:r>
              <a:rPr lang="en-US" altLang="zh-CN">
                <a:solidFill>
                  <a:srgbClr val="FF5050"/>
                </a:solidFill>
              </a:rPr>
              <a:t>  valence</a:t>
            </a:r>
          </a:p>
        </p:txBody>
      </p:sp>
      <p:sp>
        <p:nvSpPr>
          <p:cNvPr id="69645" name="文本框 20"/>
          <p:cNvSpPr txBox="1">
            <a:spLocks noChangeArrowheads="1"/>
          </p:cNvSpPr>
          <p:nvPr/>
        </p:nvSpPr>
        <p:spPr bwMode="auto">
          <a:xfrm>
            <a:off x="3346450" y="49942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baseline="30000">
                <a:solidFill>
                  <a:srgbClr val="0C63E6"/>
                </a:solidFill>
              </a:rPr>
              <a:t>208</a:t>
            </a:r>
            <a:r>
              <a:rPr lang="en-US" altLang="zh-CN" b="1">
                <a:solidFill>
                  <a:srgbClr val="0C63E6"/>
                </a:solidFill>
              </a:rPr>
              <a:t>Pb</a:t>
            </a:r>
            <a:r>
              <a:rPr lang="en-US" altLang="zh-CN">
                <a:solidFill>
                  <a:srgbClr val="0C63E6"/>
                </a:solidFill>
              </a:rPr>
              <a:t>  target</a:t>
            </a:r>
          </a:p>
        </p:txBody>
      </p:sp>
      <p:graphicFrame>
        <p:nvGraphicFramePr>
          <p:cNvPr id="69646" name="对象 2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643313" y="3786188"/>
          <a:ext cx="2270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r:id="rId7" imgW="145107" imgH="145107" progId="Equation.KSEE3">
                  <p:embed/>
                </p:oleObj>
              </mc:Choice>
              <mc:Fallback>
                <p:oleObj r:id="rId7" imgW="145107" imgH="145107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786188"/>
                        <a:ext cx="2270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对象 2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217863" y="3286125"/>
          <a:ext cx="19685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r:id="rId9" imgW="106422" imgH="119631" progId="Equation.KSEE3">
                  <p:embed/>
                </p:oleObj>
              </mc:Choice>
              <mc:Fallback>
                <p:oleObj r:id="rId9" imgW="106422" imgH="119631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286125"/>
                        <a:ext cx="19685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箭头连接符 31"/>
          <p:cNvCxnSpPr/>
          <p:nvPr/>
        </p:nvCxnSpPr>
        <p:spPr>
          <a:xfrm flipH="1" flipV="1">
            <a:off x="3014663" y="3733800"/>
            <a:ext cx="1190625" cy="70485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 flipV="1">
            <a:off x="3770313" y="3252788"/>
            <a:ext cx="444500" cy="1182687"/>
          </a:xfrm>
          <a:prstGeom prst="straightConnector1">
            <a:avLst/>
          </a:prstGeom>
          <a:ln w="19050" cmpd="sng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650" name="对象 3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000500" y="3568700"/>
          <a:ext cx="3524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r:id="rId11" imgW="605160" imgH="329040" progId="Equation.KSEE3">
                  <p:embed/>
                </p:oleObj>
              </mc:Choice>
              <mc:Fallback>
                <p:oleObj r:id="rId11" imgW="605160" imgH="32904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568700"/>
                        <a:ext cx="35242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对象 3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213100" y="4044950"/>
          <a:ext cx="4905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r:id="rId13" imgW="215640" imgH="152280" progId="Equation.KSEE3">
                  <p:embed/>
                </p:oleObj>
              </mc:Choice>
              <mc:Fallback>
                <p:oleObj r:id="rId13" imgW="215640" imgH="1522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044950"/>
                        <a:ext cx="4905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文本框 10"/>
          <p:cNvSpPr txBox="1">
            <a:spLocks noChangeArrowheads="1"/>
          </p:cNvSpPr>
          <p:nvPr/>
        </p:nvSpPr>
        <p:spPr bwMode="auto">
          <a:xfrm>
            <a:off x="1817688" y="5710238"/>
            <a:ext cx="2790825" cy="447675"/>
          </a:xfrm>
          <a:prstGeom prst="rect">
            <a:avLst/>
          </a:prstGeom>
          <a:solidFill>
            <a:schemeClr val="accent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aseline="30000"/>
              <a:t>9</a:t>
            </a:r>
            <a:r>
              <a:rPr lang="en-US" altLang="zh-CN" sz="2000"/>
              <a:t>Li  ground state p3/2</a:t>
            </a:r>
            <a:r>
              <a:rPr lang="en-US" altLang="zh-CN" sz="3600" b="1" baseline="30000"/>
              <a:t>-</a:t>
            </a:r>
          </a:p>
        </p:txBody>
      </p:sp>
      <p:sp>
        <p:nvSpPr>
          <p:cNvPr id="69656" name="文本框 10"/>
          <p:cNvSpPr txBox="1">
            <a:spLocks noChangeArrowheads="1"/>
          </p:cNvSpPr>
          <p:nvPr/>
        </p:nvSpPr>
        <p:spPr bwMode="auto">
          <a:xfrm>
            <a:off x="3370263" y="528638"/>
            <a:ext cx="365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CC"/>
                </a:solidFill>
              </a:rPr>
              <a:t>CDCC </a:t>
            </a:r>
            <a:r>
              <a:rPr lang="zh-CN" altLang="en-US" sz="3600" b="1">
                <a:solidFill>
                  <a:srgbClr val="0000CC"/>
                </a:solidFill>
              </a:rPr>
              <a:t> </a:t>
            </a:r>
            <a:r>
              <a:rPr lang="en-US" altLang="zh-CN" sz="3600" b="1">
                <a:solidFill>
                  <a:srgbClr val="0000CC"/>
                </a:solidFill>
              </a:rPr>
              <a:t>Analysis</a:t>
            </a:r>
          </a:p>
        </p:txBody>
      </p:sp>
      <p:pic>
        <p:nvPicPr>
          <p:cNvPr id="69657" name="图片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295400"/>
            <a:ext cx="34115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图片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40163"/>
            <a:ext cx="34305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113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10"/>
          <p:cNvSpPr txBox="1">
            <a:spLocks noChangeArrowheads="1"/>
          </p:cNvSpPr>
          <p:nvPr/>
        </p:nvSpPr>
        <p:spPr bwMode="auto">
          <a:xfrm>
            <a:off x="3756025" y="1519801"/>
            <a:ext cx="5150734" cy="646331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dirty="0"/>
              <a:t>the DWBA cross sections exhausting the full EWSR for the transferred angular momentum </a:t>
            </a:r>
            <a:r>
              <a:rPr lang="en-US" altLang="zh-CN" dirty="0" smtClean="0"/>
              <a:t>l</a:t>
            </a:r>
            <a:endParaRPr lang="zh-CN" altLang="en-US" dirty="0"/>
          </a:p>
        </p:txBody>
      </p:sp>
      <p:graphicFrame>
        <p:nvGraphicFramePr>
          <p:cNvPr id="73731" name="对象 -2147482621"/>
          <p:cNvGraphicFramePr>
            <a:graphicFrameLocks noChangeAspect="1"/>
          </p:cNvGraphicFramePr>
          <p:nvPr/>
        </p:nvGraphicFramePr>
        <p:xfrm>
          <a:off x="447675" y="1493838"/>
          <a:ext cx="33083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r:id="rId4" imgW="1765080" imgH="457200" progId="Equation.KSEE3">
                  <p:embed/>
                </p:oleObj>
              </mc:Choice>
              <mc:Fallback>
                <p:oleObj r:id="rId4" imgW="1765080" imgH="45720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493838"/>
                        <a:ext cx="33083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25589"/>
              </p:ext>
            </p:extLst>
          </p:nvPr>
        </p:nvGraphicFramePr>
        <p:xfrm>
          <a:off x="5593488" y="4030663"/>
          <a:ext cx="22399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r:id="rId6" imgW="1244520" imgH="393480" progId="Equation.KSEE3">
                  <p:embed/>
                </p:oleObj>
              </mc:Choice>
              <mc:Fallback>
                <p:oleObj r:id="rId6" imgW="124452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488" y="4030663"/>
                        <a:ext cx="223996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对象 -21474825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23839"/>
              </p:ext>
            </p:extLst>
          </p:nvPr>
        </p:nvGraphicFramePr>
        <p:xfrm>
          <a:off x="4942613" y="2825750"/>
          <a:ext cx="35417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r:id="rId8" imgW="1904760" imgH="393480" progId="Equation.KSEE3">
                  <p:embed/>
                </p:oleObj>
              </mc:Choice>
              <mc:Fallback>
                <p:oleObj r:id="rId8" imgW="1904760" imgH="393480" progId="Equation.KSEE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613" y="2825750"/>
                        <a:ext cx="354171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文本框 16"/>
          <p:cNvSpPr txBox="1">
            <a:spLocks noChangeArrowheads="1"/>
          </p:cNvSpPr>
          <p:nvPr/>
        </p:nvSpPr>
        <p:spPr bwMode="auto">
          <a:xfrm>
            <a:off x="4888638" y="2427288"/>
            <a:ext cx="340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</a:rPr>
              <a:t>Monopole transition potential:</a:t>
            </a:r>
          </a:p>
        </p:txBody>
      </p:sp>
      <p:sp>
        <p:nvSpPr>
          <p:cNvPr id="73735" name="文本框 18"/>
          <p:cNvSpPr txBox="1">
            <a:spLocks noChangeArrowheads="1"/>
          </p:cNvSpPr>
          <p:nvPr/>
        </p:nvSpPr>
        <p:spPr bwMode="auto">
          <a:xfrm>
            <a:off x="4852125" y="3662363"/>
            <a:ext cx="387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/>
              <a:t>Quadrupole </a:t>
            </a:r>
            <a:r>
              <a:rPr lang="en-US" altLang="zh-CN" sz="2000"/>
              <a:t>transition potential </a:t>
            </a:r>
            <a:r>
              <a:rPr lang="en-US" altLang="en-US" sz="2000"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608990" y="603250"/>
            <a:ext cx="8229600" cy="53149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00CC"/>
                </a:solidFill>
              </a:rPr>
              <a:t>Multipole-Decomposition Analysis</a:t>
            </a:r>
            <a:endParaRPr lang="zh-CN" altLang="en-US" noProof="1">
              <a:ln w="6600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740" name="图片 218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652713"/>
            <a:ext cx="4106863" cy="2757487"/>
          </a:xfrm>
        </p:spPr>
      </p:pic>
      <p:sp>
        <p:nvSpPr>
          <p:cNvPr id="73737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D42A71E-1B19-40DE-8740-58FE95A43C90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SOTANCP4, Galveston,TX</a:t>
            </a:r>
            <a:endParaRPr lang="en-US" altLang="zh-CN"/>
          </a:p>
        </p:txBody>
      </p:sp>
      <p:sp>
        <p:nvSpPr>
          <p:cNvPr id="737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1958FB2-049E-4952-AFBE-C1C6900E803B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16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00094" y="5757299"/>
            <a:ext cx="59438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b="1" baseline="-25000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=0.02</a:t>
            </a:r>
            <a:r>
              <a:rPr lang="en-US" altLang="zh-CN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)；</a:t>
            </a:r>
            <a:r>
              <a:rPr lang="en-US" altLang="zh-CN" b="1" i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b="1" i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IS0</a:t>
            </a:r>
            <a:r>
              <a:rPr lang="en-US" altLang="zh-CN" b="1" noProof="1" smtClean="0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)=4.0±0.5(stat</a:t>
            </a:r>
            <a:r>
              <a:rPr lang="en-US" altLang="zh-CN" b="1" noProof="1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.) </a:t>
            </a:r>
            <a:r>
              <a:rPr lang="en-US" altLang="zh-CN" b="1" noProof="1" smtClean="0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fm</a:t>
            </a:r>
            <a:r>
              <a:rPr lang="en-US" altLang="zh-CN" b="1" baseline="30000" noProof="1" smtClean="0">
                <a:ln w="1016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b="1" noProof="1">
              <a:ln w="10160">
                <a:solidFill>
                  <a:schemeClr val="accent5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3743" name="文本框 1"/>
          <p:cNvSpPr txBox="1">
            <a:spLocks noChangeArrowheads="1"/>
          </p:cNvSpPr>
          <p:nvPr/>
        </p:nvSpPr>
        <p:spPr bwMode="auto">
          <a:xfrm>
            <a:off x="4508500" y="4854575"/>
            <a:ext cx="4635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/>
              <a:t>D. J. Horenet al.Phys Rev C 52(1995) 1554</a:t>
            </a:r>
          </a:p>
          <a:p>
            <a:r>
              <a:rPr lang="it-IT" altLang="zh-CN" sz="1600"/>
              <a:t>B. Bonin et al., Nucl. Phys. A 430 (1984) 349-396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728510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/>
          </p:cNvSpPr>
          <p:nvPr>
            <p:ph type="title"/>
          </p:nvPr>
        </p:nvSpPr>
        <p:spPr>
          <a:xfrm>
            <a:off x="228600" y="434051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Outlook </a:t>
            </a:r>
            <a:endParaRPr lang="zh-CN" altLang="en-US" sz="4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内容占位符 2"/>
          <p:cNvSpPr>
            <a:spLocks noGrp="1"/>
          </p:cNvSpPr>
          <p:nvPr>
            <p:ph idx="1"/>
          </p:nvPr>
        </p:nvSpPr>
        <p:spPr>
          <a:xfrm>
            <a:off x="273050" y="1480130"/>
            <a:ext cx="8597900" cy="4666027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altLang="zh-CN" sz="2400" b="1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methods are developed for </a:t>
            </a:r>
            <a:r>
              <a:rPr lang="en-US" altLang="zh-CN" sz="2400" b="1" noProof="1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</a:t>
            </a:r>
            <a:r>
              <a:rPr lang="el-GR" altLang="zh-CN" sz="2400" b="1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400" b="1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t(</a:t>
            </a:r>
            <a:r>
              <a:rPr lang="en-US" altLang="zh-CN" sz="2400" b="1" baseline="30000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He) </a:t>
            </a:r>
            <a:r>
              <a:rPr lang="en-US" altLang="zh-CN" sz="2400" b="1" noProof="1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structure of light </a:t>
            </a:r>
            <a:r>
              <a:rPr lang="en-US" altLang="zh-CN" sz="2400" b="1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 </a:t>
            </a:r>
            <a:r>
              <a:rPr lang="en-US" altLang="zh-CN" sz="2400" b="1" noProof="1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400" b="1" noProof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RIBLL1</a:t>
            </a:r>
            <a:endParaRPr lang="en-US" altLang="zh-CN" sz="2400" dirty="0" smtClean="0">
              <a:solidFill>
                <a:srgbClr val="0118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resonant states are clearly observed with the excitation energies at 9.8 MeV and 12.6 MeV and spin-parity of 3/2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7/2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</a:p>
          <a:p>
            <a:pPr algn="just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monopole transition matrix element about 4 fm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3/2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is extracted with DWBA calculations.</a:t>
            </a:r>
          </a:p>
          <a:p>
            <a:pPr algn="just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experimental results consist with the prediction of generator coordinate method (GCM), supporting the feature of clustering structure of two neutron-rich clusters in the 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Li*.</a:t>
            </a:r>
          </a:p>
          <a:p>
            <a:pPr algn="just"/>
            <a:r>
              <a:rPr lang="en-US" altLang="zh-CN" sz="24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to study 3t cluster structure of </a:t>
            </a:r>
            <a:r>
              <a:rPr lang="en-US" altLang="zh-CN" sz="2400" b="1" baseline="30000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4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is under consideration.</a:t>
            </a:r>
            <a:endParaRPr lang="zh-CN" altLang="en-US" sz="2400" b="1" dirty="0" smtClean="0">
              <a:solidFill>
                <a:srgbClr val="0118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0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4890B1D-758F-44EE-9374-FDA48A5C0519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SOTANCP4, Galveston,TX</a:t>
            </a:r>
            <a:endParaRPr lang="en-US" altLang="zh-CN"/>
          </a:p>
        </p:txBody>
      </p:sp>
      <p:sp>
        <p:nvSpPr>
          <p:cNvPr id="7578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18587A-88B2-4404-A356-116818F50B58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17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1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9872339">
            <a:off x="265594" y="2694782"/>
            <a:ext cx="8612811" cy="1325563"/>
          </a:xfrm>
        </p:spPr>
        <p:txBody>
          <a:bodyPr>
            <a:no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878" y="1354238"/>
            <a:ext cx="8484243" cy="4734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 collaborators:</a:t>
            </a:r>
          </a:p>
          <a:p>
            <a:r>
              <a:rPr lang="it-IT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Insitute of Modern Physics, CAS : </a:t>
            </a:r>
            <a:r>
              <a:rPr lang="it-IT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Y. Yang</a:t>
            </a:r>
            <a:r>
              <a:rPr lang="it-IT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B. Ma</a:t>
            </a:r>
            <a:r>
              <a:rPr lang="it-IT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L. Jin</a:t>
            </a:r>
            <a:r>
              <a:rPr lang="it-IT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it-IT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Hu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Bai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X. Q. Liu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J.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Zhou,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H.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Gao, Q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Wang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 H. Zhang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S. Xu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G. Q.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Yan-Lin Ye,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-Hong Yang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lang="pt-B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Fısica, Universidade Federal Fluminense,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Brazil: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Lubian</a:t>
            </a:r>
            <a:endParaRPr lang="en-US" altLang="zh-CN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M.S. University of Baroda, India: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Mukherjee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Southwest University, China: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BeiHang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China: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F. Wang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W.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Science and Technology of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Y.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endParaRPr lang="en-US" altLang="zh-CN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Chongqing University: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Yu, X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D.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B.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</a:p>
          <a:p>
            <a:pPr marL="0" indent="0" algn="just">
              <a:buNone/>
            </a:pPr>
            <a:endParaRPr lang="en-US" altLang="zh-CN" sz="2800" dirty="0" smtClean="0">
              <a:solidFill>
                <a:srgbClr val="0118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8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28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gratefully </a:t>
            </a:r>
            <a:r>
              <a:rPr lang="en-US" altLang="zh-CN" sz="28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 Prof</a:t>
            </a:r>
            <a:r>
              <a:rPr lang="en-US" altLang="zh-CN" sz="28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Y. </a:t>
            </a:r>
            <a:r>
              <a:rPr lang="en-US" altLang="zh-CN" sz="2800" b="1" dirty="0" err="1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Kanada-En’yo</a:t>
            </a:r>
            <a:r>
              <a:rPr lang="en-US" altLang="zh-CN" sz="28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altLang="zh-CN" sz="28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C. J. Lin and Prof. D. Y. Pang for the </a:t>
            </a:r>
            <a:r>
              <a:rPr lang="en-US" altLang="zh-CN" sz="28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fruitful discussion.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84353" y="2262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6007" y="1740061"/>
            <a:ext cx="6591985" cy="3777622"/>
          </a:xfrm>
          <a:ex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studies of nuclear cluster physics at RIBLL1</a:t>
            </a:r>
          </a:p>
          <a:p>
            <a:pPr>
              <a:defRPr/>
            </a:pP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+ </a:t>
            </a:r>
            <a:r>
              <a:rPr lang="en-US" altLang="zh-CN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structure of </a:t>
            </a:r>
            <a:r>
              <a:rPr lang="en-US" altLang="zh-CN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Li* </a:t>
            </a:r>
          </a:p>
          <a:p>
            <a:pPr lvl="1">
              <a:defRPr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details</a:t>
            </a:r>
          </a:p>
          <a:p>
            <a:pPr lvl="1">
              <a:defRPr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lvl="1">
              <a:defRPr/>
            </a:pP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>
              <a:defRPr/>
            </a:pP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&amp;Outlook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0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7B1140E-3290-4A24-8826-3070A5A00FC5}" type="datetime1">
              <a:rPr lang="zh-CN" altLang="en-US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2018/5/18</a:t>
            </a:fld>
            <a:endParaRPr lang="zh-CN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SOTANCP4, </a:t>
            </a:r>
            <a:r>
              <a:rPr lang="en-US" altLang="zh-CN" dirty="0" err="1" smtClean="0"/>
              <a:t>Galveston,TX</a:t>
            </a:r>
            <a:endParaRPr lang="en-US" altLang="zh-CN" dirty="0"/>
          </a:p>
        </p:txBody>
      </p:sp>
      <p:sp>
        <p:nvSpPr>
          <p:cNvPr id="604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9F33C2-6B39-4154-9E84-2EB369E4FB28}" type="slidenum">
              <a:rPr lang="en-US" altLang="zh-CN" smtClean="0">
                <a:solidFill>
                  <a:srgbClr val="0118B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pPr/>
              <a:t>2</a:t>
            </a:fld>
            <a:endParaRPr lang="en-US" altLang="zh-CN" dirty="0" smtClean="0">
              <a:solidFill>
                <a:srgbClr val="0118BF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7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1077" y="112936"/>
            <a:ext cx="6989018" cy="128089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Current Main Exp. Setups at HIRFL-CSR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9280-2852-47DD-894D-6EDFB550A3EC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676743" y="1408317"/>
            <a:ext cx="6331352" cy="4906398"/>
            <a:chOff x="1765" y="1015"/>
            <a:chExt cx="3801" cy="2908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486333"/>
                </p:ext>
              </p:extLst>
            </p:nvPr>
          </p:nvGraphicFramePr>
          <p:xfrm>
            <a:off x="1765" y="1015"/>
            <a:ext cx="3801" cy="2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" name="CorelDRAW" r:id="rId3" imgW="5279040" imgH="3929400" progId="CorelDRAW.Graphic.10">
                    <p:embed/>
                  </p:oleObj>
                </mc:Choice>
                <mc:Fallback>
                  <p:oleObj name="CorelDRAW" r:id="rId3" imgW="5279040" imgH="3929400" progId="CorelDRAW.Graphic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" y="1015"/>
                          <a:ext cx="3801" cy="29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086" y="3145"/>
              <a:ext cx="6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CCFF"/>
                  </a:solidFill>
                  <a:latin typeface="Comic Sans MS" panose="030F0702030302020204" pitchFamily="66" charset="0"/>
                </a:rPr>
                <a:t>CSRm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513" y="2068"/>
              <a:ext cx="5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CCFF"/>
                  </a:solidFill>
                  <a:latin typeface="Comic Sans MS" panose="030F0702030302020204" pitchFamily="66" charset="0"/>
                </a:rPr>
                <a:t>CSRe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971" y="1596"/>
              <a:ext cx="5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CCFF"/>
                  </a:solidFill>
                  <a:latin typeface="Comic Sans MS" panose="030F0702030302020204" pitchFamily="66" charset="0"/>
                </a:rPr>
                <a:t>SFC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861" y="1349"/>
              <a:ext cx="4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>
                  <a:solidFill>
                    <a:srgbClr val="00CCFF"/>
                  </a:solidFill>
                  <a:latin typeface="Comic Sans MS" panose="030F0702030302020204" pitchFamily="66" charset="0"/>
                </a:rPr>
                <a:t>SSC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878" y="1026"/>
              <a:ext cx="1678" cy="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SFC:    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  <a:sym typeface="Symbol" panose="05050102010706020507" pitchFamily="18" charset="2"/>
                </a:rPr>
                <a:t>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 10   </a:t>
              </a:r>
              <a:r>
                <a:rPr kumimoji="1" lang="en-US" altLang="zh-CN" sz="1600" b="1" dirty="0" err="1">
                  <a:solidFill>
                    <a:srgbClr val="000099"/>
                  </a:solidFill>
                  <a:latin typeface="Garamond" panose="02020404030301010803" pitchFamily="18" charset="0"/>
                </a:rPr>
                <a:t>AMeV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 (A/q=2)</a:t>
              </a:r>
              <a:r>
                <a:rPr kumimoji="1" lang="en-US" altLang="zh-CN" sz="1600" dirty="0"/>
                <a:t> </a:t>
              </a:r>
              <a:endParaRPr kumimoji="1" lang="en-US" altLang="zh-CN" sz="1600" b="1" dirty="0">
                <a:solidFill>
                  <a:srgbClr val="000099"/>
                </a:solidFill>
                <a:latin typeface="Garamond" panose="02020404030301010803" pitchFamily="18" charset="0"/>
              </a:endParaRPr>
            </a:p>
            <a:p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SSC:     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  <a:sym typeface="Symbol" panose="05050102010706020507" pitchFamily="18" charset="2"/>
                </a:rPr>
                <a:t>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 100 </a:t>
              </a:r>
              <a:r>
                <a:rPr kumimoji="1" lang="en-US" altLang="zh-CN" sz="1600" b="1" dirty="0" err="1">
                  <a:solidFill>
                    <a:srgbClr val="000099"/>
                  </a:solidFill>
                  <a:latin typeface="Garamond" panose="02020404030301010803" pitchFamily="18" charset="0"/>
                </a:rPr>
                <a:t>AMeV</a:t>
              </a:r>
              <a:r>
                <a:rPr kumimoji="1" lang="en-US" altLang="zh-CN" dirty="0">
                  <a:solidFill>
                    <a:srgbClr val="000099"/>
                  </a:solidFill>
                  <a:latin typeface="Garamond" panose="02020404030301010803" pitchFamily="18" charset="0"/>
                </a:rPr>
                <a:t> 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(A/q=2)</a:t>
              </a:r>
              <a:r>
                <a:rPr kumimoji="1" lang="en-US" altLang="zh-CN" dirty="0"/>
                <a:t> </a:t>
              </a:r>
            </a:p>
            <a:p>
              <a:r>
                <a:rPr kumimoji="1" lang="en-US" altLang="zh-CN" sz="1600" b="1" dirty="0" err="1">
                  <a:solidFill>
                    <a:srgbClr val="000099"/>
                  </a:solidFill>
                  <a:latin typeface="Garamond" panose="02020404030301010803" pitchFamily="18" charset="0"/>
                </a:rPr>
                <a:t>CSRm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: 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  <a:sym typeface="Symbol" panose="05050102010706020507" pitchFamily="18" charset="2"/>
                </a:rPr>
                <a:t>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1.0   </a:t>
              </a:r>
              <a:r>
                <a:rPr kumimoji="1" lang="en-US" altLang="zh-CN" sz="1600" b="1" dirty="0" err="1">
                  <a:solidFill>
                    <a:srgbClr val="000099"/>
                  </a:solidFill>
                  <a:latin typeface="Garamond" panose="02020404030301010803" pitchFamily="18" charset="0"/>
                </a:rPr>
                <a:t>AGeV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 (A/q=2) </a:t>
              </a:r>
            </a:p>
            <a:p>
              <a:r>
                <a:rPr kumimoji="1" lang="en-US" altLang="zh-CN" sz="1600" b="1" dirty="0" err="1">
                  <a:solidFill>
                    <a:srgbClr val="000099"/>
                  </a:solidFill>
                  <a:latin typeface="Garamond" panose="02020404030301010803" pitchFamily="18" charset="0"/>
                </a:rPr>
                <a:t>CSRe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:  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  <a:sym typeface="Symbol" panose="05050102010706020507" pitchFamily="18" charset="2"/>
                </a:rPr>
                <a:t> 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0.76 </a:t>
              </a:r>
              <a:r>
                <a:rPr kumimoji="1" lang="en-US" altLang="zh-CN" sz="1600" b="1" dirty="0" err="1">
                  <a:solidFill>
                    <a:srgbClr val="000099"/>
                  </a:solidFill>
                  <a:latin typeface="Garamond" panose="02020404030301010803" pitchFamily="18" charset="0"/>
                </a:rPr>
                <a:t>AGeV</a:t>
              </a:r>
              <a:r>
                <a:rPr kumimoji="1" lang="en-US" altLang="zh-CN" sz="1600" b="1" dirty="0">
                  <a:solidFill>
                    <a:srgbClr val="000099"/>
                  </a:solidFill>
                  <a:latin typeface="Garamond" panose="02020404030301010803" pitchFamily="18" charset="0"/>
                </a:rPr>
                <a:t> (A/q=2)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628" y="1071"/>
              <a:ext cx="8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HIRFL - CSR</a:t>
              </a: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109" y="2432"/>
              <a:ext cx="363" cy="81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50999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52000"/>
                  </a:srgbClr>
                </a:gs>
              </a:gsLst>
              <a:lin ang="5400000" scaled="1"/>
            </a:gradFill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882" y="2341"/>
              <a:ext cx="227" cy="409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50999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52000"/>
                  </a:srgbClr>
                </a:gs>
              </a:gsLst>
              <a:lin ang="5400000" scaled="1"/>
            </a:gradFill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696" y="2115"/>
              <a:ext cx="227" cy="45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50999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52000"/>
                  </a:srgbClr>
                </a:gs>
              </a:gsLst>
              <a:lin ang="5400000" scaled="1"/>
            </a:gradFill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4150" y="1797"/>
              <a:ext cx="1179" cy="81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50999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52000"/>
                  </a:srgbClr>
                </a:gs>
              </a:gsLst>
              <a:lin ang="5400000" scaled="1"/>
            </a:gradFill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791" y="3566"/>
              <a:ext cx="681" cy="23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RIBLL 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878" y="3566"/>
              <a:ext cx="499" cy="23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ETF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791" y="1026"/>
              <a:ext cx="681" cy="23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SHANS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5012" y="3566"/>
              <a:ext cx="544" cy="23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CSRe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199" y="3249"/>
              <a:ext cx="91" cy="31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3832" y="2568"/>
              <a:ext cx="227" cy="9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1973" y="1298"/>
              <a:ext cx="0" cy="104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 flipV="1">
              <a:off x="4966" y="2568"/>
              <a:ext cx="273" cy="9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6904" y="1222001"/>
            <a:ext cx="2563108" cy="520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sz="2000" b="1" dirty="0">
                <a:solidFill>
                  <a:srgbClr val="000099"/>
                </a:solidFill>
              </a:rPr>
              <a:t>SHANS</a:t>
            </a:r>
            <a:r>
              <a:rPr lang="en-US" altLang="zh-CN" sz="2400" b="1" dirty="0">
                <a:solidFill>
                  <a:srgbClr val="000099"/>
                </a:solidFill>
              </a:rPr>
              <a:t> 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Spectrometer of Heavy Atoms &amp; Nuclear Structure</a:t>
            </a:r>
            <a:endParaRPr lang="en-US" altLang="zh-CN" sz="1600" b="1" dirty="0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altLang="zh-CN" sz="2000" b="1" dirty="0">
                <a:solidFill>
                  <a:srgbClr val="000099"/>
                </a:solidFill>
              </a:rPr>
              <a:t>RIBLL 1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RIBs produced via PF &amp; transfer with primary beams up to Kr</a:t>
            </a:r>
          </a:p>
          <a:p>
            <a:pPr>
              <a:buFontTx/>
              <a:buChar char="•"/>
            </a:pPr>
            <a:r>
              <a:rPr lang="en-US" altLang="zh-CN" sz="2000" b="1" dirty="0">
                <a:solidFill>
                  <a:srgbClr val="000099"/>
                </a:solidFill>
              </a:rPr>
              <a:t>ETF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RIB Physics at intermediate energy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EOS of asymmetric </a:t>
            </a:r>
            <a:r>
              <a:rPr lang="en-US" altLang="zh-CN" sz="1600" b="1" dirty="0" err="1">
                <a:latin typeface="Garamond" panose="02020404030301010803" pitchFamily="18" charset="0"/>
              </a:rPr>
              <a:t>nuclaer</a:t>
            </a:r>
            <a:r>
              <a:rPr lang="en-US" altLang="zh-CN" sz="1600" b="1" dirty="0">
                <a:latin typeface="Garamond" panose="02020404030301010803" pitchFamily="18" charset="0"/>
              </a:rPr>
              <a:t> matter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High baryon density matter</a:t>
            </a:r>
          </a:p>
          <a:p>
            <a:pPr>
              <a:buFontTx/>
              <a:buChar char="•"/>
            </a:pPr>
            <a:r>
              <a:rPr lang="en-US" altLang="zh-CN" sz="2000" b="1" dirty="0" err="1">
                <a:solidFill>
                  <a:srgbClr val="000099"/>
                </a:solidFill>
              </a:rPr>
              <a:t>CSRe</a:t>
            </a:r>
            <a:endParaRPr lang="en-US" altLang="zh-CN" sz="2000" b="1" dirty="0">
              <a:solidFill>
                <a:srgbClr val="000099"/>
              </a:solidFill>
            </a:endParaRPr>
          </a:p>
          <a:p>
            <a:r>
              <a:rPr lang="en-US" altLang="zh-CN" sz="1600" b="1" dirty="0">
                <a:latin typeface="Garamond" panose="02020404030301010803" pitchFamily="18" charset="0"/>
              </a:rPr>
              <a:t>Mass measurement 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Decay spectroscopy</a:t>
            </a:r>
          </a:p>
          <a:p>
            <a:r>
              <a:rPr lang="en-US" altLang="zh-CN" sz="1600" b="1" dirty="0">
                <a:latin typeface="Garamond" panose="02020404030301010803" pitchFamily="18" charset="0"/>
              </a:rPr>
              <a:t>Atomic physics with cooling storage ring </a:t>
            </a:r>
          </a:p>
        </p:txBody>
      </p:sp>
    </p:spTree>
    <p:extLst>
      <p:ext uri="{BB962C8B-B14F-4D97-AF65-F5344CB8AC3E}">
        <p14:creationId xmlns:p14="http://schemas.microsoft.com/office/powerpoint/2010/main" val="40341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746" y="166899"/>
            <a:ext cx="8912507" cy="128089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CC3300"/>
                </a:solidFill>
              </a:rPr>
              <a:t>R</a:t>
            </a:r>
            <a:r>
              <a:rPr lang="en-US" altLang="zh-CN" sz="3600" dirty="0"/>
              <a:t>adioactive </a:t>
            </a:r>
            <a:r>
              <a:rPr lang="en-US" altLang="zh-CN" sz="3600" b="1" dirty="0">
                <a:solidFill>
                  <a:srgbClr val="CC3300"/>
                </a:solidFill>
              </a:rPr>
              <a:t>I</a:t>
            </a:r>
            <a:r>
              <a:rPr lang="en-US" altLang="zh-CN" sz="3600" dirty="0"/>
              <a:t>on </a:t>
            </a:r>
            <a:r>
              <a:rPr lang="en-US" altLang="zh-CN" sz="3600" b="1" dirty="0">
                <a:solidFill>
                  <a:srgbClr val="CC3300"/>
                </a:solidFill>
              </a:rPr>
              <a:t>B</a:t>
            </a:r>
            <a:r>
              <a:rPr lang="en-US" altLang="zh-CN" sz="3600" dirty="0"/>
              <a:t>eam </a:t>
            </a:r>
            <a:r>
              <a:rPr lang="en-US" altLang="zh-CN" sz="3600" b="1" dirty="0">
                <a:solidFill>
                  <a:srgbClr val="CC3300"/>
                </a:solidFill>
              </a:rPr>
              <a:t>L</a:t>
            </a:r>
            <a:r>
              <a:rPr lang="en-US" altLang="zh-CN" sz="3600" dirty="0"/>
              <a:t>ine in </a:t>
            </a:r>
            <a:r>
              <a:rPr lang="en-US" altLang="zh-CN" sz="3600" b="1" dirty="0">
                <a:solidFill>
                  <a:srgbClr val="CC3300"/>
                </a:solidFill>
              </a:rPr>
              <a:t>L</a:t>
            </a:r>
            <a:r>
              <a:rPr lang="en-US" altLang="zh-CN" sz="3600" dirty="0"/>
              <a:t>anzhou (</a:t>
            </a:r>
            <a:r>
              <a:rPr lang="en-US" altLang="zh-CN" sz="3600" b="1" dirty="0">
                <a:solidFill>
                  <a:srgbClr val="CC3300"/>
                </a:solidFill>
              </a:rPr>
              <a:t>RIBLL</a:t>
            </a:r>
            <a:r>
              <a:rPr lang="en-US" altLang="zh-CN" sz="3600" b="1" dirty="0" smtClean="0">
                <a:solidFill>
                  <a:srgbClr val="CC3300"/>
                </a:solidFill>
              </a:rPr>
              <a:t>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9F9F-A551-4939-8E11-E1F4ADEA20B9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Picture 3" descr="Image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1115" r="14677" b="8049"/>
          <a:stretch>
            <a:fillRect/>
          </a:stretch>
        </p:blipFill>
        <p:spPr bwMode="auto">
          <a:xfrm>
            <a:off x="789936" y="2065702"/>
            <a:ext cx="6207170" cy="35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4063" y="1194099"/>
            <a:ext cx="47413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zh-CN" sz="3200"/>
          </a:p>
          <a:p>
            <a:endParaRPr lang="en-US" altLang="zh-CN" sz="3200"/>
          </a:p>
        </p:txBody>
      </p:sp>
      <p:pic>
        <p:nvPicPr>
          <p:cNvPr id="10" name="Picture 6" descr="RIBll02-new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15977" r="10947" b="33951"/>
          <a:stretch>
            <a:fillRect/>
          </a:stretch>
        </p:blipFill>
        <p:spPr bwMode="auto">
          <a:xfrm>
            <a:off x="400529" y="1701479"/>
            <a:ext cx="8500404" cy="3980576"/>
          </a:xfrm>
          <a:prstGeom prst="rect">
            <a:avLst/>
          </a:prstGeom>
          <a:solidFill>
            <a:schemeClr val="bg1"/>
          </a:solidFill>
          <a:ln w="44450">
            <a:solidFill>
              <a:srgbClr val="333300"/>
            </a:solidFill>
            <a:miter lim="800000"/>
            <a:headEnd/>
            <a:tailEnd/>
          </a:ln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40827" y="3336327"/>
            <a:ext cx="3748796" cy="2414821"/>
            <a:chOff x="480" y="2160"/>
            <a:chExt cx="2112" cy="1728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80" y="2160"/>
              <a:ext cx="0" cy="172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592" y="2496"/>
              <a:ext cx="0" cy="134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480" y="2832"/>
              <a:ext cx="2112" cy="960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Particle Identification by </a:t>
              </a:r>
            </a:p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dE vs RF-T1</a:t>
              </a:r>
            </a:p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Low mass resolution</a:t>
              </a:r>
            </a:p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High RIB intensity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4589974" y="1439356"/>
            <a:ext cx="3403961" cy="2783366"/>
            <a:chOff x="2633" y="1249"/>
            <a:chExt cx="2269" cy="1900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633" y="1488"/>
              <a:ext cx="0" cy="100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902" y="1517"/>
              <a:ext cx="0" cy="16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2646" y="1249"/>
              <a:ext cx="2256" cy="1584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Particle Identification by</a:t>
              </a:r>
            </a:p>
            <a:p>
              <a:pPr algn="ctr"/>
              <a:r>
                <a:rPr lang="en-US" altLang="zh-CN" b="1" dirty="0" err="1">
                  <a:solidFill>
                    <a:srgbClr val="FF0000"/>
                  </a:solidFill>
                </a:rPr>
                <a:t>dE</a:t>
              </a:r>
              <a:r>
                <a:rPr lang="en-US" altLang="zh-CN" b="1" dirty="0">
                  <a:solidFill>
                    <a:srgbClr val="FF0000"/>
                  </a:solidFill>
                </a:rPr>
                <a:t> vs T1-T2</a:t>
              </a:r>
            </a:p>
            <a:p>
              <a:pPr algn="ctr"/>
              <a:r>
                <a:rPr lang="en-US" altLang="zh-CN" b="1" dirty="0">
                  <a:solidFill>
                    <a:srgbClr val="0000CC"/>
                  </a:solidFill>
                </a:rPr>
                <a:t>High mass resolution</a:t>
              </a:r>
            </a:p>
            <a:p>
              <a:pPr algn="ctr"/>
              <a:r>
                <a:rPr lang="en-US" altLang="zh-CN" b="1" dirty="0">
                  <a:solidFill>
                    <a:srgbClr val="0000CC"/>
                  </a:solidFill>
                </a:rPr>
                <a:t>Normal RIB intensity</a:t>
              </a:r>
            </a:p>
            <a:p>
              <a:pPr algn="ctr"/>
              <a:r>
                <a:rPr lang="en-US" altLang="zh-CN" b="1" dirty="0">
                  <a:solidFill>
                    <a:srgbClr val="003B68"/>
                  </a:solidFill>
                </a:rPr>
                <a:t>Also be used as a spectrometer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0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99" y="123778"/>
            <a:ext cx="905936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Experimental setup for </a:t>
            </a:r>
            <a:r>
              <a:rPr lang="en-US" altLang="zh-CN" sz="3600" b="1" baseline="30000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6</a:t>
            </a:r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He,</a:t>
            </a:r>
            <a:r>
              <a:rPr lang="en-US" altLang="zh-CN" sz="3600" b="1" baseline="30000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6</a:t>
            </a:r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Li Reactions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46035" y="1968477"/>
            <a:ext cx="6324600" cy="3100388"/>
            <a:chOff x="-144" y="1392"/>
            <a:chExt cx="3984" cy="1953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84" y="2064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76" y="1728"/>
              <a:ext cx="480" cy="720"/>
              <a:chOff x="576" y="1728"/>
              <a:chExt cx="480" cy="720"/>
            </a:xfrm>
          </p:grpSpPr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056" y="1728"/>
                <a:ext cx="0" cy="720"/>
              </a:xfrm>
              <a:prstGeom prst="line">
                <a:avLst/>
              </a:prstGeom>
              <a:noFill/>
              <a:ln w="349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76" y="1728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344" y="1728"/>
              <a:ext cx="333" cy="720"/>
              <a:chOff x="1347" y="1728"/>
              <a:chExt cx="333" cy="720"/>
            </a:xfrm>
          </p:grpSpPr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633" y="1920"/>
                <a:ext cx="47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1347" y="1728"/>
                <a:ext cx="141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1347" y="2112"/>
                <a:ext cx="141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1296" y="249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82" y="2784"/>
              <a:ext cx="8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collimator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 flipV="1">
              <a:off x="1584" y="235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 flipV="1">
              <a:off x="1680" y="2256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480" y="2256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368" y="2938"/>
              <a:ext cx="86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Scintillating counter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-144" y="1776"/>
              <a:ext cx="1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Beams of </a:t>
              </a:r>
              <a:r>
                <a:rPr lang="en-US" altLang="zh-CN" baseline="30000" dirty="0"/>
                <a:t>6</a:t>
              </a:r>
              <a:r>
                <a:rPr lang="en-US" altLang="zh-CN" dirty="0"/>
                <a:t>He</a:t>
              </a:r>
              <a:r>
                <a:rPr lang="zh-CN" altLang="en-US" dirty="0"/>
                <a:t>，</a:t>
              </a:r>
              <a:r>
                <a:rPr lang="en-US" altLang="zh-CN" baseline="30000" dirty="0"/>
                <a:t>6</a:t>
              </a:r>
              <a:r>
                <a:rPr lang="en-US" altLang="zh-CN" dirty="0"/>
                <a:t>Li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992" y="2734"/>
              <a:ext cx="76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aseline="30000" dirty="0"/>
                <a:t>9</a:t>
              </a:r>
              <a:r>
                <a:rPr lang="en-US" altLang="zh-CN" dirty="0"/>
                <a:t>Be target</a:t>
              </a:r>
            </a:p>
            <a:p>
              <a:endParaRPr lang="en-US" altLang="zh-CN" sz="1200" dirty="0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96" y="273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/>
                <a:t> film</a:t>
              </a: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3120" y="25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2688" y="2976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24-unit CsI array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3840" y="182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 rot="5400000">
              <a:off x="2688" y="1632"/>
              <a:ext cx="1296" cy="816"/>
            </a:xfrm>
            <a:custGeom>
              <a:avLst/>
              <a:gdLst>
                <a:gd name="G0" fmla="+- 4383 0 0"/>
                <a:gd name="G1" fmla="+- 21600 0 4383"/>
                <a:gd name="G2" fmla="*/ 4383 1 2"/>
                <a:gd name="G3" fmla="+- 21600 0 G2"/>
                <a:gd name="G4" fmla="+/ 4383 21600 2"/>
                <a:gd name="G5" fmla="+/ G1 0 2"/>
                <a:gd name="G6" fmla="*/ 21600 21600 4383"/>
                <a:gd name="G7" fmla="*/ G6 1 2"/>
                <a:gd name="G8" fmla="+- 21600 0 G7"/>
                <a:gd name="G9" fmla="*/ 21600 1 2"/>
                <a:gd name="G10" fmla="+- 4383 0 G9"/>
                <a:gd name="G11" fmla="?: G10 G8 0"/>
                <a:gd name="G12" fmla="?: G10 G7 21600"/>
                <a:gd name="T0" fmla="*/ 19408 w 21600"/>
                <a:gd name="T1" fmla="*/ 10800 h 21600"/>
                <a:gd name="T2" fmla="*/ 10800 w 21600"/>
                <a:gd name="T3" fmla="*/ 21600 h 21600"/>
                <a:gd name="T4" fmla="*/ 2192 w 21600"/>
                <a:gd name="T5" fmla="*/ 10800 h 21600"/>
                <a:gd name="T6" fmla="*/ 10800 w 21600"/>
                <a:gd name="T7" fmla="*/ 0 h 21600"/>
                <a:gd name="T8" fmla="*/ 3992 w 21600"/>
                <a:gd name="T9" fmla="*/ 3992 h 21600"/>
                <a:gd name="T10" fmla="*/ 17608 w 21600"/>
                <a:gd name="T11" fmla="*/ 1760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383" y="21600"/>
                  </a:lnTo>
                  <a:lnTo>
                    <a:pt x="172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V="1">
              <a:off x="1632" y="1680"/>
              <a:ext cx="1248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632" y="20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632" y="2064"/>
              <a:ext cx="124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>
              <a:off x="2016" y="1968"/>
              <a:ext cx="48" cy="192"/>
            </a:xfrm>
            <a:prstGeom prst="curvedLef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2112" y="1920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40</a:t>
              </a:r>
              <a:r>
                <a:rPr lang="en-US" altLang="zh-CN" baseline="30000"/>
                <a:t>o</a:t>
              </a:r>
            </a:p>
          </p:txBody>
        </p:sp>
      </p:grp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58260" y="5414916"/>
            <a:ext cx="8686800" cy="396875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/>
              <a:t>Beam Energy</a:t>
            </a:r>
            <a:r>
              <a:rPr lang="zh-CN" altLang="en-US" sz="2000"/>
              <a:t>：</a:t>
            </a:r>
            <a:r>
              <a:rPr lang="en-US" altLang="zh-CN" sz="2000"/>
              <a:t>55MeV/u </a:t>
            </a:r>
            <a:r>
              <a:rPr lang="en-US" altLang="zh-CN" sz="2000" baseline="30000"/>
              <a:t>6</a:t>
            </a:r>
            <a:r>
              <a:rPr lang="en-US" altLang="zh-CN" sz="2000"/>
              <a:t>He; 52MeV/u </a:t>
            </a:r>
            <a:r>
              <a:rPr lang="en-US" altLang="zh-CN" sz="2000" baseline="30000"/>
              <a:t>6</a:t>
            </a:r>
            <a:r>
              <a:rPr lang="en-US" altLang="zh-CN" sz="2000"/>
              <a:t>Li       Target thickness: 1mm </a:t>
            </a:r>
          </a:p>
        </p:txBody>
      </p:sp>
      <p:pic>
        <p:nvPicPr>
          <p:cNvPr id="38" name="Picture 33" descr="csi2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60" y="1528716"/>
            <a:ext cx="367188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6323"/>
            <a:ext cx="7886700" cy="1325563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latin typeface="Arial" panose="020B0604020202020204" pitchFamily="34" charset="0"/>
              </a:rPr>
              <a:t>Clustering States of </a:t>
            </a:r>
            <a:r>
              <a:rPr lang="en-US" altLang="zh-CN" sz="3600" b="1" baseline="30000" dirty="0" smtClean="0">
                <a:latin typeface="Arial" panose="020B0604020202020204" pitchFamily="34" charset="0"/>
              </a:rPr>
              <a:t>6</a:t>
            </a:r>
            <a:r>
              <a:rPr lang="en-US" altLang="zh-CN" sz="3600" b="1" dirty="0" smtClean="0">
                <a:latin typeface="Arial" panose="020B0604020202020204" pitchFamily="34" charset="0"/>
              </a:rPr>
              <a:t>He (</a:t>
            </a:r>
            <a:r>
              <a:rPr lang="en-US" altLang="zh-CN" sz="3600" b="1" dirty="0" err="1" smtClean="0">
                <a:latin typeface="Arial" panose="020B0604020202020204" pitchFamily="34" charset="0"/>
              </a:rPr>
              <a:t>t+t</a:t>
            </a:r>
            <a:r>
              <a:rPr lang="en-US" altLang="zh-CN" sz="3600" b="1" dirty="0" smtClean="0">
                <a:latin typeface="Arial" panose="020B0604020202020204" pitchFamily="34" charset="0"/>
              </a:rPr>
              <a:t>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8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60437"/>
              </p:ext>
            </p:extLst>
          </p:nvPr>
        </p:nvGraphicFramePr>
        <p:xfrm>
          <a:off x="1012785" y="1253809"/>
          <a:ext cx="7118429" cy="1881897"/>
        </p:xfrm>
        <a:graphic>
          <a:graphicData uri="http://schemas.openxmlformats.org/drawingml/2006/table">
            <a:tbl>
              <a:tblPr/>
              <a:tblGrid>
                <a:gridCol w="1421095"/>
                <a:gridCol w="1423973"/>
                <a:gridCol w="1425414"/>
                <a:gridCol w="1423974"/>
                <a:gridCol w="1423973"/>
              </a:tblGrid>
              <a:tr h="482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(MeV)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Γ(MeV)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zh-CN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(MeV)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Γ(MeV)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RGM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25.6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Akimune</a:t>
                      </a: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a)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18.0±0.5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7.7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25.5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±1.0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This work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16.9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±2.0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29.8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±0.8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±1.6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30"/>
          <p:cNvSpPr>
            <a:spLocks noChangeArrowheads="1"/>
          </p:cNvSpPr>
          <p:nvPr/>
        </p:nvSpPr>
        <p:spPr bwMode="auto">
          <a:xfrm>
            <a:off x="372043" y="3342516"/>
            <a:ext cx="395040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1400" i="1" dirty="0">
                <a:latin typeface="Arial" panose="020B0604020202020204" pitchFamily="34" charset="0"/>
              </a:rPr>
              <a:t>a) H. </a:t>
            </a:r>
            <a:r>
              <a:rPr lang="en-US" altLang="zh-CN" sz="1400" i="1" dirty="0" err="1">
                <a:latin typeface="Arial" panose="020B0604020202020204" pitchFamily="34" charset="0"/>
              </a:rPr>
              <a:t>Akimune</a:t>
            </a:r>
            <a:r>
              <a:rPr lang="en-US" altLang="zh-CN" sz="1400" i="1" dirty="0">
                <a:latin typeface="Arial" panose="020B0604020202020204" pitchFamily="34" charset="0"/>
              </a:rPr>
              <a:t> et al., PRC67(2003)051302R</a:t>
            </a:r>
          </a:p>
        </p:txBody>
      </p:sp>
      <p:pic>
        <p:nvPicPr>
          <p:cNvPr id="10" name="Picture 9" descr="tt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2446" y="3175332"/>
            <a:ext cx="4485888" cy="3246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46488"/>
              </p:ext>
            </p:extLst>
          </p:nvPr>
        </p:nvGraphicFramePr>
        <p:xfrm>
          <a:off x="850521" y="3789055"/>
          <a:ext cx="2667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4" imgW="1714320" imgH="533160" progId="Equation.3">
                  <p:embed/>
                </p:oleObj>
              </mc:Choice>
              <mc:Fallback>
                <p:oleObj name="Equation" r:id="rId4" imgW="1714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21" y="3789055"/>
                        <a:ext cx="26670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78031"/>
              </p:ext>
            </p:extLst>
          </p:nvPr>
        </p:nvGraphicFramePr>
        <p:xfrm>
          <a:off x="1174831" y="4891509"/>
          <a:ext cx="1524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6" imgW="799920" imgH="228600" progId="Equation.3">
                  <p:embed/>
                </p:oleObj>
              </mc:Choice>
              <mc:Fallback>
                <p:oleObj name="Equation" r:id="rId6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831" y="4891509"/>
                        <a:ext cx="15240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42154" y="5554474"/>
            <a:ext cx="27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Hui Gao’s PhD thesis, 2007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181" y="148615"/>
            <a:ext cx="7886700" cy="1325563"/>
          </a:xfrm>
        </p:spPr>
        <p:txBody>
          <a:bodyPr/>
          <a:lstStyle/>
          <a:p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Clustering States of </a:t>
            </a:r>
            <a:r>
              <a:rPr lang="en-US" altLang="zh-CN" sz="3600" b="1" baseline="30000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6</a:t>
            </a:r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Li(</a:t>
            </a:r>
            <a:r>
              <a:rPr lang="en-US" altLang="zh-CN" sz="3600" b="1" baseline="30000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3</a:t>
            </a:r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H+</a:t>
            </a:r>
            <a:r>
              <a:rPr lang="en-US" altLang="zh-CN" sz="3600" b="1" baseline="30000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3</a:t>
            </a:r>
            <a:r>
              <a:rPr lang="en-US" altLang="zh-CN" sz="3600" b="1" dirty="0" smtClean="0">
                <a:latin typeface="Arial" panose="020B0604020202020204" pitchFamily="34" charset="0"/>
                <a:ea typeface="华文新魏" panose="02010800040101010101" pitchFamily="2" charset="-122"/>
              </a:rPr>
              <a:t>He)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8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014035"/>
              </p:ext>
            </p:extLst>
          </p:nvPr>
        </p:nvGraphicFramePr>
        <p:xfrm>
          <a:off x="233663" y="1261033"/>
          <a:ext cx="8669437" cy="2882704"/>
        </p:xfrm>
        <a:graphic>
          <a:graphicData uri="http://schemas.openxmlformats.org/drawingml/2006/table">
            <a:tbl>
              <a:tblPr/>
              <a:tblGrid>
                <a:gridCol w="935380"/>
                <a:gridCol w="1261641"/>
                <a:gridCol w="1053296"/>
                <a:gridCol w="949124"/>
                <a:gridCol w="925974"/>
                <a:gridCol w="1261641"/>
                <a:gridCol w="1157468"/>
                <a:gridCol w="1124913"/>
              </a:tblGrid>
              <a:tr h="345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CSRGM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Ventura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Vlastou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Mondragon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Nakayama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This work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(MeV)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21.3(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22.3(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0,1,2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16.9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22.9±0.8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Γ(MeV)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3.4±0.4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(MeV)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28.9(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29.8 (</a:t>
                      </a:r>
                      <a:r>
                        <a:rPr kumimoji="0" lang="en-US" altLang="zh-CN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2,3,4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24.8~26.6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29±2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30.3±1.6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Γ(MeV)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F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11.1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5.3~8.7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10±2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3890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6.0±0.6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4550802" y="4492814"/>
            <a:ext cx="435229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lphaLcParenR"/>
            </a:pPr>
            <a:r>
              <a:rPr lang="en-US" altLang="zh-CN" sz="1600" i="1" dirty="0">
                <a:latin typeface="Times New Roman" panose="02020603050405020304" pitchFamily="18" charset="0"/>
              </a:rPr>
              <a:t>E. Ventura et al., NPA173(1971)p1 </a:t>
            </a:r>
          </a:p>
          <a:p>
            <a:pPr>
              <a:buFontTx/>
              <a:buAutoNum type="alphaLcParenR"/>
            </a:pPr>
            <a:r>
              <a:rPr lang="en-US" altLang="zh-CN" sz="1600" i="1" dirty="0">
                <a:latin typeface="Times New Roman" panose="02020603050405020304" pitchFamily="18" charset="0"/>
              </a:rPr>
              <a:t>R. </a:t>
            </a:r>
            <a:r>
              <a:rPr lang="en-US" altLang="zh-CN" sz="1600" i="1" dirty="0" err="1">
                <a:latin typeface="Times New Roman" panose="02020603050405020304" pitchFamily="18" charset="0"/>
              </a:rPr>
              <a:t>Vlastou</a:t>
            </a:r>
            <a:r>
              <a:rPr lang="en-US" altLang="zh-CN" sz="1600" i="1" dirty="0">
                <a:latin typeface="Times New Roman" panose="02020603050405020304" pitchFamily="18" charset="0"/>
              </a:rPr>
              <a:t> et al., NPA292(1977)p29</a:t>
            </a:r>
          </a:p>
          <a:p>
            <a:pPr>
              <a:buFontTx/>
              <a:buAutoNum type="alphaLcParenR" startAt="3"/>
            </a:pPr>
            <a:r>
              <a:rPr lang="en-US" altLang="zh-CN" sz="1600" i="1" dirty="0">
                <a:latin typeface="Times New Roman" panose="02020603050405020304" pitchFamily="18" charset="0"/>
              </a:rPr>
              <a:t>A. Mondragon et al., PRC41(1990)p1975 </a:t>
            </a:r>
          </a:p>
          <a:p>
            <a:pPr>
              <a:buFontTx/>
              <a:buAutoNum type="alphaLcParenR" startAt="3"/>
            </a:pPr>
            <a:r>
              <a:rPr lang="en-US" altLang="zh-CN" sz="1600" i="1" dirty="0">
                <a:latin typeface="Times New Roman" panose="02020603050405020304" pitchFamily="18" charset="0"/>
              </a:rPr>
              <a:t>S. Nakayama et al., </a:t>
            </a:r>
            <a:r>
              <a:rPr lang="en-US" altLang="zh-CN" sz="1600" i="1" dirty="0" smtClean="0">
                <a:latin typeface="Times New Roman" panose="02020603050405020304" pitchFamily="18" charset="0"/>
              </a:rPr>
              <a:t>PRC69(2004)041304R</a:t>
            </a:r>
            <a:endParaRPr lang="en-US" altLang="zh-CN" sz="1600" i="1" dirty="0">
              <a:latin typeface="Times New Roman" panose="02020603050405020304" pitchFamily="18" charset="0"/>
            </a:endParaRPr>
          </a:p>
        </p:txBody>
      </p:sp>
      <p:pic>
        <p:nvPicPr>
          <p:cNvPr id="10" name="Picture 4" descr="th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3" y="4263186"/>
            <a:ext cx="3342914" cy="21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348977" y="5848675"/>
            <a:ext cx="27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Hui Gao’s PhD thesis, 2007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001" y="106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Clustering Study of </a:t>
            </a:r>
            <a:r>
              <a:rPr lang="en-US" altLang="zh-CN" sz="4000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4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21869"/>
            <a:ext cx="4292525" cy="3230750"/>
          </a:xfrm>
          <a:prstGeom prst="rect">
            <a:avLst/>
          </a:prstGeom>
          <a:noFill/>
          <a:ln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0334" y="6028911"/>
            <a:ext cx="81369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70C0"/>
                </a:solidFill>
              </a:rPr>
              <a:t>Z.H.Yang</a:t>
            </a:r>
            <a:r>
              <a:rPr lang="en-US" altLang="zh-CN" sz="1600" dirty="0" smtClean="0">
                <a:solidFill>
                  <a:srgbClr val="0070C0"/>
                </a:solidFill>
              </a:rPr>
              <a:t> et al., Phys</a:t>
            </a:r>
            <a:r>
              <a:rPr lang="en-US" altLang="zh-CN" sz="1600" dirty="0">
                <a:solidFill>
                  <a:srgbClr val="0070C0"/>
                </a:solidFill>
              </a:rPr>
              <a:t>. Rev. Lett </a:t>
            </a:r>
            <a:r>
              <a:rPr lang="en-US" altLang="zh-CN" sz="1600" dirty="0" smtClean="0">
                <a:solidFill>
                  <a:srgbClr val="0070C0"/>
                </a:solidFill>
              </a:rPr>
              <a:t>112, 162501 (2014),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Z.H.Yang</a:t>
            </a:r>
            <a:r>
              <a:rPr lang="en-US" altLang="zh-CN" sz="1600" dirty="0" smtClean="0">
                <a:solidFill>
                  <a:srgbClr val="0070C0"/>
                </a:solidFill>
              </a:rPr>
              <a:t> et al., Phys. Rev. C 92, 024304 (2015)</a:t>
            </a:r>
            <a:endParaRPr lang="en-US" altLang="zh-CN" sz="1600" dirty="0">
              <a:solidFill>
                <a:srgbClr val="0070C0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53510" y="4452619"/>
            <a:ext cx="8750644" cy="1461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monopole transition matrix </a:t>
            </a:r>
            <a:r>
              <a:rPr lang="en-US" altLang="zh-CN" sz="20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of </a:t>
            </a: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7.0± </a:t>
            </a:r>
            <a:r>
              <a:rPr lang="en-US" altLang="zh-CN" sz="20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fm</a:t>
            </a:r>
            <a:r>
              <a:rPr lang="en-US" altLang="zh-CN" sz="2000" b="1" baseline="30000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large cluster-decay width were </a:t>
            </a: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determined for </a:t>
            </a:r>
            <a:r>
              <a:rPr lang="en-US" altLang="zh-CN" sz="2000" b="1" baseline="30000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altLang="zh-CN" sz="2000" b="1" baseline="30000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molecular rotation at about 10.3MeV of excited </a:t>
            </a:r>
            <a:r>
              <a:rPr lang="en-US" altLang="zh-CN" sz="2000" b="1" baseline="30000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for the first time.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rgbClr val="0118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degree detection technique is crucial. </a:t>
            </a:r>
            <a:endParaRPr lang="en-US" altLang="zh-CN" sz="1800" dirty="0" smtClean="0">
              <a:solidFill>
                <a:srgbClr val="0118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50" y="1546443"/>
            <a:ext cx="4368221" cy="26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813" y="154041"/>
            <a:ext cx="8596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5400" b="1" dirty="0" smtClean="0"/>
              <a:t>Other experiments done at RIBLL1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/>
              <a:t>Mar. 2015 </a:t>
            </a:r>
            <a:r>
              <a:rPr lang="en-US" altLang="zh-CN" sz="3600" baseline="30000" dirty="0" smtClean="0"/>
              <a:t>20</a:t>
            </a:r>
            <a:r>
              <a:rPr lang="en-US" altLang="zh-CN" sz="3600" dirty="0" smtClean="0"/>
              <a:t>O</a:t>
            </a:r>
          </a:p>
          <a:p>
            <a:r>
              <a:rPr lang="en-US" altLang="zh-CN" sz="3600" dirty="0" smtClean="0"/>
              <a:t>Sep. 2016 </a:t>
            </a:r>
            <a:r>
              <a:rPr lang="en-US" altLang="zh-CN" sz="3600" baseline="30000" dirty="0" smtClean="0"/>
              <a:t>14</a:t>
            </a:r>
            <a:r>
              <a:rPr lang="en-US" altLang="zh-CN" sz="3600" dirty="0" smtClean="0"/>
              <a:t>C</a:t>
            </a:r>
          </a:p>
          <a:p>
            <a:r>
              <a:rPr lang="en-US" altLang="zh-CN" sz="3600" dirty="0" smtClean="0"/>
              <a:t>Apr. 2018  </a:t>
            </a:r>
            <a:r>
              <a:rPr lang="en-US" altLang="zh-CN" sz="3600" baseline="30000" dirty="0" smtClean="0"/>
              <a:t>16</a:t>
            </a:r>
            <a:r>
              <a:rPr lang="en-US" altLang="zh-CN" sz="3600" dirty="0" smtClean="0"/>
              <a:t>C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Yan-Lin </a:t>
            </a:r>
            <a:r>
              <a:rPr lang="en-US" altLang="zh-CN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Ye’s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C83A-F698-4ECE-8E26-FCCEB2B2255D}" type="datetime1">
              <a:rPr lang="zh-CN" altLang="en-US" smtClean="0"/>
              <a:t>2018/5/18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SOTANCP4, Galveston,TX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D6F-43D5-4177-9BB7-320F7F0024E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32" y="1645295"/>
            <a:ext cx="4937594" cy="37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1185</Words>
  <Application>Microsoft Office PowerPoint</Application>
  <PresentationFormat>全屏显示(4:3)</PresentationFormat>
  <Paragraphs>268</Paragraphs>
  <Slides>18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 Unicode MS</vt:lpstr>
      <vt:lpstr>黑体</vt:lpstr>
      <vt:lpstr>华文隶书</vt:lpstr>
      <vt:lpstr>华文新魏</vt:lpstr>
      <vt:lpstr>楷体</vt:lpstr>
      <vt:lpstr>宋体</vt:lpstr>
      <vt:lpstr>Arial</vt:lpstr>
      <vt:lpstr>Calibri</vt:lpstr>
      <vt:lpstr>Calibri Light</vt:lpstr>
      <vt:lpstr>Comic Sans MS</vt:lpstr>
      <vt:lpstr>Garamond</vt:lpstr>
      <vt:lpstr>Symbol</vt:lpstr>
      <vt:lpstr>Times New Roman</vt:lpstr>
      <vt:lpstr>Wingdings</vt:lpstr>
      <vt:lpstr>Office 主题</vt:lpstr>
      <vt:lpstr>CorelDRAW</vt:lpstr>
      <vt:lpstr>Equation</vt:lpstr>
      <vt:lpstr>Equation.KSEE3</vt:lpstr>
      <vt:lpstr>Cluster structure of excited 9Li</vt:lpstr>
      <vt:lpstr>Outline</vt:lpstr>
      <vt:lpstr>Current Main Exp. Setups at HIRFL-CSR</vt:lpstr>
      <vt:lpstr>Radioactive Ion Beam Line in Lanzhou (RIBLL)</vt:lpstr>
      <vt:lpstr>Experimental setup for 6He,6Li Reactions</vt:lpstr>
      <vt:lpstr>Clustering States of 6He (t+t)</vt:lpstr>
      <vt:lpstr>Clustering States of 6Li(3H+3He)</vt:lpstr>
      <vt:lpstr>Clustering Study of 12Be</vt:lpstr>
      <vt:lpstr>Other experiments done at RIBLL1</vt:lpstr>
      <vt:lpstr>PowerPoint 演示文稿</vt:lpstr>
      <vt:lpstr>Event Selection and Reconstruction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&amp; Outlook 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structure of excited 9Li*</dc:title>
  <dc:creator>jswang</dc:creator>
  <cp:lastModifiedBy>jswang</cp:lastModifiedBy>
  <cp:revision>61</cp:revision>
  <dcterms:created xsi:type="dcterms:W3CDTF">2018-05-08T01:18:05Z</dcterms:created>
  <dcterms:modified xsi:type="dcterms:W3CDTF">2018-05-18T13:20:45Z</dcterms:modified>
</cp:coreProperties>
</file>