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73" r:id="rId2"/>
    <p:sldId id="389" r:id="rId3"/>
    <p:sldId id="282" r:id="rId4"/>
    <p:sldId id="378" r:id="rId5"/>
    <p:sldId id="381" r:id="rId6"/>
    <p:sldId id="380" r:id="rId7"/>
    <p:sldId id="317" r:id="rId8"/>
    <p:sldId id="394" r:id="rId9"/>
    <p:sldId id="331" r:id="rId10"/>
    <p:sldId id="328" r:id="rId11"/>
    <p:sldId id="385" r:id="rId12"/>
    <p:sldId id="382" r:id="rId13"/>
    <p:sldId id="383" r:id="rId14"/>
    <p:sldId id="333" r:id="rId15"/>
    <p:sldId id="386" r:id="rId16"/>
    <p:sldId id="387" r:id="rId17"/>
    <p:sldId id="376" r:id="rId18"/>
    <p:sldId id="347" r:id="rId19"/>
    <p:sldId id="388" r:id="rId20"/>
    <p:sldId id="356" r:id="rId21"/>
    <p:sldId id="275" r:id="rId22"/>
    <p:sldId id="390" r:id="rId23"/>
    <p:sldId id="392" r:id="rId24"/>
    <p:sldId id="393" r:id="rId25"/>
    <p:sldId id="366" r:id="rId26"/>
    <p:sldId id="375" r:id="rId27"/>
    <p:sldId id="379" r:id="rId28"/>
    <p:sldId id="384" r:id="rId29"/>
    <p:sldId id="330" r:id="rId30"/>
    <p:sldId id="337" r:id="rId31"/>
    <p:sldId id="369" r:id="rId32"/>
    <p:sldId id="370" r:id="rId33"/>
    <p:sldId id="371" r:id="rId3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D083AE6-46FA-4A59-8FB0-9F97EB10719F}" styleName="Stile chiaro 3 - Color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ile chiaro 3 - Color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113A9D2-9D6B-4929-AA2D-F23B5EE8CBE7}" styleName="Stile con tema 2 - Color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ile con tema 2 - Color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Stile scuro 1 - Color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ile scuro 1 - Color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ile 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4660"/>
  </p:normalViewPr>
  <p:slideViewPr>
    <p:cSldViewPr>
      <p:cViewPr>
        <p:scale>
          <a:sx n="100" d="100"/>
          <a:sy n="100" d="100"/>
        </p:scale>
        <p:origin x="-1962" y="-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7B4FA-59F5-44ED-A624-0B229EC014DD}" type="datetimeFigureOut">
              <a:rPr lang="it-IT" smtClean="0"/>
              <a:t>14/05/2018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C8494-8C90-4C0E-A5F3-E1651DC426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8373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999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999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999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999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999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999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999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9996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999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9996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999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9996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9996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DDA86DD-426F-40D8-96EC-175F1370DE60}" type="slidenum">
              <a:rPr lang="it-IT" altLang="x-none"/>
              <a:pPr eaLnBrk="1" hangingPunct="1"/>
              <a:t>21</a:t>
            </a:fld>
            <a:endParaRPr lang="it-IT" altLang="x-none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x-none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9996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9996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9996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9996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9996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9996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9996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999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9996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9996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9996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9996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999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999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999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999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999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999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999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2477-F00B-4507-BBAC-59A32C287957}" type="datetimeFigureOut">
              <a:rPr lang="it-IT" smtClean="0"/>
              <a:t>14/05/2018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A040-08B3-4588-BA17-27F8A1B9C1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051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2477-F00B-4507-BBAC-59A32C287957}" type="datetimeFigureOut">
              <a:rPr lang="it-IT" smtClean="0"/>
              <a:t>14/05/2018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A040-08B3-4588-BA17-27F8A1B9C1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7939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2477-F00B-4507-BBAC-59A32C287957}" type="datetimeFigureOut">
              <a:rPr lang="it-IT" smtClean="0"/>
              <a:t>14/05/2018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A040-08B3-4588-BA17-27F8A1B9C1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2108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2477-F00B-4507-BBAC-59A32C287957}" type="datetimeFigureOut">
              <a:rPr lang="it-IT" smtClean="0"/>
              <a:t>14/05/2018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A040-08B3-4588-BA17-27F8A1B9C1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7682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2477-F00B-4507-BBAC-59A32C287957}" type="datetimeFigureOut">
              <a:rPr lang="it-IT" smtClean="0"/>
              <a:t>14/05/2018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A040-08B3-4588-BA17-27F8A1B9C1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7653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2477-F00B-4507-BBAC-59A32C287957}" type="datetimeFigureOut">
              <a:rPr lang="it-IT" smtClean="0"/>
              <a:t>14/05/2018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A040-08B3-4588-BA17-27F8A1B9C1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9960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2477-F00B-4507-BBAC-59A32C287957}" type="datetimeFigureOut">
              <a:rPr lang="it-IT" smtClean="0"/>
              <a:t>14/05/2018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A040-08B3-4588-BA17-27F8A1B9C1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823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2477-F00B-4507-BBAC-59A32C287957}" type="datetimeFigureOut">
              <a:rPr lang="it-IT" smtClean="0"/>
              <a:t>14/05/2018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A040-08B3-4588-BA17-27F8A1B9C1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3329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2477-F00B-4507-BBAC-59A32C287957}" type="datetimeFigureOut">
              <a:rPr lang="it-IT" smtClean="0"/>
              <a:t>14/05/2018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A040-08B3-4588-BA17-27F8A1B9C1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037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2477-F00B-4507-BBAC-59A32C287957}" type="datetimeFigureOut">
              <a:rPr lang="it-IT" smtClean="0"/>
              <a:t>14/05/2018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A040-08B3-4588-BA17-27F8A1B9C1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298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2477-F00B-4507-BBAC-59A32C287957}" type="datetimeFigureOut">
              <a:rPr lang="it-IT" smtClean="0"/>
              <a:t>14/05/2018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A040-08B3-4588-BA17-27F8A1B9C1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7344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72477-F00B-4507-BBAC-59A32C287957}" type="datetimeFigureOut">
              <a:rPr lang="it-IT" smtClean="0"/>
              <a:t>14/05/2018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8A040-08B3-4588-BA17-27F8A1B9C1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4669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8.png"/><Relationship Id="rId3" Type="http://schemas.openxmlformats.org/officeDocument/2006/relationships/image" Target="../media/image210.png"/><Relationship Id="rId7" Type="http://schemas.openxmlformats.org/officeDocument/2006/relationships/image" Target="../media/image42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0.png"/><Relationship Id="rId11" Type="http://schemas.openxmlformats.org/officeDocument/2006/relationships/image" Target="../media/image290.PNG"/><Relationship Id="rId5" Type="http://schemas.openxmlformats.org/officeDocument/2006/relationships/image" Target="../media/image230.png"/><Relationship Id="rId15" Type="http://schemas.openxmlformats.org/officeDocument/2006/relationships/image" Target="../media/image49.png"/><Relationship Id="rId10" Type="http://schemas.openxmlformats.org/officeDocument/2006/relationships/image" Target="../media/image280.png"/><Relationship Id="rId4" Type="http://schemas.openxmlformats.org/officeDocument/2006/relationships/image" Target="../media/image221.png"/><Relationship Id="rId9" Type="http://schemas.openxmlformats.org/officeDocument/2006/relationships/image" Target="../media/image270.png"/><Relationship Id="rId1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.png"/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5" Type="http://schemas.openxmlformats.org/officeDocument/2006/relationships/image" Target="../media/image49.png"/><Relationship Id="rId4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3" Type="http://schemas.openxmlformats.org/officeDocument/2006/relationships/image" Target="../media/image33.png"/><Relationship Id="rId7" Type="http://schemas.openxmlformats.org/officeDocument/2006/relationships/image" Target="../media/image49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0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5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3" Type="http://schemas.openxmlformats.org/officeDocument/2006/relationships/image" Target="../media/image210.png"/><Relationship Id="rId7" Type="http://schemas.openxmlformats.org/officeDocument/2006/relationships/image" Target="../media/image4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0.png"/><Relationship Id="rId5" Type="http://schemas.openxmlformats.org/officeDocument/2006/relationships/image" Target="../media/image230.png"/><Relationship Id="rId4" Type="http://schemas.openxmlformats.org/officeDocument/2006/relationships/image" Target="../media/image2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0.png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4.png"/><Relationship Id="rId5" Type="http://schemas.openxmlformats.org/officeDocument/2006/relationships/image" Target="../media/image53.emf"/><Relationship Id="rId4" Type="http://schemas.openxmlformats.org/officeDocument/2006/relationships/package" Target="../embeddings/Documento_di_Microsoft_Word1.docx"/><Relationship Id="rId9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9.png"/><Relationship Id="rId15" Type="http://schemas.openxmlformats.org/officeDocument/2006/relationships/image" Target="../media/image17.png"/><Relationship Id="rId4" Type="http://schemas.openxmlformats.org/officeDocument/2006/relationships/image" Target="../media/image15.png"/><Relationship Id="rId14" Type="http://schemas.openxmlformats.org/officeDocument/2006/relationships/image" Target="../media/image16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Arc 3"/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5" name="Arc 4"/>
          <p:cNvSpPr>
            <a:spLocks/>
          </p:cNvSpPr>
          <p:nvPr/>
        </p:nvSpPr>
        <p:spPr bwMode="auto">
          <a:xfrm rot="16200000" flipV="1">
            <a:off x="4392000" y="2106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5400000" scaled="0"/>
          </a:gradFill>
          <a:ln w="38100" cap="flat" cmpd="sng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90500" y="8092"/>
            <a:ext cx="8938623" cy="292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1"/>
                </a:solidFill>
              </a:rPr>
              <a:t>State of the Art in Nuclear Cluster Physics, </a:t>
            </a:r>
            <a:r>
              <a:rPr lang="en-US" sz="1600" b="1" dirty="0" smtClean="0">
                <a:solidFill>
                  <a:schemeClr val="bg1"/>
                </a:solidFill>
              </a:rPr>
              <a:t>Galveston (Texas, USA), 13-18 May 2018 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457" y="6504057"/>
            <a:ext cx="2884059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</a:rPr>
              <a:t>Galveston, May 15</a:t>
            </a:r>
            <a:r>
              <a:rPr lang="en-US" sz="2000" b="1" baseline="30000" dirty="0" smtClean="0">
                <a:solidFill>
                  <a:srgbClr val="FFFFFF"/>
                </a:solidFill>
              </a:rPr>
              <a:t>th</a:t>
            </a:r>
            <a:r>
              <a:rPr lang="en-US" sz="2000" b="1" dirty="0" smtClean="0">
                <a:solidFill>
                  <a:srgbClr val="FFFFFF"/>
                </a:solidFill>
              </a:rPr>
              <a:t> 2018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525380" y="2135525"/>
            <a:ext cx="83671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+mj-lt"/>
                <a:cs typeface="Arial" pitchFamily="34" charset="0"/>
              </a:rPr>
              <a:t>A new measurement of the direct </a:t>
            </a:r>
            <a:r>
              <a:rPr lang="en-US" sz="2000" b="1" dirty="0" smtClean="0">
                <a:solidFill>
                  <a:srgbClr val="0000FF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en-US" sz="2000" b="1" dirty="0" smtClean="0">
                <a:solidFill>
                  <a:srgbClr val="0000FF"/>
                </a:solidFill>
                <a:latin typeface="+mj-lt"/>
                <a:cs typeface="Arial" pitchFamily="34" charset="0"/>
              </a:rPr>
              <a:t>-decay width </a:t>
            </a:r>
            <a:r>
              <a:rPr lang="en-US" sz="2000" b="1" dirty="0">
                <a:solidFill>
                  <a:srgbClr val="0000FF"/>
                </a:solidFill>
                <a:latin typeface="+mj-lt"/>
                <a:cs typeface="Arial" pitchFamily="34" charset="0"/>
              </a:rPr>
              <a:t>of </a:t>
            </a:r>
            <a:r>
              <a:rPr lang="en-US" sz="2000" b="1" dirty="0" smtClean="0">
                <a:solidFill>
                  <a:srgbClr val="0000FF"/>
                </a:solidFill>
                <a:latin typeface="+mj-lt"/>
                <a:cs typeface="Arial" pitchFamily="34" charset="0"/>
              </a:rPr>
              <a:t>the</a:t>
            </a:r>
          </a:p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+mj-lt"/>
                <a:cs typeface="Arial" pitchFamily="34" charset="0"/>
              </a:rPr>
              <a:t>Hoyle </a:t>
            </a:r>
            <a:r>
              <a:rPr lang="en-US" sz="2000" b="1" dirty="0">
                <a:solidFill>
                  <a:srgbClr val="0000FF"/>
                </a:solidFill>
                <a:latin typeface="+mj-lt"/>
                <a:cs typeface="Arial" pitchFamily="34" charset="0"/>
              </a:rPr>
              <a:t>state in </a:t>
            </a:r>
            <a:r>
              <a:rPr lang="en-US" sz="2000" b="1" baseline="30000" dirty="0">
                <a:solidFill>
                  <a:srgbClr val="0000FF"/>
                </a:solidFill>
                <a:latin typeface="+mj-lt"/>
                <a:cs typeface="Arial" pitchFamily="34" charset="0"/>
              </a:rPr>
              <a:t>12</a:t>
            </a:r>
            <a:r>
              <a:rPr lang="en-US" sz="2000" b="1" dirty="0">
                <a:solidFill>
                  <a:srgbClr val="0000FF"/>
                </a:solidFill>
                <a:latin typeface="+mj-lt"/>
                <a:cs typeface="Arial" pitchFamily="34" charset="0"/>
              </a:rPr>
              <a:t>C</a:t>
            </a:r>
            <a:endParaRPr lang="it-IT" sz="2000" b="1" dirty="0">
              <a:solidFill>
                <a:srgbClr val="0000FF"/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Text Box 36"/>
          <p:cNvSpPr txBox="1">
            <a:spLocks noChangeArrowheads="1"/>
          </p:cNvSpPr>
          <p:nvPr/>
        </p:nvSpPr>
        <p:spPr bwMode="auto">
          <a:xfrm>
            <a:off x="395536" y="6165304"/>
            <a:ext cx="246958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u="sng" dirty="0" smtClean="0">
                <a:solidFill>
                  <a:srgbClr val="009999"/>
                </a:solidFill>
              </a:rPr>
              <a:t>dellaquila.daniele@gmail.com</a:t>
            </a:r>
            <a:endParaRPr lang="en-US" sz="1400" b="1" u="sng" dirty="0">
              <a:solidFill>
                <a:srgbClr val="009999"/>
              </a:solidFill>
            </a:endParaRPr>
          </a:p>
        </p:txBody>
      </p:sp>
      <p:sp>
        <p:nvSpPr>
          <p:cNvPr id="25" name="Line 20"/>
          <p:cNvSpPr>
            <a:spLocks noChangeShapeType="1"/>
          </p:cNvSpPr>
          <p:nvPr/>
        </p:nvSpPr>
        <p:spPr bwMode="auto">
          <a:xfrm>
            <a:off x="1800399" y="2060848"/>
            <a:ext cx="5616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" name="Line 20"/>
          <p:cNvSpPr>
            <a:spLocks noChangeShapeType="1"/>
          </p:cNvSpPr>
          <p:nvPr/>
        </p:nvSpPr>
        <p:spPr bwMode="auto">
          <a:xfrm>
            <a:off x="1835745" y="2924944"/>
            <a:ext cx="5616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18" name="Picture 2" descr="http://upload.wikimedia.org/wikipedia/it/archive/5/58/20140103114318!INFN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18616"/>
            <a:ext cx="922693" cy="90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 rot="-5400000">
            <a:off x="-2643441" y="3026664"/>
            <a:ext cx="56562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 smtClean="0">
                <a:solidFill>
                  <a:srgbClr val="0000FF"/>
                </a:solidFill>
                <a:latin typeface="Times New Roman" pitchFamily="18" charset="0"/>
              </a:rPr>
              <a:t>Istituto Nazionale di Fisica Nucleare - Sezione di Napoli</a:t>
            </a:r>
            <a:endParaRPr lang="it-IT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2787736" y="3140968"/>
            <a:ext cx="37273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000" b="1" u="sng" dirty="0" smtClean="0">
                <a:solidFill>
                  <a:srgbClr val="008000"/>
                </a:solidFill>
                <a:latin typeface="Times New Roman" pitchFamily="18" charset="0"/>
              </a:rPr>
              <a:t>Daniele Dell’Aquila</a:t>
            </a:r>
            <a:r>
              <a:rPr lang="en-US" sz="2000" b="1" baseline="30000" dirty="0" smtClean="0">
                <a:solidFill>
                  <a:srgbClr val="008000"/>
                </a:solidFill>
                <a:latin typeface="Times New Roman" pitchFamily="18" charset="0"/>
              </a:rPr>
              <a:t>1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fr-FR" sz="1600" b="1" baseline="30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1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INFN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–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Sezione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di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Napoli, Napoli, Italy</a:t>
            </a:r>
            <a:endParaRPr lang="fr-FR" sz="16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092280" y="1196752"/>
            <a:ext cx="1642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i="1" dirty="0" smtClean="0">
                <a:solidFill>
                  <a:srgbClr val="002060"/>
                </a:solidFill>
              </a:rPr>
              <a:t>Sezione di Napoli</a:t>
            </a:r>
            <a:endParaRPr lang="en-US" sz="16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39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Arc 3"/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5" name="Arc 4"/>
          <p:cNvSpPr>
            <a:spLocks/>
          </p:cNvSpPr>
          <p:nvPr/>
        </p:nvSpPr>
        <p:spPr bwMode="auto">
          <a:xfrm rot="16200000" flipV="1">
            <a:off x="4392000" y="2106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5400000" scaled="0"/>
          </a:gradFill>
          <a:ln w="38100" cap="flat" cmpd="sng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 rot="-5400000">
            <a:off x="-2642422" y="3026664"/>
            <a:ext cx="56541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 pitchFamily="18" charset="0"/>
              </a:rPr>
              <a:t>Istituto Nazionale di Fisica Nucleare - Sezione di Napoli</a:t>
            </a: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2195736" y="8092"/>
            <a:ext cx="6933387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High-precision probe of the Hoyle state direct decay width</a:t>
            </a:r>
          </a:p>
        </p:txBody>
      </p:sp>
      <p:sp>
        <p:nvSpPr>
          <p:cNvPr id="58" name="Text Box 13"/>
          <p:cNvSpPr txBox="1">
            <a:spLocks noChangeArrowheads="1"/>
          </p:cNvSpPr>
          <p:nvPr/>
        </p:nvSpPr>
        <p:spPr bwMode="auto">
          <a:xfrm>
            <a:off x="3457" y="6565612"/>
            <a:ext cx="6900672" cy="292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FF"/>
                </a:solidFill>
              </a:rPr>
              <a:t>Daniele </a:t>
            </a:r>
            <a:r>
              <a:rPr lang="en-US" sz="1600" b="1" dirty="0" err="1">
                <a:solidFill>
                  <a:srgbClr val="FFFFFF"/>
                </a:solidFill>
              </a:rPr>
              <a:t>Dell’Aquila</a:t>
            </a:r>
            <a:r>
              <a:rPr lang="en-US" sz="1600" b="1" dirty="0">
                <a:solidFill>
                  <a:srgbClr val="FFFFFF"/>
                </a:solidFill>
              </a:rPr>
              <a:t> (dellaquila.daniele@gmail.com) – Galveston, May 15</a:t>
            </a:r>
            <a:r>
              <a:rPr lang="en-US" sz="1600" b="1" baseline="30000" dirty="0">
                <a:solidFill>
                  <a:srgbClr val="FFFFFF"/>
                </a:solidFill>
              </a:rPr>
              <a:t>th</a:t>
            </a:r>
            <a:r>
              <a:rPr lang="en-US" sz="1600" b="1" dirty="0">
                <a:solidFill>
                  <a:srgbClr val="FFFFFF"/>
                </a:solidFill>
              </a:rPr>
              <a:t> 2018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24" y="3178969"/>
            <a:ext cx="7253024" cy="3233934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5724128" y="2240812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it-IT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175112" y="1488693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70C0"/>
                </a:solidFill>
              </a:rPr>
              <a:t>3</a:t>
            </a:r>
            <a:r>
              <a:rPr lang="el-GR" sz="2400" b="1" dirty="0" smtClean="0">
                <a:solidFill>
                  <a:srgbClr val="0070C0"/>
                </a:solidFill>
              </a:rPr>
              <a:t>α</a:t>
            </a:r>
            <a:endParaRPr lang="it-IT" sz="2400" b="1" dirty="0">
              <a:solidFill>
                <a:srgbClr val="0070C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780046" y="1542149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α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847056" y="1133455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SuperOSCAR</a:t>
            </a:r>
            <a:endParaRPr lang="it-IT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6732240" y="2474607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it-IT" sz="2000" b="1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it-IT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=10.5 MeV</a:t>
            </a:r>
            <a:endParaRPr lang="it-IT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6241438" y="1593743"/>
            <a:ext cx="720080" cy="792088"/>
          </a:xfrm>
          <a:prstGeom prst="rect">
            <a:avLst/>
          </a:prstGeom>
          <a:solidFill>
            <a:srgbClr val="002060"/>
          </a:solidFill>
          <a:scene3d>
            <a:camera prst="isometricOffAxis1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6012160" y="1646803"/>
            <a:ext cx="720080" cy="792088"/>
          </a:xfrm>
          <a:prstGeom prst="rect">
            <a:avLst/>
          </a:prstGeom>
          <a:solidFill>
            <a:srgbClr val="002060"/>
          </a:solidFill>
          <a:scene3d>
            <a:camera prst="isometricOffAxis1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2123728" y="1502787"/>
            <a:ext cx="864096" cy="936104"/>
          </a:xfrm>
          <a:prstGeom prst="rect">
            <a:avLst/>
          </a:prstGeom>
          <a:solidFill>
            <a:schemeClr val="bg2"/>
          </a:solidFill>
          <a:ln>
            <a:solidFill>
              <a:srgbClr val="0070C0"/>
            </a:solidFill>
          </a:ln>
          <a:scene3d>
            <a:camera prst="isometricOffAxis1Right">
              <a:rot lat="975842" lon="18472856" rev="2143086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1" name="Connettore 2 20"/>
          <p:cNvCxnSpPr/>
          <p:nvPr/>
        </p:nvCxnSpPr>
        <p:spPr>
          <a:xfrm flipH="1" flipV="1">
            <a:off x="2699792" y="1758300"/>
            <a:ext cx="2220018" cy="660267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 flipH="1" flipV="1">
            <a:off x="2555776" y="2139826"/>
            <a:ext cx="2376265" cy="27874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 flipH="1" flipV="1">
            <a:off x="2411760" y="1800111"/>
            <a:ext cx="2508050" cy="618455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tangolo 23"/>
          <p:cNvSpPr/>
          <p:nvPr/>
        </p:nvSpPr>
        <p:spPr>
          <a:xfrm rot="4083369">
            <a:off x="4780106" y="2055820"/>
            <a:ext cx="751288" cy="655837"/>
          </a:xfrm>
          <a:prstGeom prst="rect">
            <a:avLst/>
          </a:prstGeom>
          <a:solidFill>
            <a:srgbClr val="008080"/>
          </a:solidFill>
          <a:scene3d>
            <a:camera prst="isometricLeftDown">
              <a:rot lat="2363387" lon="1958055" rev="21476174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5" name="Connettore 2 24"/>
          <p:cNvCxnSpPr/>
          <p:nvPr/>
        </p:nvCxnSpPr>
        <p:spPr>
          <a:xfrm flipH="1" flipV="1">
            <a:off x="5155750" y="2418567"/>
            <a:ext cx="1576490" cy="402571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 flipV="1">
            <a:off x="5472100" y="2088433"/>
            <a:ext cx="900100" cy="18612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4511336" y="1535886"/>
            <a:ext cx="105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008000"/>
                </a:solidFill>
              </a:rPr>
              <a:t>C</a:t>
            </a:r>
            <a:r>
              <a:rPr lang="it-IT" sz="2400" b="1" baseline="-25000" dirty="0" smtClean="0">
                <a:solidFill>
                  <a:srgbClr val="008000"/>
                </a:solidFill>
              </a:rPr>
              <a:t>3</a:t>
            </a:r>
            <a:r>
              <a:rPr lang="it-IT" sz="2400" b="1" dirty="0" smtClean="0">
                <a:solidFill>
                  <a:srgbClr val="008000"/>
                </a:solidFill>
              </a:rPr>
              <a:t>N</a:t>
            </a:r>
            <a:r>
              <a:rPr lang="it-IT" sz="2400" b="1" baseline="-25000" dirty="0" smtClean="0">
                <a:solidFill>
                  <a:srgbClr val="008000"/>
                </a:solidFill>
              </a:rPr>
              <a:t>6</a:t>
            </a:r>
            <a:r>
              <a:rPr lang="it-IT" sz="2400" b="1" dirty="0" smtClean="0">
                <a:solidFill>
                  <a:srgbClr val="008000"/>
                </a:solidFill>
              </a:rPr>
              <a:t>H</a:t>
            </a:r>
            <a:r>
              <a:rPr lang="it-IT" sz="2400" b="1" baseline="-25000" dirty="0" smtClean="0">
                <a:solidFill>
                  <a:srgbClr val="008000"/>
                </a:solidFill>
              </a:rPr>
              <a:t>6</a:t>
            </a:r>
            <a:endParaRPr lang="en-US" sz="2400" b="1" baseline="-25000" dirty="0">
              <a:solidFill>
                <a:srgbClr val="008000"/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6732240" y="980728"/>
            <a:ext cx="1556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i="1" dirty="0" err="1" smtClean="0">
                <a:solidFill>
                  <a:srgbClr val="FF0000"/>
                </a:solidFill>
              </a:rPr>
              <a:t>anticoincidence</a:t>
            </a:r>
            <a:r>
              <a:rPr lang="it-IT" sz="1600" b="1" i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it-IT" sz="1600" b="1" i="1" dirty="0" err="1" smtClean="0">
                <a:solidFill>
                  <a:srgbClr val="FF0000"/>
                </a:solidFill>
              </a:rPr>
              <a:t>telescope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640276" y="467380"/>
            <a:ext cx="4539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008000"/>
                </a:solidFill>
              </a:rPr>
              <a:t>Basic </a:t>
            </a:r>
            <a:r>
              <a:rPr lang="it-IT" sz="2400" i="1" dirty="0" smtClean="0">
                <a:solidFill>
                  <a:srgbClr val="008000"/>
                </a:solidFill>
              </a:rPr>
              <a:t>idea</a:t>
            </a:r>
            <a:r>
              <a:rPr lang="it-IT" sz="2400" dirty="0" smtClean="0">
                <a:solidFill>
                  <a:srgbClr val="008000"/>
                </a:solidFill>
              </a:rPr>
              <a:t> and </a:t>
            </a:r>
            <a:r>
              <a:rPr lang="it-IT" sz="2400" dirty="0" err="1" smtClean="0">
                <a:solidFill>
                  <a:srgbClr val="008000"/>
                </a:solidFill>
              </a:rPr>
              <a:t>experimental</a:t>
            </a:r>
            <a:r>
              <a:rPr lang="it-IT" sz="2400" dirty="0" smtClean="0">
                <a:solidFill>
                  <a:srgbClr val="008000"/>
                </a:solidFill>
              </a:rPr>
              <a:t> </a:t>
            </a:r>
            <a:r>
              <a:rPr lang="it-IT" sz="2400" i="1" dirty="0" smtClean="0">
                <a:solidFill>
                  <a:srgbClr val="008000"/>
                </a:solidFill>
              </a:rPr>
              <a:t>layout</a:t>
            </a:r>
            <a:endParaRPr lang="en-US" sz="2400" i="1" dirty="0">
              <a:solidFill>
                <a:srgbClr val="008000"/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5868144" y="4644425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it-IT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Connettore 2 31"/>
          <p:cNvCxnSpPr/>
          <p:nvPr/>
        </p:nvCxnSpPr>
        <p:spPr>
          <a:xfrm flipH="1" flipV="1">
            <a:off x="5011734" y="5013176"/>
            <a:ext cx="1576490" cy="402571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/>
          <p:cNvSpPr txBox="1"/>
          <p:nvPr/>
        </p:nvSpPr>
        <p:spPr>
          <a:xfrm>
            <a:off x="4788024" y="4293096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α</a:t>
            </a:r>
            <a:endParaRPr lang="it-IT" sz="3200" b="1" dirty="0">
              <a:solidFill>
                <a:srgbClr val="FF0000"/>
              </a:solidFill>
            </a:endParaRPr>
          </a:p>
        </p:txBody>
      </p:sp>
      <p:cxnSp>
        <p:nvCxnSpPr>
          <p:cNvPr id="34" name="Connettore 2 33"/>
          <p:cNvCxnSpPr/>
          <p:nvPr/>
        </p:nvCxnSpPr>
        <p:spPr>
          <a:xfrm flipV="1">
            <a:off x="4788024" y="4891009"/>
            <a:ext cx="450050" cy="3627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/>
          <p:cNvCxnSpPr/>
          <p:nvPr/>
        </p:nvCxnSpPr>
        <p:spPr>
          <a:xfrm flipH="1" flipV="1">
            <a:off x="4139952" y="4869157"/>
            <a:ext cx="648074" cy="42535"/>
          </a:xfrm>
          <a:prstGeom prst="straightConnector1">
            <a:avLst/>
          </a:prstGeom>
          <a:ln w="508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sellaDiTesto 38"/>
          <p:cNvSpPr txBox="1"/>
          <p:nvPr/>
        </p:nvSpPr>
        <p:spPr>
          <a:xfrm>
            <a:off x="3901243" y="4293096"/>
            <a:ext cx="8867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baseline="30000" dirty="0" smtClean="0">
                <a:solidFill>
                  <a:srgbClr val="0070C0"/>
                </a:solidFill>
              </a:rPr>
              <a:t>12</a:t>
            </a:r>
            <a:r>
              <a:rPr lang="it-IT" sz="3200" b="1" dirty="0" smtClean="0">
                <a:solidFill>
                  <a:srgbClr val="0070C0"/>
                </a:solidFill>
              </a:rPr>
              <a:t>C*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3131840" y="4263479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70C0"/>
                </a:solidFill>
              </a:rPr>
              <a:t>3</a:t>
            </a:r>
            <a:r>
              <a:rPr lang="el-GR" sz="2400" b="1" dirty="0" smtClean="0">
                <a:solidFill>
                  <a:srgbClr val="0070C0"/>
                </a:solidFill>
              </a:rPr>
              <a:t>α</a:t>
            </a:r>
            <a:endParaRPr lang="it-IT" sz="2400" b="1" dirty="0">
              <a:solidFill>
                <a:srgbClr val="0070C0"/>
              </a:solidFill>
            </a:endParaRPr>
          </a:p>
        </p:txBody>
      </p:sp>
      <p:cxnSp>
        <p:nvCxnSpPr>
          <p:cNvPr id="42" name="Connettore 2 41"/>
          <p:cNvCxnSpPr/>
          <p:nvPr/>
        </p:nvCxnSpPr>
        <p:spPr>
          <a:xfrm flipH="1" flipV="1">
            <a:off x="2915816" y="4585483"/>
            <a:ext cx="1283912" cy="283677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/>
          <p:cNvCxnSpPr/>
          <p:nvPr/>
        </p:nvCxnSpPr>
        <p:spPr>
          <a:xfrm flipH="1">
            <a:off x="2699790" y="4869157"/>
            <a:ext cx="1512170" cy="144019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/>
          <p:cNvCxnSpPr/>
          <p:nvPr/>
        </p:nvCxnSpPr>
        <p:spPr>
          <a:xfrm flipH="1" flipV="1">
            <a:off x="2627784" y="4818418"/>
            <a:ext cx="1571944" cy="50742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asellaDiTesto 64"/>
          <p:cNvSpPr txBox="1"/>
          <p:nvPr/>
        </p:nvSpPr>
        <p:spPr>
          <a:xfrm>
            <a:off x="4341560" y="4941168"/>
            <a:ext cx="734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baseline="30000" dirty="0" smtClean="0">
                <a:solidFill>
                  <a:srgbClr val="00B050"/>
                </a:solidFill>
              </a:rPr>
              <a:t>14</a:t>
            </a:r>
            <a:r>
              <a:rPr lang="it-IT" sz="3200" b="1" dirty="0" smtClean="0">
                <a:solidFill>
                  <a:srgbClr val="00B050"/>
                </a:solidFill>
              </a:rPr>
              <a:t>N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12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9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Arc 3"/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5" name="Arc 4"/>
          <p:cNvSpPr>
            <a:spLocks/>
          </p:cNvSpPr>
          <p:nvPr/>
        </p:nvSpPr>
        <p:spPr bwMode="auto">
          <a:xfrm rot="16200000" flipV="1">
            <a:off x="4392000" y="2106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5400000" scaled="0"/>
          </a:gradFill>
          <a:ln w="38100" cap="flat" cmpd="sng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 rot="-5400000">
            <a:off x="-2642422" y="3026664"/>
            <a:ext cx="56541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 pitchFamily="18" charset="0"/>
              </a:rPr>
              <a:t>Istituto Nazionale di Fisica Nucleare - Sezione di Napoli</a:t>
            </a: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2195736" y="8092"/>
            <a:ext cx="6933387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High-precision probe of the Hoyle state direct decay width</a:t>
            </a:r>
          </a:p>
        </p:txBody>
      </p:sp>
      <p:sp>
        <p:nvSpPr>
          <p:cNvPr id="58" name="Text Box 13"/>
          <p:cNvSpPr txBox="1">
            <a:spLocks noChangeArrowheads="1"/>
          </p:cNvSpPr>
          <p:nvPr/>
        </p:nvSpPr>
        <p:spPr bwMode="auto">
          <a:xfrm>
            <a:off x="3457" y="6565612"/>
            <a:ext cx="6900672" cy="292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FF"/>
                </a:solidFill>
              </a:rPr>
              <a:t>Daniele </a:t>
            </a:r>
            <a:r>
              <a:rPr lang="en-US" sz="1600" b="1" dirty="0" err="1">
                <a:solidFill>
                  <a:srgbClr val="FFFFFF"/>
                </a:solidFill>
              </a:rPr>
              <a:t>Dell’Aquila</a:t>
            </a:r>
            <a:r>
              <a:rPr lang="en-US" sz="1600" b="1" dirty="0">
                <a:solidFill>
                  <a:srgbClr val="FFFFFF"/>
                </a:solidFill>
              </a:rPr>
              <a:t> (dellaquila.daniele@gmail.com) – Galveston, May 15</a:t>
            </a:r>
            <a:r>
              <a:rPr lang="en-US" sz="1600" b="1" baseline="30000" dirty="0">
                <a:solidFill>
                  <a:srgbClr val="FFFFFF"/>
                </a:solidFill>
              </a:rPr>
              <a:t>th</a:t>
            </a:r>
            <a:r>
              <a:rPr lang="en-US" sz="1600" b="1" dirty="0">
                <a:solidFill>
                  <a:srgbClr val="FFFFFF"/>
                </a:solidFill>
              </a:rPr>
              <a:t> 2018</a:t>
            </a:r>
          </a:p>
        </p:txBody>
      </p:sp>
      <p:sp>
        <p:nvSpPr>
          <p:cNvPr id="8" name="Freccia a destra 7"/>
          <p:cNvSpPr/>
          <p:nvPr/>
        </p:nvSpPr>
        <p:spPr>
          <a:xfrm>
            <a:off x="3563888" y="3450012"/>
            <a:ext cx="576064" cy="76166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asellaDiTesto 21"/>
          <p:cNvSpPr txBox="1"/>
          <p:nvPr/>
        </p:nvSpPr>
        <p:spPr>
          <a:xfrm>
            <a:off x="5148064" y="5195332"/>
            <a:ext cx="33742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err="1" smtClean="0">
                <a:solidFill>
                  <a:srgbClr val="0070C0"/>
                </a:solidFill>
              </a:rPr>
              <a:t>Very</a:t>
            </a:r>
            <a:r>
              <a:rPr lang="it-IT" sz="1600" i="1" dirty="0" smtClean="0">
                <a:solidFill>
                  <a:srgbClr val="0070C0"/>
                </a:solidFill>
              </a:rPr>
              <a:t> precise </a:t>
            </a:r>
            <a:r>
              <a:rPr lang="it-IT" sz="1600" i="1" dirty="0" err="1" smtClean="0">
                <a:solidFill>
                  <a:srgbClr val="0070C0"/>
                </a:solidFill>
              </a:rPr>
              <a:t>selection</a:t>
            </a:r>
            <a:r>
              <a:rPr lang="it-IT" sz="1600" i="1" dirty="0" smtClean="0">
                <a:solidFill>
                  <a:srgbClr val="0070C0"/>
                </a:solidFill>
              </a:rPr>
              <a:t> of </a:t>
            </a:r>
            <a:r>
              <a:rPr lang="it-IT" sz="1600" i="1" dirty="0" err="1" smtClean="0">
                <a:solidFill>
                  <a:srgbClr val="0070C0"/>
                </a:solidFill>
              </a:rPr>
              <a:t>Hoyle</a:t>
            </a:r>
            <a:r>
              <a:rPr lang="it-IT" sz="1600" i="1" dirty="0" smtClean="0">
                <a:solidFill>
                  <a:srgbClr val="0070C0"/>
                </a:solidFill>
              </a:rPr>
              <a:t> </a:t>
            </a:r>
            <a:r>
              <a:rPr lang="it-IT" sz="1600" i="1" dirty="0" err="1" smtClean="0">
                <a:solidFill>
                  <a:srgbClr val="0070C0"/>
                </a:solidFill>
              </a:rPr>
              <a:t>states</a:t>
            </a:r>
            <a:r>
              <a:rPr lang="it-IT" sz="1600" i="1" dirty="0" smtClean="0">
                <a:solidFill>
                  <a:srgbClr val="0070C0"/>
                </a:solidFill>
              </a:rPr>
              <a:t>…</a:t>
            </a:r>
            <a:endParaRPr lang="en-US" sz="1600" i="1" dirty="0">
              <a:solidFill>
                <a:srgbClr val="0070C0"/>
              </a:solidFill>
            </a:endParaRPr>
          </a:p>
        </p:txBody>
      </p:sp>
      <p:grpSp>
        <p:nvGrpSpPr>
          <p:cNvPr id="24" name="Gruppo 23"/>
          <p:cNvGrpSpPr/>
          <p:nvPr/>
        </p:nvGrpSpPr>
        <p:grpSpPr>
          <a:xfrm>
            <a:off x="683936" y="2945956"/>
            <a:ext cx="3312000" cy="1534636"/>
            <a:chOff x="683936" y="4437112"/>
            <a:chExt cx="3312000" cy="1534636"/>
          </a:xfrm>
        </p:grpSpPr>
        <p:grpSp>
          <p:nvGrpSpPr>
            <p:cNvPr id="25" name="Gruppo 24"/>
            <p:cNvGrpSpPr/>
            <p:nvPr/>
          </p:nvGrpSpPr>
          <p:grpSpPr>
            <a:xfrm>
              <a:off x="683936" y="4877871"/>
              <a:ext cx="3312000" cy="1093877"/>
              <a:chOff x="6702624" y="1196260"/>
              <a:chExt cx="3312000" cy="1093877"/>
            </a:xfrm>
          </p:grpSpPr>
          <p:grpSp>
            <p:nvGrpSpPr>
              <p:cNvPr id="27" name="Gruppo 26"/>
              <p:cNvGrpSpPr/>
              <p:nvPr/>
            </p:nvGrpSpPr>
            <p:grpSpPr>
              <a:xfrm>
                <a:off x="6702624" y="1196260"/>
                <a:ext cx="3312000" cy="1093877"/>
                <a:chOff x="6702624" y="1196260"/>
                <a:chExt cx="3312000" cy="1093877"/>
              </a:xfrm>
            </p:grpSpPr>
            <p:pic>
              <p:nvPicPr>
                <p:cNvPr id="29" name="Picture 5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6199"/>
                <a:stretch/>
              </p:blipFill>
              <p:spPr bwMode="auto">
                <a:xfrm>
                  <a:off x="6702624" y="1196260"/>
                  <a:ext cx="3312000" cy="10938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0" name="Rettangolo 29"/>
                <p:cNvSpPr/>
                <p:nvPr/>
              </p:nvSpPr>
              <p:spPr>
                <a:xfrm>
                  <a:off x="7498928" y="1965613"/>
                  <a:ext cx="360040" cy="23148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8" name="CasellaDiTesto 27"/>
              <p:cNvSpPr txBox="1"/>
              <p:nvPr/>
            </p:nvSpPr>
            <p:spPr>
              <a:xfrm>
                <a:off x="7504132" y="1963440"/>
                <a:ext cx="43954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b="1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100</a:t>
                </a:r>
                <a:endParaRPr lang="en-US" sz="20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6" name="CasellaDiTesto 25"/>
            <p:cNvSpPr txBox="1"/>
            <p:nvPr/>
          </p:nvSpPr>
          <p:spPr>
            <a:xfrm>
              <a:off x="713552" y="4437112"/>
              <a:ext cx="15560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i="1" dirty="0" err="1" smtClean="0">
                  <a:solidFill>
                    <a:srgbClr val="FF0000"/>
                  </a:solidFill>
                </a:rPr>
                <a:t>anticoincidence</a:t>
              </a:r>
              <a:r>
                <a:rPr lang="it-IT" sz="1600" b="1" i="1" dirty="0" smtClean="0">
                  <a:solidFill>
                    <a:srgbClr val="FF0000"/>
                  </a:solidFill>
                </a:rPr>
                <a:t> </a:t>
              </a:r>
            </a:p>
            <a:p>
              <a:r>
                <a:rPr lang="it-IT" sz="1600" b="1" i="1" dirty="0" err="1" smtClean="0">
                  <a:solidFill>
                    <a:srgbClr val="FF0000"/>
                  </a:solidFill>
                </a:rPr>
                <a:t>telescope</a:t>
              </a:r>
              <a:endParaRPr lang="en-US" sz="1600" b="1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1" name="CasellaDiTesto 30"/>
          <p:cNvSpPr txBox="1"/>
          <p:nvPr/>
        </p:nvSpPr>
        <p:spPr>
          <a:xfrm>
            <a:off x="467544" y="404664"/>
            <a:ext cx="3453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008000"/>
                </a:solidFill>
              </a:rPr>
              <a:t>The anti-</a:t>
            </a:r>
            <a:r>
              <a:rPr lang="it-IT" sz="2000" dirty="0" err="1" smtClean="0">
                <a:solidFill>
                  <a:srgbClr val="008000"/>
                </a:solidFill>
              </a:rPr>
              <a:t>coincidence</a:t>
            </a:r>
            <a:r>
              <a:rPr lang="it-IT" sz="2000" dirty="0" smtClean="0">
                <a:solidFill>
                  <a:srgbClr val="008000"/>
                </a:solidFill>
              </a:rPr>
              <a:t> </a:t>
            </a:r>
            <a:r>
              <a:rPr lang="it-IT" sz="2000" dirty="0" err="1" smtClean="0">
                <a:solidFill>
                  <a:srgbClr val="008000"/>
                </a:solidFill>
              </a:rPr>
              <a:t>technique</a:t>
            </a:r>
            <a:endParaRPr lang="en-US" sz="2000" dirty="0">
              <a:solidFill>
                <a:srgbClr val="008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31283"/>
            <a:ext cx="3312368" cy="2453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040958" y="2276872"/>
            <a:ext cx="4779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rgbClr val="7030A0"/>
                </a:solidFill>
              </a:rPr>
              <a:t>single-</a:t>
            </a:r>
            <a:r>
              <a:rPr lang="it-IT" sz="1600" dirty="0" err="1" smtClean="0">
                <a:solidFill>
                  <a:srgbClr val="7030A0"/>
                </a:solidFill>
              </a:rPr>
              <a:t>particle</a:t>
            </a:r>
            <a:r>
              <a:rPr lang="it-IT" sz="1600" dirty="0" smtClean="0">
                <a:solidFill>
                  <a:srgbClr val="7030A0"/>
                </a:solidFill>
              </a:rPr>
              <a:t> </a:t>
            </a:r>
            <a:r>
              <a:rPr lang="it-IT" sz="1600" dirty="0" err="1" smtClean="0">
                <a:solidFill>
                  <a:srgbClr val="7030A0"/>
                </a:solidFill>
              </a:rPr>
              <a:t>energy</a:t>
            </a:r>
            <a:r>
              <a:rPr lang="it-IT" sz="1600" dirty="0" smtClean="0">
                <a:solidFill>
                  <a:srgbClr val="7030A0"/>
                </a:solidFill>
              </a:rPr>
              <a:t> </a:t>
            </a:r>
            <a:r>
              <a:rPr lang="it-IT" sz="1600" dirty="0" err="1" smtClean="0">
                <a:solidFill>
                  <a:srgbClr val="7030A0"/>
                </a:solidFill>
              </a:rPr>
              <a:t>spectrum</a:t>
            </a:r>
            <a:r>
              <a:rPr lang="it-IT" sz="1600" dirty="0" smtClean="0">
                <a:solidFill>
                  <a:srgbClr val="7030A0"/>
                </a:solidFill>
              </a:rPr>
              <a:t> with the anti-</a:t>
            </a:r>
            <a:r>
              <a:rPr lang="it-IT" sz="1600" dirty="0" err="1" smtClean="0">
                <a:solidFill>
                  <a:srgbClr val="7030A0"/>
                </a:solidFill>
              </a:rPr>
              <a:t>telescope</a:t>
            </a:r>
            <a:endParaRPr lang="it-IT" sz="1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47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02" y="4048497"/>
            <a:ext cx="3168352" cy="234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Arc 3"/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5" name="Arc 4"/>
          <p:cNvSpPr>
            <a:spLocks/>
          </p:cNvSpPr>
          <p:nvPr/>
        </p:nvSpPr>
        <p:spPr bwMode="auto">
          <a:xfrm rot="16200000" flipV="1">
            <a:off x="4392000" y="2106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5400000" scaled="0"/>
          </a:gradFill>
          <a:ln w="38100" cap="flat" cmpd="sng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 rot="-5400000">
            <a:off x="-2642422" y="3026664"/>
            <a:ext cx="56541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 pitchFamily="18" charset="0"/>
              </a:rPr>
              <a:t>Istituto Nazionale di Fisica Nucleare - Sezione di Napoli</a:t>
            </a: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2195736" y="8092"/>
            <a:ext cx="6933387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High-precision probe of the Hoyle state direct decay width</a:t>
            </a:r>
          </a:p>
        </p:txBody>
      </p:sp>
      <p:sp>
        <p:nvSpPr>
          <p:cNvPr id="58" name="Text Box 13"/>
          <p:cNvSpPr txBox="1">
            <a:spLocks noChangeArrowheads="1"/>
          </p:cNvSpPr>
          <p:nvPr/>
        </p:nvSpPr>
        <p:spPr bwMode="auto">
          <a:xfrm>
            <a:off x="3457" y="6565612"/>
            <a:ext cx="6900672" cy="292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FF"/>
                </a:solidFill>
              </a:rPr>
              <a:t>Daniele </a:t>
            </a:r>
            <a:r>
              <a:rPr lang="en-US" sz="1600" b="1" dirty="0" err="1">
                <a:solidFill>
                  <a:srgbClr val="FFFFFF"/>
                </a:solidFill>
              </a:rPr>
              <a:t>Dell’Aquila</a:t>
            </a:r>
            <a:r>
              <a:rPr lang="en-US" sz="1600" b="1" dirty="0">
                <a:solidFill>
                  <a:srgbClr val="FFFFFF"/>
                </a:solidFill>
              </a:rPr>
              <a:t> (dellaquila.daniele@gmail.com) – Galveston, May 15</a:t>
            </a:r>
            <a:r>
              <a:rPr lang="en-US" sz="1600" b="1" baseline="30000" dirty="0">
                <a:solidFill>
                  <a:srgbClr val="FFFFFF"/>
                </a:solidFill>
              </a:rPr>
              <a:t>th</a:t>
            </a:r>
            <a:r>
              <a:rPr lang="en-US" sz="1600" b="1" dirty="0">
                <a:solidFill>
                  <a:srgbClr val="FFFFFF"/>
                </a:solidFill>
              </a:rPr>
              <a:t> 2018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67544" y="404664"/>
            <a:ext cx="3133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008000"/>
                </a:solidFill>
              </a:rPr>
              <a:t>The </a:t>
            </a:r>
            <a:r>
              <a:rPr lang="it-IT" sz="2000" dirty="0" err="1" smtClean="0">
                <a:solidFill>
                  <a:srgbClr val="008000"/>
                </a:solidFill>
              </a:rPr>
              <a:t>superOSCAR</a:t>
            </a:r>
            <a:r>
              <a:rPr lang="it-IT" sz="2000" dirty="0" smtClean="0">
                <a:solidFill>
                  <a:srgbClr val="008000"/>
                </a:solidFill>
              </a:rPr>
              <a:t> </a:t>
            </a:r>
            <a:r>
              <a:rPr lang="it-IT" sz="2000" dirty="0" err="1" smtClean="0">
                <a:solidFill>
                  <a:srgbClr val="008000"/>
                </a:solidFill>
              </a:rPr>
              <a:t>hodoscope</a:t>
            </a:r>
            <a:endParaRPr lang="en-US" sz="2000" dirty="0"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/>
              <p:cNvSpPr txBox="1"/>
              <p:nvPr/>
            </p:nvSpPr>
            <p:spPr>
              <a:xfrm>
                <a:off x="3769094" y="836712"/>
                <a:ext cx="541141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it-IT" sz="1400" dirty="0" smtClean="0"/>
                  <a:t>64 Hamamatsu S-3590 300</a:t>
                </a:r>
                <a:r>
                  <a:rPr lang="it-IT" sz="1400" dirty="0" smtClean="0">
                    <a:latin typeface="Symbol" pitchFamily="18" charset="2"/>
                  </a:rPr>
                  <a:t>m</a:t>
                </a:r>
                <a:r>
                  <a:rPr lang="it-IT" sz="1400" dirty="0" smtClean="0"/>
                  <a:t>m </a:t>
                </a:r>
                <a:r>
                  <a:rPr lang="it-IT" sz="1400" dirty="0" err="1" smtClean="0"/>
                  <a:t>silicon</a:t>
                </a:r>
                <a:r>
                  <a:rPr lang="it-IT" sz="1400" dirty="0" smtClean="0"/>
                  <a:t> </a:t>
                </a:r>
                <a:r>
                  <a:rPr lang="it-IT" sz="1400" dirty="0" err="1" smtClean="0"/>
                  <a:t>pads</a:t>
                </a:r>
                <a:r>
                  <a:rPr lang="it-IT" sz="1400" dirty="0" smtClean="0"/>
                  <a:t> (1cmx1cm </a:t>
                </a:r>
                <a:r>
                  <a:rPr lang="it-IT" sz="1400" dirty="0" err="1" smtClean="0"/>
                  <a:t>active</a:t>
                </a:r>
                <a:r>
                  <a:rPr lang="it-IT" sz="1400" dirty="0" smtClean="0"/>
                  <a:t> area);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sz="1400" b="0" i="1" smtClean="0">
                        <a:latin typeface="Cambria Math"/>
                      </a:rPr>
                      <m:t>≈0.125 </m:t>
                    </m:r>
                    <m:r>
                      <a:rPr lang="it-IT" sz="1400" b="0" i="1" smtClean="0">
                        <a:latin typeface="Cambria Math"/>
                      </a:rPr>
                      <m:t>𝑐𝑚</m:t>
                    </m:r>
                  </m:oMath>
                </a14:m>
                <a:r>
                  <a:rPr lang="en-US" sz="1400" dirty="0" smtClean="0"/>
                  <a:t> ceramic frame;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it-IT" sz="1400" dirty="0" smtClean="0"/>
                  <a:t>4 </a:t>
                </a:r>
                <a:r>
                  <a:rPr lang="it-IT" sz="1400" dirty="0" err="1" smtClean="0"/>
                  <a:t>modules</a:t>
                </a:r>
                <a:r>
                  <a:rPr lang="it-IT" sz="1400" dirty="0" smtClean="0"/>
                  <a:t> 4x4 </a:t>
                </a:r>
                <a:r>
                  <a:rPr lang="it-IT" sz="1400" dirty="0" err="1" smtClean="0"/>
                  <a:t>pads</a:t>
                </a:r>
                <a:r>
                  <a:rPr lang="it-IT" sz="1400" dirty="0" smtClean="0"/>
                  <a:t> in 2x2 </a:t>
                </a:r>
                <a:r>
                  <a:rPr lang="it-IT" sz="1400" dirty="0" err="1" smtClean="0"/>
                  <a:t>configuration</a:t>
                </a:r>
                <a:r>
                  <a:rPr lang="it-IT" sz="1400" dirty="0" smtClean="0"/>
                  <a:t>; 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it-IT" sz="1400" dirty="0" smtClean="0"/>
                  <a:t>4 </a:t>
                </a:r>
                <a:r>
                  <a:rPr lang="it-IT" sz="1400" dirty="0" err="1" smtClean="0"/>
                  <a:t>pre-amplifiers</a:t>
                </a:r>
                <a:r>
                  <a:rPr lang="it-IT" sz="1400" dirty="0" smtClean="0"/>
                  <a:t> Net Instruments NPA-16FE (16 </a:t>
                </a:r>
                <a:r>
                  <a:rPr lang="it-IT" sz="1400" dirty="0" err="1" smtClean="0"/>
                  <a:t>chs</a:t>
                </a:r>
                <a:r>
                  <a:rPr lang="it-IT" sz="1400" dirty="0" smtClean="0"/>
                  <a:t>);</a:t>
                </a:r>
              </a:p>
            </p:txBody>
          </p:sp>
        </mc:Choice>
        <mc:Fallback xmlns=""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094" y="836712"/>
                <a:ext cx="5411418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113" t="-1274" b="-509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magin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094" y="1757563"/>
            <a:ext cx="2891451" cy="206532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603371" y="2117603"/>
            <a:ext cx="1909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3a source </a:t>
            </a:r>
            <a:r>
              <a:rPr lang="it-IT" sz="1400" dirty="0" smtClean="0">
                <a:sym typeface="Wingdings" pitchFamily="2" charset="2"/>
              </a:rPr>
              <a:t> </a:t>
            </a:r>
          </a:p>
          <a:p>
            <a:r>
              <a:rPr lang="it-IT" sz="1400" dirty="0" smtClean="0"/>
              <a:t>0.2% </a:t>
            </a:r>
            <a:r>
              <a:rPr lang="it-IT" sz="1400" dirty="0" err="1" smtClean="0"/>
              <a:t>energy</a:t>
            </a:r>
            <a:r>
              <a:rPr lang="it-IT" sz="1400" dirty="0" smtClean="0"/>
              <a:t> </a:t>
            </a:r>
            <a:r>
              <a:rPr lang="it-IT" sz="1400" dirty="0" err="1" smtClean="0"/>
              <a:t>resolution</a:t>
            </a:r>
            <a:r>
              <a:rPr lang="it-IT" sz="1400" dirty="0" smtClean="0"/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3061813" cy="3039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4041339" y="4242574"/>
            <a:ext cx="5102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0070C0"/>
                </a:solidFill>
              </a:rPr>
              <a:t>single-</a:t>
            </a:r>
            <a:r>
              <a:rPr lang="it-IT" sz="1600" dirty="0" err="1" smtClean="0">
                <a:solidFill>
                  <a:srgbClr val="0070C0"/>
                </a:solidFill>
              </a:rPr>
              <a:t>particle</a:t>
            </a:r>
            <a:r>
              <a:rPr lang="it-IT" sz="1600" dirty="0" smtClean="0"/>
              <a:t> </a:t>
            </a:r>
            <a:r>
              <a:rPr lang="it-IT" sz="1600" dirty="0" err="1" smtClean="0"/>
              <a:t>energy</a:t>
            </a:r>
            <a:r>
              <a:rPr lang="it-IT" sz="1600" dirty="0" smtClean="0"/>
              <a:t> </a:t>
            </a:r>
            <a:r>
              <a:rPr lang="it-IT" sz="1600" dirty="0" err="1" smtClean="0"/>
              <a:t>spectrum</a:t>
            </a:r>
            <a:r>
              <a:rPr lang="it-IT" sz="1600" dirty="0" smtClean="0"/>
              <a:t> in the </a:t>
            </a:r>
            <a:r>
              <a:rPr lang="it-IT" sz="1600" dirty="0" smtClean="0">
                <a:solidFill>
                  <a:srgbClr val="0070C0"/>
                </a:solidFill>
              </a:rPr>
              <a:t>anti-</a:t>
            </a:r>
            <a:r>
              <a:rPr lang="it-IT" sz="1600" dirty="0" err="1" smtClean="0">
                <a:solidFill>
                  <a:srgbClr val="0070C0"/>
                </a:solidFill>
              </a:rPr>
              <a:t>telescope</a:t>
            </a:r>
            <a:endParaRPr lang="it-IT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33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22973"/>
            <a:ext cx="3421360" cy="2475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Arc 3"/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5" name="Arc 4"/>
          <p:cNvSpPr>
            <a:spLocks/>
          </p:cNvSpPr>
          <p:nvPr/>
        </p:nvSpPr>
        <p:spPr bwMode="auto">
          <a:xfrm rot="16200000" flipV="1">
            <a:off x="4392000" y="2106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5400000" scaled="0"/>
          </a:gradFill>
          <a:ln w="38100" cap="flat" cmpd="sng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 rot="-5400000">
            <a:off x="-2642422" y="3026664"/>
            <a:ext cx="56541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 pitchFamily="18" charset="0"/>
              </a:rPr>
              <a:t>Istituto Nazionale di Fisica Nucleare - Sezione di Napoli</a:t>
            </a: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2195736" y="8092"/>
            <a:ext cx="6933387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High-precision probe of the Hoyle state direct decay width</a:t>
            </a:r>
          </a:p>
        </p:txBody>
      </p:sp>
      <p:sp>
        <p:nvSpPr>
          <p:cNvPr id="58" name="Text Box 13"/>
          <p:cNvSpPr txBox="1">
            <a:spLocks noChangeArrowheads="1"/>
          </p:cNvSpPr>
          <p:nvPr/>
        </p:nvSpPr>
        <p:spPr bwMode="auto">
          <a:xfrm>
            <a:off x="3457" y="6565612"/>
            <a:ext cx="6900672" cy="292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FF"/>
                </a:solidFill>
              </a:rPr>
              <a:t>Daniele </a:t>
            </a:r>
            <a:r>
              <a:rPr lang="en-US" sz="1600" b="1" dirty="0" err="1">
                <a:solidFill>
                  <a:srgbClr val="FFFFFF"/>
                </a:solidFill>
              </a:rPr>
              <a:t>Dell’Aquila</a:t>
            </a:r>
            <a:r>
              <a:rPr lang="en-US" sz="1600" b="1" dirty="0">
                <a:solidFill>
                  <a:srgbClr val="FFFFFF"/>
                </a:solidFill>
              </a:rPr>
              <a:t> (dellaquila.daniele@gmail.com) – Galveston, May 15</a:t>
            </a:r>
            <a:r>
              <a:rPr lang="en-US" sz="1600" b="1" baseline="30000" dirty="0">
                <a:solidFill>
                  <a:srgbClr val="FFFFFF"/>
                </a:solidFill>
              </a:rPr>
              <a:t>th</a:t>
            </a:r>
            <a:r>
              <a:rPr lang="en-US" sz="1600" b="1" dirty="0">
                <a:solidFill>
                  <a:srgbClr val="FFFFFF"/>
                </a:solidFill>
              </a:rPr>
              <a:t> 2018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67544" y="404664"/>
            <a:ext cx="3133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008000"/>
                </a:solidFill>
              </a:rPr>
              <a:t>The </a:t>
            </a:r>
            <a:r>
              <a:rPr lang="it-IT" sz="2000" dirty="0" err="1" smtClean="0">
                <a:solidFill>
                  <a:srgbClr val="008000"/>
                </a:solidFill>
              </a:rPr>
              <a:t>superOSCAR</a:t>
            </a:r>
            <a:r>
              <a:rPr lang="it-IT" sz="2000" dirty="0" smtClean="0">
                <a:solidFill>
                  <a:srgbClr val="008000"/>
                </a:solidFill>
              </a:rPr>
              <a:t> </a:t>
            </a:r>
            <a:r>
              <a:rPr lang="it-IT" sz="2000" dirty="0" err="1" smtClean="0">
                <a:solidFill>
                  <a:srgbClr val="008000"/>
                </a:solidFill>
              </a:rPr>
              <a:t>hodoscope</a:t>
            </a:r>
            <a:endParaRPr lang="en-US" sz="2000" dirty="0"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/>
              <p:cNvSpPr txBox="1"/>
              <p:nvPr/>
            </p:nvSpPr>
            <p:spPr>
              <a:xfrm>
                <a:off x="3769094" y="836712"/>
                <a:ext cx="541141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it-IT" sz="1400" dirty="0" smtClean="0"/>
                  <a:t>64 Hamamatsu S-3590 300</a:t>
                </a:r>
                <a:r>
                  <a:rPr lang="it-IT" sz="1400" dirty="0" smtClean="0">
                    <a:latin typeface="Symbol" pitchFamily="18" charset="2"/>
                  </a:rPr>
                  <a:t>m</a:t>
                </a:r>
                <a:r>
                  <a:rPr lang="it-IT" sz="1400" dirty="0" smtClean="0"/>
                  <a:t>m </a:t>
                </a:r>
                <a:r>
                  <a:rPr lang="it-IT" sz="1400" dirty="0" err="1" smtClean="0"/>
                  <a:t>silicon</a:t>
                </a:r>
                <a:r>
                  <a:rPr lang="it-IT" sz="1400" dirty="0" smtClean="0"/>
                  <a:t> </a:t>
                </a:r>
                <a:r>
                  <a:rPr lang="it-IT" sz="1400" dirty="0" err="1" smtClean="0"/>
                  <a:t>pads</a:t>
                </a:r>
                <a:r>
                  <a:rPr lang="it-IT" sz="1400" dirty="0" smtClean="0"/>
                  <a:t> (1cmx1cm </a:t>
                </a:r>
                <a:r>
                  <a:rPr lang="it-IT" sz="1400" dirty="0" err="1" smtClean="0"/>
                  <a:t>active</a:t>
                </a:r>
                <a:r>
                  <a:rPr lang="it-IT" sz="1400" dirty="0" smtClean="0"/>
                  <a:t> area);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sz="1400" b="0" i="1" smtClean="0">
                        <a:latin typeface="Cambria Math"/>
                      </a:rPr>
                      <m:t>≈0.125 </m:t>
                    </m:r>
                    <m:r>
                      <a:rPr lang="it-IT" sz="1400" b="0" i="1" smtClean="0">
                        <a:latin typeface="Cambria Math"/>
                      </a:rPr>
                      <m:t>𝑐𝑚</m:t>
                    </m:r>
                  </m:oMath>
                </a14:m>
                <a:r>
                  <a:rPr lang="en-US" sz="1400" dirty="0" smtClean="0"/>
                  <a:t> ceramic frame;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it-IT" sz="1400" dirty="0" smtClean="0"/>
                  <a:t>4 </a:t>
                </a:r>
                <a:r>
                  <a:rPr lang="it-IT" sz="1400" dirty="0" err="1" smtClean="0"/>
                  <a:t>modules</a:t>
                </a:r>
                <a:r>
                  <a:rPr lang="it-IT" sz="1400" dirty="0" smtClean="0"/>
                  <a:t> 4x4 </a:t>
                </a:r>
                <a:r>
                  <a:rPr lang="it-IT" sz="1400" dirty="0" err="1" smtClean="0"/>
                  <a:t>pads</a:t>
                </a:r>
                <a:r>
                  <a:rPr lang="it-IT" sz="1400" dirty="0" smtClean="0"/>
                  <a:t> in 2x2 </a:t>
                </a:r>
                <a:r>
                  <a:rPr lang="it-IT" sz="1400" dirty="0" err="1" smtClean="0"/>
                  <a:t>configuration</a:t>
                </a:r>
                <a:r>
                  <a:rPr lang="it-IT" sz="1400" dirty="0" smtClean="0"/>
                  <a:t>; 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it-IT" sz="1400" dirty="0" smtClean="0"/>
                  <a:t>4 </a:t>
                </a:r>
                <a:r>
                  <a:rPr lang="it-IT" sz="1400" dirty="0" err="1" smtClean="0"/>
                  <a:t>pre-amplifiers</a:t>
                </a:r>
                <a:r>
                  <a:rPr lang="it-IT" sz="1400" dirty="0" smtClean="0"/>
                  <a:t> Net Instruments NPA-16FE (16 </a:t>
                </a:r>
                <a:r>
                  <a:rPr lang="it-IT" sz="1400" dirty="0" err="1" smtClean="0"/>
                  <a:t>chs</a:t>
                </a:r>
                <a:r>
                  <a:rPr lang="it-IT" sz="1400" dirty="0" smtClean="0"/>
                  <a:t>);</a:t>
                </a:r>
              </a:p>
            </p:txBody>
          </p:sp>
        </mc:Choice>
        <mc:Fallback xmlns=""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094" y="836712"/>
                <a:ext cx="5411418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113" t="-1274" b="-509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magin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094" y="1757563"/>
            <a:ext cx="2891451" cy="206532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603371" y="2117603"/>
            <a:ext cx="1909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3a source </a:t>
            </a:r>
            <a:r>
              <a:rPr lang="it-IT" sz="1400" dirty="0" smtClean="0">
                <a:sym typeface="Wingdings" pitchFamily="2" charset="2"/>
              </a:rPr>
              <a:t> </a:t>
            </a:r>
          </a:p>
          <a:p>
            <a:r>
              <a:rPr lang="it-IT" sz="1400" dirty="0" smtClean="0"/>
              <a:t>0.2% </a:t>
            </a:r>
            <a:r>
              <a:rPr lang="it-IT" sz="1400" dirty="0" err="1" smtClean="0"/>
              <a:t>energy</a:t>
            </a:r>
            <a:r>
              <a:rPr lang="it-IT" sz="1400" dirty="0" smtClean="0"/>
              <a:t> </a:t>
            </a:r>
            <a:r>
              <a:rPr lang="it-IT" sz="1400" dirty="0" err="1" smtClean="0"/>
              <a:t>resolution</a:t>
            </a:r>
            <a:r>
              <a:rPr lang="it-IT" sz="1400" dirty="0" smtClean="0"/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3061813" cy="3039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4041339" y="4242574"/>
            <a:ext cx="5102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0070C0"/>
                </a:solidFill>
              </a:rPr>
              <a:t>single-</a:t>
            </a:r>
            <a:r>
              <a:rPr lang="it-IT" sz="1600" dirty="0" err="1" smtClean="0">
                <a:solidFill>
                  <a:srgbClr val="0070C0"/>
                </a:solidFill>
              </a:rPr>
              <a:t>particle</a:t>
            </a:r>
            <a:r>
              <a:rPr lang="it-IT" sz="1600" dirty="0" smtClean="0"/>
              <a:t> </a:t>
            </a:r>
            <a:r>
              <a:rPr lang="it-IT" sz="1600" dirty="0" err="1" smtClean="0"/>
              <a:t>energy</a:t>
            </a:r>
            <a:r>
              <a:rPr lang="it-IT" sz="1600" dirty="0" smtClean="0"/>
              <a:t> </a:t>
            </a:r>
            <a:r>
              <a:rPr lang="it-IT" sz="1600" dirty="0" err="1" smtClean="0"/>
              <a:t>spectrum</a:t>
            </a:r>
            <a:r>
              <a:rPr lang="it-IT" sz="1600" dirty="0" smtClean="0"/>
              <a:t> in the </a:t>
            </a:r>
            <a:r>
              <a:rPr lang="it-IT" sz="1600" dirty="0" smtClean="0">
                <a:solidFill>
                  <a:srgbClr val="0070C0"/>
                </a:solidFill>
              </a:rPr>
              <a:t>anti-</a:t>
            </a:r>
            <a:r>
              <a:rPr lang="it-IT" sz="1600" dirty="0" err="1" smtClean="0">
                <a:solidFill>
                  <a:srgbClr val="0070C0"/>
                </a:solidFill>
              </a:rPr>
              <a:t>telescope</a:t>
            </a:r>
            <a:endParaRPr lang="it-IT" sz="1600" dirty="0">
              <a:solidFill>
                <a:srgbClr val="0070C0"/>
              </a:solidFill>
            </a:endParaRPr>
          </a:p>
        </p:txBody>
      </p:sp>
      <p:sp>
        <p:nvSpPr>
          <p:cNvPr id="8" name="Freccia in giù 7"/>
          <p:cNvSpPr/>
          <p:nvPr/>
        </p:nvSpPr>
        <p:spPr>
          <a:xfrm>
            <a:off x="5940152" y="4725144"/>
            <a:ext cx="360040" cy="5353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3995936" y="5445224"/>
            <a:ext cx="5148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0070C0"/>
                </a:solidFill>
              </a:rPr>
              <a:t>single-</a:t>
            </a:r>
            <a:r>
              <a:rPr lang="it-IT" sz="1600" dirty="0" err="1" smtClean="0">
                <a:solidFill>
                  <a:srgbClr val="0070C0"/>
                </a:solidFill>
              </a:rPr>
              <a:t>particle</a:t>
            </a:r>
            <a:r>
              <a:rPr lang="it-IT" sz="1600" dirty="0" smtClean="0">
                <a:solidFill>
                  <a:srgbClr val="0070C0"/>
                </a:solidFill>
              </a:rPr>
              <a:t> </a:t>
            </a:r>
            <a:r>
              <a:rPr lang="it-IT" sz="1600" dirty="0" err="1" smtClean="0"/>
              <a:t>energy</a:t>
            </a:r>
            <a:r>
              <a:rPr lang="it-IT" sz="1600" dirty="0" smtClean="0"/>
              <a:t> </a:t>
            </a:r>
            <a:r>
              <a:rPr lang="it-IT" sz="1600" dirty="0" err="1" smtClean="0"/>
              <a:t>spectrum</a:t>
            </a:r>
            <a:r>
              <a:rPr lang="it-IT" sz="1600" dirty="0" smtClean="0"/>
              <a:t> (4-particles </a:t>
            </a:r>
            <a:r>
              <a:rPr lang="it-IT" sz="1600" dirty="0" err="1" smtClean="0"/>
              <a:t>fully-reconstructed</a:t>
            </a:r>
            <a:r>
              <a:rPr lang="it-IT" sz="1600" dirty="0" smtClean="0"/>
              <a:t> </a:t>
            </a:r>
            <a:r>
              <a:rPr lang="it-IT" sz="1600" dirty="0" err="1" smtClean="0"/>
              <a:t>events</a:t>
            </a:r>
            <a:r>
              <a:rPr lang="it-IT" sz="1600" dirty="0" smtClean="0"/>
              <a:t> </a:t>
            </a:r>
            <a:r>
              <a:rPr lang="it-IT" sz="1600" dirty="0" smtClean="0">
                <a:sym typeface="Wingdings" pitchFamily="2" charset="2"/>
              </a:rPr>
              <a:t> </a:t>
            </a:r>
            <a:r>
              <a:rPr lang="it-IT" sz="1600" dirty="0" err="1" smtClean="0">
                <a:solidFill>
                  <a:srgbClr val="FF0000"/>
                </a:solidFill>
                <a:sym typeface="Wingdings" pitchFamily="2" charset="2"/>
              </a:rPr>
              <a:t>superOSCAR</a:t>
            </a:r>
            <a:r>
              <a:rPr lang="it-IT" sz="1600" dirty="0" smtClean="0">
                <a:sym typeface="Wingdings" pitchFamily="2" charset="2"/>
              </a:rPr>
              <a:t>)</a:t>
            </a:r>
            <a:endParaRPr lang="it-IT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70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04" y="2929281"/>
            <a:ext cx="3431819" cy="2515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Arc 3"/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5" name="Arc 4"/>
          <p:cNvSpPr>
            <a:spLocks/>
          </p:cNvSpPr>
          <p:nvPr/>
        </p:nvSpPr>
        <p:spPr bwMode="auto">
          <a:xfrm rot="16200000" flipV="1">
            <a:off x="4392000" y="2106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5400000" scaled="0"/>
          </a:gradFill>
          <a:ln w="38100" cap="flat" cmpd="sng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 rot="-5400000">
            <a:off x="-2642422" y="3026664"/>
            <a:ext cx="56541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 pitchFamily="18" charset="0"/>
              </a:rPr>
              <a:t>Istituto Nazionale di Fisica Nucleare - Sezione di Napoli</a:t>
            </a: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2195736" y="8092"/>
            <a:ext cx="6933387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High-precision probe of the Hoyle state direct decay width</a:t>
            </a:r>
          </a:p>
        </p:txBody>
      </p:sp>
      <p:sp>
        <p:nvSpPr>
          <p:cNvPr id="58" name="Text Box 13"/>
          <p:cNvSpPr txBox="1">
            <a:spLocks noChangeArrowheads="1"/>
          </p:cNvSpPr>
          <p:nvPr/>
        </p:nvSpPr>
        <p:spPr bwMode="auto">
          <a:xfrm>
            <a:off x="3457" y="6565612"/>
            <a:ext cx="6900672" cy="292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FF"/>
                </a:solidFill>
              </a:rPr>
              <a:t>Daniele </a:t>
            </a:r>
            <a:r>
              <a:rPr lang="en-US" sz="1600" b="1" dirty="0" err="1">
                <a:solidFill>
                  <a:srgbClr val="FFFFFF"/>
                </a:solidFill>
              </a:rPr>
              <a:t>Dell’Aquila</a:t>
            </a:r>
            <a:r>
              <a:rPr lang="en-US" sz="1600" b="1" dirty="0">
                <a:solidFill>
                  <a:srgbClr val="FFFFFF"/>
                </a:solidFill>
              </a:rPr>
              <a:t> (dellaquila.daniele@gmail.com) – Galveston, May 15</a:t>
            </a:r>
            <a:r>
              <a:rPr lang="en-US" sz="1600" b="1" baseline="30000" dirty="0">
                <a:solidFill>
                  <a:srgbClr val="FFFFFF"/>
                </a:solidFill>
              </a:rPr>
              <a:t>th</a:t>
            </a:r>
            <a:r>
              <a:rPr lang="en-US" sz="1600" b="1" dirty="0">
                <a:solidFill>
                  <a:srgbClr val="FFFFFF"/>
                </a:solidFill>
              </a:rPr>
              <a:t> 2018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84337" y="436022"/>
            <a:ext cx="49377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To </a:t>
            </a:r>
            <a:r>
              <a:rPr lang="it-IT" sz="1600" dirty="0" err="1" smtClean="0"/>
              <a:t>select</a:t>
            </a:r>
            <a:r>
              <a:rPr lang="it-IT" sz="1600" dirty="0" smtClean="0"/>
              <a:t> </a:t>
            </a:r>
            <a:r>
              <a:rPr lang="it-IT" sz="1600" i="1" dirty="0" err="1" smtClean="0">
                <a:solidFill>
                  <a:srgbClr val="008000"/>
                </a:solidFill>
              </a:rPr>
              <a:t>fully</a:t>
            </a:r>
            <a:r>
              <a:rPr lang="it-IT" sz="1600" i="1" dirty="0" smtClean="0">
                <a:solidFill>
                  <a:srgbClr val="008000"/>
                </a:solidFill>
              </a:rPr>
              <a:t> </a:t>
            </a:r>
            <a:r>
              <a:rPr lang="it-IT" sz="1600" i="1" dirty="0" err="1" smtClean="0">
                <a:solidFill>
                  <a:srgbClr val="008000"/>
                </a:solidFill>
              </a:rPr>
              <a:t>reconstructed</a:t>
            </a:r>
            <a:r>
              <a:rPr lang="it-IT" sz="1600" dirty="0" smtClean="0"/>
              <a:t> (4</a:t>
            </a:r>
            <a:r>
              <a:rPr lang="it-IT" sz="1600" dirty="0" smtClean="0">
                <a:latin typeface="Symbol" pitchFamily="18" charset="2"/>
              </a:rPr>
              <a:t>a</a:t>
            </a:r>
            <a:r>
              <a:rPr lang="it-IT" sz="1600" dirty="0" smtClean="0"/>
              <a:t>) </a:t>
            </a:r>
            <a:r>
              <a:rPr lang="it-IT" sz="1600" b="1" i="1" u="sng" dirty="0" err="1" smtClean="0">
                <a:solidFill>
                  <a:srgbClr val="FF0000"/>
                </a:solidFill>
              </a:rPr>
              <a:t>good</a:t>
            </a:r>
            <a:r>
              <a:rPr lang="it-IT" sz="1600" b="1" i="1" u="sng" dirty="0" smtClean="0">
                <a:solidFill>
                  <a:srgbClr val="FF0000"/>
                </a:solidFill>
              </a:rPr>
              <a:t> </a:t>
            </a:r>
            <a:r>
              <a:rPr lang="it-IT" sz="1600" b="1" i="1" u="sng" dirty="0" err="1" smtClean="0">
                <a:solidFill>
                  <a:srgbClr val="FF0000"/>
                </a:solidFill>
              </a:rPr>
              <a:t>events</a:t>
            </a:r>
            <a:r>
              <a:rPr lang="it-IT" sz="1600" b="1" i="1" dirty="0" smtClean="0">
                <a:solidFill>
                  <a:srgbClr val="FF0000"/>
                </a:solidFill>
              </a:rPr>
              <a:t> </a:t>
            </a:r>
            <a:r>
              <a:rPr lang="it-IT" sz="1600" dirty="0" smtClean="0">
                <a:sym typeface="Wingdings" pitchFamily="2" charset="2"/>
              </a:rPr>
              <a:t> </a:t>
            </a:r>
            <a:r>
              <a:rPr lang="it-IT" sz="1600" dirty="0" err="1" smtClean="0">
                <a:sym typeface="Wingdings" pitchFamily="2" charset="2"/>
              </a:rPr>
              <a:t>cuts</a:t>
            </a:r>
            <a:r>
              <a:rPr lang="it-IT" sz="1600" dirty="0" smtClean="0">
                <a:sym typeface="Wingdings" pitchFamily="2" charset="2"/>
              </a:rPr>
              <a:t> on:</a:t>
            </a:r>
          </a:p>
          <a:p>
            <a:endParaRPr lang="it-IT" sz="1600" dirty="0" smtClean="0"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1600" dirty="0" smtClean="0">
                <a:sym typeface="Wingdings" pitchFamily="2" charset="2"/>
              </a:rPr>
              <a:t> </a:t>
            </a:r>
            <a:r>
              <a:rPr lang="it-IT" sz="1600" dirty="0" err="1" smtClean="0">
                <a:sym typeface="Wingdings" pitchFamily="2" charset="2"/>
              </a:rPr>
              <a:t>Coincidence</a:t>
            </a:r>
            <a:r>
              <a:rPr lang="it-IT" sz="1600" dirty="0" smtClean="0">
                <a:sym typeface="Wingdings" pitchFamily="2" charset="2"/>
              </a:rPr>
              <a:t> </a:t>
            </a:r>
            <a:r>
              <a:rPr lang="it-IT" sz="1600" dirty="0" err="1" smtClean="0">
                <a:sym typeface="Wingdings" pitchFamily="2" charset="2"/>
              </a:rPr>
              <a:t>times</a:t>
            </a:r>
            <a:r>
              <a:rPr lang="it-IT" sz="1600" dirty="0">
                <a:sym typeface="Wingdings" pitchFamily="2" charset="2"/>
              </a:rPr>
              <a:t>;</a:t>
            </a:r>
            <a:endParaRPr lang="it-IT" sz="1600" dirty="0" smtClean="0"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1600" dirty="0" smtClean="0">
                <a:sym typeface="Wingdings" pitchFamily="2" charset="2"/>
              </a:rPr>
              <a:t> Q-</a:t>
            </a:r>
            <a:r>
              <a:rPr lang="it-IT" sz="1600" dirty="0" err="1" smtClean="0">
                <a:sym typeface="Wingdings" pitchFamily="2" charset="2"/>
              </a:rPr>
              <a:t>value</a:t>
            </a:r>
            <a:r>
              <a:rPr lang="it-IT" sz="1600" dirty="0" smtClean="0">
                <a:sym typeface="Wingdings" pitchFamily="2" charset="2"/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600" dirty="0" smtClean="0">
                <a:sym typeface="Wingdings" pitchFamily="2" charset="2"/>
              </a:rPr>
              <a:t>E</a:t>
            </a:r>
            <a:r>
              <a:rPr lang="it-IT" sz="1600" baseline="-25000" dirty="0" smtClean="0">
                <a:sym typeface="Wingdings" pitchFamily="2" charset="2"/>
              </a:rPr>
              <a:t>x</a:t>
            </a:r>
            <a:r>
              <a:rPr lang="it-IT" sz="1600" dirty="0" smtClean="0">
                <a:sym typeface="Wingdings" pitchFamily="2" charset="2"/>
              </a:rPr>
              <a:t>.</a:t>
            </a:r>
          </a:p>
          <a:p>
            <a:endParaRPr lang="it-IT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/>
              <p:cNvSpPr txBox="1"/>
              <p:nvPr/>
            </p:nvSpPr>
            <p:spPr>
              <a:xfrm>
                <a:off x="4339484" y="4216714"/>
                <a:ext cx="340939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600" i="1" dirty="0" smtClean="0">
                    <a:solidFill>
                      <a:srgbClr val="0070C0"/>
                    </a:solidFill>
                  </a:rPr>
                  <a:t>Narrow </a:t>
                </a:r>
                <a:r>
                  <a:rPr lang="it-IT" sz="1600" i="1" dirty="0" err="1" smtClean="0">
                    <a:solidFill>
                      <a:srgbClr val="0070C0"/>
                    </a:solidFill>
                  </a:rPr>
                  <a:t>peak</a:t>
                </a:r>
                <a:r>
                  <a:rPr lang="it-IT" sz="1600" i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it-IT" sz="1600" i="1" dirty="0" err="1" smtClean="0">
                    <a:solidFill>
                      <a:srgbClr val="0070C0"/>
                    </a:solidFill>
                  </a:rPr>
                  <a:t>centered</a:t>
                </a:r>
                <a:r>
                  <a:rPr lang="it-IT" sz="1600" i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it-IT" sz="1600" i="1" dirty="0" err="1" smtClean="0">
                    <a:solidFill>
                      <a:srgbClr val="0070C0"/>
                    </a:solidFill>
                  </a:rPr>
                  <a:t>at</a:t>
                </a:r>
                <a:r>
                  <a:rPr lang="it-IT" sz="1600" i="1" dirty="0" smtClean="0">
                    <a:solidFill>
                      <a:srgbClr val="0070C0"/>
                    </a:solidFill>
                  </a:rPr>
                  <a:t> 7.654 </a:t>
                </a:r>
                <a:r>
                  <a:rPr lang="it-IT" sz="1600" i="1" dirty="0" err="1">
                    <a:solidFill>
                      <a:srgbClr val="0070C0"/>
                    </a:solidFill>
                  </a:rPr>
                  <a:t>M</a:t>
                </a:r>
                <a:r>
                  <a:rPr lang="it-IT" sz="1600" i="1" dirty="0" err="1" smtClean="0">
                    <a:solidFill>
                      <a:srgbClr val="0070C0"/>
                    </a:solidFill>
                  </a:rPr>
                  <a:t>eV</a:t>
                </a:r>
                <a:r>
                  <a:rPr lang="it-IT" sz="1600" i="1" dirty="0" smtClean="0">
                    <a:solidFill>
                      <a:srgbClr val="0070C0"/>
                    </a:solidFill>
                  </a:rPr>
                  <a:t>!!!</a:t>
                </a:r>
              </a:p>
              <a:p>
                <a14:m>
                  <m:oMath xmlns:m="http://schemas.openxmlformats.org/officeDocument/2006/math">
                    <m:r>
                      <a:rPr lang="it-IT" sz="1600" b="0" i="1" smtClean="0">
                        <a:solidFill>
                          <a:srgbClr val="0070C0"/>
                        </a:solidFill>
                        <a:latin typeface="Cambria Math"/>
                      </a:rPr>
                      <m:t>𝜎</m:t>
                    </m:r>
                    <m:r>
                      <a:rPr lang="it-IT" sz="1600" b="0" i="1" smtClean="0">
                        <a:solidFill>
                          <a:srgbClr val="0070C0"/>
                        </a:solidFill>
                        <a:latin typeface="Cambria Math"/>
                      </a:rPr>
                      <m:t>≈20</m:t>
                    </m:r>
                    <m:r>
                      <a:rPr lang="it-IT" sz="1600" b="0" i="1" smtClean="0">
                        <a:solidFill>
                          <a:srgbClr val="0070C0"/>
                        </a:solidFill>
                        <a:latin typeface="Cambria Math"/>
                      </a:rPr>
                      <m:t>𝑘𝑒𝑉</m:t>
                    </m:r>
                  </m:oMath>
                </a14:m>
                <a:r>
                  <a:rPr lang="en-US" sz="1600" i="1" dirty="0" smtClean="0">
                    <a:solidFill>
                      <a:srgbClr val="0070C0"/>
                    </a:solidFill>
                  </a:rPr>
                  <a:t>.</a:t>
                </a:r>
                <a:endParaRPr lang="en-US" sz="1600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484" y="4216714"/>
                <a:ext cx="3409395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1073"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uppo 26"/>
          <p:cNvGrpSpPr/>
          <p:nvPr/>
        </p:nvGrpSpPr>
        <p:grpSpPr>
          <a:xfrm>
            <a:off x="1099250" y="3168313"/>
            <a:ext cx="8044750" cy="1440160"/>
            <a:chOff x="1540181" y="4221088"/>
            <a:chExt cx="7599274" cy="1440160"/>
          </a:xfrm>
        </p:grpSpPr>
        <p:sp>
          <p:nvSpPr>
            <p:cNvPr id="20" name="CasellaDiTesto 19"/>
            <p:cNvSpPr txBox="1"/>
            <p:nvPr/>
          </p:nvSpPr>
          <p:spPr>
            <a:xfrm>
              <a:off x="4276464" y="4221088"/>
              <a:ext cx="48629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i="1" dirty="0" err="1" smtClean="0">
                  <a:solidFill>
                    <a:srgbClr val="FF0000"/>
                  </a:solidFill>
                </a:rPr>
                <a:t>Invariant</a:t>
              </a:r>
              <a:r>
                <a:rPr lang="it-IT" sz="1600" b="1" i="1" dirty="0" smtClean="0">
                  <a:solidFill>
                    <a:srgbClr val="FF0000"/>
                  </a:solidFill>
                </a:rPr>
                <a:t> mass Ex </a:t>
              </a:r>
              <a:r>
                <a:rPr lang="it-IT" sz="1600" b="1" i="1" dirty="0" err="1" smtClean="0">
                  <a:solidFill>
                    <a:srgbClr val="FF0000"/>
                  </a:solidFill>
                </a:rPr>
                <a:t>spectrum</a:t>
              </a:r>
              <a:r>
                <a:rPr lang="it-IT" sz="1600" b="1" i="1" dirty="0" smtClean="0">
                  <a:solidFill>
                    <a:srgbClr val="FF0000"/>
                  </a:solidFill>
                </a:rPr>
                <a:t> </a:t>
              </a:r>
              <a:r>
                <a:rPr lang="it-IT" sz="1600" b="1" i="1" dirty="0" smtClean="0">
                  <a:solidFill>
                    <a:srgbClr val="FF0000"/>
                  </a:solidFill>
                  <a:sym typeface="Wingdings" pitchFamily="2" charset="2"/>
                </a:rPr>
                <a:t> </a:t>
              </a:r>
              <a:r>
                <a:rPr lang="it-IT" sz="1600" b="1" i="1" dirty="0" err="1" smtClean="0">
                  <a:solidFill>
                    <a:srgbClr val="FF0000"/>
                  </a:solidFill>
                </a:rPr>
                <a:t>Very</a:t>
              </a:r>
              <a:r>
                <a:rPr lang="it-IT" sz="1600" b="1" i="1" dirty="0" smtClean="0">
                  <a:solidFill>
                    <a:srgbClr val="FF0000"/>
                  </a:solidFill>
                </a:rPr>
                <a:t> </a:t>
              </a:r>
              <a:r>
                <a:rPr lang="it-IT" sz="1600" b="1" i="1" dirty="0" err="1" smtClean="0">
                  <a:solidFill>
                    <a:srgbClr val="FF0000"/>
                  </a:solidFill>
                </a:rPr>
                <a:t>low</a:t>
              </a:r>
              <a:r>
                <a:rPr lang="it-IT" sz="1600" b="1" i="1" dirty="0" smtClean="0">
                  <a:solidFill>
                    <a:srgbClr val="FF0000"/>
                  </a:solidFill>
                </a:rPr>
                <a:t> background </a:t>
              </a:r>
              <a:r>
                <a:rPr lang="it-IT" sz="1600" b="1" i="1" dirty="0" err="1" smtClean="0">
                  <a:solidFill>
                    <a:srgbClr val="FF0000"/>
                  </a:solidFill>
                </a:rPr>
                <a:t>level</a:t>
              </a:r>
              <a:r>
                <a:rPr lang="it-IT" sz="1600" b="1" i="1" dirty="0" smtClean="0">
                  <a:solidFill>
                    <a:srgbClr val="FF0000"/>
                  </a:solidFill>
                </a:rPr>
                <a:t>, of the </a:t>
              </a:r>
              <a:r>
                <a:rPr lang="it-IT" sz="1600" b="1" i="1" dirty="0" err="1" smtClean="0">
                  <a:solidFill>
                    <a:srgbClr val="FF0000"/>
                  </a:solidFill>
                </a:rPr>
                <a:t>order</a:t>
              </a:r>
              <a:r>
                <a:rPr lang="it-IT" sz="1600" b="1" i="1" dirty="0" smtClean="0">
                  <a:solidFill>
                    <a:srgbClr val="FF0000"/>
                  </a:solidFill>
                </a:rPr>
                <a:t> of 0.03% of the </a:t>
              </a:r>
              <a:r>
                <a:rPr lang="it-IT" sz="1600" b="1" i="1" dirty="0" err="1" smtClean="0">
                  <a:solidFill>
                    <a:srgbClr val="FF0000"/>
                  </a:solidFill>
                </a:rPr>
                <a:t>total</a:t>
              </a:r>
              <a:r>
                <a:rPr lang="it-IT" sz="1600" b="1" i="1" dirty="0" smtClean="0">
                  <a:solidFill>
                    <a:srgbClr val="FF0000"/>
                  </a:solidFill>
                </a:rPr>
                <a:t> </a:t>
              </a:r>
              <a:r>
                <a:rPr lang="it-IT" sz="1600" b="1" i="1" dirty="0" err="1" smtClean="0">
                  <a:solidFill>
                    <a:srgbClr val="FF0000"/>
                  </a:solidFill>
                </a:rPr>
                <a:t>integral</a:t>
              </a:r>
              <a:r>
                <a:rPr lang="it-IT" sz="1600" b="1" i="1" dirty="0" smtClean="0">
                  <a:solidFill>
                    <a:srgbClr val="FF0000"/>
                  </a:solidFill>
                </a:rPr>
                <a:t> of the </a:t>
              </a:r>
              <a:r>
                <a:rPr lang="it-IT" sz="1600" b="1" i="1" dirty="0" err="1" smtClean="0">
                  <a:solidFill>
                    <a:srgbClr val="FF0000"/>
                  </a:solidFill>
                </a:rPr>
                <a:t>peak</a:t>
              </a:r>
              <a:r>
                <a:rPr lang="it-IT" sz="1600" b="1" i="1" dirty="0" smtClean="0">
                  <a:solidFill>
                    <a:srgbClr val="FF0000"/>
                  </a:solidFill>
                </a:rPr>
                <a:t>.</a:t>
              </a:r>
              <a:endParaRPr lang="en-US" sz="1600" b="1" i="1" dirty="0">
                <a:solidFill>
                  <a:srgbClr val="FF0000"/>
                </a:solidFill>
              </a:endParaRPr>
            </a:p>
          </p:txBody>
        </p:sp>
        <p:cxnSp>
          <p:nvCxnSpPr>
            <p:cNvPr id="23" name="Connettore 2 22"/>
            <p:cNvCxnSpPr>
              <a:stCxn id="20" idx="2"/>
            </p:cNvCxnSpPr>
            <p:nvPr/>
          </p:nvCxnSpPr>
          <p:spPr>
            <a:xfrm flipH="1">
              <a:off x="1540181" y="4805863"/>
              <a:ext cx="5167778" cy="85538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2 24"/>
            <p:cNvCxnSpPr>
              <a:stCxn id="20" idx="2"/>
            </p:cNvCxnSpPr>
            <p:nvPr/>
          </p:nvCxnSpPr>
          <p:spPr>
            <a:xfrm flipH="1">
              <a:off x="3196364" y="4805863"/>
              <a:ext cx="3511595" cy="78337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174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orta 64"/>
          <p:cNvSpPr/>
          <p:nvPr/>
        </p:nvSpPr>
        <p:spPr>
          <a:xfrm>
            <a:off x="2282754" y="3007597"/>
            <a:ext cx="2927793" cy="3013312"/>
          </a:xfrm>
          <a:prstGeom prst="pie">
            <a:avLst>
              <a:gd name="adj1" fmla="val 16172208"/>
              <a:gd name="adj2" fmla="val 19709171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Arc 3"/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5" name="Arc 4"/>
          <p:cNvSpPr>
            <a:spLocks/>
          </p:cNvSpPr>
          <p:nvPr/>
        </p:nvSpPr>
        <p:spPr bwMode="auto">
          <a:xfrm rot="16200000" flipV="1">
            <a:off x="4392000" y="2106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5400000" scaled="0"/>
          </a:gradFill>
          <a:ln w="38100" cap="flat" cmpd="sng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 rot="-5400000">
            <a:off x="-2642422" y="3026664"/>
            <a:ext cx="56541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 pitchFamily="18" charset="0"/>
              </a:rPr>
              <a:t>Istituto Nazionale di Fisica Nucleare - Sezione di Napoli</a:t>
            </a: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2195736" y="8092"/>
            <a:ext cx="6933387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High-precision probe of the Hoyle state direct decay width</a:t>
            </a:r>
          </a:p>
        </p:txBody>
      </p:sp>
      <p:sp>
        <p:nvSpPr>
          <p:cNvPr id="58" name="Text Box 13"/>
          <p:cNvSpPr txBox="1">
            <a:spLocks noChangeArrowheads="1"/>
          </p:cNvSpPr>
          <p:nvPr/>
        </p:nvSpPr>
        <p:spPr bwMode="auto">
          <a:xfrm>
            <a:off x="3457" y="6565612"/>
            <a:ext cx="6900672" cy="292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FF"/>
                </a:solidFill>
              </a:rPr>
              <a:t>Daniele </a:t>
            </a:r>
            <a:r>
              <a:rPr lang="en-US" sz="1600" b="1" dirty="0" err="1">
                <a:solidFill>
                  <a:srgbClr val="FFFFFF"/>
                </a:solidFill>
              </a:rPr>
              <a:t>Dell’Aquila</a:t>
            </a:r>
            <a:r>
              <a:rPr lang="en-US" sz="1600" b="1" dirty="0">
                <a:solidFill>
                  <a:srgbClr val="FFFFFF"/>
                </a:solidFill>
              </a:rPr>
              <a:t> (dellaquila.daniele@gmail.com) – Galveston, May 15</a:t>
            </a:r>
            <a:r>
              <a:rPr lang="en-US" sz="1600" b="1" baseline="30000" dirty="0">
                <a:solidFill>
                  <a:srgbClr val="FFFFFF"/>
                </a:solidFill>
              </a:rPr>
              <a:t>th</a:t>
            </a:r>
            <a:r>
              <a:rPr lang="en-US" sz="1600" b="1" dirty="0">
                <a:solidFill>
                  <a:srgbClr val="FFFFFF"/>
                </a:solidFill>
              </a:rPr>
              <a:t> 2018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584337" y="436022"/>
            <a:ext cx="6738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>
                <a:solidFill>
                  <a:srgbClr val="008000"/>
                </a:solidFill>
              </a:rPr>
              <a:t>Study</a:t>
            </a:r>
            <a:r>
              <a:rPr lang="it-IT" sz="2000" dirty="0" smtClean="0">
                <a:solidFill>
                  <a:srgbClr val="008000"/>
                </a:solidFill>
              </a:rPr>
              <a:t> of </a:t>
            </a:r>
            <a:r>
              <a:rPr lang="it-IT" sz="2000" dirty="0" err="1" smtClean="0">
                <a:solidFill>
                  <a:srgbClr val="008000"/>
                </a:solidFill>
              </a:rPr>
              <a:t>sequential</a:t>
            </a:r>
            <a:r>
              <a:rPr lang="it-IT" sz="2000" dirty="0" smtClean="0">
                <a:solidFill>
                  <a:srgbClr val="008000"/>
                </a:solidFill>
              </a:rPr>
              <a:t> vs </a:t>
            </a:r>
            <a:r>
              <a:rPr lang="it-IT" sz="2000" dirty="0" err="1" smtClean="0">
                <a:solidFill>
                  <a:srgbClr val="008000"/>
                </a:solidFill>
              </a:rPr>
              <a:t>direct</a:t>
            </a:r>
            <a:r>
              <a:rPr lang="it-IT" sz="2000" dirty="0" smtClean="0">
                <a:solidFill>
                  <a:srgbClr val="008000"/>
                </a:solidFill>
              </a:rPr>
              <a:t> </a:t>
            </a:r>
            <a:r>
              <a:rPr lang="it-IT" sz="2000" dirty="0" err="1" smtClean="0">
                <a:solidFill>
                  <a:srgbClr val="008000"/>
                </a:solidFill>
              </a:rPr>
              <a:t>mechanism</a:t>
            </a:r>
            <a:r>
              <a:rPr lang="it-IT" sz="2000" dirty="0" smtClean="0">
                <a:solidFill>
                  <a:srgbClr val="008000"/>
                </a:solidFill>
              </a:rPr>
              <a:t>: </a:t>
            </a:r>
            <a:r>
              <a:rPr lang="it-IT" sz="2000" dirty="0" err="1" smtClean="0">
                <a:solidFill>
                  <a:srgbClr val="008000"/>
                </a:solidFill>
              </a:rPr>
              <a:t>Symmetric</a:t>
            </a:r>
            <a:r>
              <a:rPr lang="it-IT" sz="2000" dirty="0" smtClean="0">
                <a:solidFill>
                  <a:srgbClr val="008000"/>
                </a:solidFill>
              </a:rPr>
              <a:t> </a:t>
            </a:r>
            <a:r>
              <a:rPr lang="it-IT" sz="2000" dirty="0" err="1" smtClean="0">
                <a:solidFill>
                  <a:srgbClr val="008000"/>
                </a:solidFill>
              </a:rPr>
              <a:t>Dalitz</a:t>
            </a:r>
            <a:r>
              <a:rPr lang="it-IT" sz="2000" dirty="0" smtClean="0">
                <a:solidFill>
                  <a:srgbClr val="008000"/>
                </a:solidFill>
              </a:rPr>
              <a:t> Plot</a:t>
            </a:r>
            <a:endParaRPr lang="it-IT" sz="2000" dirty="0" smtClean="0">
              <a:solidFill>
                <a:srgbClr val="008000"/>
              </a:solidFill>
              <a:sym typeface="Wingdings" pitchFamily="2" charset="2"/>
            </a:endParaRPr>
          </a:p>
          <a:p>
            <a:endParaRPr lang="it-IT" sz="2000" dirty="0">
              <a:solidFill>
                <a:srgbClr val="008000"/>
              </a:solidFill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788416" y="980728"/>
            <a:ext cx="7616604" cy="353545"/>
            <a:chOff x="788416" y="1115452"/>
            <a:chExt cx="7616604" cy="3535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CasellaDiTesto 33"/>
                <p:cNvSpPr txBox="1"/>
                <p:nvPr/>
              </p:nvSpPr>
              <p:spPr>
                <a:xfrm>
                  <a:off x="788416" y="1143908"/>
                  <a:ext cx="2339165" cy="3250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1400" b="0" i="1" smtClean="0">
                                <a:latin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it-IT" sz="14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it-IT" sz="14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it-IT" sz="1400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it-IT" sz="14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it-IT" sz="14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it-IT" sz="1400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it-IT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1400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it-IT" sz="14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it-IT" sz="14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it-IT" sz="1400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it-IT" sz="14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it-IT" sz="14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it-IT" sz="1400" b="0" i="1" smtClean="0">
                            <a:latin typeface="Cambria Math"/>
                          </a:rPr>
                          <m:t>/(</m:t>
                        </m:r>
                        <m:sSub>
                          <m:sSubPr>
                            <m:ctrlPr>
                              <a:rPr lang="it-IT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1400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it-IT" sz="1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it-IT" sz="14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it-IT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1400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it-IT" sz="14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it-IT" sz="14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it-IT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1400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it-IT" sz="14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it-IT" sz="14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4" name="CasellaDiTesto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416" y="1143908"/>
                  <a:ext cx="2339165" cy="32508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37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CasellaDiTesto 6"/>
            <p:cNvSpPr txBox="1"/>
            <p:nvPr/>
          </p:nvSpPr>
          <p:spPr>
            <a:xfrm>
              <a:off x="3491880" y="1115452"/>
              <a:ext cx="49131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i="1" dirty="0" err="1" smtClean="0"/>
                <a:t>Normalized</a:t>
              </a:r>
              <a:r>
                <a:rPr lang="it-IT" sz="1600" i="1" dirty="0" smtClean="0"/>
                <a:t> </a:t>
              </a:r>
              <a:r>
                <a:rPr lang="it-IT" sz="1600" i="1" dirty="0" err="1" smtClean="0"/>
                <a:t>energies</a:t>
              </a:r>
              <a:r>
                <a:rPr lang="it-IT" sz="1600" i="1" dirty="0" smtClean="0"/>
                <a:t> in the </a:t>
              </a:r>
              <a:r>
                <a:rPr lang="it-IT" sz="1600" i="1" baseline="30000" dirty="0" smtClean="0"/>
                <a:t>12</a:t>
              </a:r>
              <a:r>
                <a:rPr lang="it-IT" sz="1600" i="1" dirty="0" smtClean="0"/>
                <a:t>C </a:t>
              </a:r>
              <a:r>
                <a:rPr lang="it-IT" sz="1600" i="1" dirty="0" err="1" smtClean="0"/>
                <a:t>emitting</a:t>
              </a:r>
              <a:r>
                <a:rPr lang="it-IT" sz="1600" i="1" dirty="0" smtClean="0"/>
                <a:t> </a:t>
              </a:r>
              <a:r>
                <a:rPr lang="it-IT" sz="1600" i="1" dirty="0" err="1" smtClean="0"/>
                <a:t>reference</a:t>
              </a:r>
              <a:r>
                <a:rPr lang="it-IT" sz="1600" i="1" dirty="0" smtClean="0"/>
                <a:t> frame</a:t>
              </a:r>
              <a:endParaRPr lang="en-US" sz="1600" i="1" dirty="0"/>
            </a:p>
          </p:txBody>
        </p:sp>
      </p:grpSp>
      <p:grpSp>
        <p:nvGrpSpPr>
          <p:cNvPr id="17" name="Gruppo 16"/>
          <p:cNvGrpSpPr/>
          <p:nvPr/>
        </p:nvGrpSpPr>
        <p:grpSpPr>
          <a:xfrm>
            <a:off x="448495" y="1454007"/>
            <a:ext cx="6592392" cy="4927320"/>
            <a:chOff x="449518" y="1007386"/>
            <a:chExt cx="6518321" cy="4967670"/>
          </a:xfrm>
        </p:grpSpPr>
        <p:cxnSp>
          <p:nvCxnSpPr>
            <p:cNvPr id="10" name="Connettore 2 9"/>
            <p:cNvCxnSpPr/>
            <p:nvPr/>
          </p:nvCxnSpPr>
          <p:spPr>
            <a:xfrm flipH="1" flipV="1">
              <a:off x="3679650" y="1007386"/>
              <a:ext cx="10373" cy="3126598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2 37"/>
            <p:cNvCxnSpPr/>
            <p:nvPr/>
          </p:nvCxnSpPr>
          <p:spPr>
            <a:xfrm>
              <a:off x="3690023" y="4087517"/>
              <a:ext cx="3277816" cy="1887539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2 38"/>
            <p:cNvCxnSpPr/>
            <p:nvPr/>
          </p:nvCxnSpPr>
          <p:spPr>
            <a:xfrm flipH="1">
              <a:off x="449518" y="4087517"/>
              <a:ext cx="3240505" cy="1814942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Ovale 7"/>
          <p:cNvSpPr/>
          <p:nvPr/>
        </p:nvSpPr>
        <p:spPr>
          <a:xfrm>
            <a:off x="2177216" y="3007597"/>
            <a:ext cx="3094880" cy="30952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riangolo isoscele 18"/>
          <p:cNvSpPr/>
          <p:nvPr/>
        </p:nvSpPr>
        <p:spPr>
          <a:xfrm>
            <a:off x="827584" y="1743848"/>
            <a:ext cx="5789215" cy="4358973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Connettore 1 45"/>
          <p:cNvCxnSpPr/>
          <p:nvPr/>
        </p:nvCxnSpPr>
        <p:spPr>
          <a:xfrm flipV="1">
            <a:off x="3709428" y="3720454"/>
            <a:ext cx="1313670" cy="79209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/>
          <p:nvPr/>
        </p:nvCxnSpPr>
        <p:spPr>
          <a:xfrm flipH="1" flipV="1">
            <a:off x="2407501" y="3710929"/>
            <a:ext cx="1318323" cy="788667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1 51"/>
          <p:cNvCxnSpPr>
            <a:stCxn id="8" idx="4"/>
          </p:cNvCxnSpPr>
          <p:nvPr/>
        </p:nvCxnSpPr>
        <p:spPr>
          <a:xfrm flipV="1">
            <a:off x="3724656" y="4509120"/>
            <a:ext cx="1168" cy="1593701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3854495" y="1408672"/>
                <a:ext cx="4685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495" y="1408672"/>
                <a:ext cx="468590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sellaDiTesto 25"/>
              <p:cNvSpPr txBox="1"/>
              <p:nvPr/>
            </p:nvSpPr>
            <p:spPr>
              <a:xfrm>
                <a:off x="6689735" y="5805264"/>
                <a:ext cx="4745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CasellaDiTes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9735" y="5805264"/>
                <a:ext cx="474553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sellaDiTesto 26"/>
              <p:cNvSpPr txBox="1"/>
              <p:nvPr/>
            </p:nvSpPr>
            <p:spPr>
              <a:xfrm>
                <a:off x="381000" y="5708918"/>
                <a:ext cx="4745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CasellaDiTes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708918"/>
                <a:ext cx="474553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/>
              <p:cNvSpPr txBox="1"/>
              <p:nvPr/>
            </p:nvSpPr>
            <p:spPr>
              <a:xfrm>
                <a:off x="8044816" y="1702549"/>
                <a:ext cx="108843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𝛼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≈0.5</m:t>
                      </m:r>
                    </m:oMath>
                  </m:oMathPara>
                </a14:m>
                <a:endParaRPr lang="it-IT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4" name="CasellaDiTes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816" y="1702549"/>
                <a:ext cx="1088439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sellaDiTesto 54"/>
              <p:cNvSpPr txBox="1"/>
              <p:nvPr/>
            </p:nvSpPr>
            <p:spPr>
              <a:xfrm>
                <a:off x="8071361" y="2924944"/>
                <a:ext cx="10371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𝛼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≈?</m:t>
                      </m:r>
                    </m:oMath>
                  </m:oMathPara>
                </a14:m>
                <a:endParaRPr lang="it-IT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5" name="CasellaDiTesto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1361" y="2924944"/>
                <a:ext cx="1037143" cy="6463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nettore 1 20"/>
          <p:cNvCxnSpPr/>
          <p:nvPr/>
        </p:nvCxnSpPr>
        <p:spPr>
          <a:xfrm>
            <a:off x="2407501" y="3710929"/>
            <a:ext cx="2615597" cy="95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1 56"/>
          <p:cNvCxnSpPr>
            <a:stCxn id="8" idx="4"/>
          </p:cNvCxnSpPr>
          <p:nvPr/>
        </p:nvCxnSpPr>
        <p:spPr>
          <a:xfrm flipV="1">
            <a:off x="3724656" y="3748391"/>
            <a:ext cx="1298442" cy="235443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1 58"/>
          <p:cNvCxnSpPr>
            <a:stCxn id="8" idx="4"/>
          </p:cNvCxnSpPr>
          <p:nvPr/>
        </p:nvCxnSpPr>
        <p:spPr>
          <a:xfrm flipH="1" flipV="1">
            <a:off x="2407501" y="3720454"/>
            <a:ext cx="1317155" cy="23823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sellaDiTesto 59"/>
              <p:cNvSpPr txBox="1"/>
              <p:nvPr/>
            </p:nvSpPr>
            <p:spPr>
              <a:xfrm>
                <a:off x="3735428" y="3284984"/>
                <a:ext cx="10525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=0.5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CasellaDiTesto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428" y="3284984"/>
                <a:ext cx="1052596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asellaDiTesto 60"/>
              <p:cNvSpPr txBox="1"/>
              <p:nvPr/>
            </p:nvSpPr>
            <p:spPr>
              <a:xfrm rot="3663095">
                <a:off x="2070756" y="4373577"/>
                <a:ext cx="10525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=0.5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CasellaDiTesto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663095">
                <a:off x="2070756" y="4373577"/>
                <a:ext cx="1052596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asellaDiTesto 61"/>
              <p:cNvSpPr txBox="1"/>
              <p:nvPr/>
            </p:nvSpPr>
            <p:spPr>
              <a:xfrm rot="17993613">
                <a:off x="3820029" y="5288310"/>
                <a:ext cx="10525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=0.5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CasellaDiTesto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993613">
                <a:off x="3820029" y="5288310"/>
                <a:ext cx="1052596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asellaDiTesto 63"/>
              <p:cNvSpPr txBox="1"/>
              <p:nvPr/>
            </p:nvSpPr>
            <p:spPr>
              <a:xfrm>
                <a:off x="395536" y="1890799"/>
                <a:ext cx="2769028" cy="6418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𝜺</m:t>
                          </m:r>
                        </m:e>
                        <m:sub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𝜺</m:t>
                          </m:r>
                        </m:e>
                        <m:sub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𝒋</m:t>
                          </m:r>
                        </m:sub>
                      </m:sSub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𝜺</m:t>
                          </m:r>
                        </m:e>
                        <m:sub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it-IT" b="1" dirty="0" smtClean="0">
                  <a:solidFill>
                    <a:srgbClr val="FF0000"/>
                  </a:solidFill>
                </a:endParaRPr>
              </a:p>
              <a:p>
                <a:r>
                  <a:rPr lang="en-US" sz="1600" b="1" dirty="0" smtClean="0">
                    <a:solidFill>
                      <a:srgbClr val="FF0000"/>
                    </a:solidFill>
                    <a:sym typeface="Wingdings" pitchFamily="2" charset="2"/>
                  </a:rPr>
                  <a:t> data </a:t>
                </a:r>
                <a:r>
                  <a:rPr lang="en-US" sz="1600" b="1" dirty="0" err="1" smtClean="0">
                    <a:solidFill>
                      <a:srgbClr val="FF0000"/>
                    </a:solidFill>
                    <a:sym typeface="Wingdings" pitchFamily="2" charset="2"/>
                  </a:rPr>
                  <a:t>collaps</a:t>
                </a:r>
                <a:r>
                  <a:rPr lang="en-US" sz="1600" b="1" dirty="0" smtClean="0">
                    <a:solidFill>
                      <a:srgbClr val="FF0000"/>
                    </a:solidFill>
                    <a:sym typeface="Wingdings" pitchFamily="2" charset="2"/>
                  </a:rPr>
                  <a:t> into one sector</a:t>
                </a:r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4" name="CasellaDiTesto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890799"/>
                <a:ext cx="2769028" cy="641842"/>
              </a:xfrm>
              <a:prstGeom prst="rect">
                <a:avLst/>
              </a:prstGeom>
              <a:blipFill rotWithShape="1">
                <a:blip r:embed="rId12"/>
                <a:stretch>
                  <a:fillRect l="-1322" r="-220" b="-1238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uppo 8"/>
          <p:cNvGrpSpPr/>
          <p:nvPr/>
        </p:nvGrpSpPr>
        <p:grpSpPr>
          <a:xfrm>
            <a:off x="6314728" y="3561548"/>
            <a:ext cx="2344360" cy="580672"/>
            <a:chOff x="584337" y="1412776"/>
            <a:chExt cx="2344360" cy="5806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CasellaDiTesto 1"/>
                <p:cNvSpPr txBox="1"/>
                <p:nvPr/>
              </p:nvSpPr>
              <p:spPr>
                <a:xfrm>
                  <a:off x="584337" y="1624116"/>
                  <a:ext cx="23443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baseline="30000" smtClean="0">
                            <a:latin typeface="Cambria Math"/>
                          </a:rPr>
                          <m:t>12</m:t>
                        </m:r>
                        <m:sSup>
                          <m:sSupPr>
                            <m:ctrlPr>
                              <a:rPr lang="it-IT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/>
                              </a:rPr>
                              <m:t>𝐶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it-IT" b="0" i="1" smtClean="0">
                            <a:latin typeface="Cambria Math"/>
                          </a:rPr>
                          <m:t>→</m:t>
                        </m:r>
                        <m:r>
                          <a:rPr lang="it-IT" b="0" i="1" smtClean="0">
                            <a:latin typeface="Cambria Math"/>
                          </a:rPr>
                          <m:t>𝛼</m:t>
                        </m:r>
                        <m:r>
                          <a:rPr lang="it-IT" b="0" i="1" smtClean="0">
                            <a:latin typeface="Cambria Math"/>
                          </a:rPr>
                          <m:t>+8</m:t>
                        </m:r>
                        <m:r>
                          <a:rPr lang="it-IT" b="0" i="1" smtClean="0">
                            <a:latin typeface="Cambria Math"/>
                          </a:rPr>
                          <m:t>𝐵𝑒</m:t>
                        </m:r>
                        <m:r>
                          <a:rPr lang="it-IT" b="0" i="1" smtClean="0">
                            <a:latin typeface="Cambria Math"/>
                          </a:rPr>
                          <m:t>→3</m:t>
                        </m:r>
                        <m:r>
                          <a:rPr lang="it-IT" b="0" i="1" smtClean="0">
                            <a:latin typeface="Cambria Math"/>
                          </a:rPr>
                          <m:t>𝛼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2" name="CasellaDiTesto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337" y="1624116"/>
                  <a:ext cx="2344360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CasellaDiTesto 2"/>
            <p:cNvSpPr txBox="1"/>
            <p:nvPr/>
          </p:nvSpPr>
          <p:spPr>
            <a:xfrm>
              <a:off x="1056952" y="141277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rgbClr val="FF0000"/>
                  </a:solidFill>
                </a:rPr>
                <a:t>Q</a:t>
              </a:r>
              <a:r>
                <a:rPr lang="it-IT" b="1" baseline="-25000" dirty="0" smtClean="0">
                  <a:solidFill>
                    <a:srgbClr val="FF0000"/>
                  </a:solidFill>
                </a:rPr>
                <a:t>1</a:t>
              </a:r>
              <a:endParaRPr lang="it-IT" b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66" name="CasellaDiTesto 65"/>
            <p:cNvSpPr txBox="1"/>
            <p:nvPr/>
          </p:nvSpPr>
          <p:spPr>
            <a:xfrm>
              <a:off x="2165831" y="1412776"/>
              <a:ext cx="421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rgbClr val="FF0000"/>
                  </a:solidFill>
                </a:rPr>
                <a:t>Q</a:t>
              </a:r>
              <a:r>
                <a:rPr lang="it-IT" b="1" baseline="-25000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/>
              <p:cNvSpPr txBox="1"/>
              <p:nvPr/>
            </p:nvSpPr>
            <p:spPr>
              <a:xfrm>
                <a:off x="6156176" y="4070212"/>
                <a:ext cx="2944204" cy="8477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it-IT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it-IT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𝛼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it-IT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𝛼</m:t>
                                  </m:r>
                                </m:sub>
                                <m:sup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it-IT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it-IT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it-IT" b="0" i="1" baseline="30000" smtClean="0">
                                      <a:latin typeface="Cambria Math"/>
                                    </a:rPr>
                                    <m:t>8</m:t>
                                  </m:r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𝐵𝑒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it-IT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it-IT" b="0" i="1" baseline="30000" smtClean="0">
                                      <a:latin typeface="Cambria Math"/>
                                    </a:rPr>
                                    <m:t>8</m:t>
                                  </m:r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𝐵𝑒</m:t>
                                  </m:r>
                                </m:sub>
                                <m:sup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it-IT" b="0" i="1" smtClean="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/>
                                    </a:rPr>
                                    <m:t>𝛼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it-IT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/>
                                    </a:rPr>
                                    <m:t>𝛼</m:t>
                                  </m:r>
                                </m:sub>
                                <m:sup/>
                              </m:sSubSup>
                              <m:r>
                                <a:rPr lang="it-IT" b="0" i="1" smtClean="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it-IT" i="1" baseline="30000">
                                      <a:latin typeface="Cambria Math"/>
                                    </a:rPr>
                                    <m:t>8</m:t>
                                  </m:r>
                                  <m:r>
                                    <a:rPr lang="it-IT" i="1">
                                      <a:latin typeface="Cambria Math"/>
                                    </a:rPr>
                                    <m:t>𝐵𝑒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it-IT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it-IT" i="1" baseline="30000">
                                      <a:latin typeface="Cambria Math"/>
                                    </a:rPr>
                                    <m:t>8</m:t>
                                  </m:r>
                                  <m:r>
                                    <a:rPr lang="it-IT" i="1">
                                      <a:latin typeface="Cambria Math"/>
                                    </a:rPr>
                                    <m:t>𝐵𝑒</m:t>
                                  </m:r>
                                </m:sub>
                                <m:sup/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8" name="CasellaDiTes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4070212"/>
                <a:ext cx="2944204" cy="847733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/>
              <p:cNvSpPr txBox="1"/>
              <p:nvPr/>
            </p:nvSpPr>
            <p:spPr>
              <a:xfrm>
                <a:off x="6292068" y="5073716"/>
                <a:ext cx="2637838" cy="6595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𝛼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it-IT" i="1" baseline="30000">
                                  <a:latin typeface="Cambria Math"/>
                                </a:rPr>
                                <m:t>8</m:t>
                              </m:r>
                              <m:r>
                                <a:rPr lang="it-IT" i="1">
                                  <a:latin typeface="Cambria Math"/>
                                </a:rPr>
                                <m:t>𝐵𝑒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it-IT" i="1" baseline="30000">
                                      <a:latin typeface="Cambria Math"/>
                                    </a:rPr>
                                    <m:t>8</m:t>
                                  </m:r>
                                  <m:r>
                                    <a:rPr lang="it-IT" i="1">
                                      <a:latin typeface="Cambria Math"/>
                                    </a:rPr>
                                    <m:t>𝐵𝑒</m:t>
                                  </m:r>
                                </m:sub>
                              </m:sSub>
                              <m:r>
                                <a:rPr lang="it-IT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𝛼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it-IT" b="0" i="1" smtClean="0">
                          <a:latin typeface="Cambria Math"/>
                        </a:rPr>
                        <m:t>≈0.5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0" name="CasellaDiTes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2068" y="5073716"/>
                <a:ext cx="2637838" cy="65954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e 52"/>
          <p:cNvSpPr/>
          <p:nvPr/>
        </p:nvSpPr>
        <p:spPr>
          <a:xfrm>
            <a:off x="7419141" y="1500286"/>
            <a:ext cx="360000" cy="360040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endParaRPr lang="it-IT" dirty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54" name="Ovale 53"/>
          <p:cNvSpPr/>
          <p:nvPr/>
        </p:nvSpPr>
        <p:spPr>
          <a:xfrm>
            <a:off x="7491109" y="1860326"/>
            <a:ext cx="360000" cy="360040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endParaRPr lang="it-IT" dirty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56" name="Ovale 55"/>
          <p:cNvSpPr/>
          <p:nvPr/>
        </p:nvSpPr>
        <p:spPr>
          <a:xfrm rot="20691076">
            <a:off x="7359126" y="1500286"/>
            <a:ext cx="575984" cy="72008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CasellaDiTesto 62"/>
          <p:cNvSpPr txBox="1"/>
          <p:nvPr/>
        </p:nvSpPr>
        <p:spPr>
          <a:xfrm>
            <a:off x="7023213" y="1252871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aseline="30000" dirty="0" smtClean="0">
                <a:solidFill>
                  <a:srgbClr val="0070C0"/>
                </a:solidFill>
              </a:rPr>
              <a:t>8</a:t>
            </a:r>
            <a:r>
              <a:rPr lang="it-IT" dirty="0" smtClean="0">
                <a:solidFill>
                  <a:srgbClr val="0070C0"/>
                </a:solidFill>
              </a:rPr>
              <a:t>Be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67" name="Ovale 66"/>
          <p:cNvSpPr/>
          <p:nvPr/>
        </p:nvSpPr>
        <p:spPr>
          <a:xfrm>
            <a:off x="8355205" y="1347011"/>
            <a:ext cx="360000" cy="360040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endParaRPr lang="it-IT" dirty="0">
              <a:solidFill>
                <a:schemeClr val="tx1"/>
              </a:solidFill>
              <a:latin typeface="Symbol" pitchFamily="18" charset="2"/>
            </a:endParaRPr>
          </a:p>
        </p:txBody>
      </p:sp>
      <p:cxnSp>
        <p:nvCxnSpPr>
          <p:cNvPr id="71" name="Connettore 2 70"/>
          <p:cNvCxnSpPr/>
          <p:nvPr/>
        </p:nvCxnSpPr>
        <p:spPr>
          <a:xfrm flipV="1">
            <a:off x="8019151" y="1622204"/>
            <a:ext cx="264006" cy="84847"/>
          </a:xfrm>
          <a:prstGeom prst="straightConnector1">
            <a:avLst/>
          </a:prstGeom>
          <a:ln w="127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e 71"/>
          <p:cNvSpPr/>
          <p:nvPr/>
        </p:nvSpPr>
        <p:spPr>
          <a:xfrm>
            <a:off x="5511045" y="1920726"/>
            <a:ext cx="360000" cy="360040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endParaRPr lang="it-IT" dirty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80" name="Ovale 79"/>
          <p:cNvSpPr/>
          <p:nvPr/>
        </p:nvSpPr>
        <p:spPr>
          <a:xfrm>
            <a:off x="5223013" y="2202338"/>
            <a:ext cx="360000" cy="360040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endParaRPr lang="it-IT" dirty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81" name="Ovale 80"/>
          <p:cNvSpPr/>
          <p:nvPr/>
        </p:nvSpPr>
        <p:spPr>
          <a:xfrm>
            <a:off x="5660503" y="2332991"/>
            <a:ext cx="360000" cy="360040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endParaRPr lang="it-IT" dirty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82" name="Freccia a destra 81"/>
          <p:cNvSpPr/>
          <p:nvPr/>
        </p:nvSpPr>
        <p:spPr>
          <a:xfrm rot="20024897">
            <a:off x="6375142" y="2000706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3" name="Ovale 82"/>
          <p:cNvSpPr/>
          <p:nvPr/>
        </p:nvSpPr>
        <p:spPr>
          <a:xfrm rot="20691076">
            <a:off x="5175464" y="1898290"/>
            <a:ext cx="960958" cy="866067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6" name="CasellaDiTesto 85"/>
          <p:cNvSpPr txBox="1"/>
          <p:nvPr/>
        </p:nvSpPr>
        <p:spPr>
          <a:xfrm>
            <a:off x="4860032" y="1756927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aseline="30000" dirty="0" smtClean="0">
                <a:solidFill>
                  <a:srgbClr val="FF0000"/>
                </a:solidFill>
              </a:rPr>
              <a:t>12</a:t>
            </a:r>
            <a:r>
              <a:rPr lang="it-IT" dirty="0" smtClean="0">
                <a:solidFill>
                  <a:srgbClr val="FF0000"/>
                </a:solidFill>
              </a:rPr>
              <a:t>C*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87" name="Freccia a destra 86"/>
          <p:cNvSpPr/>
          <p:nvPr/>
        </p:nvSpPr>
        <p:spPr>
          <a:xfrm rot="1235883">
            <a:off x="6373623" y="2414375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8" name="Ovale 87"/>
          <p:cNvSpPr/>
          <p:nvPr/>
        </p:nvSpPr>
        <p:spPr>
          <a:xfrm>
            <a:off x="7181101" y="2456697"/>
            <a:ext cx="360000" cy="360040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endParaRPr lang="it-IT" dirty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89" name="Ovale 88"/>
          <p:cNvSpPr/>
          <p:nvPr/>
        </p:nvSpPr>
        <p:spPr>
          <a:xfrm>
            <a:off x="7287118" y="2996952"/>
            <a:ext cx="360000" cy="360040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endParaRPr lang="it-IT" dirty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90" name="Ovale 89"/>
          <p:cNvSpPr/>
          <p:nvPr/>
        </p:nvSpPr>
        <p:spPr>
          <a:xfrm>
            <a:off x="8139191" y="2636912"/>
            <a:ext cx="360000" cy="360040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endParaRPr lang="it-IT" dirty="0">
              <a:solidFill>
                <a:schemeClr val="tx1"/>
              </a:solidFill>
              <a:latin typeface="Symbol" pitchFamily="18" charset="2"/>
            </a:endParaRPr>
          </a:p>
        </p:txBody>
      </p:sp>
      <p:cxnSp>
        <p:nvCxnSpPr>
          <p:cNvPr id="91" name="Connettore 2 90"/>
          <p:cNvCxnSpPr/>
          <p:nvPr/>
        </p:nvCxnSpPr>
        <p:spPr>
          <a:xfrm>
            <a:off x="7657053" y="2795448"/>
            <a:ext cx="332047" cy="21289"/>
          </a:xfrm>
          <a:prstGeom prst="straightConnector1">
            <a:avLst/>
          </a:prstGeom>
          <a:ln w="127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asellaDiTesto 91"/>
          <p:cNvSpPr txBox="1"/>
          <p:nvPr/>
        </p:nvSpPr>
        <p:spPr>
          <a:xfrm rot="20085185">
            <a:off x="6106877" y="1763092"/>
            <a:ext cx="960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dirty="0" err="1" smtClean="0">
                <a:solidFill>
                  <a:srgbClr val="FF0000"/>
                </a:solidFill>
              </a:rPr>
              <a:t>sequential</a:t>
            </a:r>
            <a:endParaRPr lang="it-IT" sz="1400" b="1" i="1" dirty="0">
              <a:solidFill>
                <a:srgbClr val="FF0000"/>
              </a:solidFill>
            </a:endParaRPr>
          </a:p>
        </p:txBody>
      </p:sp>
      <p:sp>
        <p:nvSpPr>
          <p:cNvPr id="93" name="CasellaDiTesto 92"/>
          <p:cNvSpPr txBox="1"/>
          <p:nvPr/>
        </p:nvSpPr>
        <p:spPr>
          <a:xfrm rot="1255098">
            <a:off x="6233325" y="2503943"/>
            <a:ext cx="611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dirty="0" err="1" smtClean="0">
                <a:solidFill>
                  <a:srgbClr val="FF0000"/>
                </a:solidFill>
              </a:rPr>
              <a:t>direct</a:t>
            </a:r>
            <a:endParaRPr lang="it-IT" sz="1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57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14" grpId="0"/>
      <p:bldP spid="55" grpId="0"/>
      <p:bldP spid="60" grpId="0"/>
      <p:bldP spid="61" grpId="0"/>
      <p:bldP spid="62" grpId="0"/>
      <p:bldP spid="64" grpId="0"/>
      <p:bldP spid="18" grpId="0"/>
      <p:bldP spid="20" grpId="0"/>
      <p:bldP spid="53" grpId="0" animBg="1"/>
      <p:bldP spid="54" grpId="0" animBg="1"/>
      <p:bldP spid="56" grpId="0" animBg="1"/>
      <p:bldP spid="63" grpId="0"/>
      <p:bldP spid="67" grpId="0" animBg="1"/>
      <p:bldP spid="72" grpId="0" animBg="1"/>
      <p:bldP spid="80" grpId="0" animBg="1"/>
      <p:bldP spid="81" grpId="0" animBg="1"/>
      <p:bldP spid="82" grpId="0" animBg="1"/>
      <p:bldP spid="83" grpId="0" animBg="1"/>
      <p:bldP spid="86" grpId="0"/>
      <p:bldP spid="87" grpId="0" animBg="1"/>
      <p:bldP spid="88" grpId="0" animBg="1"/>
      <p:bldP spid="89" grpId="0" animBg="1"/>
      <p:bldP spid="90" grpId="0" animBg="1"/>
      <p:bldP spid="92" grpId="0"/>
      <p:bldP spid="9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Arc 3"/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5" name="Arc 4"/>
          <p:cNvSpPr>
            <a:spLocks/>
          </p:cNvSpPr>
          <p:nvPr/>
        </p:nvSpPr>
        <p:spPr bwMode="auto">
          <a:xfrm rot="16200000" flipV="1">
            <a:off x="4392000" y="2106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5400000" scaled="0"/>
          </a:gradFill>
          <a:ln w="38100" cap="flat" cmpd="sng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 rot="-5400000">
            <a:off x="-2642422" y="3026664"/>
            <a:ext cx="56541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 pitchFamily="18" charset="0"/>
              </a:rPr>
              <a:t>Istituto Nazionale di Fisica Nucleare - Sezione di Napoli</a:t>
            </a: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2195736" y="8092"/>
            <a:ext cx="6933387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High-precision probe of the Hoyle state direct decay width</a:t>
            </a:r>
          </a:p>
        </p:txBody>
      </p:sp>
      <p:sp>
        <p:nvSpPr>
          <p:cNvPr id="58" name="Text Box 13"/>
          <p:cNvSpPr txBox="1">
            <a:spLocks noChangeArrowheads="1"/>
          </p:cNvSpPr>
          <p:nvPr/>
        </p:nvSpPr>
        <p:spPr bwMode="auto">
          <a:xfrm>
            <a:off x="3457" y="6565612"/>
            <a:ext cx="6900672" cy="292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FF"/>
                </a:solidFill>
              </a:rPr>
              <a:t>Daniele </a:t>
            </a:r>
            <a:r>
              <a:rPr lang="en-US" sz="1600" b="1" dirty="0" err="1">
                <a:solidFill>
                  <a:srgbClr val="FFFFFF"/>
                </a:solidFill>
              </a:rPr>
              <a:t>Dell’Aquila</a:t>
            </a:r>
            <a:r>
              <a:rPr lang="en-US" sz="1600" b="1" dirty="0">
                <a:solidFill>
                  <a:srgbClr val="FFFFFF"/>
                </a:solidFill>
              </a:rPr>
              <a:t> (dellaquila.daniele@gmail.com) – Galveston, May 15</a:t>
            </a:r>
            <a:r>
              <a:rPr lang="en-US" sz="1600" b="1" baseline="30000" dirty="0">
                <a:solidFill>
                  <a:srgbClr val="FFFFFF"/>
                </a:solidFill>
              </a:rPr>
              <a:t>th</a:t>
            </a:r>
            <a:r>
              <a:rPr lang="en-US" sz="1600" b="1" dirty="0">
                <a:solidFill>
                  <a:srgbClr val="FFFFFF"/>
                </a:solidFill>
              </a:rPr>
              <a:t> 2018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584337" y="436022"/>
            <a:ext cx="6738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>
                <a:solidFill>
                  <a:srgbClr val="008000"/>
                </a:solidFill>
              </a:rPr>
              <a:t>Study</a:t>
            </a:r>
            <a:r>
              <a:rPr lang="it-IT" sz="2000" dirty="0" smtClean="0">
                <a:solidFill>
                  <a:srgbClr val="008000"/>
                </a:solidFill>
              </a:rPr>
              <a:t> of </a:t>
            </a:r>
            <a:r>
              <a:rPr lang="it-IT" sz="2000" dirty="0" err="1" smtClean="0">
                <a:solidFill>
                  <a:srgbClr val="008000"/>
                </a:solidFill>
              </a:rPr>
              <a:t>sequential</a:t>
            </a:r>
            <a:r>
              <a:rPr lang="it-IT" sz="2000" dirty="0" smtClean="0">
                <a:solidFill>
                  <a:srgbClr val="008000"/>
                </a:solidFill>
              </a:rPr>
              <a:t> vs </a:t>
            </a:r>
            <a:r>
              <a:rPr lang="it-IT" sz="2000" dirty="0" err="1" smtClean="0">
                <a:solidFill>
                  <a:srgbClr val="008000"/>
                </a:solidFill>
              </a:rPr>
              <a:t>direct</a:t>
            </a:r>
            <a:r>
              <a:rPr lang="it-IT" sz="2000" dirty="0" smtClean="0">
                <a:solidFill>
                  <a:srgbClr val="008000"/>
                </a:solidFill>
              </a:rPr>
              <a:t> </a:t>
            </a:r>
            <a:r>
              <a:rPr lang="it-IT" sz="2000" dirty="0" err="1" smtClean="0">
                <a:solidFill>
                  <a:srgbClr val="008000"/>
                </a:solidFill>
              </a:rPr>
              <a:t>mechanism</a:t>
            </a:r>
            <a:r>
              <a:rPr lang="it-IT" sz="2000" dirty="0" smtClean="0">
                <a:solidFill>
                  <a:srgbClr val="008000"/>
                </a:solidFill>
              </a:rPr>
              <a:t>: </a:t>
            </a:r>
            <a:r>
              <a:rPr lang="it-IT" sz="2000" dirty="0" err="1" smtClean="0">
                <a:solidFill>
                  <a:srgbClr val="008000"/>
                </a:solidFill>
              </a:rPr>
              <a:t>Symmetric</a:t>
            </a:r>
            <a:r>
              <a:rPr lang="it-IT" sz="2000" dirty="0" smtClean="0">
                <a:solidFill>
                  <a:srgbClr val="008000"/>
                </a:solidFill>
              </a:rPr>
              <a:t> </a:t>
            </a:r>
            <a:r>
              <a:rPr lang="it-IT" sz="2000" dirty="0" err="1" smtClean="0">
                <a:solidFill>
                  <a:srgbClr val="008000"/>
                </a:solidFill>
              </a:rPr>
              <a:t>Dalitz</a:t>
            </a:r>
            <a:r>
              <a:rPr lang="it-IT" sz="2000" dirty="0" smtClean="0">
                <a:solidFill>
                  <a:srgbClr val="008000"/>
                </a:solidFill>
              </a:rPr>
              <a:t> Plot</a:t>
            </a:r>
            <a:endParaRPr lang="it-IT" sz="2000" dirty="0" smtClean="0">
              <a:solidFill>
                <a:srgbClr val="008000"/>
              </a:solidFill>
              <a:sym typeface="Wingdings" pitchFamily="2" charset="2"/>
            </a:endParaRPr>
          </a:p>
          <a:p>
            <a:endParaRPr lang="it-IT" sz="2000" dirty="0">
              <a:solidFill>
                <a:srgbClr val="008000"/>
              </a:solidFill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788416" y="980728"/>
            <a:ext cx="7616604" cy="353545"/>
            <a:chOff x="788416" y="1115452"/>
            <a:chExt cx="7616604" cy="3535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CasellaDiTesto 33"/>
                <p:cNvSpPr txBox="1"/>
                <p:nvPr/>
              </p:nvSpPr>
              <p:spPr>
                <a:xfrm>
                  <a:off x="788416" y="1143908"/>
                  <a:ext cx="2339165" cy="3250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1400" b="0" i="1" smtClean="0">
                                <a:latin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it-IT" sz="14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it-IT" sz="14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it-IT" sz="1400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it-IT" sz="14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it-IT" sz="14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it-IT" sz="1400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it-IT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1400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it-IT" sz="14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it-IT" sz="14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it-IT" sz="1400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it-IT" sz="14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it-IT" sz="14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it-IT" sz="1400" b="0" i="1" smtClean="0">
                            <a:latin typeface="Cambria Math"/>
                          </a:rPr>
                          <m:t>/(</m:t>
                        </m:r>
                        <m:sSub>
                          <m:sSubPr>
                            <m:ctrlPr>
                              <a:rPr lang="it-IT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1400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it-IT" sz="1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it-IT" sz="14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it-IT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1400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it-IT" sz="14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it-IT" sz="14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it-IT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1400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it-IT" sz="14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it-IT" sz="14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4" name="CasellaDiTesto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416" y="1143908"/>
                  <a:ext cx="2339165" cy="32508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37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CasellaDiTesto 6"/>
            <p:cNvSpPr txBox="1"/>
            <p:nvPr/>
          </p:nvSpPr>
          <p:spPr>
            <a:xfrm>
              <a:off x="3491880" y="1115452"/>
              <a:ext cx="49131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i="1" dirty="0" err="1" smtClean="0"/>
                <a:t>Normalized</a:t>
              </a:r>
              <a:r>
                <a:rPr lang="it-IT" sz="1600" i="1" dirty="0" smtClean="0"/>
                <a:t> </a:t>
              </a:r>
              <a:r>
                <a:rPr lang="it-IT" sz="1600" i="1" dirty="0" err="1" smtClean="0"/>
                <a:t>energies</a:t>
              </a:r>
              <a:r>
                <a:rPr lang="it-IT" sz="1600" i="1" dirty="0" smtClean="0"/>
                <a:t> in the </a:t>
              </a:r>
              <a:r>
                <a:rPr lang="it-IT" sz="1600" i="1" baseline="30000" dirty="0" smtClean="0"/>
                <a:t>12</a:t>
              </a:r>
              <a:r>
                <a:rPr lang="it-IT" sz="1600" i="1" dirty="0" smtClean="0"/>
                <a:t>C </a:t>
              </a:r>
              <a:r>
                <a:rPr lang="it-IT" sz="1600" i="1" dirty="0" err="1" smtClean="0"/>
                <a:t>emitting</a:t>
              </a:r>
              <a:r>
                <a:rPr lang="it-IT" sz="1600" i="1" dirty="0" smtClean="0"/>
                <a:t> </a:t>
              </a:r>
              <a:r>
                <a:rPr lang="it-IT" sz="1600" i="1" dirty="0" err="1" smtClean="0"/>
                <a:t>reference</a:t>
              </a:r>
              <a:r>
                <a:rPr lang="it-IT" sz="1600" i="1" dirty="0" smtClean="0"/>
                <a:t> frame</a:t>
              </a:r>
              <a:endParaRPr lang="en-US" sz="1600" i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/>
              <p:cNvSpPr txBox="1"/>
              <p:nvPr/>
            </p:nvSpPr>
            <p:spPr>
              <a:xfrm>
                <a:off x="8044816" y="1702549"/>
                <a:ext cx="108843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𝛼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≈0.5</m:t>
                      </m:r>
                    </m:oMath>
                  </m:oMathPara>
                </a14:m>
                <a:endParaRPr lang="it-IT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4" name="CasellaDiTes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816" y="1702549"/>
                <a:ext cx="1088439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sellaDiTesto 54"/>
              <p:cNvSpPr txBox="1"/>
              <p:nvPr/>
            </p:nvSpPr>
            <p:spPr>
              <a:xfrm>
                <a:off x="8071361" y="2924944"/>
                <a:ext cx="10371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𝛼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≈?</m:t>
                      </m:r>
                    </m:oMath>
                  </m:oMathPara>
                </a14:m>
                <a:endParaRPr lang="it-IT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5" name="CasellaDiTesto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1361" y="2924944"/>
                <a:ext cx="1037143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asellaDiTesto 63"/>
              <p:cNvSpPr txBox="1"/>
              <p:nvPr/>
            </p:nvSpPr>
            <p:spPr>
              <a:xfrm>
                <a:off x="395536" y="1890799"/>
                <a:ext cx="2769028" cy="6418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𝜺</m:t>
                          </m:r>
                        </m:e>
                        <m:sub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𝜺</m:t>
                          </m:r>
                        </m:e>
                        <m:sub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𝒋</m:t>
                          </m:r>
                        </m:sub>
                      </m:sSub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𝜺</m:t>
                          </m:r>
                        </m:e>
                        <m:sub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it-IT" b="1" dirty="0" smtClean="0">
                  <a:solidFill>
                    <a:srgbClr val="FF0000"/>
                  </a:solidFill>
                </a:endParaRPr>
              </a:p>
              <a:p>
                <a:r>
                  <a:rPr lang="en-US" sz="1600" b="1" dirty="0" smtClean="0">
                    <a:solidFill>
                      <a:srgbClr val="FF0000"/>
                    </a:solidFill>
                    <a:sym typeface="Wingdings" pitchFamily="2" charset="2"/>
                  </a:rPr>
                  <a:t> data </a:t>
                </a:r>
                <a:r>
                  <a:rPr lang="en-US" sz="1600" b="1" dirty="0" err="1" smtClean="0">
                    <a:solidFill>
                      <a:srgbClr val="FF0000"/>
                    </a:solidFill>
                    <a:sym typeface="Wingdings" pitchFamily="2" charset="2"/>
                  </a:rPr>
                  <a:t>collaps</a:t>
                </a:r>
                <a:r>
                  <a:rPr lang="en-US" sz="1600" b="1" dirty="0" smtClean="0">
                    <a:solidFill>
                      <a:srgbClr val="FF0000"/>
                    </a:solidFill>
                    <a:sym typeface="Wingdings" pitchFamily="2" charset="2"/>
                  </a:rPr>
                  <a:t> into one sector</a:t>
                </a:r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4" name="CasellaDiTesto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890799"/>
                <a:ext cx="2769028" cy="641842"/>
              </a:xfrm>
              <a:prstGeom prst="rect">
                <a:avLst/>
              </a:prstGeom>
              <a:blipFill rotWithShape="1">
                <a:blip r:embed="rId6"/>
                <a:stretch>
                  <a:fillRect l="-1322" r="-220" b="-1238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uppo 8"/>
          <p:cNvGrpSpPr/>
          <p:nvPr/>
        </p:nvGrpSpPr>
        <p:grpSpPr>
          <a:xfrm>
            <a:off x="6314728" y="3561548"/>
            <a:ext cx="2344360" cy="580672"/>
            <a:chOff x="584337" y="1412776"/>
            <a:chExt cx="2344360" cy="5806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CasellaDiTesto 1"/>
                <p:cNvSpPr txBox="1"/>
                <p:nvPr/>
              </p:nvSpPr>
              <p:spPr>
                <a:xfrm>
                  <a:off x="584337" y="1624116"/>
                  <a:ext cx="23443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baseline="30000" smtClean="0">
                            <a:latin typeface="Cambria Math"/>
                          </a:rPr>
                          <m:t>12</m:t>
                        </m:r>
                        <m:sSup>
                          <m:sSupPr>
                            <m:ctrlPr>
                              <a:rPr lang="it-IT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/>
                              </a:rPr>
                              <m:t>𝐶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it-IT" b="0" i="1" smtClean="0">
                            <a:latin typeface="Cambria Math"/>
                          </a:rPr>
                          <m:t>→</m:t>
                        </m:r>
                        <m:r>
                          <a:rPr lang="it-IT" b="0" i="1" smtClean="0">
                            <a:latin typeface="Cambria Math"/>
                          </a:rPr>
                          <m:t>𝛼</m:t>
                        </m:r>
                        <m:r>
                          <a:rPr lang="it-IT" b="0" i="1" smtClean="0">
                            <a:latin typeface="Cambria Math"/>
                          </a:rPr>
                          <m:t>+8</m:t>
                        </m:r>
                        <m:r>
                          <a:rPr lang="it-IT" b="0" i="1" smtClean="0">
                            <a:latin typeface="Cambria Math"/>
                          </a:rPr>
                          <m:t>𝐵𝑒</m:t>
                        </m:r>
                        <m:r>
                          <a:rPr lang="it-IT" b="0" i="1" smtClean="0">
                            <a:latin typeface="Cambria Math"/>
                          </a:rPr>
                          <m:t>→3</m:t>
                        </m:r>
                        <m:r>
                          <a:rPr lang="it-IT" b="0" i="1" smtClean="0">
                            <a:latin typeface="Cambria Math"/>
                          </a:rPr>
                          <m:t>𝛼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2" name="CasellaDiTesto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337" y="1624116"/>
                  <a:ext cx="2344360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CasellaDiTesto 2"/>
            <p:cNvSpPr txBox="1"/>
            <p:nvPr/>
          </p:nvSpPr>
          <p:spPr>
            <a:xfrm>
              <a:off x="1056952" y="141277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rgbClr val="FF0000"/>
                  </a:solidFill>
                </a:rPr>
                <a:t>Q</a:t>
              </a:r>
              <a:r>
                <a:rPr lang="it-IT" b="1" baseline="-25000" dirty="0" smtClean="0">
                  <a:solidFill>
                    <a:srgbClr val="FF0000"/>
                  </a:solidFill>
                </a:rPr>
                <a:t>1</a:t>
              </a:r>
              <a:endParaRPr lang="it-IT" b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66" name="CasellaDiTesto 65"/>
            <p:cNvSpPr txBox="1"/>
            <p:nvPr/>
          </p:nvSpPr>
          <p:spPr>
            <a:xfrm>
              <a:off x="2165831" y="1412776"/>
              <a:ext cx="421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rgbClr val="FF0000"/>
                  </a:solidFill>
                </a:rPr>
                <a:t>Q</a:t>
              </a:r>
              <a:r>
                <a:rPr lang="it-IT" b="1" baseline="-25000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/>
              <p:cNvSpPr txBox="1"/>
              <p:nvPr/>
            </p:nvSpPr>
            <p:spPr>
              <a:xfrm>
                <a:off x="6156176" y="4070212"/>
                <a:ext cx="2944204" cy="8477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it-IT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it-IT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𝛼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it-IT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𝛼</m:t>
                                  </m:r>
                                </m:sub>
                                <m:sup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it-IT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it-IT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it-IT" b="0" i="1" baseline="30000" smtClean="0">
                                      <a:latin typeface="Cambria Math"/>
                                    </a:rPr>
                                    <m:t>8</m:t>
                                  </m:r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𝐵𝑒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it-IT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it-IT" b="0" i="1" baseline="30000" smtClean="0">
                                      <a:latin typeface="Cambria Math"/>
                                    </a:rPr>
                                    <m:t>8</m:t>
                                  </m:r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𝐵𝑒</m:t>
                                  </m:r>
                                </m:sub>
                                <m:sup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it-IT" b="0" i="1" smtClean="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/>
                                    </a:rPr>
                                    <m:t>𝛼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it-IT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/>
                                    </a:rPr>
                                    <m:t>𝛼</m:t>
                                  </m:r>
                                </m:sub>
                                <m:sup/>
                              </m:sSubSup>
                              <m:r>
                                <a:rPr lang="it-IT" b="0" i="1" smtClean="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it-IT" i="1" baseline="30000">
                                      <a:latin typeface="Cambria Math"/>
                                    </a:rPr>
                                    <m:t>8</m:t>
                                  </m:r>
                                  <m:r>
                                    <a:rPr lang="it-IT" i="1">
                                      <a:latin typeface="Cambria Math"/>
                                    </a:rPr>
                                    <m:t>𝐵𝑒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it-IT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it-IT" i="1" baseline="30000">
                                      <a:latin typeface="Cambria Math"/>
                                    </a:rPr>
                                    <m:t>8</m:t>
                                  </m:r>
                                  <m:r>
                                    <a:rPr lang="it-IT" i="1">
                                      <a:latin typeface="Cambria Math"/>
                                    </a:rPr>
                                    <m:t>𝐵𝑒</m:t>
                                  </m:r>
                                </m:sub>
                                <m:sup/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8" name="CasellaDiTes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4070212"/>
                <a:ext cx="2944204" cy="847733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/>
              <p:cNvSpPr txBox="1"/>
              <p:nvPr/>
            </p:nvSpPr>
            <p:spPr>
              <a:xfrm>
                <a:off x="6292068" y="5073716"/>
                <a:ext cx="2637838" cy="6595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𝛼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it-IT" i="1" baseline="30000">
                                  <a:latin typeface="Cambria Math"/>
                                </a:rPr>
                                <m:t>8</m:t>
                              </m:r>
                              <m:r>
                                <a:rPr lang="it-IT" i="1">
                                  <a:latin typeface="Cambria Math"/>
                                </a:rPr>
                                <m:t>𝐵𝑒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it-IT" i="1" baseline="30000">
                                      <a:latin typeface="Cambria Math"/>
                                    </a:rPr>
                                    <m:t>8</m:t>
                                  </m:r>
                                  <m:r>
                                    <a:rPr lang="it-IT" i="1">
                                      <a:latin typeface="Cambria Math"/>
                                    </a:rPr>
                                    <m:t>𝐵𝑒</m:t>
                                  </m:r>
                                </m:sub>
                              </m:sSub>
                              <m:r>
                                <a:rPr lang="it-IT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𝛼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it-IT" b="0" i="1" smtClean="0">
                          <a:latin typeface="Cambria Math"/>
                        </a:rPr>
                        <m:t>≈0.5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0" name="CasellaDiTes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2068" y="5073716"/>
                <a:ext cx="2637838" cy="65954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e 52"/>
          <p:cNvSpPr/>
          <p:nvPr/>
        </p:nvSpPr>
        <p:spPr>
          <a:xfrm>
            <a:off x="7419141" y="1500286"/>
            <a:ext cx="360000" cy="360040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endParaRPr lang="it-IT" dirty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54" name="Ovale 53"/>
          <p:cNvSpPr/>
          <p:nvPr/>
        </p:nvSpPr>
        <p:spPr>
          <a:xfrm>
            <a:off x="7491109" y="1860326"/>
            <a:ext cx="360000" cy="360040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endParaRPr lang="it-IT" dirty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56" name="Ovale 55"/>
          <p:cNvSpPr/>
          <p:nvPr/>
        </p:nvSpPr>
        <p:spPr>
          <a:xfrm rot="20691076">
            <a:off x="7359126" y="1500286"/>
            <a:ext cx="575984" cy="72008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CasellaDiTesto 62"/>
          <p:cNvSpPr txBox="1"/>
          <p:nvPr/>
        </p:nvSpPr>
        <p:spPr>
          <a:xfrm>
            <a:off x="7023213" y="1252871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aseline="30000" dirty="0" smtClean="0">
                <a:solidFill>
                  <a:srgbClr val="0070C0"/>
                </a:solidFill>
              </a:rPr>
              <a:t>8</a:t>
            </a:r>
            <a:r>
              <a:rPr lang="it-IT" dirty="0" smtClean="0">
                <a:solidFill>
                  <a:srgbClr val="0070C0"/>
                </a:solidFill>
              </a:rPr>
              <a:t>Be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67" name="Ovale 66"/>
          <p:cNvSpPr/>
          <p:nvPr/>
        </p:nvSpPr>
        <p:spPr>
          <a:xfrm>
            <a:off x="8355205" y="1347011"/>
            <a:ext cx="360000" cy="360040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endParaRPr lang="it-IT" dirty="0">
              <a:solidFill>
                <a:schemeClr val="tx1"/>
              </a:solidFill>
              <a:latin typeface="Symbol" pitchFamily="18" charset="2"/>
            </a:endParaRPr>
          </a:p>
        </p:txBody>
      </p:sp>
      <p:cxnSp>
        <p:nvCxnSpPr>
          <p:cNvPr id="71" name="Connettore 2 70"/>
          <p:cNvCxnSpPr/>
          <p:nvPr/>
        </p:nvCxnSpPr>
        <p:spPr>
          <a:xfrm flipV="1">
            <a:off x="8019151" y="1622204"/>
            <a:ext cx="264006" cy="84847"/>
          </a:xfrm>
          <a:prstGeom prst="straightConnector1">
            <a:avLst/>
          </a:prstGeom>
          <a:ln w="127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e 71"/>
          <p:cNvSpPr/>
          <p:nvPr/>
        </p:nvSpPr>
        <p:spPr>
          <a:xfrm>
            <a:off x="5511045" y="1920726"/>
            <a:ext cx="360000" cy="360040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endParaRPr lang="it-IT" dirty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80" name="Ovale 79"/>
          <p:cNvSpPr/>
          <p:nvPr/>
        </p:nvSpPr>
        <p:spPr>
          <a:xfrm>
            <a:off x="5223013" y="2202338"/>
            <a:ext cx="360000" cy="360040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endParaRPr lang="it-IT" dirty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81" name="Ovale 80"/>
          <p:cNvSpPr/>
          <p:nvPr/>
        </p:nvSpPr>
        <p:spPr>
          <a:xfrm>
            <a:off x="5660503" y="2332991"/>
            <a:ext cx="360000" cy="360040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endParaRPr lang="it-IT" dirty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82" name="Freccia a destra 81"/>
          <p:cNvSpPr/>
          <p:nvPr/>
        </p:nvSpPr>
        <p:spPr>
          <a:xfrm rot="20024897">
            <a:off x="6375142" y="2000706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3" name="Ovale 82"/>
          <p:cNvSpPr/>
          <p:nvPr/>
        </p:nvSpPr>
        <p:spPr>
          <a:xfrm rot="20691076">
            <a:off x="5175464" y="1898290"/>
            <a:ext cx="960958" cy="866067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6" name="CasellaDiTesto 85"/>
          <p:cNvSpPr txBox="1"/>
          <p:nvPr/>
        </p:nvSpPr>
        <p:spPr>
          <a:xfrm>
            <a:off x="4860032" y="1756927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aseline="30000" dirty="0" smtClean="0">
                <a:solidFill>
                  <a:srgbClr val="FF0000"/>
                </a:solidFill>
              </a:rPr>
              <a:t>12</a:t>
            </a:r>
            <a:r>
              <a:rPr lang="it-IT" dirty="0" smtClean="0">
                <a:solidFill>
                  <a:srgbClr val="FF0000"/>
                </a:solidFill>
              </a:rPr>
              <a:t>C*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87" name="Freccia a destra 86"/>
          <p:cNvSpPr/>
          <p:nvPr/>
        </p:nvSpPr>
        <p:spPr>
          <a:xfrm rot="1235883">
            <a:off x="6373623" y="2414375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8" name="Ovale 87"/>
          <p:cNvSpPr/>
          <p:nvPr/>
        </p:nvSpPr>
        <p:spPr>
          <a:xfrm>
            <a:off x="7181101" y="2456697"/>
            <a:ext cx="360000" cy="360040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endParaRPr lang="it-IT" dirty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89" name="Ovale 88"/>
          <p:cNvSpPr/>
          <p:nvPr/>
        </p:nvSpPr>
        <p:spPr>
          <a:xfrm>
            <a:off x="7287118" y="2996952"/>
            <a:ext cx="360000" cy="360040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endParaRPr lang="it-IT" dirty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90" name="Ovale 89"/>
          <p:cNvSpPr/>
          <p:nvPr/>
        </p:nvSpPr>
        <p:spPr>
          <a:xfrm>
            <a:off x="8139191" y="2636912"/>
            <a:ext cx="360000" cy="360040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endParaRPr lang="it-IT" dirty="0">
              <a:solidFill>
                <a:schemeClr val="tx1"/>
              </a:solidFill>
              <a:latin typeface="Symbol" pitchFamily="18" charset="2"/>
            </a:endParaRPr>
          </a:p>
        </p:txBody>
      </p:sp>
      <p:cxnSp>
        <p:nvCxnSpPr>
          <p:cNvPr id="91" name="Connettore 2 90"/>
          <p:cNvCxnSpPr/>
          <p:nvPr/>
        </p:nvCxnSpPr>
        <p:spPr>
          <a:xfrm>
            <a:off x="7657053" y="2795448"/>
            <a:ext cx="332047" cy="21289"/>
          </a:xfrm>
          <a:prstGeom prst="straightConnector1">
            <a:avLst/>
          </a:prstGeom>
          <a:ln w="127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asellaDiTesto 91"/>
          <p:cNvSpPr txBox="1"/>
          <p:nvPr/>
        </p:nvSpPr>
        <p:spPr>
          <a:xfrm rot="20085185">
            <a:off x="6106877" y="1763092"/>
            <a:ext cx="960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dirty="0" err="1" smtClean="0">
                <a:solidFill>
                  <a:srgbClr val="FF0000"/>
                </a:solidFill>
              </a:rPr>
              <a:t>sequential</a:t>
            </a:r>
            <a:endParaRPr lang="it-IT" sz="1400" b="1" i="1" dirty="0">
              <a:solidFill>
                <a:srgbClr val="FF0000"/>
              </a:solidFill>
            </a:endParaRPr>
          </a:p>
        </p:txBody>
      </p:sp>
      <p:sp>
        <p:nvSpPr>
          <p:cNvPr id="93" name="CasellaDiTesto 92"/>
          <p:cNvSpPr txBox="1"/>
          <p:nvPr/>
        </p:nvSpPr>
        <p:spPr>
          <a:xfrm rot="1255098">
            <a:off x="6233325" y="2503943"/>
            <a:ext cx="611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dirty="0" err="1" smtClean="0">
                <a:solidFill>
                  <a:srgbClr val="FF0000"/>
                </a:solidFill>
              </a:rPr>
              <a:t>direct</a:t>
            </a:r>
            <a:endParaRPr lang="it-IT" sz="1400" b="1" i="1" dirty="0">
              <a:solidFill>
                <a:srgbClr val="FF0000"/>
              </a:solidFill>
            </a:endParaRPr>
          </a:p>
        </p:txBody>
      </p:sp>
      <p:grpSp>
        <p:nvGrpSpPr>
          <p:cNvPr id="68" name="Gruppo 67"/>
          <p:cNvGrpSpPr/>
          <p:nvPr/>
        </p:nvGrpSpPr>
        <p:grpSpPr>
          <a:xfrm>
            <a:off x="827584" y="2564248"/>
            <a:ext cx="2274135" cy="2304912"/>
            <a:chOff x="4818145" y="1454007"/>
            <a:chExt cx="2274135" cy="2304912"/>
          </a:xfrm>
        </p:grpSpPr>
        <p:pic>
          <p:nvPicPr>
            <p:cNvPr id="69" name="Picture 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8145" y="1484784"/>
              <a:ext cx="2274135" cy="2274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0" name="Rettangolo 69"/>
            <p:cNvSpPr/>
            <p:nvPr/>
          </p:nvSpPr>
          <p:spPr>
            <a:xfrm>
              <a:off x="6616799" y="1454007"/>
              <a:ext cx="390838" cy="4221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978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o 11"/>
          <p:cNvGrpSpPr/>
          <p:nvPr/>
        </p:nvGrpSpPr>
        <p:grpSpPr>
          <a:xfrm>
            <a:off x="244926" y="3051948"/>
            <a:ext cx="4250202" cy="3257371"/>
            <a:chOff x="244926" y="3051948"/>
            <a:chExt cx="4250202" cy="3257371"/>
          </a:xfrm>
        </p:grpSpPr>
        <p:grpSp>
          <p:nvGrpSpPr>
            <p:cNvPr id="11" name="Gruppo 10"/>
            <p:cNvGrpSpPr/>
            <p:nvPr/>
          </p:nvGrpSpPr>
          <p:grpSpPr>
            <a:xfrm>
              <a:off x="244926" y="3284984"/>
              <a:ext cx="4250202" cy="2664296"/>
              <a:chOff x="244926" y="3284984"/>
              <a:chExt cx="4250202" cy="2664296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926" y="3662885"/>
                <a:ext cx="2454866" cy="22863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4" name="Gruppo 23"/>
              <p:cNvGrpSpPr/>
              <p:nvPr/>
            </p:nvGrpSpPr>
            <p:grpSpPr>
              <a:xfrm>
                <a:off x="1763688" y="3284984"/>
                <a:ext cx="2731440" cy="2537745"/>
                <a:chOff x="3847056" y="909782"/>
                <a:chExt cx="2731440" cy="2537745"/>
              </a:xfrm>
            </p:grpSpPr>
            <p:pic>
              <p:nvPicPr>
                <p:cNvPr id="30" name="Picture 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23120" y="980728"/>
                  <a:ext cx="2155376" cy="24667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9" name="CasellaDiTesto 28"/>
                <p:cNvSpPr txBox="1"/>
                <p:nvPr/>
              </p:nvSpPr>
              <p:spPr>
                <a:xfrm>
                  <a:off x="3847056" y="909782"/>
                  <a:ext cx="114473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400" b="1" i="1" dirty="0" smtClean="0">
                      <a:solidFill>
                        <a:srgbClr val="FF0000"/>
                      </a:solidFill>
                    </a:rPr>
                    <a:t>M. </a:t>
                  </a:r>
                  <a:r>
                    <a:rPr lang="it-IT" sz="1400" b="1" i="1" dirty="0" err="1" smtClean="0">
                      <a:solidFill>
                        <a:srgbClr val="FF0000"/>
                      </a:solidFill>
                    </a:rPr>
                    <a:t>Itoh</a:t>
                  </a:r>
                  <a:r>
                    <a:rPr lang="it-IT" sz="1400" b="1" i="1" dirty="0" smtClean="0">
                      <a:solidFill>
                        <a:srgbClr val="FF0000"/>
                      </a:solidFill>
                    </a:rPr>
                    <a:t> et al.</a:t>
                  </a:r>
                  <a:endParaRPr lang="en-US" sz="1400" b="1" i="1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26" name="CasellaDiTesto 25"/>
              <p:cNvSpPr txBox="1"/>
              <p:nvPr/>
            </p:nvSpPr>
            <p:spPr>
              <a:xfrm rot="19816339">
                <a:off x="2816898" y="5138030"/>
                <a:ext cx="14526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b="1" i="1" dirty="0" err="1" smtClean="0">
                    <a:solidFill>
                      <a:srgbClr val="FF0000"/>
                    </a:solidFill>
                  </a:rPr>
                  <a:t>simulation</a:t>
                </a:r>
                <a:r>
                  <a:rPr lang="it-IT" sz="1200" b="1" i="1" dirty="0" smtClean="0">
                    <a:solidFill>
                      <a:srgbClr val="FF0000"/>
                    </a:solidFill>
                  </a:rPr>
                  <a:t> 100% SD</a:t>
                </a:r>
                <a:endParaRPr lang="en-US" sz="1200" b="1" i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8" name="Rettangolo 7"/>
            <p:cNvSpPr/>
            <p:nvPr/>
          </p:nvSpPr>
          <p:spPr>
            <a:xfrm>
              <a:off x="444939" y="3051948"/>
              <a:ext cx="3983046" cy="3257371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Arc 3"/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5" name="Arc 4"/>
          <p:cNvSpPr>
            <a:spLocks/>
          </p:cNvSpPr>
          <p:nvPr/>
        </p:nvSpPr>
        <p:spPr bwMode="auto">
          <a:xfrm rot="16200000" flipV="1">
            <a:off x="4392000" y="2106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5400000" scaled="0"/>
          </a:gradFill>
          <a:ln w="38100" cap="flat" cmpd="sng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 rot="-5400000">
            <a:off x="-2642422" y="3026664"/>
            <a:ext cx="56541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 pitchFamily="18" charset="0"/>
              </a:rPr>
              <a:t>Istituto Nazionale di Fisica Nucleare - Sezione di Napoli</a:t>
            </a: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2195736" y="8092"/>
            <a:ext cx="6933387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High-precision probe of the Hoyle state direct decay width</a:t>
            </a:r>
          </a:p>
        </p:txBody>
      </p:sp>
      <p:sp>
        <p:nvSpPr>
          <p:cNvPr id="58" name="Text Box 13"/>
          <p:cNvSpPr txBox="1">
            <a:spLocks noChangeArrowheads="1"/>
          </p:cNvSpPr>
          <p:nvPr/>
        </p:nvSpPr>
        <p:spPr bwMode="auto">
          <a:xfrm>
            <a:off x="3457" y="6565612"/>
            <a:ext cx="6900672" cy="292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FF"/>
                </a:solidFill>
              </a:rPr>
              <a:t>Daniele </a:t>
            </a:r>
            <a:r>
              <a:rPr lang="en-US" sz="1600" b="1" dirty="0" err="1">
                <a:solidFill>
                  <a:srgbClr val="FFFFFF"/>
                </a:solidFill>
              </a:rPr>
              <a:t>Dell’Aquila</a:t>
            </a:r>
            <a:r>
              <a:rPr lang="en-US" sz="1600" b="1" dirty="0">
                <a:solidFill>
                  <a:srgbClr val="FFFFFF"/>
                </a:solidFill>
              </a:rPr>
              <a:t> (dellaquila.daniele@gmail.com) – Galveston, May 15</a:t>
            </a:r>
            <a:r>
              <a:rPr lang="en-US" sz="1600" b="1" baseline="30000" dirty="0">
                <a:solidFill>
                  <a:srgbClr val="FFFFFF"/>
                </a:solidFill>
              </a:rPr>
              <a:t>th</a:t>
            </a:r>
            <a:r>
              <a:rPr lang="en-US" sz="1600" b="1" dirty="0">
                <a:solidFill>
                  <a:srgbClr val="FFFFFF"/>
                </a:solidFill>
              </a:rPr>
              <a:t> 2018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1"/>
          <a:stretch/>
        </p:blipFill>
        <p:spPr bwMode="auto">
          <a:xfrm>
            <a:off x="4749526" y="855836"/>
            <a:ext cx="4379598" cy="458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CasellaDiTesto 31"/>
          <p:cNvSpPr txBox="1"/>
          <p:nvPr/>
        </p:nvSpPr>
        <p:spPr>
          <a:xfrm>
            <a:off x="584337" y="436022"/>
            <a:ext cx="3614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>
                <a:solidFill>
                  <a:srgbClr val="008000"/>
                </a:solidFill>
              </a:rPr>
              <a:t>Study</a:t>
            </a:r>
            <a:r>
              <a:rPr lang="it-IT" sz="1600" dirty="0" smtClean="0">
                <a:solidFill>
                  <a:srgbClr val="008000"/>
                </a:solidFill>
              </a:rPr>
              <a:t> of </a:t>
            </a:r>
            <a:r>
              <a:rPr lang="it-IT" sz="1600" dirty="0" err="1" smtClean="0">
                <a:solidFill>
                  <a:srgbClr val="008000"/>
                </a:solidFill>
              </a:rPr>
              <a:t>sequential</a:t>
            </a:r>
            <a:r>
              <a:rPr lang="it-IT" sz="1600" dirty="0" smtClean="0">
                <a:solidFill>
                  <a:srgbClr val="008000"/>
                </a:solidFill>
              </a:rPr>
              <a:t> vs </a:t>
            </a:r>
            <a:r>
              <a:rPr lang="it-IT" sz="1600" dirty="0" err="1" smtClean="0">
                <a:solidFill>
                  <a:srgbClr val="008000"/>
                </a:solidFill>
              </a:rPr>
              <a:t>direct</a:t>
            </a:r>
            <a:r>
              <a:rPr lang="it-IT" sz="1600" dirty="0" smtClean="0">
                <a:solidFill>
                  <a:srgbClr val="008000"/>
                </a:solidFill>
              </a:rPr>
              <a:t> </a:t>
            </a:r>
            <a:r>
              <a:rPr lang="it-IT" sz="1600" dirty="0" err="1" smtClean="0">
                <a:solidFill>
                  <a:srgbClr val="008000"/>
                </a:solidFill>
              </a:rPr>
              <a:t>mechanism</a:t>
            </a:r>
            <a:endParaRPr lang="it-IT" sz="1600" dirty="0" smtClean="0">
              <a:solidFill>
                <a:srgbClr val="008000"/>
              </a:solidFill>
              <a:sym typeface="Wingdings" pitchFamily="2" charset="2"/>
            </a:endParaRPr>
          </a:p>
          <a:p>
            <a:endParaRPr lang="it-IT" sz="1600" dirty="0"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sellaDiTesto 32"/>
              <p:cNvSpPr txBox="1"/>
              <p:nvPr/>
            </p:nvSpPr>
            <p:spPr>
              <a:xfrm>
                <a:off x="627203" y="1988840"/>
                <a:ext cx="1626856" cy="3930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0" i="1" smtClean="0">
                          <a:latin typeface="Cambria Math"/>
                        </a:rPr>
                        <m:t>𝑥</m:t>
                      </m:r>
                      <m:r>
                        <a:rPr lang="it-IT" sz="16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sz="16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it-IT" sz="1600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it-IT" sz="16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it-IT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it-IT" sz="16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it-IT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it-IT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3" name="CasellaDiTes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03" y="1988840"/>
                <a:ext cx="1626856" cy="393056"/>
              </a:xfrm>
              <a:prstGeom prst="rect">
                <a:avLst/>
              </a:prstGeom>
              <a:blipFill rotWithShape="1">
                <a:blip r:embed="rId6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sellaDiTesto 33"/>
              <p:cNvSpPr txBox="1"/>
              <p:nvPr/>
            </p:nvSpPr>
            <p:spPr>
              <a:xfrm>
                <a:off x="432635" y="1087687"/>
                <a:ext cx="2339165" cy="3250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it-IT" sz="1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it-IT" sz="1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it-IT" sz="14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it-IT" sz="1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it-IT" sz="14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it-IT" sz="1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t-IT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it-IT" sz="1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it-IT" sz="1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it-IT" sz="14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it-IT" sz="1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it-IT" sz="14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it-IT" sz="1400" b="0" i="1" smtClean="0">
                          <a:latin typeface="Cambria Math"/>
                        </a:rPr>
                        <m:t>/(</m:t>
                      </m:r>
                      <m:sSub>
                        <m:sSubPr>
                          <m:ctrlPr>
                            <a:rPr lang="it-IT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it-IT" sz="1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it-IT" sz="1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it-IT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it-IT" sz="14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it-IT" sz="1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it-IT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it-IT" sz="14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it-IT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4" name="CasellaDiTes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35" y="1087687"/>
                <a:ext cx="2339165" cy="325089"/>
              </a:xfrm>
              <a:prstGeom prst="rect">
                <a:avLst/>
              </a:prstGeom>
              <a:blipFill rotWithShape="1">
                <a:blip r:embed="rId7"/>
                <a:stretch>
                  <a:fillRect b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sellaDiTesto 34"/>
              <p:cNvSpPr txBox="1"/>
              <p:nvPr/>
            </p:nvSpPr>
            <p:spPr>
              <a:xfrm>
                <a:off x="628652" y="2315864"/>
                <a:ext cx="1771767" cy="358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0" i="1" smtClean="0">
                          <a:latin typeface="Cambria Math"/>
                        </a:rPr>
                        <m:t>𝑦</m:t>
                      </m:r>
                      <m:r>
                        <a:rPr lang="it-IT" sz="1600" b="0" i="1" smtClean="0">
                          <a:latin typeface="Cambria Math"/>
                        </a:rPr>
                        <m:t>=2</m:t>
                      </m:r>
                      <m:sSub>
                        <m:sSubPr>
                          <m:ctrlPr>
                            <a:rPr lang="it-IT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it-IT" sz="1600" b="0" i="1" smtClean="0">
                          <a:latin typeface="Cambria Math"/>
                        </a:rPr>
                        <m:t> −</m:t>
                      </m:r>
                      <m:sSub>
                        <m:sSubPr>
                          <m:ctrlPr>
                            <a:rPr lang="it-IT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it-IT" sz="16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it-IT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5" name="CasellaDiTes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2" y="2315864"/>
                <a:ext cx="1771767" cy="358368"/>
              </a:xfrm>
              <a:prstGeom prst="rect">
                <a:avLst/>
              </a:prstGeom>
              <a:blipFill rotWithShape="1">
                <a:blip r:embed="rId8"/>
                <a:stretch>
                  <a:fillRect b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sellaDiTesto 35"/>
              <p:cNvSpPr txBox="1"/>
              <p:nvPr/>
            </p:nvSpPr>
            <p:spPr>
              <a:xfrm>
                <a:off x="917179" y="1412776"/>
                <a:ext cx="1134541" cy="3250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it-IT" sz="1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it-IT" sz="1400" b="0" i="1" smtClean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it-IT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it-IT" sz="14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it-IT" sz="1400" b="0" i="1" smtClean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it-IT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it-IT" sz="14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6" name="CasellaDiTes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179" y="1412776"/>
                <a:ext cx="1134541" cy="325089"/>
              </a:xfrm>
              <a:prstGeom prst="rect">
                <a:avLst/>
              </a:prstGeom>
              <a:blipFill rotWithShape="1">
                <a:blip r:embed="rId9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ttangolo 5"/>
          <p:cNvSpPr/>
          <p:nvPr/>
        </p:nvSpPr>
        <p:spPr>
          <a:xfrm>
            <a:off x="4749526" y="692696"/>
            <a:ext cx="4286970" cy="482453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sellaDiTesto 6"/>
          <p:cNvSpPr txBox="1"/>
          <p:nvPr/>
        </p:nvSpPr>
        <p:spPr>
          <a:xfrm rot="18843929">
            <a:off x="7319799" y="4389275"/>
            <a:ext cx="18356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>
                <a:solidFill>
                  <a:srgbClr val="FF0000"/>
                </a:solidFill>
              </a:rPr>
              <a:t>Our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experiment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4572000" y="5724545"/>
            <a:ext cx="4242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 smtClean="0">
                <a:solidFill>
                  <a:srgbClr val="008000"/>
                </a:solidFill>
              </a:rPr>
              <a:t>28000 </a:t>
            </a:r>
            <a:r>
              <a:rPr lang="it-IT" sz="1600" b="1" i="1" dirty="0" err="1" smtClean="0">
                <a:solidFill>
                  <a:srgbClr val="008000"/>
                </a:solidFill>
              </a:rPr>
              <a:t>counts</a:t>
            </a:r>
            <a:r>
              <a:rPr lang="it-IT" sz="1600" dirty="0" smtClean="0"/>
              <a:t> under the </a:t>
            </a:r>
            <a:r>
              <a:rPr lang="it-IT" sz="1600" dirty="0" err="1" smtClean="0"/>
              <a:t>sequential</a:t>
            </a:r>
            <a:r>
              <a:rPr lang="it-IT" sz="1600" dirty="0" smtClean="0"/>
              <a:t> </a:t>
            </a:r>
            <a:r>
              <a:rPr lang="it-IT" sz="1600" dirty="0" err="1" smtClean="0"/>
              <a:t>decay</a:t>
            </a:r>
            <a:r>
              <a:rPr lang="it-IT" sz="1600" dirty="0" smtClean="0"/>
              <a:t> </a:t>
            </a:r>
            <a:r>
              <a:rPr lang="it-IT" sz="1600" dirty="0" err="1" smtClean="0"/>
              <a:t>peak</a:t>
            </a:r>
            <a:r>
              <a:rPr lang="it-IT" sz="1600" dirty="0"/>
              <a:t> </a:t>
            </a:r>
            <a:r>
              <a:rPr lang="it-IT" sz="1600" dirty="0" smtClean="0">
                <a:sym typeface="Wingdings" pitchFamily="2" charset="2"/>
              </a:rPr>
              <a:t> </a:t>
            </a:r>
            <a:r>
              <a:rPr lang="it-IT" sz="1600" dirty="0" err="1" smtClean="0">
                <a:sym typeface="Wingdings" pitchFamily="2" charset="2"/>
              </a:rPr>
              <a:t>compatible</a:t>
            </a:r>
            <a:r>
              <a:rPr lang="it-IT" sz="1600" dirty="0" smtClean="0">
                <a:sym typeface="Wingdings" pitchFamily="2" charset="2"/>
              </a:rPr>
              <a:t> with </a:t>
            </a:r>
            <a:r>
              <a:rPr lang="it-IT" sz="1600" b="1" i="1" dirty="0" err="1" smtClean="0">
                <a:solidFill>
                  <a:srgbClr val="0070C0"/>
                </a:solidFill>
                <a:sym typeface="Wingdings" pitchFamily="2" charset="2"/>
              </a:rPr>
              <a:t>fully</a:t>
            </a:r>
            <a:r>
              <a:rPr lang="it-IT" sz="1600" b="1" i="1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it-IT" sz="1600" b="1" i="1" dirty="0" err="1" smtClean="0">
                <a:solidFill>
                  <a:srgbClr val="0070C0"/>
                </a:solidFill>
                <a:sym typeface="Wingdings" pitchFamily="2" charset="2"/>
              </a:rPr>
              <a:t>sequential</a:t>
            </a:r>
            <a:r>
              <a:rPr lang="it-IT" sz="1600" b="1" i="1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it-IT" sz="1600" b="1" i="1" dirty="0" err="1" smtClean="0">
                <a:solidFill>
                  <a:srgbClr val="0070C0"/>
                </a:solidFill>
                <a:sym typeface="Wingdings" pitchFamily="2" charset="2"/>
              </a:rPr>
              <a:t>process</a:t>
            </a:r>
            <a:r>
              <a:rPr lang="it-IT" sz="1600" b="1" i="1" dirty="0" smtClean="0">
                <a:solidFill>
                  <a:srgbClr val="0070C0"/>
                </a:solidFill>
                <a:sym typeface="Wingdings" pitchFamily="2" charset="2"/>
              </a:rPr>
              <a:t>!</a:t>
            </a:r>
            <a:endParaRPr lang="en-US" sz="1600" b="1" i="1" dirty="0">
              <a:solidFill>
                <a:srgbClr val="0070C0"/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 rot="19722815">
            <a:off x="7394740" y="2417899"/>
            <a:ext cx="1452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i="1" dirty="0" err="1" smtClean="0">
                <a:solidFill>
                  <a:srgbClr val="FF0000"/>
                </a:solidFill>
              </a:rPr>
              <a:t>simulation</a:t>
            </a:r>
            <a:r>
              <a:rPr lang="it-IT" sz="1200" b="1" i="1" dirty="0" smtClean="0">
                <a:solidFill>
                  <a:srgbClr val="FF0000"/>
                </a:solidFill>
              </a:rPr>
              <a:t> 100% SD</a:t>
            </a:r>
            <a:endParaRPr lang="en-US" sz="1200" b="1" i="1" dirty="0">
              <a:solidFill>
                <a:srgbClr val="FF0000"/>
              </a:solidFill>
            </a:endParaRPr>
          </a:p>
        </p:txBody>
      </p:sp>
      <p:sp>
        <p:nvSpPr>
          <p:cNvPr id="42" name="Rettangolo 41"/>
          <p:cNvSpPr/>
          <p:nvPr/>
        </p:nvSpPr>
        <p:spPr>
          <a:xfrm rot="19793936">
            <a:off x="615491" y="5214419"/>
            <a:ext cx="1960619" cy="472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asellaDiTesto 39"/>
          <p:cNvSpPr txBox="1"/>
          <p:nvPr/>
        </p:nvSpPr>
        <p:spPr>
          <a:xfrm rot="19700349">
            <a:off x="5099839" y="4807599"/>
            <a:ext cx="1478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i="1" dirty="0" err="1" smtClean="0">
                <a:solidFill>
                  <a:srgbClr val="FF0000"/>
                </a:solidFill>
              </a:rPr>
              <a:t>simulation</a:t>
            </a:r>
            <a:r>
              <a:rPr lang="it-IT" sz="1200" b="1" i="1" dirty="0" smtClean="0">
                <a:solidFill>
                  <a:srgbClr val="FF0000"/>
                </a:solidFill>
              </a:rPr>
              <a:t> 100% DD</a:t>
            </a:r>
            <a:endParaRPr lang="en-US" sz="1200" b="1" i="1" dirty="0">
              <a:solidFill>
                <a:srgbClr val="FF0000"/>
              </a:solidFill>
            </a:endParaRPr>
          </a:p>
        </p:txBody>
      </p:sp>
      <p:sp>
        <p:nvSpPr>
          <p:cNvPr id="41" name="Rettangolo 40"/>
          <p:cNvSpPr/>
          <p:nvPr/>
        </p:nvSpPr>
        <p:spPr>
          <a:xfrm>
            <a:off x="584337" y="1926095"/>
            <a:ext cx="1899431" cy="85483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tangolo 13"/>
          <p:cNvSpPr/>
          <p:nvPr/>
        </p:nvSpPr>
        <p:spPr>
          <a:xfrm>
            <a:off x="3127581" y="3284984"/>
            <a:ext cx="724339" cy="3779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asellaDiTesto 42"/>
          <p:cNvSpPr txBox="1"/>
          <p:nvPr/>
        </p:nvSpPr>
        <p:spPr>
          <a:xfrm rot="19816339">
            <a:off x="878614" y="5188747"/>
            <a:ext cx="1362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i="1" dirty="0" err="1" smtClean="0">
                <a:solidFill>
                  <a:srgbClr val="FF0000"/>
                </a:solidFill>
              </a:rPr>
              <a:t>Experimental</a:t>
            </a:r>
            <a:r>
              <a:rPr lang="it-IT" sz="1200" b="1" i="1" dirty="0" smtClean="0">
                <a:solidFill>
                  <a:srgbClr val="FF0000"/>
                </a:solidFill>
              </a:rPr>
              <a:t> data</a:t>
            </a:r>
            <a:endParaRPr lang="en-US" sz="1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69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38" grpId="0"/>
      <p:bldP spid="27" grpId="0"/>
      <p:bldP spid="40" grpId="0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Arc 3"/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5" name="Arc 4"/>
          <p:cNvSpPr>
            <a:spLocks/>
          </p:cNvSpPr>
          <p:nvPr/>
        </p:nvSpPr>
        <p:spPr bwMode="auto">
          <a:xfrm rot="16200000" flipV="1">
            <a:off x="4392000" y="2106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5400000" scaled="0"/>
          </a:gradFill>
          <a:ln w="38100" cap="flat" cmpd="sng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 rot="-5400000">
            <a:off x="-2642422" y="3026664"/>
            <a:ext cx="56541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 pitchFamily="18" charset="0"/>
              </a:rPr>
              <a:t>Istituto Nazionale di Fisica Nucleare - Sezione di Napoli</a:t>
            </a: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2195736" y="8092"/>
            <a:ext cx="6933387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High-precision probe of the Hoyle state direct decay width</a:t>
            </a:r>
          </a:p>
        </p:txBody>
      </p:sp>
      <p:sp>
        <p:nvSpPr>
          <p:cNvPr id="58" name="Text Box 13"/>
          <p:cNvSpPr txBox="1">
            <a:spLocks noChangeArrowheads="1"/>
          </p:cNvSpPr>
          <p:nvPr/>
        </p:nvSpPr>
        <p:spPr bwMode="auto">
          <a:xfrm>
            <a:off x="3457" y="6565612"/>
            <a:ext cx="6900672" cy="292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FF"/>
                </a:solidFill>
              </a:rPr>
              <a:t>Daniele </a:t>
            </a:r>
            <a:r>
              <a:rPr lang="en-US" sz="1600" b="1" dirty="0" err="1">
                <a:solidFill>
                  <a:srgbClr val="FFFFFF"/>
                </a:solidFill>
              </a:rPr>
              <a:t>Dell’Aquila</a:t>
            </a:r>
            <a:r>
              <a:rPr lang="en-US" sz="1600" b="1" dirty="0">
                <a:solidFill>
                  <a:srgbClr val="FFFFFF"/>
                </a:solidFill>
              </a:rPr>
              <a:t> (dellaquila.daniele@gmail.com) – Galveston, May 15</a:t>
            </a:r>
            <a:r>
              <a:rPr lang="en-US" sz="1600" b="1" baseline="30000" dirty="0">
                <a:solidFill>
                  <a:srgbClr val="FFFFFF"/>
                </a:solidFill>
              </a:rPr>
              <a:t>th</a:t>
            </a:r>
            <a:r>
              <a:rPr lang="en-US" sz="1600" b="1" dirty="0">
                <a:solidFill>
                  <a:srgbClr val="FFFFFF"/>
                </a:solidFill>
              </a:rPr>
              <a:t> 2018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7704856" cy="562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Rettangolo 38"/>
          <p:cNvSpPr/>
          <p:nvPr/>
        </p:nvSpPr>
        <p:spPr>
          <a:xfrm>
            <a:off x="2987824" y="3211330"/>
            <a:ext cx="3168352" cy="620727"/>
          </a:xfrm>
          <a:prstGeom prst="rect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New </a:t>
            </a:r>
            <a:r>
              <a:rPr lang="it-IT" b="1" dirty="0" err="1" smtClean="0"/>
              <a:t>upper</a:t>
            </a:r>
            <a:r>
              <a:rPr lang="it-IT" b="1" dirty="0" smtClean="0"/>
              <a:t> </a:t>
            </a:r>
            <a:r>
              <a:rPr lang="it-IT" b="1" dirty="0" err="1" smtClean="0"/>
              <a:t>limit</a:t>
            </a:r>
            <a:r>
              <a:rPr lang="it-IT" b="1" dirty="0" smtClean="0"/>
              <a:t> DD &lt; 0.043 % with a C.L. of 2</a:t>
            </a:r>
            <a:r>
              <a:rPr lang="it-IT" b="1" dirty="0" smtClean="0">
                <a:latin typeface="Symbol" pitchFamily="18" charset="2"/>
              </a:rPr>
              <a:t>s.</a:t>
            </a:r>
            <a:endParaRPr lang="en-US" b="1" dirty="0">
              <a:latin typeface="Symbol" pitchFamily="18" charset="2"/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584337" y="436022"/>
            <a:ext cx="6738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>
                <a:solidFill>
                  <a:srgbClr val="008000"/>
                </a:solidFill>
              </a:rPr>
              <a:t>Study</a:t>
            </a:r>
            <a:r>
              <a:rPr lang="it-IT" sz="2000" dirty="0" smtClean="0">
                <a:solidFill>
                  <a:srgbClr val="008000"/>
                </a:solidFill>
              </a:rPr>
              <a:t> of </a:t>
            </a:r>
            <a:r>
              <a:rPr lang="it-IT" sz="2000" dirty="0" err="1" smtClean="0">
                <a:solidFill>
                  <a:srgbClr val="008000"/>
                </a:solidFill>
              </a:rPr>
              <a:t>sequential</a:t>
            </a:r>
            <a:r>
              <a:rPr lang="it-IT" sz="2000" dirty="0" smtClean="0">
                <a:solidFill>
                  <a:srgbClr val="008000"/>
                </a:solidFill>
              </a:rPr>
              <a:t> vs </a:t>
            </a:r>
            <a:r>
              <a:rPr lang="it-IT" sz="2000" dirty="0" err="1" smtClean="0">
                <a:solidFill>
                  <a:srgbClr val="008000"/>
                </a:solidFill>
              </a:rPr>
              <a:t>direct</a:t>
            </a:r>
            <a:r>
              <a:rPr lang="it-IT" sz="2000" dirty="0" smtClean="0">
                <a:solidFill>
                  <a:srgbClr val="008000"/>
                </a:solidFill>
              </a:rPr>
              <a:t> </a:t>
            </a:r>
            <a:r>
              <a:rPr lang="it-IT" sz="2000" dirty="0" err="1" smtClean="0">
                <a:solidFill>
                  <a:srgbClr val="008000"/>
                </a:solidFill>
              </a:rPr>
              <a:t>mechanism</a:t>
            </a:r>
            <a:r>
              <a:rPr lang="it-IT" sz="2000" dirty="0" smtClean="0">
                <a:solidFill>
                  <a:srgbClr val="008000"/>
                </a:solidFill>
              </a:rPr>
              <a:t>: </a:t>
            </a:r>
            <a:r>
              <a:rPr lang="it-IT" sz="2000" dirty="0" err="1" smtClean="0">
                <a:solidFill>
                  <a:srgbClr val="008000"/>
                </a:solidFill>
              </a:rPr>
              <a:t>Symmetric</a:t>
            </a:r>
            <a:r>
              <a:rPr lang="it-IT" sz="2000" dirty="0" smtClean="0">
                <a:solidFill>
                  <a:srgbClr val="008000"/>
                </a:solidFill>
              </a:rPr>
              <a:t> </a:t>
            </a:r>
            <a:r>
              <a:rPr lang="it-IT" sz="2000" dirty="0" err="1" smtClean="0">
                <a:solidFill>
                  <a:srgbClr val="008000"/>
                </a:solidFill>
              </a:rPr>
              <a:t>Dalitz</a:t>
            </a:r>
            <a:r>
              <a:rPr lang="it-IT" sz="2000" dirty="0" smtClean="0">
                <a:solidFill>
                  <a:srgbClr val="008000"/>
                </a:solidFill>
              </a:rPr>
              <a:t> Plot</a:t>
            </a:r>
            <a:endParaRPr lang="it-IT" sz="2000" dirty="0" smtClean="0">
              <a:solidFill>
                <a:srgbClr val="008000"/>
              </a:solidFill>
              <a:sym typeface="Wingdings" pitchFamily="2" charset="2"/>
            </a:endParaRPr>
          </a:p>
          <a:p>
            <a:endParaRPr lang="it-IT" sz="2000" dirty="0">
              <a:solidFill>
                <a:srgbClr val="0080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267744" y="3861048"/>
            <a:ext cx="4215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dirty="0" smtClean="0">
                <a:solidFill>
                  <a:srgbClr val="FF0000"/>
                </a:solidFill>
              </a:rPr>
              <a:t>D. Dell’Aquila et al., </a:t>
            </a:r>
            <a:r>
              <a:rPr lang="it-IT" sz="1400" b="1" i="1" dirty="0" err="1" smtClean="0">
                <a:solidFill>
                  <a:srgbClr val="FF0000"/>
                </a:solidFill>
              </a:rPr>
              <a:t>Phys</a:t>
            </a:r>
            <a:r>
              <a:rPr lang="it-IT" sz="1400" b="1" i="1" dirty="0" smtClean="0">
                <a:solidFill>
                  <a:srgbClr val="FF0000"/>
                </a:solidFill>
              </a:rPr>
              <a:t>. Rev. </a:t>
            </a:r>
            <a:r>
              <a:rPr lang="it-IT" sz="1400" b="1" i="1" dirty="0" err="1" smtClean="0">
                <a:solidFill>
                  <a:srgbClr val="FF0000"/>
                </a:solidFill>
              </a:rPr>
              <a:t>Lett</a:t>
            </a:r>
            <a:r>
              <a:rPr lang="it-IT" sz="1400" b="1" i="1" dirty="0" smtClean="0">
                <a:solidFill>
                  <a:srgbClr val="FF0000"/>
                </a:solidFill>
              </a:rPr>
              <a:t> 119 (2017) 132501 </a:t>
            </a:r>
            <a:endParaRPr lang="it-IT" sz="1400" b="1" i="1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300192" y="2852936"/>
            <a:ext cx="1872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 err="1" smtClean="0">
                <a:solidFill>
                  <a:srgbClr val="00B050"/>
                </a:solidFill>
              </a:rPr>
              <a:t>Feldman</a:t>
            </a:r>
            <a:r>
              <a:rPr lang="it-IT" sz="1200" b="1" i="1" dirty="0" smtClean="0">
                <a:solidFill>
                  <a:srgbClr val="00B050"/>
                </a:solidFill>
              </a:rPr>
              <a:t> and </a:t>
            </a:r>
            <a:r>
              <a:rPr lang="it-IT" sz="1200" b="1" i="1" dirty="0" err="1" smtClean="0">
                <a:solidFill>
                  <a:srgbClr val="00B050"/>
                </a:solidFill>
              </a:rPr>
              <a:t>Cousin’s</a:t>
            </a:r>
            <a:r>
              <a:rPr lang="it-IT" sz="1200" b="1" i="1" dirty="0" smtClean="0">
                <a:solidFill>
                  <a:srgbClr val="00B050"/>
                </a:solidFill>
              </a:rPr>
              <a:t> </a:t>
            </a:r>
            <a:r>
              <a:rPr lang="it-IT" sz="1200" b="1" i="1" dirty="0" err="1" smtClean="0">
                <a:solidFill>
                  <a:srgbClr val="00B050"/>
                </a:solidFill>
              </a:rPr>
              <a:t>approach</a:t>
            </a:r>
            <a:r>
              <a:rPr lang="it-IT" sz="1200" b="1" i="1" dirty="0" smtClean="0">
                <a:solidFill>
                  <a:srgbClr val="00B050"/>
                </a:solidFill>
              </a:rPr>
              <a:t> for small </a:t>
            </a:r>
            <a:r>
              <a:rPr lang="it-IT" sz="1200" b="1" i="1" dirty="0" err="1" smtClean="0">
                <a:solidFill>
                  <a:srgbClr val="00B050"/>
                </a:solidFill>
              </a:rPr>
              <a:t>signals</a:t>
            </a:r>
            <a:r>
              <a:rPr lang="it-IT" sz="1200" b="1" i="1" dirty="0" smtClean="0">
                <a:solidFill>
                  <a:srgbClr val="00B050"/>
                </a:solidFill>
              </a:rPr>
              <a:t> in </a:t>
            </a:r>
            <a:r>
              <a:rPr lang="it-IT" sz="1200" b="1" i="1" dirty="0" err="1" smtClean="0">
                <a:solidFill>
                  <a:srgbClr val="00B050"/>
                </a:solidFill>
              </a:rPr>
              <a:t>presence</a:t>
            </a:r>
            <a:r>
              <a:rPr lang="it-IT" sz="1200" b="1" i="1" dirty="0" smtClean="0">
                <a:solidFill>
                  <a:srgbClr val="00B050"/>
                </a:solidFill>
              </a:rPr>
              <a:t> of background</a:t>
            </a:r>
          </a:p>
          <a:p>
            <a:r>
              <a:rPr lang="en-US" sz="1200" b="1" i="1" u="sng" dirty="0">
                <a:solidFill>
                  <a:srgbClr val="00B050"/>
                </a:solidFill>
              </a:rPr>
              <a:t>G.J. Feldman and R.D. </a:t>
            </a:r>
            <a:r>
              <a:rPr lang="en-US" sz="1200" b="1" i="1" u="sng" dirty="0" smtClean="0">
                <a:solidFill>
                  <a:srgbClr val="00B050"/>
                </a:solidFill>
              </a:rPr>
              <a:t>Cousins</a:t>
            </a:r>
            <a:r>
              <a:rPr lang="en-US" sz="1200" b="1" i="1" u="sng" dirty="0">
                <a:solidFill>
                  <a:srgbClr val="00B050"/>
                </a:solidFill>
              </a:rPr>
              <a:t>, Phys. Rev. D 57, </a:t>
            </a:r>
            <a:r>
              <a:rPr lang="en-US" sz="1200" b="1" i="1" u="sng" dirty="0" smtClean="0">
                <a:solidFill>
                  <a:srgbClr val="00B050"/>
                </a:solidFill>
              </a:rPr>
              <a:t>3873 (1998</a:t>
            </a:r>
            <a:r>
              <a:rPr lang="en-US" sz="1200" b="1" i="1" u="sng" dirty="0">
                <a:solidFill>
                  <a:srgbClr val="00B050"/>
                </a:solidFill>
              </a:rPr>
              <a:t>)</a:t>
            </a:r>
            <a:r>
              <a:rPr lang="en-US" sz="1200" b="1" i="1" dirty="0">
                <a:solidFill>
                  <a:srgbClr val="00B050"/>
                </a:solidFill>
              </a:rPr>
              <a:t>.</a:t>
            </a:r>
          </a:p>
          <a:p>
            <a:endParaRPr lang="it-IT" sz="1200" b="1" i="1" dirty="0" smtClean="0">
              <a:solidFill>
                <a:srgbClr val="00B050"/>
              </a:solidFill>
            </a:endParaRPr>
          </a:p>
          <a:p>
            <a:endParaRPr lang="it-IT" sz="12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41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Arc 3"/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5" name="Arc 4"/>
          <p:cNvSpPr>
            <a:spLocks/>
          </p:cNvSpPr>
          <p:nvPr/>
        </p:nvSpPr>
        <p:spPr bwMode="auto">
          <a:xfrm rot="16200000" flipV="1">
            <a:off x="4392000" y="2106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5400000" scaled="0"/>
          </a:gradFill>
          <a:ln w="38100" cap="flat" cmpd="sng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 rot="-5400000">
            <a:off x="-2642422" y="3026664"/>
            <a:ext cx="56541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 pitchFamily="18" charset="0"/>
              </a:rPr>
              <a:t>Istituto Nazionale di Fisica Nucleare - Sezione di Napoli</a:t>
            </a: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2195736" y="8092"/>
            <a:ext cx="6933387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High-precision probe of the Hoyle state direct decay width</a:t>
            </a:r>
          </a:p>
        </p:txBody>
      </p:sp>
      <p:sp>
        <p:nvSpPr>
          <p:cNvPr id="58" name="Text Box 13"/>
          <p:cNvSpPr txBox="1">
            <a:spLocks noChangeArrowheads="1"/>
          </p:cNvSpPr>
          <p:nvPr/>
        </p:nvSpPr>
        <p:spPr bwMode="auto">
          <a:xfrm>
            <a:off x="3457" y="6565612"/>
            <a:ext cx="6900672" cy="292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FF"/>
                </a:solidFill>
              </a:rPr>
              <a:t>Daniele </a:t>
            </a:r>
            <a:r>
              <a:rPr lang="en-US" sz="1600" b="1" dirty="0" err="1">
                <a:solidFill>
                  <a:srgbClr val="FFFFFF"/>
                </a:solidFill>
              </a:rPr>
              <a:t>Dell’Aquila</a:t>
            </a:r>
            <a:r>
              <a:rPr lang="en-US" sz="1600" b="1" dirty="0">
                <a:solidFill>
                  <a:srgbClr val="FFFFFF"/>
                </a:solidFill>
              </a:rPr>
              <a:t> (dellaquila.daniele@gmail.com) – Galveston, May 15</a:t>
            </a:r>
            <a:r>
              <a:rPr lang="en-US" sz="1600" b="1" baseline="30000" dirty="0">
                <a:solidFill>
                  <a:srgbClr val="FFFFFF"/>
                </a:solidFill>
              </a:rPr>
              <a:t>th</a:t>
            </a:r>
            <a:r>
              <a:rPr lang="en-US" sz="1600" b="1" dirty="0">
                <a:solidFill>
                  <a:srgbClr val="FFFFFF"/>
                </a:solidFill>
              </a:rPr>
              <a:t> 2018</a:t>
            </a:r>
          </a:p>
        </p:txBody>
      </p:sp>
      <p:sp>
        <p:nvSpPr>
          <p:cNvPr id="3" name="Rettangolo 2"/>
          <p:cNvSpPr/>
          <p:nvPr/>
        </p:nvSpPr>
        <p:spPr>
          <a:xfrm>
            <a:off x="395536" y="332656"/>
            <a:ext cx="9001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i="1" dirty="0" smtClean="0">
                <a:solidFill>
                  <a:srgbClr val="FF0000"/>
                </a:solidFill>
              </a:rPr>
              <a:t>D. Dell’Aquila et al., </a:t>
            </a:r>
            <a:r>
              <a:rPr lang="it-IT" sz="1600" b="1" i="1" dirty="0" err="1" smtClean="0">
                <a:solidFill>
                  <a:srgbClr val="FF0000"/>
                </a:solidFill>
              </a:rPr>
              <a:t>Phys</a:t>
            </a:r>
            <a:r>
              <a:rPr lang="it-IT" sz="1600" b="1" i="1" dirty="0" smtClean="0">
                <a:solidFill>
                  <a:srgbClr val="FF0000"/>
                </a:solidFill>
              </a:rPr>
              <a:t>. Rev. </a:t>
            </a:r>
            <a:r>
              <a:rPr lang="it-IT" sz="1600" b="1" i="1" dirty="0" err="1" smtClean="0">
                <a:solidFill>
                  <a:srgbClr val="FF0000"/>
                </a:solidFill>
              </a:rPr>
              <a:t>Lett</a:t>
            </a:r>
            <a:r>
              <a:rPr lang="it-IT" sz="1600" b="1" i="1" dirty="0" smtClean="0">
                <a:solidFill>
                  <a:srgbClr val="FF0000"/>
                </a:solidFill>
              </a:rPr>
              <a:t> 119 (2017) 132501 </a:t>
            </a:r>
            <a:r>
              <a:rPr lang="it-IT" sz="1600" dirty="0" smtClean="0"/>
              <a:t>(</a:t>
            </a:r>
            <a:r>
              <a:rPr lang="it-IT" sz="1600" dirty="0" err="1" smtClean="0">
                <a:solidFill>
                  <a:srgbClr val="0070C0"/>
                </a:solidFill>
              </a:rPr>
              <a:t>our</a:t>
            </a:r>
            <a:r>
              <a:rPr lang="it-IT" sz="1600" dirty="0" smtClean="0">
                <a:solidFill>
                  <a:srgbClr val="0070C0"/>
                </a:solidFill>
              </a:rPr>
              <a:t> </a:t>
            </a:r>
            <a:r>
              <a:rPr lang="it-IT" sz="1600" dirty="0" err="1" smtClean="0">
                <a:solidFill>
                  <a:srgbClr val="0070C0"/>
                </a:solidFill>
              </a:rPr>
              <a:t>results</a:t>
            </a:r>
            <a:r>
              <a:rPr lang="it-IT" sz="1600" dirty="0" smtClean="0">
                <a:solidFill>
                  <a:srgbClr val="0070C0"/>
                </a:solidFill>
              </a:rPr>
              <a:t> DD&lt;0.043%</a:t>
            </a:r>
            <a:r>
              <a:rPr lang="it-IT" sz="1600" dirty="0" smtClean="0"/>
              <a:t>)</a:t>
            </a:r>
            <a:endParaRPr lang="en-US" sz="16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130" y="1300404"/>
            <a:ext cx="6395739" cy="2761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408508" y="720302"/>
            <a:ext cx="7863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/>
              <a:t>Analogous</a:t>
            </a:r>
            <a:r>
              <a:rPr lang="it-IT" sz="1600" dirty="0" smtClean="0"/>
              <a:t> </a:t>
            </a:r>
            <a:r>
              <a:rPr lang="it-IT" sz="1600" dirty="0" err="1" smtClean="0"/>
              <a:t>results</a:t>
            </a:r>
            <a:r>
              <a:rPr lang="it-IT" sz="1600" dirty="0" smtClean="0"/>
              <a:t> </a:t>
            </a:r>
            <a:r>
              <a:rPr lang="it-IT" sz="1600" dirty="0" err="1" smtClean="0"/>
              <a:t>obtained</a:t>
            </a:r>
            <a:r>
              <a:rPr lang="it-IT" sz="1600" dirty="0" smtClean="0"/>
              <a:t> by the Birmingham </a:t>
            </a:r>
            <a:r>
              <a:rPr lang="it-IT" sz="1600" dirty="0" err="1" smtClean="0"/>
              <a:t>group</a:t>
            </a:r>
            <a:r>
              <a:rPr lang="it-IT" sz="1600" dirty="0"/>
              <a:t> </a:t>
            </a:r>
            <a:r>
              <a:rPr lang="it-IT" sz="1600" dirty="0" smtClean="0"/>
              <a:t>in a </a:t>
            </a:r>
            <a:r>
              <a:rPr lang="it-IT" sz="1600" dirty="0" err="1" smtClean="0"/>
              <a:t>parallel</a:t>
            </a:r>
            <a:r>
              <a:rPr lang="it-IT" sz="1600" dirty="0" smtClean="0"/>
              <a:t> </a:t>
            </a:r>
            <a:r>
              <a:rPr lang="it-IT" sz="1600" dirty="0" err="1" smtClean="0"/>
              <a:t>experiment</a:t>
            </a:r>
            <a:r>
              <a:rPr lang="it-IT" sz="1600" dirty="0" smtClean="0"/>
              <a:t>: (</a:t>
            </a:r>
            <a:r>
              <a:rPr lang="it-IT" sz="1600" dirty="0" smtClean="0">
                <a:solidFill>
                  <a:srgbClr val="0070C0"/>
                </a:solidFill>
              </a:rPr>
              <a:t>DD&lt;0.047 %</a:t>
            </a:r>
            <a:r>
              <a:rPr lang="it-IT" sz="1600" dirty="0" smtClean="0"/>
              <a:t>)</a:t>
            </a:r>
          </a:p>
          <a:p>
            <a:r>
              <a:rPr lang="it-IT" sz="1600" b="1" i="1" dirty="0" smtClean="0">
                <a:solidFill>
                  <a:srgbClr val="FF0000"/>
                </a:solidFill>
              </a:rPr>
              <a:t>R. Smith et al., </a:t>
            </a:r>
            <a:r>
              <a:rPr lang="it-IT" sz="1600" b="1" i="1" dirty="0" err="1" smtClean="0">
                <a:solidFill>
                  <a:srgbClr val="FF0000"/>
                </a:solidFill>
              </a:rPr>
              <a:t>Phys</a:t>
            </a:r>
            <a:r>
              <a:rPr lang="it-IT" sz="1600" b="1" i="1" dirty="0" smtClean="0">
                <a:solidFill>
                  <a:srgbClr val="FF0000"/>
                </a:solidFill>
              </a:rPr>
              <a:t>. Rev. </a:t>
            </a:r>
            <a:r>
              <a:rPr lang="it-IT" sz="1600" b="1" i="1" dirty="0" err="1" smtClean="0">
                <a:solidFill>
                  <a:srgbClr val="FF0000"/>
                </a:solidFill>
              </a:rPr>
              <a:t>Lett</a:t>
            </a:r>
            <a:r>
              <a:rPr lang="it-IT" sz="1600" b="1" i="1" dirty="0" smtClean="0">
                <a:solidFill>
                  <a:srgbClr val="FF0000"/>
                </a:solidFill>
              </a:rPr>
              <a:t>. 119 (2017) </a:t>
            </a:r>
            <a:r>
              <a:rPr lang="it-IT" sz="1600" b="1" i="1" dirty="0" smtClean="0">
                <a:solidFill>
                  <a:srgbClr val="FF0000"/>
                </a:solidFill>
              </a:rPr>
              <a:t>132502 </a:t>
            </a:r>
            <a:r>
              <a:rPr lang="it-IT" sz="1600" b="1" i="1" dirty="0" smtClean="0">
                <a:solidFill>
                  <a:srgbClr val="008000"/>
                </a:solidFill>
              </a:rPr>
              <a:t>(</a:t>
            </a:r>
            <a:r>
              <a:rPr lang="it-IT" sz="1600" b="1" i="1" dirty="0" err="1" smtClean="0">
                <a:solidFill>
                  <a:srgbClr val="008000"/>
                </a:solidFill>
              </a:rPr>
              <a:t>see</a:t>
            </a:r>
            <a:r>
              <a:rPr lang="it-IT" sz="1600" b="1" i="1" dirty="0" smtClean="0">
                <a:solidFill>
                  <a:srgbClr val="008000"/>
                </a:solidFill>
              </a:rPr>
              <a:t> J. </a:t>
            </a:r>
            <a:r>
              <a:rPr lang="it-IT" sz="1600" b="1" i="1" dirty="0" err="1" smtClean="0">
                <a:solidFill>
                  <a:srgbClr val="008000"/>
                </a:solidFill>
              </a:rPr>
              <a:t>Bishop’s</a:t>
            </a:r>
            <a:r>
              <a:rPr lang="it-IT" sz="1600" b="1" i="1" dirty="0" smtClean="0">
                <a:solidFill>
                  <a:srgbClr val="008000"/>
                </a:solidFill>
              </a:rPr>
              <a:t> talk on Wednesday)</a:t>
            </a:r>
            <a:endParaRPr lang="en-US" sz="1600" b="1" i="1" dirty="0">
              <a:solidFill>
                <a:srgbClr val="008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11560" y="4149080"/>
            <a:ext cx="84604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/>
              <a:t>Significant</a:t>
            </a:r>
            <a:r>
              <a:rPr lang="it-IT" sz="1600" dirty="0" smtClean="0"/>
              <a:t> successive </a:t>
            </a:r>
            <a:r>
              <a:rPr lang="it-IT" sz="1600" dirty="0" err="1" smtClean="0"/>
              <a:t>theoretical</a:t>
            </a:r>
            <a:r>
              <a:rPr lang="it-IT" sz="1600" dirty="0" smtClean="0"/>
              <a:t> </a:t>
            </a:r>
            <a:r>
              <a:rPr lang="it-IT" sz="1600" dirty="0" err="1" smtClean="0"/>
              <a:t>works</a:t>
            </a:r>
            <a:r>
              <a:rPr lang="it-IT" sz="1600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600" b="1" i="1" dirty="0" smtClean="0">
                <a:solidFill>
                  <a:srgbClr val="FF0000"/>
                </a:solidFill>
              </a:rPr>
              <a:t>H. </a:t>
            </a:r>
            <a:r>
              <a:rPr lang="it-IT" sz="1600" b="1" i="1" dirty="0" err="1" smtClean="0">
                <a:solidFill>
                  <a:srgbClr val="FF0000"/>
                </a:solidFill>
              </a:rPr>
              <a:t>Zheng</a:t>
            </a:r>
            <a:r>
              <a:rPr lang="it-IT" sz="1600" b="1" i="1" dirty="0" smtClean="0">
                <a:solidFill>
                  <a:srgbClr val="FF0000"/>
                </a:solidFill>
              </a:rPr>
              <a:t> et al., </a:t>
            </a:r>
            <a:r>
              <a:rPr lang="it-IT" sz="1600" b="1" i="1" dirty="0" err="1" smtClean="0">
                <a:solidFill>
                  <a:srgbClr val="FF0000"/>
                </a:solidFill>
              </a:rPr>
              <a:t>Phys</a:t>
            </a:r>
            <a:r>
              <a:rPr lang="it-IT" sz="1600" b="1" i="1" dirty="0" smtClean="0">
                <a:solidFill>
                  <a:srgbClr val="FF0000"/>
                </a:solidFill>
              </a:rPr>
              <a:t>. </a:t>
            </a:r>
            <a:r>
              <a:rPr lang="it-IT" sz="1600" b="1" i="1" dirty="0" err="1" smtClean="0">
                <a:solidFill>
                  <a:srgbClr val="FF0000"/>
                </a:solidFill>
              </a:rPr>
              <a:t>Lett</a:t>
            </a:r>
            <a:r>
              <a:rPr lang="it-IT" sz="1600" b="1" i="1" dirty="0" smtClean="0">
                <a:solidFill>
                  <a:srgbClr val="FF0000"/>
                </a:solidFill>
              </a:rPr>
              <a:t> B 779 (2018) 460 (the </a:t>
            </a:r>
            <a:r>
              <a:rPr lang="it-IT" sz="1600" b="1" i="1" dirty="0" err="1" smtClean="0">
                <a:solidFill>
                  <a:srgbClr val="FF0000"/>
                </a:solidFill>
              </a:rPr>
              <a:t>direct</a:t>
            </a:r>
            <a:r>
              <a:rPr lang="it-IT" sz="1600" b="1" i="1" dirty="0" smtClean="0">
                <a:solidFill>
                  <a:srgbClr val="FF0000"/>
                </a:solidFill>
              </a:rPr>
              <a:t> </a:t>
            </a:r>
            <a:r>
              <a:rPr lang="it-IT" sz="1600" b="1" i="1" dirty="0" err="1" smtClean="0">
                <a:solidFill>
                  <a:srgbClr val="FF0000"/>
                </a:solidFill>
              </a:rPr>
              <a:t>decay</a:t>
            </a:r>
            <a:r>
              <a:rPr lang="it-IT" sz="1600" b="1" i="1" dirty="0" smtClean="0">
                <a:solidFill>
                  <a:srgbClr val="FF0000"/>
                </a:solidFill>
              </a:rPr>
              <a:t> </a:t>
            </a:r>
            <a:r>
              <a:rPr lang="it-IT" sz="1600" b="1" i="1" dirty="0" err="1" smtClean="0">
                <a:solidFill>
                  <a:srgbClr val="FF0000"/>
                </a:solidFill>
              </a:rPr>
              <a:t>width</a:t>
            </a:r>
            <a:r>
              <a:rPr lang="it-IT" sz="1600" b="1" i="1" dirty="0" smtClean="0">
                <a:solidFill>
                  <a:srgbClr val="FF0000"/>
                </a:solidFill>
              </a:rPr>
              <a:t> </a:t>
            </a:r>
            <a:r>
              <a:rPr lang="it-IT" sz="1600" b="1" i="1" dirty="0" err="1" smtClean="0">
                <a:solidFill>
                  <a:srgbClr val="FF0000"/>
                </a:solidFill>
              </a:rPr>
              <a:t>is</a:t>
            </a:r>
            <a:r>
              <a:rPr lang="it-IT" sz="1600" b="1" i="1" dirty="0" smtClean="0">
                <a:solidFill>
                  <a:srgbClr val="FF0000"/>
                </a:solidFill>
              </a:rPr>
              <a:t> more </a:t>
            </a:r>
            <a:r>
              <a:rPr lang="it-IT" sz="1600" b="1" i="1" dirty="0" err="1" smtClean="0">
                <a:solidFill>
                  <a:srgbClr val="FF0000"/>
                </a:solidFill>
              </a:rPr>
              <a:t>than</a:t>
            </a:r>
            <a:r>
              <a:rPr lang="it-IT" sz="1600" b="1" i="1" dirty="0" smtClean="0">
                <a:solidFill>
                  <a:srgbClr val="FF0000"/>
                </a:solidFill>
              </a:rPr>
              <a:t> 1 </a:t>
            </a:r>
            <a:r>
              <a:rPr lang="it-IT" sz="1600" b="1" i="1" dirty="0" err="1" smtClean="0">
                <a:solidFill>
                  <a:srgbClr val="FF0000"/>
                </a:solidFill>
              </a:rPr>
              <a:t>order</a:t>
            </a:r>
            <a:r>
              <a:rPr lang="it-IT" sz="1600" b="1" i="1" dirty="0" smtClean="0">
                <a:solidFill>
                  <a:srgbClr val="FF0000"/>
                </a:solidFill>
              </a:rPr>
              <a:t> of </a:t>
            </a:r>
            <a:r>
              <a:rPr lang="it-IT" sz="1600" b="1" i="1" dirty="0" err="1" smtClean="0">
                <a:solidFill>
                  <a:srgbClr val="FF0000"/>
                </a:solidFill>
              </a:rPr>
              <a:t>magnitude</a:t>
            </a:r>
            <a:r>
              <a:rPr lang="it-IT" sz="1600" b="1" i="1" dirty="0" smtClean="0">
                <a:solidFill>
                  <a:srgbClr val="FF0000"/>
                </a:solidFill>
              </a:rPr>
              <a:t> </a:t>
            </a:r>
            <a:r>
              <a:rPr lang="it-IT" sz="1600" b="1" i="1" dirty="0" err="1" smtClean="0">
                <a:solidFill>
                  <a:srgbClr val="FF0000"/>
                </a:solidFill>
              </a:rPr>
              <a:t>smaller</a:t>
            </a:r>
            <a:r>
              <a:rPr lang="it-IT" sz="1600" b="1" i="1" dirty="0" smtClean="0">
                <a:solidFill>
                  <a:srgbClr val="FF0000"/>
                </a:solidFill>
              </a:rPr>
              <a:t> </a:t>
            </a:r>
            <a:r>
              <a:rPr lang="it-IT" sz="1600" b="1" i="1" dirty="0" err="1" smtClean="0">
                <a:solidFill>
                  <a:srgbClr val="FF0000"/>
                </a:solidFill>
              </a:rPr>
              <a:t>than</a:t>
            </a:r>
            <a:r>
              <a:rPr lang="it-IT" sz="1600" b="1" i="1" dirty="0" smtClean="0">
                <a:solidFill>
                  <a:srgbClr val="FF0000"/>
                </a:solidFill>
              </a:rPr>
              <a:t> the </a:t>
            </a:r>
            <a:r>
              <a:rPr lang="it-IT" sz="1600" b="1" i="1" dirty="0" err="1" smtClean="0">
                <a:solidFill>
                  <a:srgbClr val="FF0000"/>
                </a:solidFill>
              </a:rPr>
              <a:t>current</a:t>
            </a:r>
            <a:r>
              <a:rPr lang="it-IT" sz="1600" b="1" i="1" dirty="0" smtClean="0">
                <a:solidFill>
                  <a:srgbClr val="FF0000"/>
                </a:solidFill>
              </a:rPr>
              <a:t> </a:t>
            </a:r>
            <a:r>
              <a:rPr lang="it-IT" sz="1600" b="1" i="1" dirty="0" err="1" smtClean="0">
                <a:solidFill>
                  <a:srgbClr val="FF0000"/>
                </a:solidFill>
              </a:rPr>
              <a:t>experiment</a:t>
            </a:r>
            <a:r>
              <a:rPr lang="it-IT" sz="1600" b="1" i="1" dirty="0" smtClean="0">
                <a:solidFill>
                  <a:srgbClr val="FF0000"/>
                </a:solidFill>
              </a:rPr>
              <a:t> </a:t>
            </a:r>
            <a:r>
              <a:rPr lang="it-IT" sz="1600" b="1" i="1" dirty="0" err="1" smtClean="0">
                <a:solidFill>
                  <a:srgbClr val="FF0000"/>
                </a:solidFill>
              </a:rPr>
              <a:t>sensitivity</a:t>
            </a:r>
            <a:r>
              <a:rPr lang="it-IT" sz="1600" b="1" i="1" dirty="0">
                <a:solidFill>
                  <a:srgbClr val="FF0000"/>
                </a:solidFill>
              </a:rPr>
              <a:t> </a:t>
            </a:r>
            <a:r>
              <a:rPr lang="it-IT" sz="1600" b="1" i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it-IT" sz="1600" b="1" i="1" dirty="0" err="1" smtClean="0">
                <a:solidFill>
                  <a:srgbClr val="FF0000"/>
                </a:solidFill>
                <a:sym typeface="Wingdings" pitchFamily="2" charset="2"/>
              </a:rPr>
              <a:t>need</a:t>
            </a:r>
            <a:r>
              <a:rPr lang="it-IT" sz="1600" b="1" i="1" dirty="0" smtClean="0">
                <a:solidFill>
                  <a:srgbClr val="FF0000"/>
                </a:solidFill>
                <a:sym typeface="Wingdings" pitchFamily="2" charset="2"/>
              </a:rPr>
              <a:t> to </a:t>
            </a:r>
            <a:r>
              <a:rPr lang="it-IT" sz="1600" b="1" i="1" dirty="0" err="1" smtClean="0">
                <a:solidFill>
                  <a:srgbClr val="FF0000"/>
                </a:solidFill>
                <a:sym typeface="Wingdings" pitchFamily="2" charset="2"/>
              </a:rPr>
              <a:t>improve</a:t>
            </a:r>
            <a:r>
              <a:rPr lang="it-IT" sz="1600" b="1" i="1" dirty="0" smtClean="0">
                <a:solidFill>
                  <a:srgbClr val="FF0000"/>
                </a:solidFill>
                <a:sym typeface="Wingdings" pitchFamily="2" charset="2"/>
              </a:rPr>
              <a:t> the </a:t>
            </a:r>
            <a:r>
              <a:rPr lang="it-IT" sz="1600" b="1" i="1" dirty="0" err="1" smtClean="0">
                <a:solidFill>
                  <a:srgbClr val="FF0000"/>
                </a:solidFill>
                <a:sym typeface="Wingdings" pitchFamily="2" charset="2"/>
              </a:rPr>
              <a:t>experimental</a:t>
            </a:r>
            <a:r>
              <a:rPr lang="it-IT" sz="1600" b="1" i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it-IT" sz="1600" b="1" i="1" dirty="0" err="1" smtClean="0">
                <a:solidFill>
                  <a:srgbClr val="FF0000"/>
                </a:solidFill>
                <a:sym typeface="Wingdings" pitchFamily="2" charset="2"/>
              </a:rPr>
              <a:t>sensitivity</a:t>
            </a:r>
            <a:r>
              <a:rPr lang="it-IT" sz="1600" b="1" i="1" dirty="0" smtClean="0">
                <a:solidFill>
                  <a:srgbClr val="FF0000"/>
                </a:solidFill>
                <a:sym typeface="Wingdings" pitchFamily="2" charset="2"/>
              </a:rPr>
              <a:t>).</a:t>
            </a:r>
            <a:endParaRPr lang="it-IT" sz="1600" b="1" i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1600" b="1" i="1" dirty="0" smtClean="0">
                <a:solidFill>
                  <a:srgbClr val="FF0000"/>
                </a:solidFill>
              </a:rPr>
              <a:t>J. </a:t>
            </a:r>
            <a:r>
              <a:rPr lang="it-IT" sz="1600" b="1" i="1" dirty="0" err="1" smtClean="0">
                <a:solidFill>
                  <a:srgbClr val="FF0000"/>
                </a:solidFill>
              </a:rPr>
              <a:t>Refsgaard</a:t>
            </a:r>
            <a:r>
              <a:rPr lang="it-IT" sz="1600" b="1" i="1" dirty="0">
                <a:solidFill>
                  <a:srgbClr val="FF0000"/>
                </a:solidFill>
              </a:rPr>
              <a:t> </a:t>
            </a:r>
            <a:r>
              <a:rPr lang="it-IT" sz="1600" b="1" i="1" dirty="0" smtClean="0">
                <a:solidFill>
                  <a:srgbClr val="FF0000"/>
                </a:solidFill>
              </a:rPr>
              <a:t>et al., </a:t>
            </a:r>
            <a:r>
              <a:rPr lang="it-IT" sz="1600" b="1" i="1" dirty="0" err="1" smtClean="0">
                <a:solidFill>
                  <a:srgbClr val="FF0000"/>
                </a:solidFill>
              </a:rPr>
              <a:t>Phys</a:t>
            </a:r>
            <a:r>
              <a:rPr lang="it-IT" sz="1600" b="1" i="1" dirty="0" smtClean="0">
                <a:solidFill>
                  <a:srgbClr val="FF0000"/>
                </a:solidFill>
              </a:rPr>
              <a:t>. </a:t>
            </a:r>
            <a:r>
              <a:rPr lang="it-IT" sz="1600" b="1" i="1" dirty="0" err="1" smtClean="0">
                <a:solidFill>
                  <a:srgbClr val="FF0000"/>
                </a:solidFill>
              </a:rPr>
              <a:t>Lett</a:t>
            </a:r>
            <a:r>
              <a:rPr lang="it-IT" sz="1600" b="1" i="1" dirty="0" smtClean="0">
                <a:solidFill>
                  <a:srgbClr val="FF0000"/>
                </a:solidFill>
              </a:rPr>
              <a:t> B 779 (2018) 414 (the </a:t>
            </a:r>
            <a:r>
              <a:rPr lang="it-IT" sz="1600" b="1" i="1" dirty="0" err="1" smtClean="0">
                <a:solidFill>
                  <a:srgbClr val="FF0000"/>
                </a:solidFill>
              </a:rPr>
              <a:t>current</a:t>
            </a:r>
            <a:r>
              <a:rPr lang="it-IT" sz="1600" b="1" i="1" dirty="0" smtClean="0">
                <a:solidFill>
                  <a:srgbClr val="FF0000"/>
                </a:solidFill>
              </a:rPr>
              <a:t> </a:t>
            </a:r>
            <a:r>
              <a:rPr lang="it-IT" sz="1600" b="1" i="1" dirty="0" err="1" smtClean="0">
                <a:solidFill>
                  <a:srgbClr val="FF0000"/>
                </a:solidFill>
              </a:rPr>
              <a:t>experimental</a:t>
            </a:r>
            <a:r>
              <a:rPr lang="it-IT" sz="1600" b="1" i="1" dirty="0" smtClean="0">
                <a:solidFill>
                  <a:srgbClr val="FF0000"/>
                </a:solidFill>
              </a:rPr>
              <a:t> </a:t>
            </a:r>
            <a:r>
              <a:rPr lang="it-IT" sz="1600" b="1" i="1" dirty="0" err="1" smtClean="0">
                <a:solidFill>
                  <a:srgbClr val="FF0000"/>
                </a:solidFill>
              </a:rPr>
              <a:t>limit</a:t>
            </a:r>
            <a:r>
              <a:rPr lang="it-IT" sz="1600" b="1" i="1" dirty="0" smtClean="0">
                <a:solidFill>
                  <a:srgbClr val="FF0000"/>
                </a:solidFill>
              </a:rPr>
              <a:t> </a:t>
            </a:r>
            <a:r>
              <a:rPr lang="it-IT" sz="1600" b="1" i="1" dirty="0" err="1" smtClean="0">
                <a:solidFill>
                  <a:srgbClr val="FF0000"/>
                </a:solidFill>
              </a:rPr>
              <a:t>is</a:t>
            </a:r>
            <a:r>
              <a:rPr lang="it-IT" sz="1600" b="1" i="1" dirty="0" smtClean="0">
                <a:solidFill>
                  <a:srgbClr val="FF0000"/>
                </a:solidFill>
              </a:rPr>
              <a:t> </a:t>
            </a:r>
            <a:r>
              <a:rPr lang="it-IT" sz="1600" b="1" i="1" dirty="0" err="1" smtClean="0">
                <a:solidFill>
                  <a:srgbClr val="FF0000"/>
                </a:solidFill>
              </a:rPr>
              <a:t>close</a:t>
            </a:r>
            <a:r>
              <a:rPr lang="it-IT" sz="1600" b="1" i="1" dirty="0" smtClean="0">
                <a:solidFill>
                  <a:srgbClr val="FF0000"/>
                </a:solidFill>
              </a:rPr>
              <a:t> to the </a:t>
            </a:r>
            <a:r>
              <a:rPr lang="it-IT" sz="1600" b="1" i="1" dirty="0" err="1" smtClean="0">
                <a:solidFill>
                  <a:srgbClr val="FF0000"/>
                </a:solidFill>
              </a:rPr>
              <a:t>point</a:t>
            </a:r>
            <a:r>
              <a:rPr lang="it-IT" sz="1600" b="1" i="1" dirty="0" smtClean="0">
                <a:solidFill>
                  <a:srgbClr val="FF0000"/>
                </a:solidFill>
              </a:rPr>
              <a:t> </a:t>
            </a:r>
            <a:r>
              <a:rPr lang="it-IT" sz="1600" b="1" i="1" dirty="0" err="1" smtClean="0">
                <a:solidFill>
                  <a:srgbClr val="FF0000"/>
                </a:solidFill>
              </a:rPr>
              <a:t>where</a:t>
            </a:r>
            <a:r>
              <a:rPr lang="it-IT" sz="1600" b="1" i="1" dirty="0" smtClean="0">
                <a:solidFill>
                  <a:srgbClr val="FF0000"/>
                </a:solidFill>
              </a:rPr>
              <a:t> coulomb FSI </a:t>
            </a:r>
            <a:r>
              <a:rPr lang="it-IT" sz="1600" b="1" i="1" dirty="0" err="1" smtClean="0">
                <a:solidFill>
                  <a:srgbClr val="FF0000"/>
                </a:solidFill>
              </a:rPr>
              <a:t>effects</a:t>
            </a:r>
            <a:r>
              <a:rPr lang="it-IT" sz="1600" b="1" i="1" dirty="0" smtClean="0">
                <a:solidFill>
                  <a:srgbClr val="FF0000"/>
                </a:solidFill>
              </a:rPr>
              <a:t> </a:t>
            </a:r>
            <a:r>
              <a:rPr lang="it-IT" sz="1600" b="1" i="1" dirty="0" err="1" smtClean="0">
                <a:solidFill>
                  <a:srgbClr val="FF0000"/>
                </a:solidFill>
              </a:rPr>
              <a:t>could</a:t>
            </a:r>
            <a:r>
              <a:rPr lang="it-IT" sz="1600" b="1" i="1" dirty="0" smtClean="0">
                <a:solidFill>
                  <a:srgbClr val="FF0000"/>
                </a:solidFill>
              </a:rPr>
              <a:t> be </a:t>
            </a:r>
            <a:r>
              <a:rPr lang="it-IT" sz="1600" b="1" i="1" dirty="0" err="1" smtClean="0">
                <a:solidFill>
                  <a:srgbClr val="FF0000"/>
                </a:solidFill>
              </a:rPr>
              <a:t>observed</a:t>
            </a:r>
            <a:r>
              <a:rPr lang="it-IT" sz="1600" b="1" i="1" dirty="0" smtClean="0">
                <a:solidFill>
                  <a:srgbClr val="FF0000"/>
                </a:solidFill>
              </a:rPr>
              <a:t> </a:t>
            </a:r>
            <a:r>
              <a:rPr lang="it-IT" sz="1600" b="1" i="1" dirty="0" smtClean="0">
                <a:solidFill>
                  <a:srgbClr val="FF0000"/>
                </a:solidFill>
                <a:sym typeface="Wingdings" pitchFamily="2" charset="2"/>
              </a:rPr>
              <a:t> WARNING: the </a:t>
            </a:r>
            <a:r>
              <a:rPr lang="it-IT" sz="1600" b="1" i="1" dirty="0" err="1" smtClean="0">
                <a:solidFill>
                  <a:srgbClr val="FF0000"/>
                </a:solidFill>
                <a:sym typeface="Wingdings" pitchFamily="2" charset="2"/>
              </a:rPr>
              <a:t>phase-space</a:t>
            </a:r>
            <a:r>
              <a:rPr lang="it-IT" sz="1600" b="1" i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it-IT" sz="1600" b="1" i="1" dirty="0" err="1" smtClean="0">
                <a:solidFill>
                  <a:srgbClr val="FF0000"/>
                </a:solidFill>
                <a:sym typeface="Wingdings" pitchFamily="2" charset="2"/>
              </a:rPr>
              <a:t>distribution</a:t>
            </a:r>
            <a:r>
              <a:rPr lang="it-IT" sz="1600" b="1" i="1" dirty="0" smtClean="0">
                <a:solidFill>
                  <a:srgbClr val="FF0000"/>
                </a:solidFill>
                <a:sym typeface="Wingdings" pitchFamily="2" charset="2"/>
              </a:rPr>
              <a:t> of </a:t>
            </a:r>
            <a:r>
              <a:rPr lang="it-IT" sz="1600" b="1" i="1" dirty="0" err="1" smtClean="0">
                <a:solidFill>
                  <a:srgbClr val="FF0000"/>
                </a:solidFill>
                <a:sym typeface="Wingdings" pitchFamily="2" charset="2"/>
              </a:rPr>
              <a:t>sequential</a:t>
            </a:r>
            <a:r>
              <a:rPr lang="it-IT" sz="1600" b="1" i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it-IT" sz="1600" b="1" i="1" dirty="0" err="1" smtClean="0">
                <a:solidFill>
                  <a:srgbClr val="FF0000"/>
                </a:solidFill>
                <a:sym typeface="Wingdings" pitchFamily="2" charset="2"/>
              </a:rPr>
              <a:t>events</a:t>
            </a:r>
            <a:r>
              <a:rPr lang="it-IT" sz="1600" b="1" i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it-IT" sz="1600" b="1" i="1" dirty="0" err="1" smtClean="0">
                <a:solidFill>
                  <a:srgbClr val="FF0000"/>
                </a:solidFill>
                <a:sym typeface="Wingdings" pitchFamily="2" charset="2"/>
              </a:rPr>
              <a:t>might</a:t>
            </a:r>
            <a:r>
              <a:rPr lang="it-IT" sz="1600" b="1" i="1" dirty="0" smtClean="0">
                <a:solidFill>
                  <a:srgbClr val="FF0000"/>
                </a:solidFill>
                <a:sym typeface="Wingdings" pitchFamily="2" charset="2"/>
              </a:rPr>
              <a:t> show </a:t>
            </a:r>
            <a:r>
              <a:rPr lang="it-IT" sz="1600" b="1" i="1" dirty="0" err="1" smtClean="0">
                <a:solidFill>
                  <a:srgbClr val="FF0000"/>
                </a:solidFill>
                <a:sym typeface="Wingdings" pitchFamily="2" charset="2"/>
              </a:rPr>
              <a:t>direct</a:t>
            </a:r>
            <a:r>
              <a:rPr lang="it-IT" sz="1600" b="1" i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it-IT" sz="1600" b="1" i="1" dirty="0" err="1" smtClean="0">
                <a:solidFill>
                  <a:srgbClr val="FF0000"/>
                </a:solidFill>
                <a:sym typeface="Wingdings" pitchFamily="2" charset="2"/>
              </a:rPr>
              <a:t>decay</a:t>
            </a:r>
            <a:r>
              <a:rPr lang="it-IT" sz="1600" b="1" i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it-IT" sz="1600" b="1" i="1" dirty="0" err="1" smtClean="0">
                <a:solidFill>
                  <a:srgbClr val="FF0000"/>
                </a:solidFill>
                <a:sym typeface="Wingdings" pitchFamily="2" charset="2"/>
              </a:rPr>
              <a:t>features</a:t>
            </a:r>
            <a:r>
              <a:rPr lang="it-IT" sz="1600" b="1" i="1" dirty="0" smtClean="0">
                <a:solidFill>
                  <a:srgbClr val="FF0000"/>
                </a:solidFill>
                <a:sym typeface="Wingdings" pitchFamily="2" charset="2"/>
              </a:rPr>
              <a:t>!  </a:t>
            </a:r>
            <a:r>
              <a:rPr lang="it-IT" sz="1600" b="1" i="1" dirty="0" err="1" smtClean="0">
                <a:solidFill>
                  <a:srgbClr val="FF0000"/>
                </a:solidFill>
                <a:sym typeface="Wingdings" pitchFamily="2" charset="2"/>
              </a:rPr>
              <a:t>experiments</a:t>
            </a:r>
            <a:r>
              <a:rPr lang="it-IT" sz="1600" b="1" i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it-IT" sz="1600" b="1" i="1" dirty="0" err="1" smtClean="0">
                <a:solidFill>
                  <a:srgbClr val="FF0000"/>
                </a:solidFill>
                <a:sym typeface="Wingdings" pitchFamily="2" charset="2"/>
              </a:rPr>
              <a:t>needed</a:t>
            </a:r>
            <a:r>
              <a:rPr lang="it-IT" sz="1600" b="1" i="1" dirty="0" smtClean="0">
                <a:solidFill>
                  <a:srgbClr val="FF0000"/>
                </a:solidFill>
                <a:sym typeface="Wingdings" pitchFamily="2" charset="2"/>
              </a:rPr>
              <a:t>!).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5400600" y="4149080"/>
            <a:ext cx="3635896" cy="2234447"/>
            <a:chOff x="5148064" y="4171925"/>
            <a:chExt cx="3635896" cy="2234447"/>
          </a:xfrm>
        </p:grpSpPr>
        <p:grpSp>
          <p:nvGrpSpPr>
            <p:cNvPr id="6" name="Gruppo 5"/>
            <p:cNvGrpSpPr/>
            <p:nvPr/>
          </p:nvGrpSpPr>
          <p:grpSpPr>
            <a:xfrm>
              <a:off x="5148064" y="4171925"/>
              <a:ext cx="3635896" cy="2234447"/>
              <a:chOff x="2960010" y="4173438"/>
              <a:chExt cx="3635896" cy="2234447"/>
            </a:xfrm>
          </p:grpSpPr>
          <p:sp>
            <p:nvSpPr>
              <p:cNvPr id="2" name="Rettangolo 1"/>
              <p:cNvSpPr/>
              <p:nvPr/>
            </p:nvSpPr>
            <p:spPr>
              <a:xfrm>
                <a:off x="2960010" y="4173438"/>
                <a:ext cx="3635896" cy="22344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616" b="62660"/>
              <a:stretch/>
            </p:blipFill>
            <p:spPr bwMode="auto">
              <a:xfrm>
                <a:off x="4067944" y="4533478"/>
                <a:ext cx="2404231" cy="18267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7" name="CasellaDiTesto 6"/>
            <p:cNvSpPr txBox="1"/>
            <p:nvPr/>
          </p:nvSpPr>
          <p:spPr>
            <a:xfrm>
              <a:off x="5331951" y="4233803"/>
              <a:ext cx="33445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i="1" dirty="0" err="1" smtClean="0">
                  <a:solidFill>
                    <a:srgbClr val="008000"/>
                  </a:solidFill>
                </a:rPr>
                <a:t>see</a:t>
              </a:r>
              <a:r>
                <a:rPr lang="it-IT" sz="1600" b="1" i="1" dirty="0" smtClean="0">
                  <a:solidFill>
                    <a:srgbClr val="008000"/>
                  </a:solidFill>
                </a:rPr>
                <a:t> J. </a:t>
              </a:r>
              <a:r>
                <a:rPr lang="it-IT" sz="1600" b="1" i="1" dirty="0" err="1" smtClean="0">
                  <a:solidFill>
                    <a:srgbClr val="008000"/>
                  </a:solidFill>
                </a:rPr>
                <a:t>Refsgaard’s</a:t>
              </a:r>
              <a:r>
                <a:rPr lang="it-IT" sz="1600" b="1" i="1" dirty="0" smtClean="0">
                  <a:solidFill>
                    <a:srgbClr val="008000"/>
                  </a:solidFill>
                </a:rPr>
                <a:t> talk on Wednesday</a:t>
              </a:r>
              <a:endParaRPr lang="en-US" sz="1600" b="1" i="1" dirty="0">
                <a:solidFill>
                  <a:srgbClr val="008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155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Arc 3"/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5" name="Arc 4"/>
          <p:cNvSpPr>
            <a:spLocks/>
          </p:cNvSpPr>
          <p:nvPr/>
        </p:nvSpPr>
        <p:spPr bwMode="auto">
          <a:xfrm rot="16200000" flipV="1">
            <a:off x="4392000" y="2106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5400000" scaled="0"/>
          </a:gradFill>
          <a:ln w="38100" cap="flat" cmpd="sng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123728" y="8092"/>
            <a:ext cx="7005395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bg1"/>
                </a:solidFill>
              </a:rPr>
              <a:t>In this talk…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 rot="-5400000">
            <a:off x="-2643446" y="3026664"/>
            <a:ext cx="56562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 pitchFamily="18" charset="0"/>
              </a:rPr>
              <a:t>Istituto Nazionale di Fisica Nucleare - Sezione di Napoli</a:t>
            </a:r>
          </a:p>
        </p:txBody>
      </p:sp>
      <p:sp>
        <p:nvSpPr>
          <p:cNvPr id="189" name="Text Box 13"/>
          <p:cNvSpPr txBox="1">
            <a:spLocks noChangeArrowheads="1"/>
          </p:cNvSpPr>
          <p:nvPr/>
        </p:nvSpPr>
        <p:spPr bwMode="auto">
          <a:xfrm>
            <a:off x="3457" y="6565612"/>
            <a:ext cx="6900672" cy="292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FF"/>
                </a:solidFill>
              </a:rPr>
              <a:t>Daniele </a:t>
            </a:r>
            <a:r>
              <a:rPr lang="en-US" sz="1600" b="1" dirty="0" err="1">
                <a:solidFill>
                  <a:srgbClr val="FFFFFF"/>
                </a:solidFill>
              </a:rPr>
              <a:t>Dell’Aquila</a:t>
            </a:r>
            <a:r>
              <a:rPr lang="en-US" sz="1600" b="1" dirty="0">
                <a:solidFill>
                  <a:srgbClr val="FFFFFF"/>
                </a:solidFill>
              </a:rPr>
              <a:t> </a:t>
            </a:r>
            <a:r>
              <a:rPr lang="en-US" sz="1600" b="1" dirty="0" smtClean="0">
                <a:solidFill>
                  <a:srgbClr val="FFFFFF"/>
                </a:solidFill>
              </a:rPr>
              <a:t>(dellaquila.daniele@gmail.com) </a:t>
            </a:r>
            <a:r>
              <a:rPr lang="en-US" sz="1600" b="1" dirty="0">
                <a:solidFill>
                  <a:srgbClr val="FFFFFF"/>
                </a:solidFill>
              </a:rPr>
              <a:t>– </a:t>
            </a:r>
            <a:r>
              <a:rPr lang="en-US" sz="1600" b="1" dirty="0" smtClean="0">
                <a:solidFill>
                  <a:srgbClr val="FFFFFF"/>
                </a:solidFill>
              </a:rPr>
              <a:t>Galveston, May 15</a:t>
            </a:r>
            <a:r>
              <a:rPr lang="en-US" sz="1600" b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b="1" dirty="0" smtClean="0">
                <a:solidFill>
                  <a:srgbClr val="FFFFFF"/>
                </a:solidFill>
              </a:rPr>
              <a:t> 2018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55576" y="1052736"/>
            <a:ext cx="56886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it-IT" b="1" i="1" dirty="0" err="1" smtClean="0">
                <a:solidFill>
                  <a:srgbClr val="0070C0"/>
                </a:solidFill>
              </a:rPr>
              <a:t>Outline</a:t>
            </a:r>
            <a:r>
              <a:rPr lang="it-IT" b="1" i="1" dirty="0" smtClean="0">
                <a:solidFill>
                  <a:srgbClr val="0070C0"/>
                </a:solidFill>
              </a:rPr>
              <a:t> of the talk:</a:t>
            </a:r>
          </a:p>
          <a:p>
            <a:pPr>
              <a:lnSpc>
                <a:spcPct val="200000"/>
              </a:lnSpc>
            </a:pPr>
            <a:endParaRPr lang="it-IT" dirty="0" smtClean="0"/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it-IT" dirty="0" smtClean="0"/>
              <a:t>The </a:t>
            </a:r>
            <a:r>
              <a:rPr lang="it-IT" dirty="0" err="1" smtClean="0"/>
              <a:t>Hoyle</a:t>
            </a:r>
            <a:r>
              <a:rPr lang="it-IT" dirty="0" smtClean="0"/>
              <a:t> state in </a:t>
            </a:r>
            <a:r>
              <a:rPr lang="it-IT" i="1" dirty="0" err="1" smtClean="0"/>
              <a:t>Nuclear</a:t>
            </a:r>
            <a:r>
              <a:rPr lang="it-IT" i="1" dirty="0" smtClean="0"/>
              <a:t> </a:t>
            </a:r>
            <a:r>
              <a:rPr lang="it-IT" i="1" dirty="0" err="1" smtClean="0"/>
              <a:t>Structure</a:t>
            </a:r>
            <a:r>
              <a:rPr lang="it-IT" i="1" dirty="0" smtClean="0"/>
              <a:t> </a:t>
            </a:r>
            <a:r>
              <a:rPr lang="it-IT" dirty="0" smtClean="0"/>
              <a:t>and </a:t>
            </a:r>
            <a:r>
              <a:rPr lang="it-IT" i="1" dirty="0" err="1" smtClean="0"/>
              <a:t>Nuclear</a:t>
            </a:r>
            <a:r>
              <a:rPr lang="it-IT" i="1" dirty="0" smtClean="0"/>
              <a:t> </a:t>
            </a:r>
            <a:r>
              <a:rPr lang="it-IT" i="1" dirty="0" err="1" smtClean="0"/>
              <a:t>Astrophysics</a:t>
            </a:r>
            <a:r>
              <a:rPr lang="it-IT" dirty="0" smtClean="0"/>
              <a:t>;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it-IT" dirty="0" smtClean="0"/>
              <a:t>The </a:t>
            </a:r>
            <a:r>
              <a:rPr lang="it-IT" i="1" dirty="0" err="1" smtClean="0"/>
              <a:t>direct</a:t>
            </a:r>
            <a:r>
              <a:rPr lang="it-IT" dirty="0" smtClean="0"/>
              <a:t> vs </a:t>
            </a:r>
            <a:r>
              <a:rPr lang="it-IT" i="1" dirty="0" err="1" smtClean="0"/>
              <a:t>sequential</a:t>
            </a:r>
            <a:r>
              <a:rPr lang="it-IT" dirty="0" smtClean="0"/>
              <a:t> </a:t>
            </a:r>
            <a:r>
              <a:rPr lang="it-IT" dirty="0" err="1" smtClean="0"/>
              <a:t>decay</a:t>
            </a:r>
            <a:r>
              <a:rPr lang="it-IT" dirty="0" smtClean="0"/>
              <a:t> </a:t>
            </a:r>
            <a:r>
              <a:rPr lang="it-IT" dirty="0" err="1" smtClean="0"/>
              <a:t>branch</a:t>
            </a:r>
            <a:r>
              <a:rPr lang="it-IT" dirty="0" smtClean="0"/>
              <a:t>: an </a:t>
            </a:r>
            <a:r>
              <a:rPr lang="it-IT" dirty="0" err="1" smtClean="0"/>
              <a:t>overview</a:t>
            </a:r>
            <a:r>
              <a:rPr lang="it-IT" dirty="0" smtClean="0"/>
              <a:t> of the </a:t>
            </a:r>
            <a:r>
              <a:rPr lang="it-IT" dirty="0" err="1" smtClean="0"/>
              <a:t>previous</a:t>
            </a:r>
            <a:r>
              <a:rPr lang="it-IT" dirty="0" smtClean="0"/>
              <a:t> </a:t>
            </a:r>
            <a:r>
              <a:rPr lang="it-IT" dirty="0" err="1" smtClean="0"/>
              <a:t>experimental</a:t>
            </a:r>
            <a:r>
              <a:rPr lang="it-IT" dirty="0" smtClean="0"/>
              <a:t> </a:t>
            </a:r>
            <a:r>
              <a:rPr lang="it-IT" dirty="0" err="1" smtClean="0"/>
              <a:t>results</a:t>
            </a:r>
            <a:r>
              <a:rPr lang="it-IT" dirty="0" smtClean="0"/>
              <a:t>;</a:t>
            </a:r>
            <a:endParaRPr lang="it-IT" dirty="0" smtClean="0"/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it-IT" dirty="0" smtClean="0"/>
              <a:t>High-</a:t>
            </a:r>
            <a:r>
              <a:rPr lang="it-IT" dirty="0" err="1" smtClean="0"/>
              <a:t>precision</a:t>
            </a:r>
            <a:r>
              <a:rPr lang="it-IT" dirty="0" smtClean="0"/>
              <a:t> </a:t>
            </a:r>
            <a:r>
              <a:rPr lang="it-IT" dirty="0" err="1" smtClean="0"/>
              <a:t>investigation</a:t>
            </a:r>
            <a:r>
              <a:rPr lang="it-IT" dirty="0" smtClean="0"/>
              <a:t> of the </a:t>
            </a:r>
            <a:r>
              <a:rPr lang="it-IT" i="1" dirty="0" err="1" smtClean="0"/>
              <a:t>direct</a:t>
            </a:r>
            <a:r>
              <a:rPr lang="it-IT" i="1" dirty="0" smtClean="0"/>
              <a:t> </a:t>
            </a:r>
            <a:r>
              <a:rPr lang="it-IT" i="1" dirty="0" err="1" smtClean="0"/>
              <a:t>decay</a:t>
            </a:r>
            <a:r>
              <a:rPr lang="it-IT" i="1" dirty="0" smtClean="0"/>
              <a:t> </a:t>
            </a:r>
            <a:r>
              <a:rPr lang="it-IT" i="1" dirty="0" err="1" smtClean="0"/>
              <a:t>width</a:t>
            </a:r>
            <a:r>
              <a:rPr lang="it-IT" i="1" dirty="0" smtClean="0"/>
              <a:t> </a:t>
            </a:r>
            <a:r>
              <a:rPr lang="it-IT" dirty="0" smtClean="0"/>
              <a:t>of the </a:t>
            </a:r>
            <a:r>
              <a:rPr lang="it-IT" dirty="0" err="1" smtClean="0"/>
              <a:t>Hoyle</a:t>
            </a:r>
            <a:r>
              <a:rPr lang="it-IT" dirty="0" smtClean="0"/>
              <a:t> state: </a:t>
            </a:r>
            <a:r>
              <a:rPr lang="it-IT" dirty="0" err="1" smtClean="0"/>
              <a:t>our</a:t>
            </a:r>
            <a:r>
              <a:rPr lang="it-IT" dirty="0" smtClean="0"/>
              <a:t> </a:t>
            </a:r>
            <a:r>
              <a:rPr lang="it-IT" dirty="0" err="1" smtClean="0"/>
              <a:t>experiment</a:t>
            </a:r>
            <a:r>
              <a:rPr lang="it-IT" dirty="0" smtClean="0"/>
              <a:t>.</a:t>
            </a:r>
            <a:endParaRPr lang="en-US" dirty="0"/>
          </a:p>
        </p:txBody>
      </p:sp>
      <p:sp>
        <p:nvSpPr>
          <p:cNvPr id="190" name="Ovale 189"/>
          <p:cNvSpPr/>
          <p:nvPr/>
        </p:nvSpPr>
        <p:spPr>
          <a:xfrm>
            <a:off x="7563157" y="780206"/>
            <a:ext cx="360000" cy="360040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endParaRPr lang="it-IT" dirty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191" name="Ovale 190"/>
          <p:cNvSpPr/>
          <p:nvPr/>
        </p:nvSpPr>
        <p:spPr>
          <a:xfrm>
            <a:off x="7635125" y="1140246"/>
            <a:ext cx="360000" cy="360040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endParaRPr lang="it-IT" dirty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192" name="Ovale 191"/>
          <p:cNvSpPr/>
          <p:nvPr/>
        </p:nvSpPr>
        <p:spPr>
          <a:xfrm rot="20691076">
            <a:off x="7503142" y="780206"/>
            <a:ext cx="575984" cy="72008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3" name="CasellaDiTesto 192"/>
          <p:cNvSpPr txBox="1"/>
          <p:nvPr/>
        </p:nvSpPr>
        <p:spPr>
          <a:xfrm>
            <a:off x="7167229" y="532791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aseline="30000" dirty="0" smtClean="0">
                <a:solidFill>
                  <a:srgbClr val="0070C0"/>
                </a:solidFill>
              </a:rPr>
              <a:t>8</a:t>
            </a:r>
            <a:r>
              <a:rPr lang="it-IT" dirty="0" smtClean="0">
                <a:solidFill>
                  <a:srgbClr val="0070C0"/>
                </a:solidFill>
              </a:rPr>
              <a:t>Be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194" name="Ovale 193"/>
          <p:cNvSpPr/>
          <p:nvPr/>
        </p:nvSpPr>
        <p:spPr>
          <a:xfrm>
            <a:off x="8499221" y="626931"/>
            <a:ext cx="360000" cy="360040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endParaRPr lang="it-IT" dirty="0">
              <a:solidFill>
                <a:schemeClr val="tx1"/>
              </a:solidFill>
              <a:latin typeface="Symbol" pitchFamily="18" charset="2"/>
            </a:endParaRPr>
          </a:p>
        </p:txBody>
      </p:sp>
      <p:cxnSp>
        <p:nvCxnSpPr>
          <p:cNvPr id="195" name="Connettore 2 194"/>
          <p:cNvCxnSpPr/>
          <p:nvPr/>
        </p:nvCxnSpPr>
        <p:spPr>
          <a:xfrm flipV="1">
            <a:off x="8163167" y="902124"/>
            <a:ext cx="264006" cy="84847"/>
          </a:xfrm>
          <a:prstGeom prst="straightConnector1">
            <a:avLst/>
          </a:prstGeom>
          <a:ln w="127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Ovale 195"/>
          <p:cNvSpPr/>
          <p:nvPr/>
        </p:nvSpPr>
        <p:spPr>
          <a:xfrm>
            <a:off x="5655061" y="1200646"/>
            <a:ext cx="360000" cy="360040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endParaRPr lang="it-IT" dirty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197" name="Ovale 196"/>
          <p:cNvSpPr/>
          <p:nvPr/>
        </p:nvSpPr>
        <p:spPr>
          <a:xfrm>
            <a:off x="5367029" y="1482258"/>
            <a:ext cx="360000" cy="360040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endParaRPr lang="it-IT" dirty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198" name="Ovale 197"/>
          <p:cNvSpPr/>
          <p:nvPr/>
        </p:nvSpPr>
        <p:spPr>
          <a:xfrm>
            <a:off x="5804519" y="1612911"/>
            <a:ext cx="360000" cy="360040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endParaRPr lang="it-IT" dirty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199" name="Freccia a destra 198"/>
          <p:cNvSpPr/>
          <p:nvPr/>
        </p:nvSpPr>
        <p:spPr>
          <a:xfrm rot="20024897">
            <a:off x="6519158" y="1280626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0" name="Ovale 199"/>
          <p:cNvSpPr/>
          <p:nvPr/>
        </p:nvSpPr>
        <p:spPr>
          <a:xfrm rot="20691076">
            <a:off x="5319480" y="1178210"/>
            <a:ext cx="960958" cy="866067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1" name="CasellaDiTesto 200"/>
          <p:cNvSpPr txBox="1"/>
          <p:nvPr/>
        </p:nvSpPr>
        <p:spPr>
          <a:xfrm>
            <a:off x="4376259" y="831314"/>
            <a:ext cx="1170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aseline="30000" dirty="0" smtClean="0">
                <a:solidFill>
                  <a:srgbClr val="FF0000"/>
                </a:solidFill>
              </a:rPr>
              <a:t>12</a:t>
            </a:r>
            <a:r>
              <a:rPr lang="it-IT" dirty="0" smtClean="0">
                <a:solidFill>
                  <a:srgbClr val="FF0000"/>
                </a:solidFill>
              </a:rPr>
              <a:t>C* </a:t>
            </a:r>
            <a:r>
              <a:rPr lang="it-IT" dirty="0" err="1" smtClean="0">
                <a:solidFill>
                  <a:srgbClr val="FF0000"/>
                </a:solidFill>
              </a:rPr>
              <a:t>Hoyle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02" name="Freccia a destra 201"/>
          <p:cNvSpPr/>
          <p:nvPr/>
        </p:nvSpPr>
        <p:spPr>
          <a:xfrm rot="1235883">
            <a:off x="6517639" y="1694295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3" name="Ovale 202"/>
          <p:cNvSpPr/>
          <p:nvPr/>
        </p:nvSpPr>
        <p:spPr>
          <a:xfrm>
            <a:off x="7325117" y="1736617"/>
            <a:ext cx="360000" cy="360040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endParaRPr lang="it-IT" dirty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204" name="Ovale 203"/>
          <p:cNvSpPr/>
          <p:nvPr/>
        </p:nvSpPr>
        <p:spPr>
          <a:xfrm>
            <a:off x="7431134" y="2276872"/>
            <a:ext cx="360000" cy="360040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endParaRPr lang="it-IT" dirty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205" name="Ovale 204"/>
          <p:cNvSpPr/>
          <p:nvPr/>
        </p:nvSpPr>
        <p:spPr>
          <a:xfrm>
            <a:off x="8283207" y="1916832"/>
            <a:ext cx="360000" cy="360040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endParaRPr lang="it-IT" dirty="0">
              <a:solidFill>
                <a:schemeClr val="tx1"/>
              </a:solidFill>
              <a:latin typeface="Symbol" pitchFamily="18" charset="2"/>
            </a:endParaRPr>
          </a:p>
        </p:txBody>
      </p:sp>
      <p:cxnSp>
        <p:nvCxnSpPr>
          <p:cNvPr id="206" name="Connettore 2 205"/>
          <p:cNvCxnSpPr/>
          <p:nvPr/>
        </p:nvCxnSpPr>
        <p:spPr>
          <a:xfrm>
            <a:off x="7801069" y="2075368"/>
            <a:ext cx="332047" cy="21289"/>
          </a:xfrm>
          <a:prstGeom prst="straightConnector1">
            <a:avLst/>
          </a:prstGeom>
          <a:ln w="127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CasellaDiTesto 206"/>
          <p:cNvSpPr txBox="1"/>
          <p:nvPr/>
        </p:nvSpPr>
        <p:spPr>
          <a:xfrm rot="20085185">
            <a:off x="6250893" y="1043012"/>
            <a:ext cx="960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dirty="0" err="1" smtClean="0">
                <a:solidFill>
                  <a:srgbClr val="FF0000"/>
                </a:solidFill>
              </a:rPr>
              <a:t>sequential</a:t>
            </a:r>
            <a:endParaRPr lang="it-IT" sz="1400" b="1" i="1" dirty="0">
              <a:solidFill>
                <a:srgbClr val="FF0000"/>
              </a:solidFill>
            </a:endParaRPr>
          </a:p>
        </p:txBody>
      </p:sp>
      <p:sp>
        <p:nvSpPr>
          <p:cNvPr id="208" name="CasellaDiTesto 207"/>
          <p:cNvSpPr txBox="1"/>
          <p:nvPr/>
        </p:nvSpPr>
        <p:spPr>
          <a:xfrm rot="1255098">
            <a:off x="6377341" y="1783863"/>
            <a:ext cx="611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dirty="0" err="1" smtClean="0">
                <a:solidFill>
                  <a:srgbClr val="FF0000"/>
                </a:solidFill>
              </a:rPr>
              <a:t>direct</a:t>
            </a:r>
            <a:endParaRPr lang="it-IT" sz="1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69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Arc 3"/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5" name="Arc 4"/>
          <p:cNvSpPr>
            <a:spLocks/>
          </p:cNvSpPr>
          <p:nvPr/>
        </p:nvSpPr>
        <p:spPr bwMode="auto">
          <a:xfrm rot="16200000" flipV="1">
            <a:off x="4392000" y="2106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5400000" scaled="0"/>
          </a:gradFill>
          <a:ln w="38100" cap="flat" cmpd="sng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123728" y="8092"/>
            <a:ext cx="7005395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bg1"/>
                </a:solidFill>
              </a:rPr>
              <a:t>Conclusions and Perspectives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 rot="-5400000">
            <a:off x="-2643446" y="3026664"/>
            <a:ext cx="56562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 pitchFamily="18" charset="0"/>
              </a:rPr>
              <a:t>Istituto Nazionale di Fisica Nucleare - Sezione di Napoli</a:t>
            </a:r>
          </a:p>
        </p:txBody>
      </p:sp>
      <p:sp>
        <p:nvSpPr>
          <p:cNvPr id="189" name="Text Box 13"/>
          <p:cNvSpPr txBox="1">
            <a:spLocks noChangeArrowheads="1"/>
          </p:cNvSpPr>
          <p:nvPr/>
        </p:nvSpPr>
        <p:spPr bwMode="auto">
          <a:xfrm>
            <a:off x="3457" y="6565612"/>
            <a:ext cx="6900672" cy="292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FF"/>
                </a:solidFill>
              </a:rPr>
              <a:t>Daniele </a:t>
            </a:r>
            <a:r>
              <a:rPr lang="en-US" sz="1600" b="1" dirty="0" err="1">
                <a:solidFill>
                  <a:srgbClr val="FFFFFF"/>
                </a:solidFill>
              </a:rPr>
              <a:t>Dell’Aquila</a:t>
            </a:r>
            <a:r>
              <a:rPr lang="en-US" sz="1600" b="1" dirty="0">
                <a:solidFill>
                  <a:srgbClr val="FFFFFF"/>
                </a:solidFill>
              </a:rPr>
              <a:t> (dellaquila.daniele@gmail.com) – Galveston, May 15</a:t>
            </a:r>
            <a:r>
              <a:rPr lang="en-US" sz="1600" b="1" baseline="30000" dirty="0">
                <a:solidFill>
                  <a:srgbClr val="FFFFFF"/>
                </a:solidFill>
              </a:rPr>
              <a:t>th</a:t>
            </a:r>
            <a:r>
              <a:rPr lang="en-US" sz="1600" b="1" dirty="0">
                <a:solidFill>
                  <a:srgbClr val="FFFFFF"/>
                </a:solidFill>
              </a:rPr>
              <a:t> 2018</a:t>
            </a:r>
          </a:p>
        </p:txBody>
      </p:sp>
      <p:sp>
        <p:nvSpPr>
          <p:cNvPr id="8" name="Rettangolo 7"/>
          <p:cNvSpPr/>
          <p:nvPr/>
        </p:nvSpPr>
        <p:spPr>
          <a:xfrm>
            <a:off x="683568" y="1118349"/>
            <a:ext cx="846043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altLang="x-none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x-none" sz="14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Structure of </a:t>
            </a:r>
            <a:r>
              <a:rPr lang="en-US" altLang="x-none" sz="1400" i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en-US" altLang="x-none" sz="14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 </a:t>
            </a:r>
            <a:r>
              <a:rPr lang="en-US" altLang="x-none" sz="1400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a particularly remarkable example of </a:t>
            </a:r>
            <a:r>
              <a:rPr lang="en-US" altLang="x-none" sz="1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clusters </a:t>
            </a:r>
            <a:r>
              <a:rPr lang="en-US" altLang="x-none" sz="1400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in light nuclei  detailed spectroscopic properties of the </a:t>
            </a:r>
            <a:r>
              <a:rPr lang="en-US" altLang="x-none" sz="1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Hoyle state </a:t>
            </a:r>
            <a:r>
              <a:rPr lang="en-US" altLang="x-none" sz="1400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(7.654, 0</a:t>
            </a:r>
            <a:r>
              <a:rPr lang="en-US" altLang="x-none" sz="1400" i="1" baseline="30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+</a:t>
            </a:r>
            <a:r>
              <a:rPr lang="en-US" altLang="x-none" sz="1400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)  one of the most interesting open question in Nuclear Physics  </a:t>
            </a:r>
            <a:r>
              <a:rPr lang="en-US" altLang="x-none" sz="1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Bose-Einstein</a:t>
            </a:r>
            <a:r>
              <a:rPr lang="en-US" altLang="x-none" sz="1400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condensate? Rotational band?</a:t>
            </a:r>
            <a:endParaRPr lang="en-US" altLang="x-none" sz="14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•"/>
            </a:pPr>
            <a:endParaRPr lang="it-IT" altLang="x-none" sz="1400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>
              <a:buFontTx/>
              <a:buChar char="•"/>
            </a:pPr>
            <a:r>
              <a:rPr lang="it-IT" altLang="x-none" sz="14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it-IT" altLang="x-none" sz="1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Possible</a:t>
            </a:r>
            <a:r>
              <a:rPr lang="it-IT" altLang="x-none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it-IT" altLang="x-none" sz="1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existence</a:t>
            </a:r>
            <a:r>
              <a:rPr lang="it-IT" altLang="x-none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of </a:t>
            </a:r>
            <a:r>
              <a:rPr lang="it-IT" altLang="x-none" sz="1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direct</a:t>
            </a:r>
            <a:r>
              <a:rPr lang="it-IT" altLang="x-none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it-IT" altLang="x-none" sz="1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decay</a:t>
            </a:r>
            <a:r>
              <a:rPr lang="it-IT" altLang="x-none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it-IT" altLang="x-none" sz="1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contributions</a:t>
            </a:r>
            <a:r>
              <a:rPr lang="it-IT" altLang="x-none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 </a:t>
            </a:r>
            <a:r>
              <a:rPr lang="it-IT" altLang="x-none" sz="1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important</a:t>
            </a:r>
            <a:r>
              <a:rPr lang="it-IT" altLang="x-none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it-IT" altLang="x-none" sz="1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consequences</a:t>
            </a:r>
            <a:r>
              <a:rPr lang="it-IT" altLang="x-none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in </a:t>
            </a:r>
            <a:r>
              <a:rPr lang="it-IT" altLang="x-none" sz="1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Nuclear</a:t>
            </a:r>
            <a:r>
              <a:rPr lang="it-IT" altLang="x-none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it-IT" altLang="x-none" sz="1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Structure</a:t>
            </a:r>
            <a:r>
              <a:rPr lang="it-IT" altLang="x-none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it-IT" altLang="x-none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and in </a:t>
            </a:r>
            <a:r>
              <a:rPr lang="it-IT" altLang="x-none" sz="1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Nuclear</a:t>
            </a:r>
            <a:r>
              <a:rPr lang="it-IT" altLang="x-none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it-IT" altLang="x-none" sz="1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Astrophysics</a:t>
            </a:r>
            <a:r>
              <a:rPr lang="it-IT" altLang="x-none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it-IT" altLang="x-none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(</a:t>
            </a:r>
            <a:r>
              <a:rPr lang="it-IT" altLang="x-none" sz="1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helium</a:t>
            </a:r>
            <a:r>
              <a:rPr lang="it-IT" altLang="x-none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it-IT" altLang="x-none" sz="1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burning</a:t>
            </a:r>
            <a:r>
              <a:rPr lang="it-IT" altLang="x-none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it-IT" altLang="x-none" sz="1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at</a:t>
            </a:r>
            <a:r>
              <a:rPr lang="it-IT" altLang="x-none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it-IT" altLang="x-none" sz="1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low</a:t>
            </a:r>
            <a:r>
              <a:rPr lang="it-IT" altLang="x-none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it-IT" altLang="x-none" sz="1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temperatures</a:t>
            </a:r>
            <a:r>
              <a:rPr lang="it-IT" altLang="x-none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);</a:t>
            </a:r>
          </a:p>
          <a:p>
            <a:pPr>
              <a:buFontTx/>
              <a:buChar char="•"/>
            </a:pPr>
            <a:endParaRPr lang="it-IT" altLang="x-none" sz="1400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>
              <a:buFontTx/>
              <a:buChar char="•"/>
            </a:pPr>
            <a:r>
              <a:rPr lang="it-IT" altLang="x-none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it-IT" altLang="x-none" sz="1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We</a:t>
            </a:r>
            <a:r>
              <a:rPr lang="it-IT" altLang="x-none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it-IT" altLang="x-none" sz="1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studied</a:t>
            </a:r>
            <a:r>
              <a:rPr lang="it-IT" altLang="x-none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the </a:t>
            </a:r>
            <a:r>
              <a:rPr lang="it-IT" altLang="x-none" sz="1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Hoyle</a:t>
            </a:r>
            <a:r>
              <a:rPr lang="it-IT" altLang="x-none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state in </a:t>
            </a:r>
            <a:r>
              <a:rPr lang="it-IT" altLang="x-none" sz="1400" baseline="30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12</a:t>
            </a:r>
            <a:r>
              <a:rPr lang="it-IT" altLang="x-none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</a:t>
            </a:r>
            <a:r>
              <a:rPr lang="it-IT" altLang="x-none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by </a:t>
            </a:r>
            <a:r>
              <a:rPr lang="it-IT" altLang="x-none" sz="1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means</a:t>
            </a:r>
            <a:r>
              <a:rPr lang="it-IT" altLang="x-none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of </a:t>
            </a:r>
            <a:r>
              <a:rPr lang="it-IT" altLang="x-none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 high –</a:t>
            </a:r>
            <a:r>
              <a:rPr lang="it-IT" altLang="x-none" sz="1400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precision</a:t>
            </a:r>
            <a:r>
              <a:rPr lang="it-IT" altLang="x-none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it-IT" altLang="x-none" sz="1400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experiment</a:t>
            </a:r>
            <a:r>
              <a:rPr lang="it-IT" altLang="x-none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it-IT" altLang="x-none" sz="1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using</a:t>
            </a:r>
            <a:r>
              <a:rPr lang="it-IT" altLang="x-none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the </a:t>
            </a:r>
            <a:r>
              <a:rPr lang="it-IT" altLang="x-none" sz="14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14</a:t>
            </a:r>
            <a:r>
              <a:rPr lang="it-IT" altLang="x-none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N(d,</a:t>
            </a:r>
            <a:r>
              <a:rPr lang="it-IT" altLang="x-none" sz="1400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  <a:sym typeface="Wingdings" pitchFamily="2" charset="2"/>
              </a:rPr>
              <a:t>a</a:t>
            </a:r>
            <a:r>
              <a:rPr lang="it-IT" altLang="x-none" sz="1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r>
              <a:rPr lang="it-IT" altLang="x-none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)</a:t>
            </a:r>
            <a:r>
              <a:rPr lang="it-IT" altLang="x-none" sz="14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12</a:t>
            </a:r>
            <a:r>
              <a:rPr lang="it-IT" altLang="x-none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C(</a:t>
            </a:r>
            <a:r>
              <a:rPr lang="it-IT" altLang="x-none" sz="1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hoyle</a:t>
            </a:r>
            <a:r>
              <a:rPr lang="it-IT" altLang="x-none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) </a:t>
            </a:r>
            <a:r>
              <a:rPr lang="it-IT" altLang="x-none" sz="1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reaction</a:t>
            </a:r>
            <a:r>
              <a:rPr lang="it-IT" altLang="x-none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it-IT" altLang="x-none" sz="1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at</a:t>
            </a:r>
            <a:r>
              <a:rPr lang="it-IT" altLang="x-none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10.5 </a:t>
            </a:r>
            <a:r>
              <a:rPr lang="it-IT" altLang="x-none" sz="1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MeV</a:t>
            </a:r>
            <a:r>
              <a:rPr lang="it-IT" altLang="x-none" sz="14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it-IT" altLang="x-none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with the </a:t>
            </a:r>
            <a:r>
              <a:rPr lang="it-IT" altLang="x-none" sz="1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aim</a:t>
            </a:r>
            <a:r>
              <a:rPr lang="it-IT" altLang="x-none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of </a:t>
            </a:r>
            <a:r>
              <a:rPr lang="it-IT" altLang="x-none" sz="1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improving</a:t>
            </a:r>
            <a:r>
              <a:rPr lang="it-IT" altLang="x-none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the </a:t>
            </a:r>
            <a:r>
              <a:rPr lang="it-IT" altLang="x-none" sz="1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present</a:t>
            </a:r>
            <a:r>
              <a:rPr lang="it-IT" altLang="x-none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it-IT" altLang="x-none" sz="1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knowledge</a:t>
            </a:r>
            <a:r>
              <a:rPr lang="it-IT" altLang="x-none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of </a:t>
            </a:r>
            <a:r>
              <a:rPr lang="it-IT" altLang="x-none" sz="1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its</a:t>
            </a:r>
            <a:r>
              <a:rPr lang="it-IT" altLang="x-none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it-IT" altLang="x-none" sz="14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non-</a:t>
            </a:r>
            <a:r>
              <a:rPr lang="it-IT" altLang="x-none" sz="1400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resonant</a:t>
            </a:r>
            <a:r>
              <a:rPr lang="it-IT" altLang="x-none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it-IT" altLang="x-none" sz="1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decay</a:t>
            </a:r>
            <a:r>
              <a:rPr lang="it-IT" altLang="x-none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it-IT" altLang="x-none" sz="1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branch</a:t>
            </a:r>
            <a:r>
              <a:rPr lang="it-IT" altLang="x-none" sz="1400" dirty="0">
                <a:latin typeface="Arial" pitchFamily="34" charset="0"/>
                <a:cs typeface="Arial" pitchFamily="34" charset="0"/>
                <a:sym typeface="Wingdings" pitchFamily="2" charset="2"/>
              </a:rPr>
              <a:t>;</a:t>
            </a:r>
            <a:endParaRPr lang="it-IT" altLang="x-none" sz="14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>
              <a:buFontTx/>
              <a:buChar char="•"/>
            </a:pPr>
            <a:endParaRPr lang="it-IT" altLang="x-none" sz="1400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>
              <a:buFontTx/>
              <a:buChar char="•"/>
            </a:pPr>
            <a:r>
              <a:rPr lang="it-IT" altLang="x-none" sz="14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it-IT" altLang="x-none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For </a:t>
            </a:r>
            <a:r>
              <a:rPr lang="it-IT" altLang="x-none" sz="1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obtaining</a:t>
            </a:r>
            <a:r>
              <a:rPr lang="it-IT" altLang="x-none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a </a:t>
            </a:r>
            <a:r>
              <a:rPr lang="it-IT" altLang="x-none" sz="1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extremely</a:t>
            </a:r>
            <a:r>
              <a:rPr lang="it-IT" altLang="x-none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it-IT" altLang="x-none" sz="1400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low</a:t>
            </a:r>
            <a:r>
              <a:rPr lang="it-IT" altLang="x-none" sz="14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background</a:t>
            </a:r>
            <a:r>
              <a:rPr lang="it-IT" altLang="x-none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it-IT" altLang="x-none" sz="1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we</a:t>
            </a:r>
            <a:r>
              <a:rPr lang="it-IT" altLang="x-none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it-IT" altLang="x-none" sz="1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used</a:t>
            </a:r>
            <a:r>
              <a:rPr lang="it-IT" altLang="x-none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the anti-</a:t>
            </a:r>
            <a:r>
              <a:rPr lang="it-IT" altLang="x-none" sz="1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telescope</a:t>
            </a:r>
            <a:r>
              <a:rPr lang="it-IT" altLang="x-none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it-IT" altLang="x-none" sz="1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technique</a:t>
            </a:r>
            <a:r>
              <a:rPr lang="it-IT" altLang="x-none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and </a:t>
            </a:r>
            <a:r>
              <a:rPr lang="it-IT" altLang="x-none" sz="1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we</a:t>
            </a:r>
            <a:r>
              <a:rPr lang="it-IT" altLang="x-none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it-IT" altLang="x-none" sz="1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developed</a:t>
            </a:r>
            <a:r>
              <a:rPr lang="it-IT" altLang="x-none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a new modular </a:t>
            </a:r>
            <a:r>
              <a:rPr lang="it-IT" altLang="x-none" sz="1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hodoscope</a:t>
            </a:r>
            <a:r>
              <a:rPr lang="it-IT" altLang="x-none" sz="1400" dirty="0">
                <a:latin typeface="Arial" pitchFamily="34" charset="0"/>
                <a:cs typeface="Arial" pitchFamily="34" charset="0"/>
                <a:sym typeface="Wingdings" pitchFamily="2" charset="2"/>
              </a:rPr>
              <a:t>:</a:t>
            </a:r>
            <a:r>
              <a:rPr lang="it-IT" altLang="x-none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it-IT" altLang="x-none" sz="14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superOSCAR</a:t>
            </a:r>
            <a:r>
              <a:rPr lang="it-IT" altLang="x-none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;</a:t>
            </a:r>
          </a:p>
          <a:p>
            <a:pPr>
              <a:buFontTx/>
              <a:buChar char="•"/>
            </a:pPr>
            <a:endParaRPr lang="it-IT" altLang="x-none" sz="1400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>
              <a:buFontTx/>
              <a:buChar char="•"/>
            </a:pPr>
            <a:r>
              <a:rPr lang="it-IT" altLang="x-none" sz="1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We</a:t>
            </a:r>
            <a:r>
              <a:rPr lang="it-IT" altLang="x-none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it-IT" altLang="x-none" sz="1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obtained</a:t>
            </a:r>
            <a:r>
              <a:rPr lang="it-IT" altLang="x-none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it-IT" altLang="x-none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no-</a:t>
            </a:r>
            <a:r>
              <a:rPr lang="it-IT" altLang="x-none" sz="1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evidence</a:t>
            </a:r>
            <a:r>
              <a:rPr lang="it-IT" altLang="x-none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of non-</a:t>
            </a:r>
            <a:r>
              <a:rPr lang="it-IT" altLang="x-none" sz="1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resonant</a:t>
            </a:r>
            <a:r>
              <a:rPr lang="it-IT" altLang="x-none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it-IT" altLang="x-none" sz="1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decays</a:t>
            </a:r>
            <a:r>
              <a:rPr lang="it-IT" altLang="x-none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of the </a:t>
            </a:r>
            <a:r>
              <a:rPr lang="it-IT" altLang="x-none" sz="1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Hoyle</a:t>
            </a:r>
            <a:r>
              <a:rPr lang="it-IT" altLang="x-none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state for the first time with an </a:t>
            </a:r>
            <a:r>
              <a:rPr lang="it-IT" altLang="x-none" sz="1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almost</a:t>
            </a:r>
            <a:r>
              <a:rPr lang="it-IT" altLang="x-none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it-IT" altLang="x-none" sz="1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vanishing</a:t>
            </a:r>
            <a:r>
              <a:rPr lang="it-IT" altLang="x-none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background </a:t>
            </a:r>
            <a:r>
              <a:rPr lang="it-IT" altLang="x-none" sz="1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level</a:t>
            </a:r>
            <a:r>
              <a:rPr lang="it-IT" altLang="x-none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 New </a:t>
            </a:r>
            <a:r>
              <a:rPr lang="it-IT" altLang="x-none" sz="1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upper</a:t>
            </a:r>
            <a:r>
              <a:rPr lang="it-IT" altLang="x-none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it-IT" altLang="x-none" sz="1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limit</a:t>
            </a:r>
            <a:r>
              <a:rPr lang="it-IT" altLang="x-none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to </a:t>
            </a:r>
            <a:r>
              <a:rPr lang="it-IT" altLang="x-none" sz="1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direct</a:t>
            </a:r>
            <a:r>
              <a:rPr lang="it-IT" altLang="x-none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it-IT" altLang="x-none" sz="1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decay</a:t>
            </a:r>
            <a:r>
              <a:rPr lang="it-IT" altLang="x-none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of </a:t>
            </a:r>
            <a:r>
              <a:rPr lang="it-IT" altLang="x-none" sz="1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0.043% C.L. 2</a:t>
            </a:r>
            <a:r>
              <a:rPr lang="it-IT" altLang="x-none" sz="1400" b="1" dirty="0" smtClean="0">
                <a:solidFill>
                  <a:srgbClr val="008000"/>
                </a:solidFill>
                <a:latin typeface="Symbol" pitchFamily="18" charset="2"/>
                <a:cs typeface="Arial" pitchFamily="34" charset="0"/>
                <a:sym typeface="Wingdings" pitchFamily="2" charset="2"/>
              </a:rPr>
              <a:t>s</a:t>
            </a:r>
            <a:r>
              <a:rPr lang="it-IT" altLang="x-none" sz="14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it-IT" altLang="x-none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(</a:t>
            </a:r>
            <a:r>
              <a:rPr lang="it-IT" altLang="x-none" sz="1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about</a:t>
            </a:r>
            <a:r>
              <a:rPr lang="it-IT" altLang="x-none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a </a:t>
            </a:r>
            <a:r>
              <a:rPr lang="it-IT" altLang="x-none" sz="1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factor</a:t>
            </a:r>
            <a:r>
              <a:rPr lang="it-IT" altLang="x-none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5 </a:t>
            </a:r>
            <a:r>
              <a:rPr lang="it-IT" altLang="x-none" sz="1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lower</a:t>
            </a:r>
            <a:r>
              <a:rPr lang="it-IT" altLang="x-none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it-IT" altLang="x-none" sz="1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than</a:t>
            </a:r>
            <a:r>
              <a:rPr lang="it-IT" altLang="x-none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the state of the art).</a:t>
            </a:r>
          </a:p>
          <a:p>
            <a:pPr>
              <a:buFontTx/>
              <a:buChar char="•"/>
            </a:pPr>
            <a:endParaRPr lang="it-IT" altLang="x-none" sz="1400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>
              <a:buFontTx/>
              <a:buChar char="•"/>
            </a:pPr>
            <a:endParaRPr lang="it-IT" altLang="x-none" sz="1400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>
              <a:buFontTx/>
              <a:buChar char="•"/>
            </a:pPr>
            <a:endParaRPr lang="it-IT" altLang="x-none" sz="14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>
              <a:buFontTx/>
              <a:buChar char="•"/>
            </a:pPr>
            <a:endParaRPr lang="it-IT" altLang="x-none" sz="14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>
              <a:buFontTx/>
              <a:buChar char="•"/>
            </a:pPr>
            <a:endParaRPr lang="it-IT" altLang="x-none" sz="1400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>
              <a:buFontTx/>
              <a:buChar char="•"/>
            </a:pPr>
            <a:endParaRPr lang="en-US" altLang="x-none" sz="14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>
              <a:buFontTx/>
              <a:buChar char="•"/>
            </a:pPr>
            <a:endParaRPr lang="en-US" altLang="x-none" sz="1400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>
              <a:buFontTx/>
              <a:buChar char="•"/>
            </a:pPr>
            <a:endParaRPr lang="en-US" altLang="x-none" sz="14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>
              <a:buFontTx/>
              <a:buChar char="•"/>
            </a:pPr>
            <a:endParaRPr lang="en-US" altLang="x-none" sz="14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>
              <a:buFontTx/>
              <a:buChar char="•"/>
            </a:pPr>
            <a:endParaRPr lang="en-US" altLang="x-none" sz="1400" dirty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0" name="Elaborazione alternativa 9"/>
          <p:cNvSpPr/>
          <p:nvPr/>
        </p:nvSpPr>
        <p:spPr>
          <a:xfrm>
            <a:off x="1785280" y="5373216"/>
            <a:ext cx="5573440" cy="576064"/>
          </a:xfrm>
          <a:prstGeom prst="flowChartAlternate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altLang="x-none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Thank you for your attention.</a:t>
            </a:r>
            <a:endParaRPr lang="en-US" altLang="x-none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5775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331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40" cy="432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altLang="x-none"/>
            </a:p>
          </p:txBody>
        </p:sp>
        <p:sp>
          <p:nvSpPr>
            <p:cNvPr id="13320" name="Arc 4"/>
            <p:cNvSpPr>
              <a:spLocks/>
            </p:cNvSpPr>
            <p:nvPr/>
          </p:nvSpPr>
          <p:spPr bwMode="auto">
            <a:xfrm rot="5400000" flipV="1">
              <a:off x="2736" y="-2736"/>
              <a:ext cx="288" cy="5760"/>
            </a:xfrm>
            <a:custGeom>
              <a:avLst/>
              <a:gdLst>
                <a:gd name="T0" fmla="*/ 0 w 21600"/>
                <a:gd name="T1" fmla="*/ 0 h 21600"/>
                <a:gd name="T2" fmla="*/ 288 w 21600"/>
                <a:gd name="T3" fmla="*/ 5760 h 21600"/>
                <a:gd name="T4" fmla="*/ 0 w 21600"/>
                <a:gd name="T5" fmla="*/ 576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FFFF99"/>
            </a:solidFill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21" name="Arc 5"/>
            <p:cNvSpPr>
              <a:spLocks/>
            </p:cNvSpPr>
            <p:nvPr/>
          </p:nvSpPr>
          <p:spPr bwMode="auto">
            <a:xfrm rot="16200000" flipV="1">
              <a:off x="2736" y="1296"/>
              <a:ext cx="288" cy="5760"/>
            </a:xfrm>
            <a:custGeom>
              <a:avLst/>
              <a:gdLst>
                <a:gd name="T0" fmla="*/ 0 w 21600"/>
                <a:gd name="T1" fmla="*/ 0 h 21600"/>
                <a:gd name="T2" fmla="*/ 288 w 21600"/>
                <a:gd name="T3" fmla="*/ 5760 h 21600"/>
                <a:gd name="T4" fmla="*/ 0 w 21600"/>
                <a:gd name="T5" fmla="*/ 576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FF3300"/>
            </a:solidFill>
            <a:ln w="38100">
              <a:solidFill>
                <a:srgbClr val="99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22" name="Text Box 6"/>
            <p:cNvSpPr txBox="1">
              <a:spLocks noChangeArrowheads="1"/>
            </p:cNvSpPr>
            <p:nvPr/>
          </p:nvSpPr>
          <p:spPr bwMode="auto">
            <a:xfrm rot="-5400000">
              <a:off x="59" y="3426"/>
              <a:ext cx="1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eaLnBrk="1" hangingPunct="1"/>
              <a:endParaRPr lang="en-US" altLang="x-none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3315" name="Group 7"/>
          <p:cNvGrpSpPr>
            <a:grpSpLocks/>
          </p:cNvGrpSpPr>
          <p:nvPr/>
        </p:nvGrpSpPr>
        <p:grpSpPr bwMode="auto">
          <a:xfrm>
            <a:off x="1692275" y="2136775"/>
            <a:ext cx="5472113" cy="1724025"/>
            <a:chOff x="1066" y="1346"/>
            <a:chExt cx="3447" cy="1086"/>
          </a:xfrm>
        </p:grpSpPr>
        <p:sp>
          <p:nvSpPr>
            <p:cNvPr id="13317" name="Text Box 8"/>
            <p:cNvSpPr txBox="1">
              <a:spLocks noChangeArrowheads="1"/>
            </p:cNvSpPr>
            <p:nvPr/>
          </p:nvSpPr>
          <p:spPr bwMode="auto">
            <a:xfrm>
              <a:off x="1975" y="1346"/>
              <a:ext cx="205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eaLnBrk="1" hangingPunct="1"/>
              <a:r>
                <a:rPr lang="it-IT" altLang="x-none" sz="3600" b="1">
                  <a:solidFill>
                    <a:srgbClr val="993300"/>
                  </a:solidFill>
                </a:rPr>
                <a:t>Further Slides</a:t>
              </a:r>
            </a:p>
          </p:txBody>
        </p:sp>
        <p:sp>
          <p:nvSpPr>
            <p:cNvPr id="13318" name="Arc 9"/>
            <p:cNvSpPr>
              <a:spLocks/>
            </p:cNvSpPr>
            <p:nvPr/>
          </p:nvSpPr>
          <p:spPr bwMode="auto">
            <a:xfrm>
              <a:off x="1066" y="1799"/>
              <a:ext cx="3447" cy="633"/>
            </a:xfrm>
            <a:custGeom>
              <a:avLst/>
              <a:gdLst>
                <a:gd name="T0" fmla="*/ 0 w 21585"/>
                <a:gd name="T1" fmla="*/ 0 h 21600"/>
                <a:gd name="T2" fmla="*/ 3447 w 21585"/>
                <a:gd name="T3" fmla="*/ 610 h 21600"/>
                <a:gd name="T4" fmla="*/ 0 w 21585"/>
                <a:gd name="T5" fmla="*/ 633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85" h="21600" fill="none" extrusionOk="0">
                  <a:moveTo>
                    <a:pt x="-1" y="0"/>
                  </a:moveTo>
                  <a:cubicBezTo>
                    <a:pt x="11618" y="0"/>
                    <a:pt x="21154" y="9189"/>
                    <a:pt x="21585" y="20799"/>
                  </a:cubicBezTo>
                </a:path>
                <a:path w="21585" h="21600" stroke="0" extrusionOk="0">
                  <a:moveTo>
                    <a:pt x="-1" y="0"/>
                  </a:moveTo>
                  <a:cubicBezTo>
                    <a:pt x="11618" y="0"/>
                    <a:pt x="21154" y="9189"/>
                    <a:pt x="21585" y="20799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175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</p:grpSp>
      <p:sp>
        <p:nvSpPr>
          <p:cNvPr id="13316" name="Text Box 11"/>
          <p:cNvSpPr txBox="1">
            <a:spLocks noChangeArrowheads="1"/>
          </p:cNvSpPr>
          <p:nvPr/>
        </p:nvSpPr>
        <p:spPr bwMode="auto">
          <a:xfrm rot="-5400000">
            <a:off x="-2681270" y="3161784"/>
            <a:ext cx="56562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 pitchFamily="18" charset="0"/>
              </a:rPr>
              <a:t>Istituto Nazionale di Fisica Nucleare - Sezione di Napoli</a:t>
            </a:r>
          </a:p>
        </p:txBody>
      </p:sp>
    </p:spTree>
    <p:extLst>
      <p:ext uri="{BB962C8B-B14F-4D97-AF65-F5344CB8AC3E}">
        <p14:creationId xmlns:p14="http://schemas.microsoft.com/office/powerpoint/2010/main" val="125603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Arc 3"/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5" name="Arc 4"/>
          <p:cNvSpPr>
            <a:spLocks/>
          </p:cNvSpPr>
          <p:nvPr/>
        </p:nvSpPr>
        <p:spPr bwMode="auto">
          <a:xfrm rot="16200000" flipV="1">
            <a:off x="4392000" y="2106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5400000" scaled="0"/>
          </a:gradFill>
          <a:ln w="38100" cap="flat" cmpd="sng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 rot="-5400000">
            <a:off x="-2642422" y="3026664"/>
            <a:ext cx="56541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 pitchFamily="18" charset="0"/>
              </a:rPr>
              <a:t>Istituto Nazionale di Fisica Nucleare - Sezione di Napoli</a:t>
            </a: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2195736" y="8092"/>
            <a:ext cx="6933387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High-precision probe of the Hoyle state direct decay width</a:t>
            </a:r>
          </a:p>
        </p:txBody>
      </p:sp>
      <p:sp>
        <p:nvSpPr>
          <p:cNvPr id="58" name="Text Box 13"/>
          <p:cNvSpPr txBox="1">
            <a:spLocks noChangeArrowheads="1"/>
          </p:cNvSpPr>
          <p:nvPr/>
        </p:nvSpPr>
        <p:spPr bwMode="auto">
          <a:xfrm>
            <a:off x="3457" y="6565612"/>
            <a:ext cx="6900672" cy="292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FF"/>
                </a:solidFill>
              </a:rPr>
              <a:t>Daniele </a:t>
            </a:r>
            <a:r>
              <a:rPr lang="en-US" sz="1600" b="1" dirty="0" err="1">
                <a:solidFill>
                  <a:srgbClr val="FFFFFF"/>
                </a:solidFill>
              </a:rPr>
              <a:t>Dell’Aquila</a:t>
            </a:r>
            <a:r>
              <a:rPr lang="en-US" sz="1600" b="1" dirty="0">
                <a:solidFill>
                  <a:srgbClr val="FFFFFF"/>
                </a:solidFill>
              </a:rPr>
              <a:t> (dellaquila.daniele@gmail.com) – Galveston, May 15</a:t>
            </a:r>
            <a:r>
              <a:rPr lang="en-US" sz="1600" b="1" baseline="30000" dirty="0">
                <a:solidFill>
                  <a:srgbClr val="FFFFFF"/>
                </a:solidFill>
              </a:rPr>
              <a:t>th</a:t>
            </a:r>
            <a:r>
              <a:rPr lang="en-US" sz="1600" b="1" dirty="0">
                <a:solidFill>
                  <a:srgbClr val="FFFFFF"/>
                </a:solidFill>
              </a:rPr>
              <a:t> 2018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27448"/>
            <a:ext cx="7829930" cy="4815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611560" y="764704"/>
            <a:ext cx="4746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>
                <a:solidFill>
                  <a:srgbClr val="FF0000"/>
                </a:solidFill>
              </a:rPr>
              <a:t>J. Manfredi et al., </a:t>
            </a:r>
            <a:r>
              <a:rPr lang="it-IT" b="1" i="1" dirty="0" err="1" smtClean="0">
                <a:solidFill>
                  <a:srgbClr val="FF0000"/>
                </a:solidFill>
              </a:rPr>
              <a:t>Phys</a:t>
            </a:r>
            <a:r>
              <a:rPr lang="it-IT" b="1" i="1" dirty="0" smtClean="0">
                <a:solidFill>
                  <a:srgbClr val="FF0000"/>
                </a:solidFill>
              </a:rPr>
              <a:t>. Rev. C 85 (2012) 037603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55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Arc 3"/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5" name="Arc 4"/>
          <p:cNvSpPr>
            <a:spLocks/>
          </p:cNvSpPr>
          <p:nvPr/>
        </p:nvSpPr>
        <p:spPr bwMode="auto">
          <a:xfrm rot="16200000" flipV="1">
            <a:off x="4392000" y="2106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5400000" scaled="0"/>
          </a:gradFill>
          <a:ln w="38100" cap="flat" cmpd="sng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 rot="-5400000">
            <a:off x="-2642422" y="3026664"/>
            <a:ext cx="56541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 pitchFamily="18" charset="0"/>
              </a:rPr>
              <a:t>Istituto Nazionale di Fisica Nucleare - Sezione di Napoli</a:t>
            </a: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2195736" y="8092"/>
            <a:ext cx="6933387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High-precision probe of the Hoyle state direct decay width</a:t>
            </a:r>
          </a:p>
        </p:txBody>
      </p:sp>
      <p:sp>
        <p:nvSpPr>
          <p:cNvPr id="58" name="Text Box 13"/>
          <p:cNvSpPr txBox="1">
            <a:spLocks noChangeArrowheads="1"/>
          </p:cNvSpPr>
          <p:nvPr/>
        </p:nvSpPr>
        <p:spPr bwMode="auto">
          <a:xfrm>
            <a:off x="3457" y="6565612"/>
            <a:ext cx="6900672" cy="292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FF"/>
                </a:solidFill>
              </a:rPr>
              <a:t>Daniele </a:t>
            </a:r>
            <a:r>
              <a:rPr lang="en-US" sz="1600" b="1" dirty="0" err="1">
                <a:solidFill>
                  <a:srgbClr val="FFFFFF"/>
                </a:solidFill>
              </a:rPr>
              <a:t>Dell’Aquila</a:t>
            </a:r>
            <a:r>
              <a:rPr lang="en-US" sz="1600" b="1" dirty="0">
                <a:solidFill>
                  <a:srgbClr val="FFFFFF"/>
                </a:solidFill>
              </a:rPr>
              <a:t> (dellaquila.daniele@gmail.com) – Galveston, May 15</a:t>
            </a:r>
            <a:r>
              <a:rPr lang="en-US" sz="1600" b="1" baseline="30000" dirty="0">
                <a:solidFill>
                  <a:srgbClr val="FFFFFF"/>
                </a:solidFill>
              </a:rPr>
              <a:t>th</a:t>
            </a:r>
            <a:r>
              <a:rPr lang="en-US" sz="1600" b="1" dirty="0">
                <a:solidFill>
                  <a:srgbClr val="FFFFFF"/>
                </a:solidFill>
              </a:rPr>
              <a:t> 2018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11560" y="764704"/>
            <a:ext cx="4864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b="1" i="1" dirty="0">
                <a:solidFill>
                  <a:srgbClr val="FF0000"/>
                </a:solidFill>
              </a:rPr>
              <a:t>J. </a:t>
            </a:r>
            <a:r>
              <a:rPr lang="it-IT" b="1" i="1" dirty="0" err="1">
                <a:solidFill>
                  <a:srgbClr val="FF0000"/>
                </a:solidFill>
              </a:rPr>
              <a:t>Refsgaard</a:t>
            </a:r>
            <a:r>
              <a:rPr lang="it-IT" b="1" i="1" dirty="0">
                <a:solidFill>
                  <a:srgbClr val="FF0000"/>
                </a:solidFill>
              </a:rPr>
              <a:t> et al., </a:t>
            </a:r>
            <a:r>
              <a:rPr lang="it-IT" b="1" i="1" dirty="0" err="1">
                <a:solidFill>
                  <a:srgbClr val="FF0000"/>
                </a:solidFill>
              </a:rPr>
              <a:t>Phys</a:t>
            </a:r>
            <a:r>
              <a:rPr lang="it-IT" b="1" i="1" dirty="0">
                <a:solidFill>
                  <a:srgbClr val="FF0000"/>
                </a:solidFill>
              </a:rPr>
              <a:t>. </a:t>
            </a:r>
            <a:r>
              <a:rPr lang="it-IT" b="1" i="1" dirty="0" err="1">
                <a:solidFill>
                  <a:srgbClr val="FF0000"/>
                </a:solidFill>
              </a:rPr>
              <a:t>Lett</a:t>
            </a:r>
            <a:r>
              <a:rPr lang="it-IT" b="1" i="1" dirty="0">
                <a:solidFill>
                  <a:srgbClr val="FF0000"/>
                </a:solidFill>
              </a:rPr>
              <a:t> B 779 (2018) 414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68" y="1384573"/>
            <a:ext cx="4503663" cy="489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48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Arc 3"/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5" name="Arc 4"/>
          <p:cNvSpPr>
            <a:spLocks/>
          </p:cNvSpPr>
          <p:nvPr/>
        </p:nvSpPr>
        <p:spPr bwMode="auto">
          <a:xfrm rot="16200000" flipV="1">
            <a:off x="4392000" y="2106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5400000" scaled="0"/>
          </a:gradFill>
          <a:ln w="38100" cap="flat" cmpd="sng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 rot="-5400000">
            <a:off x="-2642422" y="3026664"/>
            <a:ext cx="56541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 pitchFamily="18" charset="0"/>
              </a:rPr>
              <a:t>Istituto Nazionale di Fisica Nucleare - Sezione di Napoli</a:t>
            </a: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2195736" y="8092"/>
            <a:ext cx="6933387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High-precision probe of the Hoyle state direct decay width</a:t>
            </a:r>
          </a:p>
        </p:txBody>
      </p:sp>
      <p:sp>
        <p:nvSpPr>
          <p:cNvPr id="58" name="Text Box 13"/>
          <p:cNvSpPr txBox="1">
            <a:spLocks noChangeArrowheads="1"/>
          </p:cNvSpPr>
          <p:nvPr/>
        </p:nvSpPr>
        <p:spPr bwMode="auto">
          <a:xfrm>
            <a:off x="3457" y="6565612"/>
            <a:ext cx="6900672" cy="292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FF"/>
                </a:solidFill>
              </a:rPr>
              <a:t>Daniele </a:t>
            </a:r>
            <a:r>
              <a:rPr lang="en-US" sz="1600" b="1" dirty="0" err="1">
                <a:solidFill>
                  <a:srgbClr val="FFFFFF"/>
                </a:solidFill>
              </a:rPr>
              <a:t>Dell’Aquila</a:t>
            </a:r>
            <a:r>
              <a:rPr lang="en-US" sz="1600" b="1" dirty="0">
                <a:solidFill>
                  <a:srgbClr val="FFFFFF"/>
                </a:solidFill>
              </a:rPr>
              <a:t> (dellaquila.daniele@gmail.com) – Galveston, May 15</a:t>
            </a:r>
            <a:r>
              <a:rPr lang="en-US" sz="1600" b="1" baseline="30000" dirty="0">
                <a:solidFill>
                  <a:srgbClr val="FFFFFF"/>
                </a:solidFill>
              </a:rPr>
              <a:t>th</a:t>
            </a:r>
            <a:r>
              <a:rPr lang="en-US" sz="1600" b="1" dirty="0">
                <a:solidFill>
                  <a:srgbClr val="FFFFFF"/>
                </a:solidFill>
              </a:rPr>
              <a:t> 2018</a:t>
            </a:r>
          </a:p>
        </p:txBody>
      </p:sp>
      <p:grpSp>
        <p:nvGrpSpPr>
          <p:cNvPr id="12" name="Gruppo 11"/>
          <p:cNvGrpSpPr/>
          <p:nvPr/>
        </p:nvGrpSpPr>
        <p:grpSpPr>
          <a:xfrm>
            <a:off x="539552" y="476672"/>
            <a:ext cx="4572000" cy="5112568"/>
            <a:chOff x="539552" y="476672"/>
            <a:chExt cx="4572000" cy="5112568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031" y="836712"/>
              <a:ext cx="4272001" cy="46714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ttangolo 1"/>
            <p:cNvSpPr/>
            <p:nvPr/>
          </p:nvSpPr>
          <p:spPr>
            <a:xfrm>
              <a:off x="539552" y="548680"/>
              <a:ext cx="4572000" cy="3077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nb-NO" sz="1400" b="1" i="1" dirty="0">
                  <a:solidFill>
                    <a:srgbClr val="FF0000"/>
                  </a:solidFill>
                </a:rPr>
                <a:t>O. S. Kirsebom et al., Phys. Rev. Lett. 108, 202501 (2012)</a:t>
              </a:r>
              <a:endParaRPr lang="en-US" sz="14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3" name="Rettangolo 2"/>
            <p:cNvSpPr/>
            <p:nvPr/>
          </p:nvSpPr>
          <p:spPr>
            <a:xfrm>
              <a:off x="539552" y="476672"/>
              <a:ext cx="4320480" cy="511256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Connettore 1 7"/>
            <p:cNvCxnSpPr/>
            <p:nvPr/>
          </p:nvCxnSpPr>
          <p:spPr>
            <a:xfrm>
              <a:off x="1043608" y="4869160"/>
              <a:ext cx="367240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/>
            <p:cNvCxnSpPr/>
            <p:nvPr/>
          </p:nvCxnSpPr>
          <p:spPr>
            <a:xfrm>
              <a:off x="588031" y="5085184"/>
              <a:ext cx="4127985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/>
          </p:nvCxnSpPr>
          <p:spPr>
            <a:xfrm>
              <a:off x="611560" y="5267300"/>
              <a:ext cx="4127985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1 17"/>
            <p:cNvCxnSpPr/>
            <p:nvPr/>
          </p:nvCxnSpPr>
          <p:spPr>
            <a:xfrm flipV="1">
              <a:off x="611560" y="5473799"/>
              <a:ext cx="1008112" cy="903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o 10"/>
          <p:cNvGrpSpPr/>
          <p:nvPr/>
        </p:nvGrpSpPr>
        <p:grpSpPr>
          <a:xfrm>
            <a:off x="4941565" y="827187"/>
            <a:ext cx="4125075" cy="1161653"/>
            <a:chOff x="4941565" y="620688"/>
            <a:chExt cx="4125075" cy="1161653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891823"/>
              <a:ext cx="4032448" cy="775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CasellaDiTesto 20"/>
            <p:cNvSpPr txBox="1"/>
            <p:nvPr/>
          </p:nvSpPr>
          <p:spPr>
            <a:xfrm>
              <a:off x="4991732" y="630213"/>
              <a:ext cx="38287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i="1" dirty="0" smtClean="0">
                  <a:solidFill>
                    <a:srgbClr val="FF0000"/>
                  </a:solidFill>
                </a:rPr>
                <a:t>N.B. </a:t>
              </a:r>
              <a:r>
                <a:rPr lang="it-IT" sz="1400" b="1" i="1" dirty="0" err="1" smtClean="0">
                  <a:solidFill>
                    <a:srgbClr val="FF0000"/>
                  </a:solidFill>
                </a:rPr>
                <a:t>Nguyen</a:t>
              </a:r>
              <a:r>
                <a:rPr lang="it-IT" sz="1400" b="1" i="1" dirty="0" smtClean="0">
                  <a:solidFill>
                    <a:srgbClr val="FF0000"/>
                  </a:solidFill>
                </a:rPr>
                <a:t> et al., </a:t>
              </a:r>
              <a:r>
                <a:rPr lang="it-IT" sz="1400" b="1" i="1" dirty="0" err="1" smtClean="0">
                  <a:solidFill>
                    <a:srgbClr val="FF0000"/>
                  </a:solidFill>
                </a:rPr>
                <a:t>Phys</a:t>
              </a:r>
              <a:r>
                <a:rPr lang="it-IT" sz="1400" b="1" i="1" dirty="0" smtClean="0">
                  <a:solidFill>
                    <a:srgbClr val="FF0000"/>
                  </a:solidFill>
                </a:rPr>
                <a:t>. Rev. C. 87(2013) 054615</a:t>
              </a:r>
              <a:endParaRPr lang="en-US" sz="14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22" name="Rettangolo 21"/>
            <p:cNvSpPr/>
            <p:nvPr/>
          </p:nvSpPr>
          <p:spPr>
            <a:xfrm>
              <a:off x="4941565" y="620688"/>
              <a:ext cx="4125075" cy="116165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uppo 18"/>
          <p:cNvGrpSpPr/>
          <p:nvPr/>
        </p:nvGrpSpPr>
        <p:grpSpPr>
          <a:xfrm>
            <a:off x="4983429" y="2204864"/>
            <a:ext cx="4125075" cy="1944216"/>
            <a:chOff x="4911421" y="2708921"/>
            <a:chExt cx="4125075" cy="1944216"/>
          </a:xfrm>
        </p:grpSpPr>
        <p:grpSp>
          <p:nvGrpSpPr>
            <p:cNvPr id="14" name="Gruppo 13"/>
            <p:cNvGrpSpPr/>
            <p:nvPr/>
          </p:nvGrpSpPr>
          <p:grpSpPr>
            <a:xfrm>
              <a:off x="5012976" y="3109632"/>
              <a:ext cx="3951512" cy="1471496"/>
              <a:chOff x="3615630" y="2910516"/>
              <a:chExt cx="5340549" cy="1988757"/>
            </a:xfrm>
          </p:grpSpPr>
          <p:pic>
            <p:nvPicPr>
              <p:cNvPr id="5124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7904" y="2910516"/>
                <a:ext cx="5248275" cy="10953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125" name="Picture 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15630" y="3861048"/>
                <a:ext cx="5276850" cy="1038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2" name="Rettangolo 31"/>
            <p:cNvSpPr/>
            <p:nvPr/>
          </p:nvSpPr>
          <p:spPr>
            <a:xfrm>
              <a:off x="4911421" y="2708921"/>
              <a:ext cx="4125075" cy="194421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CasellaDiTesto 32"/>
            <p:cNvSpPr txBox="1"/>
            <p:nvPr/>
          </p:nvSpPr>
          <p:spPr>
            <a:xfrm>
              <a:off x="4989097" y="2761183"/>
              <a:ext cx="34713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i="1" dirty="0" err="1" smtClean="0">
                  <a:solidFill>
                    <a:srgbClr val="FF0000"/>
                  </a:solidFill>
                </a:rPr>
                <a:t>Akahori</a:t>
              </a:r>
              <a:r>
                <a:rPr lang="it-IT" sz="1400" b="1" i="1" dirty="0" smtClean="0">
                  <a:solidFill>
                    <a:srgbClr val="FF0000"/>
                  </a:solidFill>
                </a:rPr>
                <a:t> et al., </a:t>
              </a:r>
              <a:r>
                <a:rPr lang="it-IT" sz="1400" b="1" i="1" dirty="0" err="1" smtClean="0">
                  <a:solidFill>
                    <a:srgbClr val="FF0000"/>
                  </a:solidFill>
                </a:rPr>
                <a:t>Phys</a:t>
              </a:r>
              <a:r>
                <a:rPr lang="it-IT" sz="1400" b="1" i="1" dirty="0" smtClean="0">
                  <a:solidFill>
                    <a:srgbClr val="FF0000"/>
                  </a:solidFill>
                </a:rPr>
                <a:t>. Rev. C 92 (2015) 022801</a:t>
              </a:r>
              <a:endParaRPr lang="en-US" sz="1400" b="1" i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863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Arc 3"/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5" name="Arc 4"/>
          <p:cNvSpPr>
            <a:spLocks/>
          </p:cNvSpPr>
          <p:nvPr/>
        </p:nvSpPr>
        <p:spPr bwMode="auto">
          <a:xfrm rot="16200000" flipV="1">
            <a:off x="4392000" y="2106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5400000" scaled="0"/>
          </a:gradFill>
          <a:ln w="38100" cap="flat" cmpd="sng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 rot="-5400000">
            <a:off x="-2642422" y="3026664"/>
            <a:ext cx="56541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 pitchFamily="18" charset="0"/>
              </a:rPr>
              <a:t>Istituto Nazionale di Fisica Nucleare - Sezione di Napoli</a:t>
            </a: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2195736" y="8092"/>
            <a:ext cx="6933387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High-precision probe of the Hoyle state direct decay width</a:t>
            </a:r>
          </a:p>
        </p:txBody>
      </p:sp>
      <p:sp>
        <p:nvSpPr>
          <p:cNvPr id="58" name="Text Box 13"/>
          <p:cNvSpPr txBox="1">
            <a:spLocks noChangeArrowheads="1"/>
          </p:cNvSpPr>
          <p:nvPr/>
        </p:nvSpPr>
        <p:spPr bwMode="auto">
          <a:xfrm>
            <a:off x="3457" y="6565612"/>
            <a:ext cx="6900672" cy="292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FF"/>
                </a:solidFill>
              </a:rPr>
              <a:t>Daniele </a:t>
            </a:r>
            <a:r>
              <a:rPr lang="en-US" sz="1600" b="1" dirty="0" err="1">
                <a:solidFill>
                  <a:srgbClr val="FFFFFF"/>
                </a:solidFill>
              </a:rPr>
              <a:t>Dell’Aquila</a:t>
            </a:r>
            <a:r>
              <a:rPr lang="en-US" sz="1600" b="1" dirty="0">
                <a:solidFill>
                  <a:srgbClr val="FFFFFF"/>
                </a:solidFill>
              </a:rPr>
              <a:t> (dellaquila.daniele@gmail.com) – Galveston, May 15</a:t>
            </a:r>
            <a:r>
              <a:rPr lang="en-US" sz="1600" b="1" baseline="30000" dirty="0">
                <a:solidFill>
                  <a:srgbClr val="FFFFFF"/>
                </a:solidFill>
              </a:rPr>
              <a:t>th</a:t>
            </a:r>
            <a:r>
              <a:rPr lang="en-US" sz="1600" b="1" dirty="0">
                <a:solidFill>
                  <a:srgbClr val="FFFFFF"/>
                </a:solidFill>
              </a:rPr>
              <a:t> 2018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584337" y="436022"/>
            <a:ext cx="6738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>
                <a:solidFill>
                  <a:srgbClr val="008000"/>
                </a:solidFill>
              </a:rPr>
              <a:t>Study</a:t>
            </a:r>
            <a:r>
              <a:rPr lang="it-IT" sz="2000" dirty="0" smtClean="0">
                <a:solidFill>
                  <a:srgbClr val="008000"/>
                </a:solidFill>
              </a:rPr>
              <a:t> of </a:t>
            </a:r>
            <a:r>
              <a:rPr lang="it-IT" sz="2000" dirty="0" err="1" smtClean="0">
                <a:solidFill>
                  <a:srgbClr val="008000"/>
                </a:solidFill>
              </a:rPr>
              <a:t>sequential</a:t>
            </a:r>
            <a:r>
              <a:rPr lang="it-IT" sz="2000" dirty="0" smtClean="0">
                <a:solidFill>
                  <a:srgbClr val="008000"/>
                </a:solidFill>
              </a:rPr>
              <a:t> vs </a:t>
            </a:r>
            <a:r>
              <a:rPr lang="it-IT" sz="2000" dirty="0" err="1" smtClean="0">
                <a:solidFill>
                  <a:srgbClr val="008000"/>
                </a:solidFill>
              </a:rPr>
              <a:t>direct</a:t>
            </a:r>
            <a:r>
              <a:rPr lang="it-IT" sz="2000" dirty="0" smtClean="0">
                <a:solidFill>
                  <a:srgbClr val="008000"/>
                </a:solidFill>
              </a:rPr>
              <a:t> </a:t>
            </a:r>
            <a:r>
              <a:rPr lang="it-IT" sz="2000" dirty="0" err="1" smtClean="0">
                <a:solidFill>
                  <a:srgbClr val="008000"/>
                </a:solidFill>
              </a:rPr>
              <a:t>mechanism</a:t>
            </a:r>
            <a:r>
              <a:rPr lang="it-IT" sz="2000" dirty="0" smtClean="0">
                <a:solidFill>
                  <a:srgbClr val="008000"/>
                </a:solidFill>
              </a:rPr>
              <a:t>: </a:t>
            </a:r>
            <a:r>
              <a:rPr lang="it-IT" sz="2000" dirty="0" err="1" smtClean="0">
                <a:solidFill>
                  <a:srgbClr val="008000"/>
                </a:solidFill>
              </a:rPr>
              <a:t>Symmetric</a:t>
            </a:r>
            <a:r>
              <a:rPr lang="it-IT" sz="2000" dirty="0" smtClean="0">
                <a:solidFill>
                  <a:srgbClr val="008000"/>
                </a:solidFill>
              </a:rPr>
              <a:t> </a:t>
            </a:r>
            <a:r>
              <a:rPr lang="it-IT" sz="2000" dirty="0" err="1" smtClean="0">
                <a:solidFill>
                  <a:srgbClr val="008000"/>
                </a:solidFill>
              </a:rPr>
              <a:t>Dalitz</a:t>
            </a:r>
            <a:r>
              <a:rPr lang="it-IT" sz="2000" dirty="0" smtClean="0">
                <a:solidFill>
                  <a:srgbClr val="008000"/>
                </a:solidFill>
              </a:rPr>
              <a:t> Plot</a:t>
            </a:r>
            <a:endParaRPr lang="it-IT" sz="2000" dirty="0" smtClean="0">
              <a:solidFill>
                <a:srgbClr val="008000"/>
              </a:solidFill>
              <a:sym typeface="Wingdings" pitchFamily="2" charset="2"/>
            </a:endParaRPr>
          </a:p>
          <a:p>
            <a:endParaRPr lang="it-IT" sz="2000" dirty="0">
              <a:solidFill>
                <a:srgbClr val="008000"/>
              </a:solidFill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788416" y="980728"/>
            <a:ext cx="7616604" cy="353545"/>
            <a:chOff x="788416" y="1115452"/>
            <a:chExt cx="7616604" cy="3535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CasellaDiTesto 33"/>
                <p:cNvSpPr txBox="1"/>
                <p:nvPr/>
              </p:nvSpPr>
              <p:spPr>
                <a:xfrm>
                  <a:off x="788416" y="1143908"/>
                  <a:ext cx="2339165" cy="3250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1400" b="0" i="1" smtClean="0">
                                <a:latin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it-IT" sz="14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it-IT" sz="14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it-IT" sz="1400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it-IT" sz="14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it-IT" sz="14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it-IT" sz="1400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it-IT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1400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it-IT" sz="14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it-IT" sz="14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it-IT" sz="1400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it-IT" sz="14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it-IT" sz="14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it-IT" sz="1400" b="0" i="1" smtClean="0">
                            <a:latin typeface="Cambria Math"/>
                          </a:rPr>
                          <m:t>/(</m:t>
                        </m:r>
                        <m:sSub>
                          <m:sSubPr>
                            <m:ctrlPr>
                              <a:rPr lang="it-IT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1400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it-IT" sz="1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it-IT" sz="14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it-IT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1400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it-IT" sz="14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it-IT" sz="14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it-IT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1400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it-IT" sz="14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it-IT" sz="14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4" name="CasellaDiTesto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416" y="1143908"/>
                  <a:ext cx="2339165" cy="32508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37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CasellaDiTesto 6"/>
            <p:cNvSpPr txBox="1"/>
            <p:nvPr/>
          </p:nvSpPr>
          <p:spPr>
            <a:xfrm>
              <a:off x="3491880" y="1115452"/>
              <a:ext cx="49131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i="1" dirty="0" err="1" smtClean="0"/>
                <a:t>Normalized</a:t>
              </a:r>
              <a:r>
                <a:rPr lang="it-IT" sz="1600" i="1" dirty="0" smtClean="0"/>
                <a:t> </a:t>
              </a:r>
              <a:r>
                <a:rPr lang="it-IT" sz="1600" i="1" dirty="0" err="1" smtClean="0"/>
                <a:t>energies</a:t>
              </a:r>
              <a:r>
                <a:rPr lang="it-IT" sz="1600" i="1" dirty="0" smtClean="0"/>
                <a:t> in the </a:t>
              </a:r>
              <a:r>
                <a:rPr lang="it-IT" sz="1600" i="1" baseline="30000" dirty="0" smtClean="0"/>
                <a:t>12</a:t>
              </a:r>
              <a:r>
                <a:rPr lang="it-IT" sz="1600" i="1" dirty="0" smtClean="0"/>
                <a:t>C </a:t>
              </a:r>
              <a:r>
                <a:rPr lang="it-IT" sz="1600" i="1" dirty="0" err="1" smtClean="0"/>
                <a:t>emitting</a:t>
              </a:r>
              <a:r>
                <a:rPr lang="it-IT" sz="1600" i="1" dirty="0" smtClean="0"/>
                <a:t> </a:t>
              </a:r>
              <a:r>
                <a:rPr lang="it-IT" sz="1600" i="1" dirty="0" err="1" smtClean="0"/>
                <a:t>reference</a:t>
              </a:r>
              <a:r>
                <a:rPr lang="it-IT" sz="1600" i="1" dirty="0" smtClean="0"/>
                <a:t> frame</a:t>
              </a:r>
              <a:endParaRPr lang="en-US" sz="1600" i="1" dirty="0"/>
            </a:p>
          </p:txBody>
        </p:sp>
      </p:grpSp>
      <p:grpSp>
        <p:nvGrpSpPr>
          <p:cNvPr id="17" name="Gruppo 16"/>
          <p:cNvGrpSpPr/>
          <p:nvPr/>
        </p:nvGrpSpPr>
        <p:grpSpPr>
          <a:xfrm>
            <a:off x="448495" y="1454007"/>
            <a:ext cx="6592392" cy="4927320"/>
            <a:chOff x="449518" y="1007386"/>
            <a:chExt cx="6518321" cy="4967670"/>
          </a:xfrm>
        </p:grpSpPr>
        <p:cxnSp>
          <p:nvCxnSpPr>
            <p:cNvPr id="10" name="Connettore 2 9"/>
            <p:cNvCxnSpPr/>
            <p:nvPr/>
          </p:nvCxnSpPr>
          <p:spPr>
            <a:xfrm flipH="1" flipV="1">
              <a:off x="3679650" y="1007386"/>
              <a:ext cx="10373" cy="3126598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2 37"/>
            <p:cNvCxnSpPr/>
            <p:nvPr/>
          </p:nvCxnSpPr>
          <p:spPr>
            <a:xfrm>
              <a:off x="3690023" y="4087517"/>
              <a:ext cx="3277816" cy="1887539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2 38"/>
            <p:cNvCxnSpPr/>
            <p:nvPr/>
          </p:nvCxnSpPr>
          <p:spPr>
            <a:xfrm flipH="1">
              <a:off x="449518" y="4087517"/>
              <a:ext cx="3240505" cy="1814942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Ovale 7"/>
          <p:cNvSpPr/>
          <p:nvPr/>
        </p:nvSpPr>
        <p:spPr>
          <a:xfrm>
            <a:off x="2177216" y="3007597"/>
            <a:ext cx="3094880" cy="30952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riangolo isoscele 18"/>
          <p:cNvSpPr/>
          <p:nvPr/>
        </p:nvSpPr>
        <p:spPr>
          <a:xfrm>
            <a:off x="827584" y="1743848"/>
            <a:ext cx="5789215" cy="4358973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Connettore 1 45"/>
          <p:cNvCxnSpPr/>
          <p:nvPr/>
        </p:nvCxnSpPr>
        <p:spPr>
          <a:xfrm flipV="1">
            <a:off x="3709428" y="3720454"/>
            <a:ext cx="1313670" cy="79209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/>
          <p:nvPr/>
        </p:nvCxnSpPr>
        <p:spPr>
          <a:xfrm flipH="1" flipV="1">
            <a:off x="2407501" y="3710929"/>
            <a:ext cx="1318323" cy="788667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1 51"/>
          <p:cNvCxnSpPr>
            <a:stCxn id="8" idx="4"/>
          </p:cNvCxnSpPr>
          <p:nvPr/>
        </p:nvCxnSpPr>
        <p:spPr>
          <a:xfrm flipV="1">
            <a:off x="3724656" y="4509120"/>
            <a:ext cx="1168" cy="1593701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3854495" y="1408672"/>
                <a:ext cx="4685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495" y="1408672"/>
                <a:ext cx="468590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sellaDiTesto 25"/>
              <p:cNvSpPr txBox="1"/>
              <p:nvPr/>
            </p:nvSpPr>
            <p:spPr>
              <a:xfrm>
                <a:off x="6689735" y="5805264"/>
                <a:ext cx="4745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CasellaDiTes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9735" y="5805264"/>
                <a:ext cx="474553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sellaDiTesto 26"/>
              <p:cNvSpPr txBox="1"/>
              <p:nvPr/>
            </p:nvSpPr>
            <p:spPr>
              <a:xfrm>
                <a:off x="381000" y="5708918"/>
                <a:ext cx="4745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CasellaDiTes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708918"/>
                <a:ext cx="474553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asellaDiTesto 62"/>
              <p:cNvSpPr txBox="1"/>
              <p:nvPr/>
            </p:nvSpPr>
            <p:spPr>
              <a:xfrm>
                <a:off x="5383356" y="2924944"/>
                <a:ext cx="374576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From the </a:t>
                </a:r>
                <a:r>
                  <a:rPr lang="it-IT" dirty="0" err="1" smtClean="0"/>
                  <a:t>conservation</a:t>
                </a:r>
                <a:r>
                  <a:rPr lang="it-IT" dirty="0" smtClean="0"/>
                  <a:t> of </a:t>
                </a:r>
                <a:r>
                  <a:rPr lang="it-IT" dirty="0" err="1" smtClean="0"/>
                  <a:t>energy</a:t>
                </a:r>
                <a:r>
                  <a:rPr lang="it-IT" dirty="0" smtClean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𝜺</m:t>
                          </m:r>
                        </m:e>
                        <m:sub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𝜺</m:t>
                          </m:r>
                        </m:e>
                        <m:sub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𝜺</m:t>
                          </m:r>
                        </m:e>
                        <m:sub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it-IT" b="1" dirty="0" smtClean="0">
                  <a:solidFill>
                    <a:srgbClr val="FF0000"/>
                  </a:solidFill>
                </a:endParaRPr>
              </a:p>
              <a:p>
                <a:r>
                  <a:rPr lang="en-US" b="1" dirty="0" smtClean="0">
                    <a:solidFill>
                      <a:srgbClr val="FF0000"/>
                    </a:solidFill>
                    <a:sym typeface="Wingdings" pitchFamily="2" charset="2"/>
                  </a:rPr>
                  <a:t> all data further </a:t>
                </a:r>
                <a:r>
                  <a:rPr lang="en-US" b="1" dirty="0" err="1" smtClean="0">
                    <a:solidFill>
                      <a:srgbClr val="FF0000"/>
                    </a:solidFill>
                    <a:sym typeface="Wingdings" pitchFamily="2" charset="2"/>
                  </a:rPr>
                  <a:t>collaps</a:t>
                </a:r>
                <a:r>
                  <a:rPr lang="en-US" b="1" dirty="0" smtClean="0">
                    <a:solidFill>
                      <a:srgbClr val="FF0000"/>
                    </a:solidFill>
                    <a:sym typeface="Wingdings" pitchFamily="2" charset="2"/>
                  </a:rPr>
                  <a:t> into the circle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3" name="CasellaDiTesto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356" y="2924944"/>
                <a:ext cx="3745768" cy="1200329"/>
              </a:xfrm>
              <a:prstGeom prst="rect">
                <a:avLst/>
              </a:prstGeom>
              <a:blipFill rotWithShape="1">
                <a:blip r:embed="rId7"/>
                <a:stretch>
                  <a:fillRect l="-1301" t="-2538" b="-710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Connettore 1 2"/>
          <p:cNvCxnSpPr/>
          <p:nvPr/>
        </p:nvCxnSpPr>
        <p:spPr>
          <a:xfrm flipH="1" flipV="1">
            <a:off x="4313561" y="3617098"/>
            <a:ext cx="9524" cy="2491931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1 65"/>
          <p:cNvCxnSpPr/>
          <p:nvPr/>
        </p:nvCxnSpPr>
        <p:spPr>
          <a:xfrm flipH="1">
            <a:off x="4313561" y="3294509"/>
            <a:ext cx="464938" cy="322589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1 66"/>
          <p:cNvCxnSpPr/>
          <p:nvPr/>
        </p:nvCxnSpPr>
        <p:spPr>
          <a:xfrm>
            <a:off x="2987824" y="2852936"/>
            <a:ext cx="1325737" cy="764162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/>
        </p:nvSpPr>
        <p:spPr>
          <a:xfrm>
            <a:off x="4139952" y="3212976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P</a:t>
            </a:r>
            <a:endParaRPr lang="it-IT" sz="2000" b="1" dirty="0"/>
          </a:p>
        </p:txBody>
      </p:sp>
      <p:sp>
        <p:nvSpPr>
          <p:cNvPr id="68" name="CasellaDiTesto 67"/>
          <p:cNvSpPr txBox="1"/>
          <p:nvPr/>
        </p:nvSpPr>
        <p:spPr>
          <a:xfrm>
            <a:off x="2647666" y="2561728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A</a:t>
            </a:r>
            <a:endParaRPr lang="it-IT" sz="2000" b="1" dirty="0"/>
          </a:p>
        </p:txBody>
      </p:sp>
      <p:sp>
        <p:nvSpPr>
          <p:cNvPr id="69" name="CasellaDiTesto 68"/>
          <p:cNvSpPr txBox="1"/>
          <p:nvPr/>
        </p:nvSpPr>
        <p:spPr>
          <a:xfrm>
            <a:off x="4790629" y="3025437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B</a:t>
            </a:r>
            <a:endParaRPr lang="it-IT" sz="2000" b="1" dirty="0"/>
          </a:p>
        </p:txBody>
      </p:sp>
      <p:sp>
        <p:nvSpPr>
          <p:cNvPr id="70" name="CasellaDiTesto 69"/>
          <p:cNvSpPr txBox="1"/>
          <p:nvPr/>
        </p:nvSpPr>
        <p:spPr>
          <a:xfrm>
            <a:off x="4159002" y="6064721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C</a:t>
            </a:r>
            <a:endParaRPr lang="it-IT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asellaDiTesto 70"/>
              <p:cNvSpPr txBox="1"/>
              <p:nvPr/>
            </p:nvSpPr>
            <p:spPr>
              <a:xfrm>
                <a:off x="5076056" y="1547962"/>
                <a:ext cx="4024435" cy="12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The </a:t>
                </a:r>
                <a:r>
                  <a:rPr lang="it-IT" i="1" dirty="0" smtClean="0">
                    <a:solidFill>
                      <a:srgbClr val="FF0000"/>
                    </a:solidFill>
                  </a:rPr>
                  <a:t>Viviani </a:t>
                </a:r>
                <a:r>
                  <a:rPr lang="it-IT" i="1" dirty="0" err="1" smtClean="0">
                    <a:solidFill>
                      <a:srgbClr val="FF0000"/>
                    </a:solidFill>
                  </a:rPr>
                  <a:t>theorem</a:t>
                </a:r>
                <a:endParaRPr lang="it-IT" i="1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it-IT" b="0" i="1" smtClean="0">
                              <a:latin typeface="Cambria Math"/>
                            </a:rPr>
                            <m:t>𝐴𝑃</m:t>
                          </m:r>
                        </m:e>
                      </m:bar>
                      <m:r>
                        <a:rPr lang="it-IT" b="0" i="1" smtClean="0">
                          <a:latin typeface="Cambria Math"/>
                        </a:rPr>
                        <m:t>+</m:t>
                      </m:r>
                      <m:bar>
                        <m:barPr>
                          <m:pos m:val="top"/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it-IT" b="0" i="1" smtClean="0">
                              <a:latin typeface="Cambria Math"/>
                            </a:rPr>
                            <m:t>𝐵𝑃</m:t>
                          </m:r>
                        </m:e>
                      </m:bar>
                      <m:r>
                        <a:rPr lang="it-IT" b="0" i="1" smtClean="0">
                          <a:latin typeface="Cambria Math"/>
                        </a:rPr>
                        <m:t>+</m:t>
                      </m:r>
                      <m:bar>
                        <m:barPr>
                          <m:pos m:val="top"/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it-IT" b="0" i="1" smtClean="0">
                              <a:latin typeface="Cambria Math"/>
                            </a:rPr>
                            <m:t>𝐶𝑃</m:t>
                          </m:r>
                        </m:e>
                      </m:bar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r>
                        <a:rPr lang="it-IT" b="0" i="1" smtClean="0">
                          <a:latin typeface="Cambria Math"/>
                        </a:rPr>
                        <m:t>𝑐𝑜𝑛𝑠𝑡</m:t>
                      </m:r>
                    </m:oMath>
                  </m:oMathPara>
                </a14:m>
                <a:endParaRPr lang="it-IT" dirty="0" smtClean="0"/>
              </a:p>
              <a:p>
                <a:r>
                  <a:rPr lang="it-IT" dirty="0" smtClean="0">
                    <a:sym typeface="Wingdings" pitchFamily="2" charset="2"/>
                  </a:rPr>
                  <a:t> </a:t>
                </a:r>
                <a:r>
                  <a:rPr lang="it-IT" dirty="0" err="1" smtClean="0">
                    <a:sym typeface="Wingdings" pitchFamily="2" charset="2"/>
                  </a:rPr>
                  <a:t>all</a:t>
                </a:r>
                <a:r>
                  <a:rPr lang="it-IT" dirty="0" smtClean="0">
                    <a:sym typeface="Wingdings" pitchFamily="2" charset="2"/>
                  </a:rPr>
                  <a:t> the data </a:t>
                </a:r>
                <a:r>
                  <a:rPr lang="it-IT" dirty="0" err="1" smtClean="0">
                    <a:sym typeface="Wingdings" pitchFamily="2" charset="2"/>
                  </a:rPr>
                  <a:t>collaps</a:t>
                </a:r>
                <a:r>
                  <a:rPr lang="it-IT" dirty="0" smtClean="0">
                    <a:sym typeface="Wingdings" pitchFamily="2" charset="2"/>
                  </a:rPr>
                  <a:t> </a:t>
                </a:r>
                <a:r>
                  <a:rPr lang="it-IT" dirty="0" err="1" smtClean="0">
                    <a:sym typeface="Wingdings" pitchFamily="2" charset="2"/>
                  </a:rPr>
                  <a:t>into</a:t>
                </a:r>
                <a:r>
                  <a:rPr lang="it-IT" dirty="0" smtClean="0">
                    <a:sym typeface="Wingdings" pitchFamily="2" charset="2"/>
                  </a:rPr>
                  <a:t> an </a:t>
                </a:r>
                <a:r>
                  <a:rPr lang="it-IT" dirty="0" err="1" smtClean="0">
                    <a:sym typeface="Wingdings" pitchFamily="2" charset="2"/>
                  </a:rPr>
                  <a:t>equilateral</a:t>
                </a:r>
                <a:r>
                  <a:rPr lang="it-IT" dirty="0" smtClean="0">
                    <a:sym typeface="Wingdings" pitchFamily="2" charset="2"/>
                  </a:rPr>
                  <a:t> </a:t>
                </a:r>
                <a:r>
                  <a:rPr lang="it-IT" dirty="0" err="1" smtClean="0">
                    <a:sym typeface="Wingdings" pitchFamily="2" charset="2"/>
                  </a:rPr>
                  <a:t>triangle</a:t>
                </a:r>
                <a:endParaRPr lang="it-IT" dirty="0"/>
              </a:p>
            </p:txBody>
          </p:sp>
        </mc:Choice>
        <mc:Fallback xmlns="">
          <p:sp>
            <p:nvSpPr>
              <p:cNvPr id="71" name="CasellaDiTesto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1547962"/>
                <a:ext cx="4024435" cy="1232966"/>
              </a:xfrm>
              <a:prstGeom prst="rect">
                <a:avLst/>
              </a:prstGeom>
              <a:blipFill rotWithShape="1">
                <a:blip r:embed="rId8"/>
                <a:stretch>
                  <a:fillRect l="-1364" t="-2475" b="-693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722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Arc 3"/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5" name="Arc 4"/>
          <p:cNvSpPr>
            <a:spLocks/>
          </p:cNvSpPr>
          <p:nvPr/>
        </p:nvSpPr>
        <p:spPr bwMode="auto">
          <a:xfrm rot="16200000" flipV="1">
            <a:off x="4392000" y="2106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5400000" scaled="0"/>
          </a:gradFill>
          <a:ln w="38100" cap="flat" cmpd="sng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 rot="-5400000">
            <a:off x="-2642422" y="3026664"/>
            <a:ext cx="56541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 pitchFamily="18" charset="0"/>
              </a:rPr>
              <a:t>Istituto Nazionale di Fisica Nucleare - Sezione di Napoli</a:t>
            </a: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2195736" y="8092"/>
            <a:ext cx="6933387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bg1"/>
                </a:solidFill>
              </a:rPr>
              <a:t>The Hoyle state in Nuclear Structure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8" name="Text Box 13"/>
          <p:cNvSpPr txBox="1">
            <a:spLocks noChangeArrowheads="1"/>
          </p:cNvSpPr>
          <p:nvPr/>
        </p:nvSpPr>
        <p:spPr bwMode="auto">
          <a:xfrm>
            <a:off x="3457" y="6565612"/>
            <a:ext cx="6900672" cy="292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FF"/>
                </a:solidFill>
              </a:rPr>
              <a:t>Daniele </a:t>
            </a:r>
            <a:r>
              <a:rPr lang="en-US" sz="1600" b="1" dirty="0" err="1">
                <a:solidFill>
                  <a:srgbClr val="FFFFFF"/>
                </a:solidFill>
              </a:rPr>
              <a:t>Dell’Aquila</a:t>
            </a:r>
            <a:r>
              <a:rPr lang="en-US" sz="1600" b="1" dirty="0">
                <a:solidFill>
                  <a:srgbClr val="FFFFFF"/>
                </a:solidFill>
              </a:rPr>
              <a:t> (dellaquila.daniele@gmail.com) – Galveston, May 15</a:t>
            </a:r>
            <a:r>
              <a:rPr lang="en-US" sz="1600" b="1" baseline="30000" dirty="0">
                <a:solidFill>
                  <a:srgbClr val="FFFFFF"/>
                </a:solidFill>
              </a:rPr>
              <a:t>th</a:t>
            </a:r>
            <a:r>
              <a:rPr lang="en-US" sz="1600" b="1" dirty="0">
                <a:solidFill>
                  <a:srgbClr val="FFFFFF"/>
                </a:solidFill>
              </a:rPr>
              <a:t> 2018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76" y="3365584"/>
            <a:ext cx="3392844" cy="272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87" y="1002630"/>
            <a:ext cx="2660023" cy="2263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39552" y="764704"/>
            <a:ext cx="3097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i="1" dirty="0" smtClean="0">
                <a:solidFill>
                  <a:srgbClr val="FF0000"/>
                </a:solidFill>
              </a:rPr>
              <a:t>S. </a:t>
            </a:r>
            <a:r>
              <a:rPr lang="it-IT" sz="1200" b="1" i="1" dirty="0" err="1" smtClean="0">
                <a:solidFill>
                  <a:srgbClr val="FF0000"/>
                </a:solidFill>
              </a:rPr>
              <a:t>Ishikawa</a:t>
            </a:r>
            <a:r>
              <a:rPr lang="it-IT" sz="1200" b="1" i="1" dirty="0" smtClean="0">
                <a:solidFill>
                  <a:srgbClr val="FF0000"/>
                </a:solidFill>
              </a:rPr>
              <a:t>, </a:t>
            </a:r>
            <a:r>
              <a:rPr lang="it-IT" sz="1200" b="1" i="1" dirty="0" err="1" smtClean="0">
                <a:solidFill>
                  <a:srgbClr val="FF0000"/>
                </a:solidFill>
              </a:rPr>
              <a:t>Phys</a:t>
            </a:r>
            <a:r>
              <a:rPr lang="it-IT" sz="1200" b="1" i="1" dirty="0" smtClean="0">
                <a:solidFill>
                  <a:srgbClr val="FF0000"/>
                </a:solidFill>
              </a:rPr>
              <a:t>. Rev. C 90, 061604(R) (2014)</a:t>
            </a:r>
            <a:endParaRPr lang="it-IT" sz="1200" b="1" i="1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355976" y="1313473"/>
            <a:ext cx="45571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>
                <a:solidFill>
                  <a:srgbClr val="008000"/>
                </a:solidFill>
              </a:rPr>
              <a:t>Density</a:t>
            </a:r>
            <a:r>
              <a:rPr lang="it-IT" sz="1600" dirty="0" smtClean="0">
                <a:solidFill>
                  <a:srgbClr val="008000"/>
                </a:solidFill>
              </a:rPr>
              <a:t> </a:t>
            </a:r>
            <a:r>
              <a:rPr lang="it-IT" sz="1600" dirty="0" err="1" smtClean="0">
                <a:solidFill>
                  <a:srgbClr val="008000"/>
                </a:solidFill>
              </a:rPr>
              <a:t>distribution</a:t>
            </a:r>
            <a:r>
              <a:rPr lang="it-IT" sz="1600" dirty="0" smtClean="0">
                <a:solidFill>
                  <a:srgbClr val="008000"/>
                </a:solidFill>
              </a:rPr>
              <a:t> </a:t>
            </a:r>
            <a:r>
              <a:rPr lang="it-IT" sz="1600" dirty="0" smtClean="0">
                <a:solidFill>
                  <a:srgbClr val="008000"/>
                </a:solidFill>
                <a:latin typeface="Symbol" pitchFamily="18" charset="2"/>
              </a:rPr>
              <a:t>r</a:t>
            </a:r>
            <a:r>
              <a:rPr lang="it-IT" sz="1600" dirty="0" smtClean="0">
                <a:solidFill>
                  <a:srgbClr val="008000"/>
                </a:solidFill>
              </a:rPr>
              <a:t>(</a:t>
            </a:r>
            <a:r>
              <a:rPr lang="it-IT" sz="1600" dirty="0" err="1" smtClean="0">
                <a:solidFill>
                  <a:srgbClr val="008000"/>
                </a:solidFill>
              </a:rPr>
              <a:t>x,y</a:t>
            </a:r>
            <a:r>
              <a:rPr lang="it-IT" sz="1600" dirty="0" smtClean="0">
                <a:solidFill>
                  <a:srgbClr val="008000"/>
                </a:solidFill>
              </a:rPr>
              <a:t>) of the </a:t>
            </a:r>
            <a:r>
              <a:rPr lang="it-IT" sz="1600" dirty="0" err="1" smtClean="0">
                <a:solidFill>
                  <a:srgbClr val="008000"/>
                </a:solidFill>
              </a:rPr>
              <a:t>Hoyle</a:t>
            </a:r>
            <a:r>
              <a:rPr lang="it-IT" sz="1600" dirty="0" smtClean="0">
                <a:solidFill>
                  <a:srgbClr val="008000"/>
                </a:solidFill>
              </a:rPr>
              <a:t> state from </a:t>
            </a:r>
            <a:r>
              <a:rPr lang="it-IT" sz="1600" dirty="0" err="1" smtClean="0">
                <a:solidFill>
                  <a:srgbClr val="008000"/>
                </a:solidFill>
              </a:rPr>
              <a:t>microscopic</a:t>
            </a:r>
            <a:r>
              <a:rPr lang="it-IT" sz="1600" dirty="0" smtClean="0">
                <a:solidFill>
                  <a:srgbClr val="008000"/>
                </a:solidFill>
              </a:rPr>
              <a:t> </a:t>
            </a:r>
            <a:r>
              <a:rPr lang="it-IT" sz="1600" dirty="0" err="1" smtClean="0">
                <a:solidFill>
                  <a:srgbClr val="008000"/>
                </a:solidFill>
              </a:rPr>
              <a:t>calculations</a:t>
            </a:r>
            <a:r>
              <a:rPr lang="it-IT" sz="1600" dirty="0" smtClean="0">
                <a:solidFill>
                  <a:srgbClr val="008000"/>
                </a:solidFill>
              </a:rPr>
              <a:t> </a:t>
            </a:r>
            <a:r>
              <a:rPr lang="it-IT" sz="1600" dirty="0" err="1" smtClean="0">
                <a:solidFill>
                  <a:srgbClr val="008000"/>
                </a:solidFill>
              </a:rPr>
              <a:t>based</a:t>
            </a:r>
            <a:r>
              <a:rPr lang="it-IT" sz="1600" dirty="0" smtClean="0">
                <a:solidFill>
                  <a:srgbClr val="008000"/>
                </a:solidFill>
              </a:rPr>
              <a:t> on the </a:t>
            </a:r>
            <a:r>
              <a:rPr lang="it-IT" sz="1600" dirty="0" err="1" smtClean="0">
                <a:solidFill>
                  <a:srgbClr val="008000"/>
                </a:solidFill>
              </a:rPr>
              <a:t>Faddev</a:t>
            </a:r>
            <a:r>
              <a:rPr lang="it-IT" sz="1600" dirty="0" smtClean="0">
                <a:solidFill>
                  <a:srgbClr val="008000"/>
                </a:solidFill>
              </a:rPr>
              <a:t> </a:t>
            </a:r>
            <a:r>
              <a:rPr lang="it-IT" sz="1600" dirty="0" err="1" smtClean="0">
                <a:solidFill>
                  <a:srgbClr val="008000"/>
                </a:solidFill>
              </a:rPr>
              <a:t>three</a:t>
            </a:r>
            <a:r>
              <a:rPr lang="it-IT" sz="1600" dirty="0" smtClean="0">
                <a:solidFill>
                  <a:srgbClr val="008000"/>
                </a:solidFill>
              </a:rPr>
              <a:t>-body </a:t>
            </a:r>
            <a:r>
              <a:rPr lang="it-IT" sz="1600" dirty="0" err="1" smtClean="0">
                <a:solidFill>
                  <a:srgbClr val="008000"/>
                </a:solidFill>
              </a:rPr>
              <a:t>formalism</a:t>
            </a:r>
            <a:r>
              <a:rPr lang="it-IT" sz="1600" dirty="0" smtClean="0">
                <a:solidFill>
                  <a:srgbClr val="008000"/>
                </a:solidFill>
              </a:rPr>
              <a:t> </a:t>
            </a:r>
            <a:r>
              <a:rPr lang="it-IT" sz="1600" dirty="0" smtClean="0">
                <a:solidFill>
                  <a:srgbClr val="008000"/>
                </a:solidFill>
                <a:sym typeface="Wingdings" pitchFamily="2" charset="2"/>
              </a:rPr>
              <a:t> </a:t>
            </a:r>
            <a:r>
              <a:rPr lang="it-IT" sz="1600" dirty="0" err="1" smtClean="0">
                <a:solidFill>
                  <a:srgbClr val="008000"/>
                </a:solidFill>
                <a:sym typeface="Wingdings" pitchFamily="2" charset="2"/>
              </a:rPr>
              <a:t>three</a:t>
            </a:r>
            <a:r>
              <a:rPr lang="it-IT" sz="1600" dirty="0" smtClean="0">
                <a:solidFill>
                  <a:srgbClr val="008000"/>
                </a:solidFill>
                <a:sym typeface="Wingdings" pitchFamily="2" charset="2"/>
              </a:rPr>
              <a:t> </a:t>
            </a:r>
            <a:r>
              <a:rPr lang="it-IT" sz="1600" dirty="0" err="1" smtClean="0">
                <a:solidFill>
                  <a:srgbClr val="008000"/>
                </a:solidFill>
                <a:sym typeface="Wingdings" pitchFamily="2" charset="2"/>
              </a:rPr>
              <a:t>distinct</a:t>
            </a:r>
            <a:r>
              <a:rPr lang="it-IT" sz="1600" dirty="0" smtClean="0">
                <a:solidFill>
                  <a:srgbClr val="008000"/>
                </a:solidFill>
                <a:sym typeface="Wingdings" pitchFamily="2" charset="2"/>
              </a:rPr>
              <a:t> </a:t>
            </a:r>
            <a:r>
              <a:rPr lang="it-IT" sz="1600" dirty="0" err="1" smtClean="0">
                <a:solidFill>
                  <a:srgbClr val="008000"/>
                </a:solidFill>
                <a:sym typeface="Wingdings" pitchFamily="2" charset="2"/>
              </a:rPr>
              <a:t>peaks</a:t>
            </a:r>
            <a:r>
              <a:rPr lang="it-IT" sz="1600" dirty="0" smtClean="0">
                <a:solidFill>
                  <a:srgbClr val="008000"/>
                </a:solidFill>
                <a:sym typeface="Wingdings" pitchFamily="2" charset="2"/>
              </a:rPr>
              <a:t>  A-B inter-cluster </a:t>
            </a:r>
            <a:r>
              <a:rPr lang="it-IT" sz="1600" dirty="0" err="1" smtClean="0">
                <a:solidFill>
                  <a:srgbClr val="008000"/>
                </a:solidFill>
                <a:sym typeface="Wingdings" pitchFamily="2" charset="2"/>
              </a:rPr>
              <a:t>distance</a:t>
            </a:r>
            <a:r>
              <a:rPr lang="it-IT" sz="1600" dirty="0" smtClean="0">
                <a:solidFill>
                  <a:srgbClr val="008000"/>
                </a:solidFill>
                <a:sym typeface="Wingdings" pitchFamily="2" charset="2"/>
              </a:rPr>
              <a:t> </a:t>
            </a:r>
            <a:r>
              <a:rPr lang="it-IT" sz="1600" dirty="0" err="1" smtClean="0">
                <a:solidFill>
                  <a:srgbClr val="008000"/>
                </a:solidFill>
                <a:sym typeface="Wingdings" pitchFamily="2" charset="2"/>
              </a:rPr>
              <a:t>lower</a:t>
            </a:r>
            <a:r>
              <a:rPr lang="it-IT" sz="1600" dirty="0" smtClean="0">
                <a:solidFill>
                  <a:srgbClr val="008000"/>
                </a:solidFill>
                <a:sym typeface="Wingdings" pitchFamily="2" charset="2"/>
              </a:rPr>
              <a:t> </a:t>
            </a:r>
            <a:r>
              <a:rPr lang="it-IT" sz="1600" dirty="0" err="1" smtClean="0">
                <a:solidFill>
                  <a:srgbClr val="008000"/>
                </a:solidFill>
                <a:sym typeface="Wingdings" pitchFamily="2" charset="2"/>
              </a:rPr>
              <a:t>than</a:t>
            </a:r>
            <a:r>
              <a:rPr lang="it-IT" sz="1600" dirty="0" smtClean="0">
                <a:solidFill>
                  <a:srgbClr val="008000"/>
                </a:solidFill>
                <a:sym typeface="Wingdings" pitchFamily="2" charset="2"/>
              </a:rPr>
              <a:t> B-C and A-C  </a:t>
            </a:r>
            <a:r>
              <a:rPr lang="it-IT" sz="1600" baseline="30000" dirty="0" smtClean="0">
                <a:solidFill>
                  <a:srgbClr val="008000"/>
                </a:solidFill>
                <a:sym typeface="Wingdings" pitchFamily="2" charset="2"/>
              </a:rPr>
              <a:t>8</a:t>
            </a:r>
            <a:r>
              <a:rPr lang="it-IT" sz="1600" dirty="0" smtClean="0">
                <a:solidFill>
                  <a:srgbClr val="008000"/>
                </a:solidFill>
                <a:sym typeface="Wingdings" pitchFamily="2" charset="2"/>
              </a:rPr>
              <a:t>Be + </a:t>
            </a:r>
            <a:r>
              <a:rPr lang="it-IT" sz="1600" dirty="0" smtClean="0">
                <a:solidFill>
                  <a:srgbClr val="008000"/>
                </a:solidFill>
                <a:latin typeface="Symbol" pitchFamily="18" charset="2"/>
                <a:sym typeface="Wingdings" pitchFamily="2" charset="2"/>
              </a:rPr>
              <a:t>a</a:t>
            </a:r>
            <a:r>
              <a:rPr lang="it-IT" sz="1600" dirty="0" smtClean="0">
                <a:solidFill>
                  <a:srgbClr val="008000"/>
                </a:solidFill>
                <a:sym typeface="Wingdings" pitchFamily="2" charset="2"/>
              </a:rPr>
              <a:t> </a:t>
            </a:r>
            <a:r>
              <a:rPr lang="it-IT" sz="1600" dirty="0" err="1" smtClean="0">
                <a:solidFill>
                  <a:srgbClr val="008000"/>
                </a:solidFill>
                <a:sym typeface="Wingdings" pitchFamily="2" charset="2"/>
              </a:rPr>
              <a:t>configuration</a:t>
            </a:r>
            <a:r>
              <a:rPr lang="it-IT" sz="1600" dirty="0" smtClean="0">
                <a:solidFill>
                  <a:srgbClr val="008000"/>
                </a:solidFill>
                <a:sym typeface="Wingdings" pitchFamily="2" charset="2"/>
              </a:rPr>
              <a:t>.</a:t>
            </a:r>
            <a:r>
              <a:rPr lang="it-IT" sz="1600" dirty="0" smtClean="0">
                <a:solidFill>
                  <a:srgbClr val="008000"/>
                </a:solidFill>
              </a:rPr>
              <a:t> </a:t>
            </a:r>
            <a:endParaRPr lang="it-IT" sz="1600" dirty="0">
              <a:solidFill>
                <a:srgbClr val="0080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4355976" y="3861048"/>
            <a:ext cx="4557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>
                <a:solidFill>
                  <a:srgbClr val="0070C0"/>
                </a:solidFill>
              </a:rPr>
              <a:t>Symmetric</a:t>
            </a:r>
            <a:r>
              <a:rPr lang="it-IT" sz="1600" dirty="0" smtClean="0">
                <a:solidFill>
                  <a:srgbClr val="0070C0"/>
                </a:solidFill>
              </a:rPr>
              <a:t> </a:t>
            </a:r>
            <a:r>
              <a:rPr lang="it-IT" sz="1600" dirty="0" err="1" smtClean="0">
                <a:solidFill>
                  <a:srgbClr val="0070C0"/>
                </a:solidFill>
              </a:rPr>
              <a:t>Dalitz</a:t>
            </a:r>
            <a:r>
              <a:rPr lang="it-IT" sz="1600" dirty="0" smtClean="0">
                <a:solidFill>
                  <a:srgbClr val="0070C0"/>
                </a:solidFill>
              </a:rPr>
              <a:t> plot </a:t>
            </a:r>
            <a:r>
              <a:rPr lang="it-IT" sz="1600" dirty="0" smtClean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it-IT" sz="1600" dirty="0" err="1" smtClean="0">
                <a:solidFill>
                  <a:srgbClr val="0070C0"/>
                </a:solidFill>
                <a:sym typeface="Wingdings" pitchFamily="2" charset="2"/>
              </a:rPr>
              <a:t>geometrical</a:t>
            </a:r>
            <a:r>
              <a:rPr lang="it-IT" sz="1600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it-IT" sz="1600" dirty="0" err="1" smtClean="0">
                <a:solidFill>
                  <a:srgbClr val="0070C0"/>
                </a:solidFill>
                <a:sym typeface="Wingdings" pitchFamily="2" charset="2"/>
              </a:rPr>
              <a:t>visualization</a:t>
            </a:r>
            <a:r>
              <a:rPr lang="it-IT" sz="1600" dirty="0" smtClean="0">
                <a:solidFill>
                  <a:srgbClr val="0070C0"/>
                </a:solidFill>
                <a:sym typeface="Wingdings" pitchFamily="2" charset="2"/>
              </a:rPr>
              <a:t> of the </a:t>
            </a:r>
            <a:r>
              <a:rPr lang="it-IT" sz="1600" dirty="0" err="1" smtClean="0">
                <a:solidFill>
                  <a:srgbClr val="0070C0"/>
                </a:solidFill>
                <a:sym typeface="Wingdings" pitchFamily="2" charset="2"/>
              </a:rPr>
              <a:t>decay</a:t>
            </a:r>
            <a:r>
              <a:rPr lang="it-IT" sz="1600" dirty="0" smtClean="0">
                <a:solidFill>
                  <a:srgbClr val="0070C0"/>
                </a:solidFill>
                <a:sym typeface="Wingdings" pitchFamily="2" charset="2"/>
              </a:rPr>
              <a:t> of the </a:t>
            </a:r>
            <a:r>
              <a:rPr lang="it-IT" sz="1600" dirty="0" err="1" smtClean="0">
                <a:solidFill>
                  <a:srgbClr val="0070C0"/>
                </a:solidFill>
                <a:sym typeface="Wingdings" pitchFamily="2" charset="2"/>
              </a:rPr>
              <a:t>Hoyle</a:t>
            </a:r>
            <a:r>
              <a:rPr lang="it-IT" sz="1600" dirty="0" smtClean="0">
                <a:solidFill>
                  <a:srgbClr val="0070C0"/>
                </a:solidFill>
                <a:sym typeface="Wingdings" pitchFamily="2" charset="2"/>
              </a:rPr>
              <a:t> state in 3</a:t>
            </a:r>
            <a:r>
              <a:rPr lang="it-IT" sz="1600" dirty="0" smtClean="0">
                <a:solidFill>
                  <a:srgbClr val="0070C0"/>
                </a:solidFill>
                <a:latin typeface="Symbol" pitchFamily="18" charset="2"/>
                <a:sym typeface="Wingdings" pitchFamily="2" charset="2"/>
              </a:rPr>
              <a:t>a</a:t>
            </a:r>
            <a:r>
              <a:rPr lang="it-IT" sz="1600" dirty="0" smtClean="0">
                <a:solidFill>
                  <a:srgbClr val="0070C0"/>
                </a:solidFill>
                <a:sym typeface="Wingdings" pitchFamily="2" charset="2"/>
              </a:rPr>
              <a:t>  non-</a:t>
            </a:r>
            <a:r>
              <a:rPr lang="it-IT" sz="1600" dirty="0" err="1" smtClean="0">
                <a:solidFill>
                  <a:srgbClr val="0070C0"/>
                </a:solidFill>
                <a:sym typeface="Wingdings" pitchFamily="2" charset="2"/>
              </a:rPr>
              <a:t>resonant</a:t>
            </a:r>
            <a:r>
              <a:rPr lang="it-IT" sz="1600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it-IT" sz="1600" dirty="0" err="1" smtClean="0">
                <a:solidFill>
                  <a:srgbClr val="0070C0"/>
                </a:solidFill>
                <a:sym typeface="Wingdings" pitchFamily="2" charset="2"/>
              </a:rPr>
              <a:t>decay</a:t>
            </a:r>
            <a:r>
              <a:rPr lang="it-IT" sz="1600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it-IT" sz="1600" dirty="0" err="1" smtClean="0">
                <a:solidFill>
                  <a:srgbClr val="0070C0"/>
                </a:solidFill>
                <a:sym typeface="Wingdings" pitchFamily="2" charset="2"/>
              </a:rPr>
              <a:t>less</a:t>
            </a:r>
            <a:r>
              <a:rPr lang="it-IT" sz="1600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it-IT" sz="1600" dirty="0" err="1" smtClean="0">
                <a:solidFill>
                  <a:srgbClr val="0070C0"/>
                </a:solidFill>
                <a:sym typeface="Wingdings" pitchFamily="2" charset="2"/>
              </a:rPr>
              <a:t>than</a:t>
            </a:r>
            <a:r>
              <a:rPr lang="it-IT" sz="1600" dirty="0" smtClean="0">
                <a:solidFill>
                  <a:srgbClr val="0070C0"/>
                </a:solidFill>
                <a:sym typeface="Wingdings" pitchFamily="2" charset="2"/>
              </a:rPr>
              <a:t> 1%  new </a:t>
            </a:r>
            <a:r>
              <a:rPr lang="it-IT" sz="1600" dirty="0" err="1" smtClean="0">
                <a:solidFill>
                  <a:srgbClr val="0070C0"/>
                </a:solidFill>
                <a:sym typeface="Wingdings" pitchFamily="2" charset="2"/>
              </a:rPr>
              <a:t>measurements</a:t>
            </a:r>
            <a:r>
              <a:rPr lang="it-IT" sz="1600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it-IT" sz="1600" dirty="0" err="1" smtClean="0">
                <a:solidFill>
                  <a:srgbClr val="0070C0"/>
                </a:solidFill>
                <a:sym typeface="Wingdings" pitchFamily="2" charset="2"/>
              </a:rPr>
              <a:t>needed</a:t>
            </a:r>
            <a:r>
              <a:rPr lang="it-IT" sz="1600" dirty="0" smtClean="0">
                <a:solidFill>
                  <a:srgbClr val="0070C0"/>
                </a:solidFill>
                <a:sym typeface="Wingdings" pitchFamily="2" charset="2"/>
              </a:rPr>
              <a:t>.</a:t>
            </a:r>
            <a:endParaRPr lang="it-IT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77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Arc 3"/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5" name="Arc 4"/>
          <p:cNvSpPr>
            <a:spLocks/>
          </p:cNvSpPr>
          <p:nvPr/>
        </p:nvSpPr>
        <p:spPr bwMode="auto">
          <a:xfrm rot="16200000" flipV="1">
            <a:off x="4392000" y="2106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5400000" scaled="0"/>
          </a:gradFill>
          <a:ln w="38100" cap="flat" cmpd="sng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 rot="-5400000">
            <a:off x="-2642422" y="3026664"/>
            <a:ext cx="56541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 pitchFamily="18" charset="0"/>
              </a:rPr>
              <a:t>Istituto Nazionale di Fisica Nucleare - Sezione di Napoli</a:t>
            </a: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2195736" y="8092"/>
            <a:ext cx="6933387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bg1"/>
                </a:solidFill>
              </a:rPr>
              <a:t>The Hoyle state in Nuclear Astrophysics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8" name="Text Box 13"/>
          <p:cNvSpPr txBox="1">
            <a:spLocks noChangeArrowheads="1"/>
          </p:cNvSpPr>
          <p:nvPr/>
        </p:nvSpPr>
        <p:spPr bwMode="auto">
          <a:xfrm>
            <a:off x="3457" y="6565612"/>
            <a:ext cx="6900672" cy="292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FF"/>
                </a:solidFill>
              </a:rPr>
              <a:t>Daniele </a:t>
            </a:r>
            <a:r>
              <a:rPr lang="en-US" sz="1600" b="1" dirty="0" err="1">
                <a:solidFill>
                  <a:srgbClr val="FFFFFF"/>
                </a:solidFill>
              </a:rPr>
              <a:t>Dell’Aquila</a:t>
            </a:r>
            <a:r>
              <a:rPr lang="en-US" sz="1600" b="1" dirty="0">
                <a:solidFill>
                  <a:srgbClr val="FFFFFF"/>
                </a:solidFill>
              </a:rPr>
              <a:t> (dellaquila.daniele@gmail.com) – Galveston, May 15</a:t>
            </a:r>
            <a:r>
              <a:rPr lang="en-US" sz="1600" b="1" baseline="30000" dirty="0">
                <a:solidFill>
                  <a:srgbClr val="FFFFFF"/>
                </a:solidFill>
              </a:rPr>
              <a:t>th</a:t>
            </a:r>
            <a:r>
              <a:rPr lang="en-US" sz="1600" b="1" dirty="0">
                <a:solidFill>
                  <a:srgbClr val="FFFFFF"/>
                </a:solidFill>
              </a:rPr>
              <a:t> 2018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39552" y="476672"/>
            <a:ext cx="3796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i="1" u="sng" dirty="0" smtClean="0">
                <a:solidFill>
                  <a:srgbClr val="008000"/>
                </a:solidFill>
              </a:rPr>
              <a:t>The </a:t>
            </a:r>
            <a:r>
              <a:rPr lang="it-IT" sz="2000" b="1" i="1" u="sng" dirty="0" err="1" smtClean="0">
                <a:solidFill>
                  <a:srgbClr val="008000"/>
                </a:solidFill>
              </a:rPr>
              <a:t>Hoyle</a:t>
            </a:r>
            <a:r>
              <a:rPr lang="it-IT" sz="2000" b="1" i="1" u="sng" dirty="0" smtClean="0">
                <a:solidFill>
                  <a:srgbClr val="008000"/>
                </a:solidFill>
              </a:rPr>
              <a:t> state in </a:t>
            </a:r>
            <a:r>
              <a:rPr lang="it-IT" sz="2000" b="1" i="1" u="sng" dirty="0" err="1" smtClean="0">
                <a:solidFill>
                  <a:srgbClr val="008000"/>
                </a:solidFill>
              </a:rPr>
              <a:t>nucleosynthesis</a:t>
            </a:r>
            <a:endParaRPr lang="en-US" sz="2000" b="1" i="1" u="sng" dirty="0">
              <a:solidFill>
                <a:srgbClr val="0080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83568" y="1268760"/>
            <a:ext cx="8460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 smtClean="0">
                <a:solidFill>
                  <a:srgbClr val="FF0000"/>
                </a:solidFill>
              </a:rPr>
              <a:t>1939, </a:t>
            </a:r>
            <a:r>
              <a:rPr lang="it-IT" sz="1600" b="1" i="1" dirty="0" err="1" smtClean="0">
                <a:solidFill>
                  <a:srgbClr val="FF0000"/>
                </a:solidFill>
              </a:rPr>
              <a:t>Bethe</a:t>
            </a:r>
            <a:r>
              <a:rPr lang="it-IT" sz="1600" dirty="0" smtClean="0"/>
              <a:t> </a:t>
            </a:r>
            <a:r>
              <a:rPr lang="it-IT" sz="1600" dirty="0" smtClean="0">
                <a:sym typeface="Wingdings" pitchFamily="2" charset="2"/>
              </a:rPr>
              <a:t> </a:t>
            </a:r>
            <a:r>
              <a:rPr lang="it-IT" sz="1600" dirty="0" err="1" smtClean="0">
                <a:sym typeface="Wingdings" pitchFamily="2" charset="2"/>
              </a:rPr>
              <a:t>formation</a:t>
            </a:r>
            <a:r>
              <a:rPr lang="it-IT" sz="1600" dirty="0" smtClean="0">
                <a:sym typeface="Wingdings" pitchFamily="2" charset="2"/>
              </a:rPr>
              <a:t> of 12C from the </a:t>
            </a:r>
            <a:r>
              <a:rPr lang="it-IT" sz="1600" dirty="0" err="1" smtClean="0">
                <a:sym typeface="Wingdings" pitchFamily="2" charset="2"/>
              </a:rPr>
              <a:t>collisions</a:t>
            </a:r>
            <a:r>
              <a:rPr lang="it-IT" sz="1600" dirty="0" smtClean="0">
                <a:sym typeface="Wingdings" pitchFamily="2" charset="2"/>
              </a:rPr>
              <a:t> of </a:t>
            </a:r>
            <a:r>
              <a:rPr lang="it-IT" sz="1600" dirty="0" err="1" smtClean="0">
                <a:sym typeface="Wingdings" pitchFamily="2" charset="2"/>
              </a:rPr>
              <a:t>three</a:t>
            </a:r>
            <a:r>
              <a:rPr lang="it-IT" sz="1600" dirty="0" smtClean="0">
                <a:sym typeface="Wingdings" pitchFamily="2" charset="2"/>
              </a:rPr>
              <a:t> a-</a:t>
            </a:r>
            <a:r>
              <a:rPr lang="it-IT" sz="1600" dirty="0" err="1" smtClean="0">
                <a:sym typeface="Wingdings" pitchFamily="2" charset="2"/>
              </a:rPr>
              <a:t>particles</a:t>
            </a:r>
            <a:r>
              <a:rPr lang="it-IT" sz="1600" dirty="0" smtClean="0">
                <a:sym typeface="Wingdings" pitchFamily="2" charset="2"/>
              </a:rPr>
              <a:t> </a:t>
            </a:r>
            <a:r>
              <a:rPr lang="it-IT" sz="1600" dirty="0" err="1" smtClean="0">
                <a:sym typeface="Wingdings" pitchFamily="2" charset="2"/>
              </a:rPr>
              <a:t>improbable</a:t>
            </a:r>
            <a:r>
              <a:rPr lang="it-IT" sz="1600" dirty="0" smtClean="0">
                <a:sym typeface="Wingdings" pitchFamily="2" charset="2"/>
              </a:rPr>
              <a:t>  </a:t>
            </a:r>
            <a:r>
              <a:rPr lang="it-IT" sz="1600" dirty="0" err="1" smtClean="0">
                <a:sym typeface="Wingdings" pitchFamily="2" charset="2"/>
              </a:rPr>
              <a:t>temperatures</a:t>
            </a:r>
            <a:r>
              <a:rPr lang="it-IT" sz="1600" dirty="0" smtClean="0">
                <a:sym typeface="Wingdings" pitchFamily="2" charset="2"/>
              </a:rPr>
              <a:t> 50 </a:t>
            </a:r>
            <a:r>
              <a:rPr lang="it-IT" sz="1600" dirty="0" err="1" smtClean="0">
                <a:sym typeface="Wingdings" pitchFamily="2" charset="2"/>
              </a:rPr>
              <a:t>times</a:t>
            </a:r>
            <a:r>
              <a:rPr lang="it-IT" sz="1600" dirty="0" smtClean="0">
                <a:sym typeface="Wingdings" pitchFamily="2" charset="2"/>
              </a:rPr>
              <a:t> </a:t>
            </a:r>
            <a:r>
              <a:rPr lang="it-IT" sz="1600" dirty="0" err="1" smtClean="0">
                <a:sym typeface="Wingdings" pitchFamily="2" charset="2"/>
              </a:rPr>
              <a:t>higher</a:t>
            </a:r>
            <a:r>
              <a:rPr lang="it-IT" sz="1600" dirty="0" smtClean="0">
                <a:sym typeface="Wingdings" pitchFamily="2" charset="2"/>
              </a:rPr>
              <a:t> </a:t>
            </a:r>
            <a:r>
              <a:rPr lang="it-IT" sz="1600" dirty="0" err="1" smtClean="0">
                <a:sym typeface="Wingdings" pitchFamily="2" charset="2"/>
              </a:rPr>
              <a:t>than</a:t>
            </a:r>
            <a:r>
              <a:rPr lang="it-IT" sz="1600" dirty="0" smtClean="0">
                <a:sym typeface="Wingdings" pitchFamily="2" charset="2"/>
              </a:rPr>
              <a:t> the </a:t>
            </a:r>
            <a:r>
              <a:rPr lang="it-IT" sz="1600" dirty="0" err="1" smtClean="0">
                <a:sym typeface="Wingdings" pitchFamily="2" charset="2"/>
              </a:rPr>
              <a:t>Sun</a:t>
            </a:r>
            <a:r>
              <a:rPr lang="it-IT" sz="1600" dirty="0" smtClean="0">
                <a:sym typeface="Wingdings" pitchFamily="2" charset="2"/>
              </a:rPr>
              <a:t> </a:t>
            </a:r>
            <a:r>
              <a:rPr lang="it-IT" sz="1600" dirty="0" err="1" smtClean="0">
                <a:sym typeface="Wingdings" pitchFamily="2" charset="2"/>
              </a:rPr>
              <a:t>required</a:t>
            </a:r>
            <a:r>
              <a:rPr lang="it-IT" sz="1600" dirty="0" smtClean="0">
                <a:sym typeface="Wingdings" pitchFamily="2" charset="2"/>
              </a:rPr>
              <a:t>;</a:t>
            </a:r>
          </a:p>
          <a:p>
            <a:r>
              <a:rPr lang="it-IT" sz="1600" b="1" i="1" dirty="0">
                <a:solidFill>
                  <a:srgbClr val="FF0000"/>
                </a:solidFill>
                <a:sym typeface="Wingdings" pitchFamily="2" charset="2"/>
              </a:rPr>
              <a:t>1951, </a:t>
            </a:r>
            <a:r>
              <a:rPr lang="it-IT" sz="1600" b="1" i="1" dirty="0" err="1" smtClean="0">
                <a:solidFill>
                  <a:srgbClr val="FF0000"/>
                </a:solidFill>
                <a:sym typeface="Wingdings" pitchFamily="2" charset="2"/>
              </a:rPr>
              <a:t>Öpik</a:t>
            </a:r>
            <a:r>
              <a:rPr lang="it-IT" sz="1600" b="1" i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it-IT" sz="1600" dirty="0" smtClean="0">
                <a:sym typeface="Wingdings" pitchFamily="2" charset="2"/>
              </a:rPr>
              <a:t> the </a:t>
            </a:r>
            <a:r>
              <a:rPr lang="it-IT" sz="1600" dirty="0" err="1" smtClean="0">
                <a:sym typeface="Wingdings" pitchFamily="2" charset="2"/>
              </a:rPr>
              <a:t>nucleosynthesis</a:t>
            </a:r>
            <a:r>
              <a:rPr lang="it-IT" sz="1600" dirty="0" smtClean="0">
                <a:sym typeface="Wingdings" pitchFamily="2" charset="2"/>
              </a:rPr>
              <a:t> of carbon </a:t>
            </a:r>
            <a:r>
              <a:rPr lang="it-IT" sz="1600" dirty="0" err="1" smtClean="0">
                <a:sym typeface="Wingdings" pitchFamily="2" charset="2"/>
              </a:rPr>
              <a:t>occours</a:t>
            </a:r>
            <a:r>
              <a:rPr lang="it-IT" sz="1600" dirty="0" smtClean="0">
                <a:sym typeface="Wingdings" pitchFamily="2" charset="2"/>
              </a:rPr>
              <a:t> in the </a:t>
            </a:r>
            <a:r>
              <a:rPr lang="it-IT" sz="1600" dirty="0" err="1" smtClean="0">
                <a:sym typeface="Wingdings" pitchFamily="2" charset="2"/>
              </a:rPr>
              <a:t>Red</a:t>
            </a:r>
            <a:r>
              <a:rPr lang="it-IT" sz="1600" dirty="0" smtClean="0">
                <a:sym typeface="Wingdings" pitchFamily="2" charset="2"/>
              </a:rPr>
              <a:t> </a:t>
            </a:r>
            <a:r>
              <a:rPr lang="it-IT" sz="1600" dirty="0" err="1" smtClean="0">
                <a:sym typeface="Wingdings" pitchFamily="2" charset="2"/>
              </a:rPr>
              <a:t>Giant</a:t>
            </a:r>
            <a:r>
              <a:rPr lang="it-IT" sz="1600" dirty="0" smtClean="0">
                <a:sym typeface="Wingdings" pitchFamily="2" charset="2"/>
              </a:rPr>
              <a:t> </a:t>
            </a:r>
            <a:r>
              <a:rPr lang="it-IT" sz="1600" dirty="0" err="1" smtClean="0">
                <a:sym typeface="Wingdings" pitchFamily="2" charset="2"/>
              </a:rPr>
              <a:t>phase</a:t>
            </a:r>
            <a:r>
              <a:rPr lang="it-IT" sz="1600" dirty="0" smtClean="0">
                <a:sym typeface="Wingdings" pitchFamily="2" charset="2"/>
              </a:rPr>
              <a:t>;</a:t>
            </a:r>
          </a:p>
          <a:p>
            <a:r>
              <a:rPr lang="it-IT" sz="1600" b="1" i="1" dirty="0">
                <a:solidFill>
                  <a:srgbClr val="FF0000"/>
                </a:solidFill>
                <a:sym typeface="Wingdings" pitchFamily="2" charset="2"/>
              </a:rPr>
              <a:t>1952, </a:t>
            </a:r>
            <a:r>
              <a:rPr lang="it-IT" sz="1600" b="1" i="1" dirty="0" err="1">
                <a:solidFill>
                  <a:srgbClr val="FF0000"/>
                </a:solidFill>
                <a:sym typeface="Wingdings" pitchFamily="2" charset="2"/>
              </a:rPr>
              <a:t>Salpeter</a:t>
            </a:r>
            <a:r>
              <a:rPr lang="it-IT" sz="1600" b="1" i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it-IT" sz="1600" dirty="0">
                <a:sym typeface="Wingdings" pitchFamily="2" charset="2"/>
              </a:rPr>
              <a:t> the </a:t>
            </a:r>
            <a:r>
              <a:rPr lang="it-IT" sz="1600" dirty="0" err="1">
                <a:sym typeface="Wingdings" pitchFamily="2" charset="2"/>
              </a:rPr>
              <a:t>nucleosynthesis</a:t>
            </a:r>
            <a:r>
              <a:rPr lang="it-IT" sz="1600" dirty="0">
                <a:sym typeface="Wingdings" pitchFamily="2" charset="2"/>
              </a:rPr>
              <a:t> of carbon </a:t>
            </a:r>
            <a:r>
              <a:rPr lang="it-IT" sz="1600" dirty="0" err="1">
                <a:sym typeface="Wingdings" pitchFamily="2" charset="2"/>
              </a:rPr>
              <a:t>is</a:t>
            </a:r>
            <a:r>
              <a:rPr lang="it-IT" sz="1600" dirty="0">
                <a:sym typeface="Wingdings" pitchFamily="2" charset="2"/>
              </a:rPr>
              <a:t> a </a:t>
            </a:r>
            <a:r>
              <a:rPr lang="it-IT" sz="1600" i="1" dirty="0" err="1">
                <a:sym typeface="Wingdings" pitchFamily="2" charset="2"/>
              </a:rPr>
              <a:t>sequential</a:t>
            </a:r>
            <a:r>
              <a:rPr lang="it-IT" sz="1600" dirty="0">
                <a:sym typeface="Wingdings" pitchFamily="2" charset="2"/>
              </a:rPr>
              <a:t> </a:t>
            </a:r>
            <a:r>
              <a:rPr lang="it-IT" sz="1600" dirty="0" err="1">
                <a:sym typeface="Wingdings" pitchFamily="2" charset="2"/>
              </a:rPr>
              <a:t>two-steps</a:t>
            </a:r>
            <a:r>
              <a:rPr lang="it-IT" sz="1600" dirty="0">
                <a:sym typeface="Wingdings" pitchFamily="2" charset="2"/>
              </a:rPr>
              <a:t> </a:t>
            </a:r>
            <a:r>
              <a:rPr lang="it-IT" sz="1600" dirty="0" err="1" smtClean="0">
                <a:sym typeface="Wingdings" pitchFamily="2" charset="2"/>
              </a:rPr>
              <a:t>process</a:t>
            </a:r>
            <a:r>
              <a:rPr lang="it-IT" sz="1600" dirty="0" smtClean="0">
                <a:sym typeface="Wingdings" pitchFamily="2" charset="2"/>
              </a:rPr>
              <a:t>;</a:t>
            </a:r>
            <a:endParaRPr lang="it-IT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3292133" y="2564904"/>
                <a:ext cx="203613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aseline="30000" dirty="0" smtClean="0"/>
                  <a:t>4</a:t>
                </a:r>
                <a:r>
                  <a:rPr lang="it-IT" dirty="0" smtClean="0"/>
                  <a:t>He + </a:t>
                </a:r>
                <a:r>
                  <a:rPr lang="it-IT" baseline="30000" dirty="0" smtClean="0"/>
                  <a:t>4</a:t>
                </a:r>
                <a:r>
                  <a:rPr lang="it-IT" dirty="0" smtClean="0"/>
                  <a:t>He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→</m:t>
                    </m:r>
                  </m:oMath>
                </a14:m>
                <a:r>
                  <a:rPr lang="it-IT" dirty="0" smtClean="0"/>
                  <a:t> </a:t>
                </a:r>
                <a:r>
                  <a:rPr lang="it-IT" baseline="30000" dirty="0" smtClean="0"/>
                  <a:t>8</a:t>
                </a:r>
                <a:r>
                  <a:rPr lang="it-IT" dirty="0" smtClean="0"/>
                  <a:t>Be</a:t>
                </a:r>
              </a:p>
              <a:p>
                <a:r>
                  <a:rPr lang="it-IT" baseline="30000" dirty="0" smtClean="0"/>
                  <a:t>8</a:t>
                </a:r>
                <a:r>
                  <a:rPr lang="it-IT" dirty="0" smtClean="0"/>
                  <a:t>Be + </a:t>
                </a:r>
                <a:r>
                  <a:rPr lang="it-IT" baseline="30000" dirty="0" smtClean="0"/>
                  <a:t>4</a:t>
                </a:r>
                <a:r>
                  <a:rPr lang="it-IT" dirty="0" smtClean="0"/>
                  <a:t>He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→</m:t>
                    </m:r>
                  </m:oMath>
                </a14:m>
                <a:r>
                  <a:rPr lang="it-IT" dirty="0" smtClean="0"/>
                  <a:t> </a:t>
                </a:r>
                <a:r>
                  <a:rPr lang="it-IT" baseline="30000" dirty="0" smtClean="0"/>
                  <a:t>12</a:t>
                </a:r>
                <a:r>
                  <a:rPr lang="it-IT" dirty="0" smtClean="0"/>
                  <a:t>C + </a:t>
                </a:r>
                <a:r>
                  <a:rPr lang="it-IT" dirty="0" smtClean="0">
                    <a:latin typeface="Symbol" pitchFamily="18" charset="2"/>
                  </a:rPr>
                  <a:t>g</a:t>
                </a:r>
                <a:endParaRPr lang="it-IT" dirty="0">
                  <a:latin typeface="Symbol" pitchFamily="18" charset="2"/>
                </a:endParaRPr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133" y="2564904"/>
                <a:ext cx="2036135" cy="646331"/>
              </a:xfrm>
              <a:prstGeom prst="rect">
                <a:avLst/>
              </a:prstGeom>
              <a:blipFill rotWithShape="1">
                <a:blip r:embed="rId3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e 13"/>
          <p:cNvSpPr/>
          <p:nvPr/>
        </p:nvSpPr>
        <p:spPr>
          <a:xfrm>
            <a:off x="2454490" y="4221088"/>
            <a:ext cx="360000" cy="360040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endParaRPr lang="it-IT" dirty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16" name="Ovale 15"/>
          <p:cNvSpPr/>
          <p:nvPr/>
        </p:nvSpPr>
        <p:spPr>
          <a:xfrm>
            <a:off x="1979712" y="3674302"/>
            <a:ext cx="360000" cy="360040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endParaRPr lang="it-IT" dirty="0">
              <a:solidFill>
                <a:schemeClr val="tx1"/>
              </a:solidFill>
              <a:latin typeface="Symbol" pitchFamily="18" charset="2"/>
            </a:endParaRPr>
          </a:p>
        </p:txBody>
      </p:sp>
      <p:cxnSp>
        <p:nvCxnSpPr>
          <p:cNvPr id="19" name="Connettore 2 18"/>
          <p:cNvCxnSpPr/>
          <p:nvPr/>
        </p:nvCxnSpPr>
        <p:spPr>
          <a:xfrm>
            <a:off x="2294599" y="4025377"/>
            <a:ext cx="190329" cy="216024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ccia a destra 6"/>
          <p:cNvSpPr/>
          <p:nvPr/>
        </p:nvSpPr>
        <p:spPr>
          <a:xfrm>
            <a:off x="2843808" y="3962334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3563968" y="3746310"/>
            <a:ext cx="360000" cy="360040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endParaRPr lang="it-IT" dirty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22" name="Ovale 21"/>
          <p:cNvSpPr/>
          <p:nvPr/>
        </p:nvSpPr>
        <p:spPr>
          <a:xfrm>
            <a:off x="3635936" y="4106350"/>
            <a:ext cx="360000" cy="360040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endParaRPr lang="it-IT" dirty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9" name="Ovale 8"/>
          <p:cNvSpPr/>
          <p:nvPr/>
        </p:nvSpPr>
        <p:spPr>
          <a:xfrm rot="20691076">
            <a:off x="3503953" y="3746310"/>
            <a:ext cx="575984" cy="72008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3168040" y="3498895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aseline="30000" dirty="0" smtClean="0">
                <a:solidFill>
                  <a:srgbClr val="0070C0"/>
                </a:solidFill>
              </a:rPr>
              <a:t>8</a:t>
            </a:r>
            <a:r>
              <a:rPr lang="it-IT" dirty="0" smtClean="0">
                <a:solidFill>
                  <a:srgbClr val="0070C0"/>
                </a:solidFill>
              </a:rPr>
              <a:t>Be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24" name="Freccia a destra 23"/>
          <p:cNvSpPr/>
          <p:nvPr/>
        </p:nvSpPr>
        <p:spPr>
          <a:xfrm>
            <a:off x="4788024" y="3979426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Ovale 24"/>
          <p:cNvSpPr/>
          <p:nvPr/>
        </p:nvSpPr>
        <p:spPr>
          <a:xfrm>
            <a:off x="4428024" y="3573016"/>
            <a:ext cx="360000" cy="360040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endParaRPr lang="it-IT" dirty="0">
              <a:solidFill>
                <a:schemeClr val="tx1"/>
              </a:solidFill>
              <a:latin typeface="Symbol" pitchFamily="18" charset="2"/>
            </a:endParaRPr>
          </a:p>
        </p:txBody>
      </p:sp>
      <p:cxnSp>
        <p:nvCxnSpPr>
          <p:cNvPr id="26" name="Connettore 2 25"/>
          <p:cNvCxnSpPr/>
          <p:nvPr/>
        </p:nvCxnSpPr>
        <p:spPr>
          <a:xfrm flipH="1">
            <a:off x="4139952" y="3870013"/>
            <a:ext cx="252726" cy="135051"/>
          </a:xfrm>
          <a:prstGeom prst="straightConnector1">
            <a:avLst/>
          </a:prstGeom>
          <a:ln w="127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e 26"/>
          <p:cNvSpPr/>
          <p:nvPr/>
        </p:nvSpPr>
        <p:spPr>
          <a:xfrm>
            <a:off x="5508104" y="3763310"/>
            <a:ext cx="656710" cy="656710"/>
          </a:xfrm>
          <a:prstGeom prst="ellipse">
            <a:avLst/>
          </a:prstGeom>
          <a:gradFill flip="none" rotWithShape="1">
            <a:gsLst>
              <a:gs pos="9000">
                <a:srgbClr val="FFFF00"/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aseline="30000" dirty="0" smtClean="0">
                <a:solidFill>
                  <a:schemeClr val="tx1"/>
                </a:solidFill>
              </a:rPr>
              <a:t>12</a:t>
            </a:r>
            <a:r>
              <a:rPr lang="it-IT" dirty="0" smtClean="0">
                <a:solidFill>
                  <a:schemeClr val="tx1"/>
                </a:solidFill>
              </a:rPr>
              <a:t>C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0142">
            <a:off x="5915793" y="4146577"/>
            <a:ext cx="1435712" cy="787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ttangolo 27"/>
          <p:cNvSpPr/>
          <p:nvPr/>
        </p:nvSpPr>
        <p:spPr>
          <a:xfrm>
            <a:off x="683567" y="5301208"/>
            <a:ext cx="84455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i="1" dirty="0" smtClean="0">
                <a:solidFill>
                  <a:srgbClr val="FF0000"/>
                </a:solidFill>
                <a:sym typeface="Wingdings" pitchFamily="2" charset="2"/>
              </a:rPr>
              <a:t>1953, </a:t>
            </a:r>
            <a:r>
              <a:rPr lang="it-IT" sz="1600" b="1" i="1" dirty="0" err="1" smtClean="0">
                <a:solidFill>
                  <a:srgbClr val="FF0000"/>
                </a:solidFill>
                <a:sym typeface="Wingdings" pitchFamily="2" charset="2"/>
              </a:rPr>
              <a:t>Hoyle</a:t>
            </a:r>
            <a:r>
              <a:rPr lang="it-IT" sz="1600" dirty="0" smtClean="0">
                <a:sym typeface="Wingdings" pitchFamily="2" charset="2"/>
              </a:rPr>
              <a:t> to </a:t>
            </a:r>
            <a:r>
              <a:rPr lang="it-IT" sz="1600" dirty="0" err="1" smtClean="0">
                <a:sym typeface="Wingdings" pitchFamily="2" charset="2"/>
              </a:rPr>
              <a:t>reproduce</a:t>
            </a:r>
            <a:r>
              <a:rPr lang="it-IT" sz="1600" dirty="0" smtClean="0">
                <a:sym typeface="Wingdings" pitchFamily="2" charset="2"/>
              </a:rPr>
              <a:t> the </a:t>
            </a:r>
            <a:r>
              <a:rPr lang="it-IT" sz="1600" dirty="0" err="1" smtClean="0">
                <a:sym typeface="Wingdings" pitchFamily="2" charset="2"/>
              </a:rPr>
              <a:t>observed</a:t>
            </a:r>
            <a:r>
              <a:rPr lang="it-IT" sz="1600" dirty="0" smtClean="0">
                <a:sym typeface="Wingdings" pitchFamily="2" charset="2"/>
              </a:rPr>
              <a:t> C/O </a:t>
            </a:r>
            <a:r>
              <a:rPr lang="it-IT" sz="1600" dirty="0" err="1" smtClean="0">
                <a:sym typeface="Wingdings" pitchFamily="2" charset="2"/>
              </a:rPr>
              <a:t>abudance</a:t>
            </a:r>
            <a:r>
              <a:rPr lang="it-IT" sz="1600" dirty="0" smtClean="0">
                <a:sym typeface="Wingdings" pitchFamily="2" charset="2"/>
              </a:rPr>
              <a:t> the 3</a:t>
            </a:r>
            <a:r>
              <a:rPr lang="it-IT" sz="1600" dirty="0" smtClean="0">
                <a:latin typeface="Symbol" pitchFamily="18" charset="2"/>
                <a:sym typeface="Wingdings" pitchFamily="2" charset="2"/>
              </a:rPr>
              <a:t>a</a:t>
            </a:r>
            <a:r>
              <a:rPr lang="it-IT" sz="1600" dirty="0" smtClean="0">
                <a:sym typeface="Wingdings" pitchFamily="2" charset="2"/>
              </a:rPr>
              <a:t> </a:t>
            </a:r>
            <a:r>
              <a:rPr lang="it-IT" sz="1600" dirty="0" err="1" smtClean="0">
                <a:sym typeface="Wingdings" pitchFamily="2" charset="2"/>
              </a:rPr>
              <a:t>process</a:t>
            </a:r>
            <a:r>
              <a:rPr lang="it-IT" sz="1600" dirty="0" smtClean="0">
                <a:sym typeface="Wingdings" pitchFamily="2" charset="2"/>
              </a:rPr>
              <a:t> </a:t>
            </a:r>
            <a:r>
              <a:rPr lang="it-IT" sz="1600" dirty="0" err="1" smtClean="0">
                <a:sym typeface="Wingdings" pitchFamily="2" charset="2"/>
              </a:rPr>
              <a:t>occours</a:t>
            </a:r>
            <a:r>
              <a:rPr lang="it-IT" sz="1600" dirty="0" smtClean="0">
                <a:sym typeface="Wingdings" pitchFamily="2" charset="2"/>
              </a:rPr>
              <a:t> via an s-</a:t>
            </a:r>
            <a:r>
              <a:rPr lang="it-IT" sz="1600" dirty="0" err="1" smtClean="0">
                <a:sym typeface="Wingdings" pitchFamily="2" charset="2"/>
              </a:rPr>
              <a:t>wave</a:t>
            </a:r>
            <a:r>
              <a:rPr lang="it-IT" sz="1600" dirty="0" smtClean="0">
                <a:sym typeface="Wingdings" pitchFamily="2" charset="2"/>
              </a:rPr>
              <a:t> </a:t>
            </a:r>
            <a:r>
              <a:rPr lang="it-IT" sz="1600" dirty="0" err="1" smtClean="0">
                <a:sym typeface="Wingdings" pitchFamily="2" charset="2"/>
              </a:rPr>
              <a:t>resonance</a:t>
            </a:r>
            <a:r>
              <a:rPr lang="it-IT" sz="1600" dirty="0" smtClean="0">
                <a:sym typeface="Wingdings" pitchFamily="2" charset="2"/>
              </a:rPr>
              <a:t>  The </a:t>
            </a:r>
            <a:r>
              <a:rPr lang="it-IT" sz="1600" dirty="0" err="1" smtClean="0">
                <a:sym typeface="Wingdings" pitchFamily="2" charset="2"/>
              </a:rPr>
              <a:t>Hoyle</a:t>
            </a:r>
            <a:r>
              <a:rPr lang="it-IT" sz="1600" dirty="0" smtClean="0">
                <a:sym typeface="Wingdings" pitchFamily="2" charset="2"/>
              </a:rPr>
              <a:t> state (7.654 </a:t>
            </a:r>
            <a:r>
              <a:rPr lang="it-IT" sz="1600" dirty="0" err="1" smtClean="0">
                <a:sym typeface="Wingdings" pitchFamily="2" charset="2"/>
              </a:rPr>
              <a:t>MeV</a:t>
            </a:r>
            <a:r>
              <a:rPr lang="it-IT" sz="1600" dirty="0" smtClean="0">
                <a:sym typeface="Wingdings" pitchFamily="2" charset="2"/>
              </a:rPr>
              <a:t>, 0</a:t>
            </a:r>
            <a:r>
              <a:rPr lang="it-IT" sz="1600" baseline="30000" dirty="0" smtClean="0">
                <a:sym typeface="Wingdings" pitchFamily="2" charset="2"/>
              </a:rPr>
              <a:t>+</a:t>
            </a:r>
            <a:r>
              <a:rPr lang="it-IT" sz="1600" dirty="0" smtClean="0">
                <a:sym typeface="Wingdings" pitchFamily="2" charset="2"/>
              </a:rPr>
              <a:t>);</a:t>
            </a:r>
          </a:p>
          <a:p>
            <a:r>
              <a:rPr lang="it-IT" sz="1600" b="1" i="1" dirty="0" smtClean="0">
                <a:solidFill>
                  <a:srgbClr val="FF0000"/>
                </a:solidFill>
                <a:sym typeface="Wingdings" pitchFamily="2" charset="2"/>
              </a:rPr>
              <a:t>1957, Cook </a:t>
            </a:r>
            <a:r>
              <a:rPr lang="it-IT" sz="1600" dirty="0" smtClean="0">
                <a:sym typeface="Wingdings" pitchFamily="2" charset="2"/>
              </a:rPr>
              <a:t> </a:t>
            </a:r>
            <a:r>
              <a:rPr lang="it-IT" sz="1600" dirty="0" err="1" smtClean="0">
                <a:sym typeface="Wingdings" pitchFamily="2" charset="2"/>
              </a:rPr>
              <a:t>experimental</a:t>
            </a:r>
            <a:r>
              <a:rPr lang="it-IT" sz="1600" dirty="0" smtClean="0">
                <a:sym typeface="Wingdings" pitchFamily="2" charset="2"/>
              </a:rPr>
              <a:t> </a:t>
            </a:r>
            <a:r>
              <a:rPr lang="it-IT" sz="1600" dirty="0" err="1" smtClean="0">
                <a:sym typeface="Wingdings" pitchFamily="2" charset="2"/>
              </a:rPr>
              <a:t>confirmation</a:t>
            </a:r>
            <a:r>
              <a:rPr lang="it-IT" sz="1600" dirty="0" smtClean="0">
                <a:sym typeface="Wingdings" pitchFamily="2" charset="2"/>
              </a:rPr>
              <a:t> of the </a:t>
            </a:r>
            <a:r>
              <a:rPr lang="it-IT" sz="1600" dirty="0" err="1" smtClean="0">
                <a:sym typeface="Wingdings" pitchFamily="2" charset="2"/>
              </a:rPr>
              <a:t>existence</a:t>
            </a:r>
            <a:r>
              <a:rPr lang="it-IT" sz="1600" dirty="0" smtClean="0">
                <a:sym typeface="Wingdings" pitchFamily="2" charset="2"/>
              </a:rPr>
              <a:t> of the </a:t>
            </a:r>
            <a:r>
              <a:rPr lang="it-IT" sz="1600" dirty="0" err="1" smtClean="0">
                <a:sym typeface="Wingdings" pitchFamily="2" charset="2"/>
              </a:rPr>
              <a:t>Hoyle</a:t>
            </a:r>
            <a:r>
              <a:rPr lang="it-IT" sz="1600" dirty="0" smtClean="0">
                <a:sym typeface="Wingdings" pitchFamily="2" charset="2"/>
              </a:rPr>
              <a:t> state.</a:t>
            </a:r>
          </a:p>
          <a:p>
            <a:endParaRPr lang="it-IT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/>
              <p:cNvSpPr txBox="1"/>
              <p:nvPr/>
            </p:nvSpPr>
            <p:spPr>
              <a:xfrm>
                <a:off x="3157958" y="4509120"/>
                <a:ext cx="13420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𝜏</m:t>
                      </m:r>
                      <m:r>
                        <a:rPr lang="it-IT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≈</m:t>
                      </m:r>
                      <m:sSup>
                        <m:sSupPr>
                          <m:ctrlP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−16</m:t>
                          </m:r>
                        </m:sup>
                      </m:sSup>
                      <m:r>
                        <a:rPr lang="it-IT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it-IT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7958" y="4509120"/>
                <a:ext cx="1342034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263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Arc 3"/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5" name="Arc 4"/>
          <p:cNvSpPr>
            <a:spLocks/>
          </p:cNvSpPr>
          <p:nvPr/>
        </p:nvSpPr>
        <p:spPr bwMode="auto">
          <a:xfrm rot="16200000" flipV="1">
            <a:off x="4392000" y="2106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5400000" scaled="0"/>
          </a:gradFill>
          <a:ln w="38100" cap="flat" cmpd="sng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 rot="-5400000">
            <a:off x="-2642422" y="3026664"/>
            <a:ext cx="56541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 pitchFamily="18" charset="0"/>
              </a:rPr>
              <a:t>Istituto Nazionale di Fisica Nucleare - Sezione di Napoli</a:t>
            </a: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2195736" y="8092"/>
            <a:ext cx="6933387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High-precision probe of the Hoyle state direct decay width</a:t>
            </a:r>
          </a:p>
        </p:txBody>
      </p:sp>
      <p:sp>
        <p:nvSpPr>
          <p:cNvPr id="58" name="Text Box 13"/>
          <p:cNvSpPr txBox="1">
            <a:spLocks noChangeArrowheads="1"/>
          </p:cNvSpPr>
          <p:nvPr/>
        </p:nvSpPr>
        <p:spPr bwMode="auto">
          <a:xfrm>
            <a:off x="3457" y="6565612"/>
            <a:ext cx="6900672" cy="292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FF"/>
                </a:solidFill>
              </a:rPr>
              <a:t>Daniele </a:t>
            </a:r>
            <a:r>
              <a:rPr lang="en-US" sz="1600" b="1" dirty="0" err="1">
                <a:solidFill>
                  <a:srgbClr val="FFFFFF"/>
                </a:solidFill>
              </a:rPr>
              <a:t>Dell’Aquila</a:t>
            </a:r>
            <a:r>
              <a:rPr lang="en-US" sz="1600" b="1" dirty="0">
                <a:solidFill>
                  <a:srgbClr val="FFFFFF"/>
                </a:solidFill>
              </a:rPr>
              <a:t> (dellaquila.daniele@gmail.com) – Galveston, May 15</a:t>
            </a:r>
            <a:r>
              <a:rPr lang="en-US" sz="1600" b="1" baseline="30000" dirty="0">
                <a:solidFill>
                  <a:srgbClr val="FFFFFF"/>
                </a:solidFill>
              </a:rPr>
              <a:t>th</a:t>
            </a:r>
            <a:r>
              <a:rPr lang="en-US" sz="1600" b="1" dirty="0">
                <a:solidFill>
                  <a:srgbClr val="FFFFFF"/>
                </a:solidFill>
              </a:rPr>
              <a:t> 2018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467544" y="404664"/>
            <a:ext cx="3453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008000"/>
                </a:solidFill>
              </a:rPr>
              <a:t>The anti-</a:t>
            </a:r>
            <a:r>
              <a:rPr lang="it-IT" sz="2000" dirty="0" err="1" smtClean="0">
                <a:solidFill>
                  <a:srgbClr val="008000"/>
                </a:solidFill>
              </a:rPr>
              <a:t>coincidence</a:t>
            </a:r>
            <a:r>
              <a:rPr lang="it-IT" sz="2000" dirty="0" smtClean="0">
                <a:solidFill>
                  <a:srgbClr val="008000"/>
                </a:solidFill>
              </a:rPr>
              <a:t> </a:t>
            </a:r>
            <a:r>
              <a:rPr lang="it-IT" sz="2000" dirty="0" err="1" smtClean="0">
                <a:solidFill>
                  <a:srgbClr val="008000"/>
                </a:solidFill>
              </a:rPr>
              <a:t>technique</a:t>
            </a:r>
            <a:endParaRPr lang="en-US" sz="2000" dirty="0">
              <a:solidFill>
                <a:srgbClr val="008000"/>
              </a:solidFill>
            </a:endParaRPr>
          </a:p>
        </p:txBody>
      </p:sp>
      <p:graphicFrame>
        <p:nvGraphicFramePr>
          <p:cNvPr id="14" name="Ogget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599590"/>
              </p:ext>
            </p:extLst>
          </p:nvPr>
        </p:nvGraphicFramePr>
        <p:xfrm>
          <a:off x="1691680" y="3150889"/>
          <a:ext cx="6135688" cy="344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" name="Documento di Microsoft Word" r:id="rId4" imgW="6136171" imgH="3446688" progId="Word.Document.12">
                  <p:embed/>
                </p:oleObj>
              </mc:Choice>
              <mc:Fallback>
                <p:oleObj name="Documento di Microsoft Word" r:id="rId4" imgW="6136171" imgH="34466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91680" y="3150889"/>
                        <a:ext cx="6135688" cy="3446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uppo 17"/>
          <p:cNvGrpSpPr/>
          <p:nvPr/>
        </p:nvGrpSpPr>
        <p:grpSpPr>
          <a:xfrm>
            <a:off x="611560" y="836712"/>
            <a:ext cx="3531626" cy="2304256"/>
            <a:chOff x="611560" y="836712"/>
            <a:chExt cx="3531626" cy="2304256"/>
          </a:xfrm>
        </p:grpSpPr>
        <p:grpSp>
          <p:nvGrpSpPr>
            <p:cNvPr id="33" name="Gruppo 32"/>
            <p:cNvGrpSpPr/>
            <p:nvPr/>
          </p:nvGrpSpPr>
          <p:grpSpPr>
            <a:xfrm>
              <a:off x="611560" y="836712"/>
              <a:ext cx="3531626" cy="2199628"/>
              <a:chOff x="683962" y="980728"/>
              <a:chExt cx="4392094" cy="2735560"/>
            </a:xfrm>
          </p:grpSpPr>
          <p:grpSp>
            <p:nvGrpSpPr>
              <p:cNvPr id="34" name="Gruppo 33"/>
              <p:cNvGrpSpPr/>
              <p:nvPr/>
            </p:nvGrpSpPr>
            <p:grpSpPr>
              <a:xfrm>
                <a:off x="683962" y="980728"/>
                <a:ext cx="4392094" cy="2735560"/>
                <a:chOff x="808684" y="1196752"/>
                <a:chExt cx="4392094" cy="2735560"/>
              </a:xfrm>
            </p:grpSpPr>
            <p:pic>
              <p:nvPicPr>
                <p:cNvPr id="36" name="Picture 3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8684" y="1196752"/>
                  <a:ext cx="4392094" cy="27355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cxnSp>
              <p:nvCxnSpPr>
                <p:cNvPr id="38" name="Connettore 1 37"/>
                <p:cNvCxnSpPr/>
                <p:nvPr/>
              </p:nvCxnSpPr>
              <p:spPr>
                <a:xfrm>
                  <a:off x="1149524" y="1196752"/>
                  <a:ext cx="388843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" name="CasellaDiTesto 34"/>
              <p:cNvSpPr txBox="1"/>
              <p:nvPr/>
            </p:nvSpPr>
            <p:spPr>
              <a:xfrm>
                <a:off x="1131724" y="980729"/>
                <a:ext cx="29552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b="1" i="1" dirty="0" smtClean="0">
                    <a:solidFill>
                      <a:srgbClr val="FF0000"/>
                    </a:solidFill>
                  </a:rPr>
                  <a:t>J.R. Curry et al., </a:t>
                </a:r>
                <a:r>
                  <a:rPr lang="it-IT" sz="1200" b="1" i="1" dirty="0" err="1" smtClean="0">
                    <a:solidFill>
                      <a:srgbClr val="FF0000"/>
                    </a:solidFill>
                  </a:rPr>
                  <a:t>Phys</a:t>
                </a:r>
                <a:r>
                  <a:rPr lang="it-IT" sz="1200" b="1" i="1" dirty="0" smtClean="0">
                    <a:solidFill>
                      <a:srgbClr val="FF0000"/>
                    </a:solidFill>
                  </a:rPr>
                  <a:t>. Rev. 185 (1969)  1416</a:t>
                </a:r>
                <a:endParaRPr lang="it-IT" sz="1200" b="1" i="1" dirty="0">
                  <a:solidFill>
                    <a:srgbClr val="FF0000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asellaDiTesto 15"/>
                <p:cNvSpPr txBox="1"/>
                <p:nvPr/>
              </p:nvSpPr>
              <p:spPr>
                <a:xfrm>
                  <a:off x="3491880" y="2802414"/>
                  <a:ext cx="58272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16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1600" b="1" i="1" smtClean="0">
                                <a:latin typeface="Cambria Math"/>
                              </a:rPr>
                              <m:t>𝜽</m:t>
                            </m:r>
                          </m:e>
                          <m:sub>
                            <m:r>
                              <a:rPr lang="it-IT" sz="1600" b="1" i="1" smtClean="0">
                                <a:latin typeface="Cambria Math"/>
                              </a:rPr>
                              <m:t>𝒄𝒎</m:t>
                            </m:r>
                          </m:sub>
                        </m:sSub>
                      </m:oMath>
                    </m:oMathPara>
                  </a14:m>
                  <a:endParaRPr lang="it-IT" sz="1600" b="1" dirty="0" smtClean="0"/>
                </a:p>
              </p:txBody>
            </p:sp>
          </mc:Choice>
          <mc:Fallback xmlns="">
            <p:sp>
              <p:nvSpPr>
                <p:cNvPr id="16" name="CasellaDiTesto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1880" y="2802414"/>
                  <a:ext cx="582724" cy="33855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CasellaDiTesto 16"/>
          <p:cNvSpPr txBox="1"/>
          <p:nvPr/>
        </p:nvSpPr>
        <p:spPr>
          <a:xfrm>
            <a:off x="4355977" y="908720"/>
            <a:ext cx="4788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ym typeface="Wingdings" pitchFamily="2" charset="2"/>
              </a:rPr>
              <a:t>strong </a:t>
            </a:r>
            <a:r>
              <a:rPr lang="it-IT" sz="1600" dirty="0" err="1">
                <a:sym typeface="Wingdings" pitchFamily="2" charset="2"/>
              </a:rPr>
              <a:t>increasing</a:t>
            </a:r>
            <a:r>
              <a:rPr lang="it-IT" sz="1600" dirty="0">
                <a:sym typeface="Wingdings" pitchFamily="2" charset="2"/>
              </a:rPr>
              <a:t> of the </a:t>
            </a:r>
            <a:r>
              <a:rPr lang="it-IT" sz="1600" baseline="30000" dirty="0">
                <a:solidFill>
                  <a:srgbClr val="008000"/>
                </a:solidFill>
                <a:sym typeface="Wingdings" pitchFamily="2" charset="2"/>
              </a:rPr>
              <a:t>14</a:t>
            </a:r>
            <a:r>
              <a:rPr lang="it-IT" sz="1600" dirty="0">
                <a:solidFill>
                  <a:srgbClr val="008000"/>
                </a:solidFill>
                <a:sym typeface="Wingdings" pitchFamily="2" charset="2"/>
              </a:rPr>
              <a:t>N(d,</a:t>
            </a:r>
            <a:r>
              <a:rPr lang="it-IT" sz="1600" dirty="0">
                <a:solidFill>
                  <a:srgbClr val="008000"/>
                </a:solidFill>
                <a:latin typeface="Symbol" pitchFamily="18" charset="2"/>
                <a:sym typeface="Wingdings" pitchFamily="2" charset="2"/>
              </a:rPr>
              <a:t>a</a:t>
            </a:r>
            <a:r>
              <a:rPr lang="it-IT" sz="1600" baseline="-25000" dirty="0">
                <a:solidFill>
                  <a:srgbClr val="008000"/>
                </a:solidFill>
                <a:sym typeface="Wingdings" pitchFamily="2" charset="2"/>
              </a:rPr>
              <a:t>2</a:t>
            </a:r>
            <a:r>
              <a:rPr lang="it-IT" sz="1600" dirty="0">
                <a:solidFill>
                  <a:srgbClr val="008000"/>
                </a:solidFill>
                <a:sym typeface="Wingdings" pitchFamily="2" charset="2"/>
              </a:rPr>
              <a:t>)</a:t>
            </a:r>
            <a:r>
              <a:rPr lang="it-IT" sz="1600" dirty="0">
                <a:sym typeface="Wingdings" pitchFamily="2" charset="2"/>
              </a:rPr>
              <a:t> cross </a:t>
            </a:r>
            <a:r>
              <a:rPr lang="it-IT" sz="1600" dirty="0" err="1">
                <a:sym typeface="Wingdings" pitchFamily="2" charset="2"/>
              </a:rPr>
              <a:t>section</a:t>
            </a:r>
            <a:r>
              <a:rPr lang="it-IT" sz="1600" dirty="0">
                <a:sym typeface="Wingdings" pitchFamily="2" charset="2"/>
              </a:rPr>
              <a:t> </a:t>
            </a:r>
            <a:r>
              <a:rPr lang="it-IT" sz="1600" dirty="0" err="1">
                <a:sym typeface="Wingdings" pitchFamily="2" charset="2"/>
              </a:rPr>
              <a:t>at</a:t>
            </a:r>
            <a:r>
              <a:rPr lang="it-IT" sz="1600" dirty="0">
                <a:sym typeface="Wingdings" pitchFamily="2" charset="2"/>
              </a:rPr>
              <a:t> </a:t>
            </a:r>
            <a:r>
              <a:rPr lang="it-IT" sz="1600" dirty="0" err="1">
                <a:sym typeface="Wingdings" pitchFamily="2" charset="2"/>
              </a:rPr>
              <a:t>backward</a:t>
            </a:r>
            <a:r>
              <a:rPr lang="it-IT" sz="1600" dirty="0">
                <a:sym typeface="Wingdings" pitchFamily="2" charset="2"/>
              </a:rPr>
              <a:t> </a:t>
            </a:r>
            <a:r>
              <a:rPr lang="it-IT" sz="1600" dirty="0" err="1" smtClean="0">
                <a:sym typeface="Wingdings" pitchFamily="2" charset="2"/>
              </a:rPr>
              <a:t>angles</a:t>
            </a:r>
            <a:r>
              <a:rPr lang="it-IT" sz="1600" dirty="0" smtClean="0">
                <a:sym typeface="Wingdings" pitchFamily="2" charset="2"/>
              </a:rPr>
              <a:t>  </a:t>
            </a:r>
            <a:r>
              <a:rPr lang="it-IT" sz="1600" dirty="0" err="1" smtClean="0"/>
              <a:t>Study</a:t>
            </a:r>
            <a:r>
              <a:rPr lang="it-IT" sz="1600" dirty="0" smtClean="0"/>
              <a:t> of the </a:t>
            </a:r>
            <a:r>
              <a:rPr lang="it-IT" sz="1600" dirty="0" err="1" smtClean="0">
                <a:solidFill>
                  <a:srgbClr val="FF0000"/>
                </a:solidFill>
              </a:rPr>
              <a:t>contaminant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/>
              <a:t>reactions</a:t>
            </a:r>
            <a:r>
              <a:rPr lang="it-IT" sz="1600" dirty="0" smtClean="0"/>
              <a:t> </a:t>
            </a:r>
            <a:r>
              <a:rPr lang="it-IT" sz="1600" dirty="0" err="1" smtClean="0"/>
              <a:t>at</a:t>
            </a:r>
            <a:r>
              <a:rPr lang="it-IT" sz="1600" dirty="0" smtClean="0"/>
              <a:t> </a:t>
            </a:r>
            <a:r>
              <a:rPr lang="it-IT" sz="1600" dirty="0" smtClean="0">
                <a:solidFill>
                  <a:srgbClr val="0070C0"/>
                </a:solidFill>
              </a:rPr>
              <a:t>125° </a:t>
            </a:r>
            <a:r>
              <a:rPr lang="it-IT" sz="1600" dirty="0" err="1" smtClean="0">
                <a:solidFill>
                  <a:srgbClr val="0070C0"/>
                </a:solidFill>
              </a:rPr>
              <a:t>detection</a:t>
            </a:r>
            <a:r>
              <a:rPr lang="it-IT" sz="1600" dirty="0" smtClean="0">
                <a:solidFill>
                  <a:srgbClr val="0070C0"/>
                </a:solidFill>
              </a:rPr>
              <a:t> angle </a:t>
            </a:r>
            <a:r>
              <a:rPr lang="it-IT" sz="1600" dirty="0" smtClean="0">
                <a:sym typeface="Wingdings" pitchFamily="2" charset="2"/>
              </a:rPr>
              <a:t> </a:t>
            </a:r>
            <a:r>
              <a:rPr lang="it-IT" sz="1600" dirty="0" err="1" smtClean="0">
                <a:sym typeface="Wingdings" pitchFamily="2" charset="2"/>
              </a:rPr>
              <a:t>good</a:t>
            </a:r>
            <a:r>
              <a:rPr lang="it-IT" sz="1600" dirty="0" smtClean="0">
                <a:sym typeface="Wingdings" pitchFamily="2" charset="2"/>
              </a:rPr>
              <a:t> compromise </a:t>
            </a:r>
            <a:r>
              <a:rPr lang="it-IT" sz="1600" dirty="0" err="1" smtClean="0">
                <a:sym typeface="Wingdings" pitchFamily="2" charset="2"/>
              </a:rPr>
              <a:t>between</a:t>
            </a:r>
            <a:r>
              <a:rPr lang="it-IT" sz="1600" dirty="0" smtClean="0">
                <a:sym typeface="Wingdings" pitchFamily="2" charset="2"/>
              </a:rPr>
              <a:t> </a:t>
            </a:r>
            <a:r>
              <a:rPr lang="it-IT" sz="1600" dirty="0" err="1" smtClean="0">
                <a:sym typeface="Wingdings" pitchFamily="2" charset="2"/>
              </a:rPr>
              <a:t>expected</a:t>
            </a:r>
            <a:r>
              <a:rPr lang="it-IT" sz="1600" dirty="0" smtClean="0">
                <a:sym typeface="Wingdings" pitchFamily="2" charset="2"/>
              </a:rPr>
              <a:t> rate and </a:t>
            </a:r>
            <a:r>
              <a:rPr lang="it-IT" sz="1600" dirty="0" err="1" smtClean="0">
                <a:sym typeface="Wingdings" pitchFamily="2" charset="2"/>
              </a:rPr>
              <a:t>damage</a:t>
            </a:r>
            <a:r>
              <a:rPr lang="it-IT" sz="1600" dirty="0" smtClean="0">
                <a:sym typeface="Wingdings" pitchFamily="2" charset="2"/>
              </a:rPr>
              <a:t> of the detectors.</a:t>
            </a:r>
            <a:endParaRPr lang="it-IT" sz="1600" dirty="0"/>
          </a:p>
        </p:txBody>
      </p:sp>
      <p:pic>
        <p:nvPicPr>
          <p:cNvPr id="39" name="Picture 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99"/>
          <a:stretch/>
        </p:blipFill>
        <p:spPr bwMode="auto">
          <a:xfrm>
            <a:off x="5076056" y="2060848"/>
            <a:ext cx="3312000" cy="109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08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Arc 3"/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5" name="Arc 4"/>
          <p:cNvSpPr>
            <a:spLocks/>
          </p:cNvSpPr>
          <p:nvPr/>
        </p:nvSpPr>
        <p:spPr bwMode="auto">
          <a:xfrm rot="16200000" flipV="1">
            <a:off x="4392000" y="2106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5400000" scaled="0"/>
          </a:gradFill>
          <a:ln w="38100" cap="flat" cmpd="sng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 rot="-5400000">
            <a:off x="-2642422" y="3026664"/>
            <a:ext cx="56541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 err="1" smtClean="0">
                <a:solidFill>
                  <a:srgbClr val="0000FF"/>
                </a:solidFill>
                <a:latin typeface="Times New Roman" pitchFamily="18" charset="0"/>
              </a:rPr>
              <a:t>Univ</a:t>
            </a:r>
            <a:r>
              <a:rPr lang="it-IT" b="1" dirty="0" smtClean="0">
                <a:solidFill>
                  <a:srgbClr val="0000FF"/>
                </a:solidFill>
                <a:latin typeface="Times New Roman" pitchFamily="18" charset="0"/>
              </a:rPr>
              <a:t>. degli Studi di Napoli Federico II &amp; INFN - Napoli</a:t>
            </a:r>
            <a:endParaRPr lang="it-IT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2195736" y="8092"/>
            <a:ext cx="6933387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baseline="30000" dirty="0" smtClean="0">
                <a:solidFill>
                  <a:schemeClr val="bg1"/>
                </a:solidFill>
              </a:rPr>
              <a:t>12</a:t>
            </a:r>
            <a:r>
              <a:rPr lang="en-US" sz="2000" b="1" dirty="0" smtClean="0">
                <a:solidFill>
                  <a:schemeClr val="bg1"/>
                </a:solidFill>
              </a:rPr>
              <a:t>C structure via the 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14</a:t>
            </a:r>
            <a:r>
              <a:rPr lang="en-US" sz="2000" b="1" dirty="0" smtClean="0">
                <a:solidFill>
                  <a:schemeClr val="bg1"/>
                </a:solidFill>
              </a:rPr>
              <a:t>N(</a:t>
            </a:r>
            <a:r>
              <a:rPr lang="en-US" sz="2000" b="1" dirty="0" err="1" smtClean="0">
                <a:solidFill>
                  <a:schemeClr val="bg1"/>
                </a:solidFill>
              </a:rPr>
              <a:t>d,</a:t>
            </a:r>
            <a:r>
              <a:rPr lang="en-US" sz="2000" b="1" dirty="0" err="1" smtClean="0">
                <a:solidFill>
                  <a:schemeClr val="bg1"/>
                </a:solidFill>
                <a:latin typeface="Symbol" pitchFamily="18" charset="2"/>
              </a:rPr>
              <a:t>a</a:t>
            </a:r>
            <a:r>
              <a:rPr lang="en-US" sz="2000" b="1" dirty="0" smtClean="0">
                <a:solidFill>
                  <a:schemeClr val="bg1"/>
                </a:solidFill>
              </a:rPr>
              <a:t>) reaction: the HOYLE experiment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8" name="Text Box 13"/>
          <p:cNvSpPr txBox="1">
            <a:spLocks noChangeArrowheads="1"/>
          </p:cNvSpPr>
          <p:nvPr/>
        </p:nvSpPr>
        <p:spPr bwMode="auto">
          <a:xfrm>
            <a:off x="3457" y="6565612"/>
            <a:ext cx="6949275" cy="292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FF"/>
                </a:solidFill>
              </a:rPr>
              <a:t>Daniele </a:t>
            </a:r>
            <a:r>
              <a:rPr lang="en-US" sz="1600" b="1" dirty="0" err="1">
                <a:solidFill>
                  <a:srgbClr val="FFFFFF"/>
                </a:solidFill>
              </a:rPr>
              <a:t>Dell’Aquila</a:t>
            </a:r>
            <a:r>
              <a:rPr lang="en-US" sz="1600" b="1" dirty="0">
                <a:solidFill>
                  <a:srgbClr val="FFFFFF"/>
                </a:solidFill>
              </a:rPr>
              <a:t> (dellaquila@na.infn.it) – </a:t>
            </a:r>
            <a:r>
              <a:rPr lang="en-US" sz="1600" b="1" dirty="0" err="1">
                <a:solidFill>
                  <a:srgbClr val="FFFFFF"/>
                </a:solidFill>
              </a:rPr>
              <a:t>Cocoyoc</a:t>
            </a:r>
            <a:r>
              <a:rPr lang="en-US" sz="1600" b="1" dirty="0">
                <a:solidFill>
                  <a:srgbClr val="FFFFFF"/>
                </a:solidFill>
              </a:rPr>
              <a:t> (Mexico), January 6</a:t>
            </a:r>
            <a:r>
              <a:rPr lang="en-US" sz="1600" b="1" baseline="30000" dirty="0">
                <a:solidFill>
                  <a:srgbClr val="FFFFFF"/>
                </a:solidFill>
              </a:rPr>
              <a:t>th</a:t>
            </a:r>
            <a:r>
              <a:rPr lang="en-US" sz="1600" b="1" dirty="0">
                <a:solidFill>
                  <a:srgbClr val="FFFFFF"/>
                </a:solidFill>
              </a:rPr>
              <a:t> 2017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067" y="953413"/>
            <a:ext cx="4489865" cy="508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512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Arc 3"/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5" name="Arc 4"/>
          <p:cNvSpPr>
            <a:spLocks/>
          </p:cNvSpPr>
          <p:nvPr/>
        </p:nvSpPr>
        <p:spPr bwMode="auto">
          <a:xfrm rot="16200000" flipV="1">
            <a:off x="4392000" y="2106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5400000" scaled="0"/>
          </a:gradFill>
          <a:ln w="38100" cap="flat" cmpd="sng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123728" y="8092"/>
            <a:ext cx="7005395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bg1"/>
                </a:solidFill>
              </a:rPr>
              <a:t>Exotic structures in light nuclei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 rot="-5400000">
            <a:off x="-2643446" y="3026664"/>
            <a:ext cx="56562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 pitchFamily="18" charset="0"/>
              </a:rPr>
              <a:t>Istituto Nazionale di Fisica Nucleare - Sezione di Napoli</a:t>
            </a: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539750" y="581779"/>
            <a:ext cx="86042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6600"/>
                </a:solidFill>
              </a:rPr>
              <a:t>Complexity of nuclear force </a:t>
            </a:r>
            <a:r>
              <a:rPr lang="en-US" sz="1600" dirty="0" smtClean="0">
                <a:sym typeface="Wingdings" pitchFamily="2" charset="2"/>
              </a:rPr>
              <a:t> deviation from the </a:t>
            </a:r>
            <a:r>
              <a:rPr lang="en-US" sz="1600" b="1" i="1" dirty="0" err="1" smtClean="0">
                <a:solidFill>
                  <a:srgbClr val="FF0000"/>
                </a:solidFill>
                <a:sym typeface="Wingdings" pitchFamily="2" charset="2"/>
              </a:rPr>
              <a:t>sphericity</a:t>
            </a:r>
            <a:r>
              <a:rPr lang="en-US" sz="1600" dirty="0" smtClean="0">
                <a:sym typeface="Wingdings" pitchFamily="2" charset="2"/>
              </a:rPr>
              <a:t>: axial deformation (collective </a:t>
            </a:r>
            <a:r>
              <a:rPr lang="en-US" sz="1600" dirty="0" err="1" smtClean="0">
                <a:sym typeface="Wingdings" pitchFamily="2" charset="2"/>
              </a:rPr>
              <a:t>behaviours</a:t>
            </a:r>
            <a:r>
              <a:rPr lang="en-US" sz="1600" dirty="0" smtClean="0">
                <a:sym typeface="Wingdings" pitchFamily="2" charset="2"/>
              </a:rPr>
              <a:t>),  spatial re-organization of nucleons in bounded </a:t>
            </a:r>
            <a:r>
              <a:rPr lang="en-US" sz="1600" b="1" dirty="0" smtClean="0">
                <a:solidFill>
                  <a:srgbClr val="7030A0"/>
                </a:solidFill>
                <a:sym typeface="Wingdings" pitchFamily="2" charset="2"/>
              </a:rPr>
              <a:t>sub-units</a:t>
            </a:r>
            <a:r>
              <a:rPr lang="en-US" sz="1600" dirty="0" smtClean="0">
                <a:sym typeface="Wingdings" pitchFamily="2" charset="2"/>
              </a:rPr>
              <a:t> (</a:t>
            </a:r>
            <a:r>
              <a:rPr lang="en-US" sz="1600" b="1" i="1" dirty="0" smtClean="0">
                <a:solidFill>
                  <a:srgbClr val="0070C0"/>
                </a:solidFill>
                <a:sym typeface="Wingdings" pitchFamily="2" charset="2"/>
              </a:rPr>
              <a:t>cluster model</a:t>
            </a:r>
            <a:r>
              <a:rPr lang="en-US" sz="1600" dirty="0" smtClean="0">
                <a:sym typeface="Wingdings" pitchFamily="2" charset="2"/>
              </a:rPr>
              <a:t>).</a:t>
            </a:r>
            <a:endParaRPr lang="en-US" sz="1600" dirty="0">
              <a:solidFill>
                <a:srgbClr val="FF330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635228" y="1570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00" b="0" i="0" u="none" strike="noStrike" kern="0" cap="none" spc="0" normalizeH="0" baseline="30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067228" y="1570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499228" y="1570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3931228" y="1570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4363228" y="1570930"/>
            <a:ext cx="432000" cy="432000"/>
          </a:xfrm>
          <a:prstGeom prst="rect">
            <a:avLst/>
          </a:prstGeom>
          <a:solidFill>
            <a:srgbClr val="000000">
              <a:lumMod val="75000"/>
              <a:lumOff val="25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4795228" y="1570930"/>
            <a:ext cx="432000" cy="432000"/>
          </a:xfrm>
          <a:prstGeom prst="rect">
            <a:avLst/>
          </a:prstGeom>
          <a:solidFill>
            <a:srgbClr val="000000">
              <a:lumMod val="75000"/>
              <a:lumOff val="25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5227228" y="1570930"/>
            <a:ext cx="432000" cy="432000"/>
          </a:xfrm>
          <a:prstGeom prst="rect">
            <a:avLst/>
          </a:prstGeom>
          <a:solidFill>
            <a:srgbClr val="000000">
              <a:lumMod val="75000"/>
              <a:lumOff val="25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5659228" y="1570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6091228" y="1570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6523228" y="1570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6955228" y="1570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2635228" y="2002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3067228" y="2002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3499228" y="2002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3931228" y="2002930"/>
            <a:ext cx="432000" cy="432000"/>
          </a:xfrm>
          <a:prstGeom prst="rect">
            <a:avLst/>
          </a:prstGeom>
          <a:solidFill>
            <a:srgbClr val="000000">
              <a:lumMod val="75000"/>
              <a:lumOff val="25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4363228" y="2002930"/>
            <a:ext cx="432000" cy="432000"/>
          </a:xfrm>
          <a:prstGeom prst="rect">
            <a:avLst/>
          </a:prstGeom>
          <a:solidFill>
            <a:srgbClr val="000000">
              <a:lumMod val="75000"/>
              <a:lumOff val="25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4795228" y="2002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5227228" y="2002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5659228" y="2002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6091228" y="2002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6523228" y="2002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Rettangolo 33"/>
          <p:cNvSpPr/>
          <p:nvPr/>
        </p:nvSpPr>
        <p:spPr>
          <a:xfrm>
            <a:off x="6955228" y="2002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1771006" y="2434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6" name="Rettangolo 35"/>
          <p:cNvSpPr/>
          <p:nvPr/>
        </p:nvSpPr>
        <p:spPr>
          <a:xfrm>
            <a:off x="2203006" y="2434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7" name="Rettangolo 36"/>
          <p:cNvSpPr/>
          <p:nvPr/>
        </p:nvSpPr>
        <p:spPr>
          <a:xfrm>
            <a:off x="2635006" y="2434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8" name="Rettangolo 37"/>
          <p:cNvSpPr/>
          <p:nvPr/>
        </p:nvSpPr>
        <p:spPr>
          <a:xfrm>
            <a:off x="3067006" y="2434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9" name="Rettangolo 38"/>
          <p:cNvSpPr/>
          <p:nvPr/>
        </p:nvSpPr>
        <p:spPr>
          <a:xfrm>
            <a:off x="3499006" y="2434930"/>
            <a:ext cx="432000" cy="432000"/>
          </a:xfrm>
          <a:prstGeom prst="rect">
            <a:avLst/>
          </a:prstGeom>
          <a:solidFill>
            <a:srgbClr val="000000">
              <a:lumMod val="75000"/>
              <a:lumOff val="25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0" name="Rettangolo 39"/>
          <p:cNvSpPr/>
          <p:nvPr/>
        </p:nvSpPr>
        <p:spPr>
          <a:xfrm>
            <a:off x="3931006" y="2434930"/>
            <a:ext cx="432000" cy="432000"/>
          </a:xfrm>
          <a:prstGeom prst="rect">
            <a:avLst/>
          </a:prstGeom>
          <a:solidFill>
            <a:srgbClr val="000000">
              <a:lumMod val="75000"/>
              <a:lumOff val="25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1" name="Rettangolo 40"/>
          <p:cNvSpPr/>
          <p:nvPr/>
        </p:nvSpPr>
        <p:spPr>
          <a:xfrm>
            <a:off x="4363006" y="2434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2" name="Rettangolo 41"/>
          <p:cNvSpPr/>
          <p:nvPr/>
        </p:nvSpPr>
        <p:spPr>
          <a:xfrm>
            <a:off x="4795006" y="2434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3" name="Rettangolo 42"/>
          <p:cNvSpPr/>
          <p:nvPr/>
        </p:nvSpPr>
        <p:spPr>
          <a:xfrm>
            <a:off x="5227006" y="2434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4" name="Rettangolo 43"/>
          <p:cNvSpPr/>
          <p:nvPr/>
        </p:nvSpPr>
        <p:spPr>
          <a:xfrm>
            <a:off x="5659006" y="2434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5" name="Rettangolo 44"/>
          <p:cNvSpPr/>
          <p:nvPr/>
        </p:nvSpPr>
        <p:spPr>
          <a:xfrm>
            <a:off x="6091006" y="2434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6" name="Rettangolo 45"/>
          <p:cNvSpPr/>
          <p:nvPr/>
        </p:nvSpPr>
        <p:spPr>
          <a:xfrm>
            <a:off x="6523006" y="2434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7" name="Rettangolo 46"/>
          <p:cNvSpPr/>
          <p:nvPr/>
        </p:nvSpPr>
        <p:spPr>
          <a:xfrm>
            <a:off x="6955006" y="2434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8" name="Rettangolo 47"/>
          <p:cNvSpPr/>
          <p:nvPr/>
        </p:nvSpPr>
        <p:spPr>
          <a:xfrm>
            <a:off x="2203228" y="2866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9" name="Rettangolo 48"/>
          <p:cNvSpPr/>
          <p:nvPr/>
        </p:nvSpPr>
        <p:spPr>
          <a:xfrm>
            <a:off x="2635228" y="2866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0" name="Rettangolo 49"/>
          <p:cNvSpPr/>
          <p:nvPr/>
        </p:nvSpPr>
        <p:spPr>
          <a:xfrm>
            <a:off x="3067228" y="2866930"/>
            <a:ext cx="432000" cy="432000"/>
          </a:xfrm>
          <a:prstGeom prst="rect">
            <a:avLst/>
          </a:prstGeom>
          <a:solidFill>
            <a:srgbClr val="000000">
              <a:lumMod val="75000"/>
              <a:lumOff val="25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1" name="Rettangolo 50"/>
          <p:cNvSpPr/>
          <p:nvPr/>
        </p:nvSpPr>
        <p:spPr>
          <a:xfrm>
            <a:off x="3499228" y="2866930"/>
            <a:ext cx="432000" cy="432000"/>
          </a:xfrm>
          <a:prstGeom prst="rect">
            <a:avLst/>
          </a:prstGeom>
          <a:solidFill>
            <a:srgbClr val="000000">
              <a:lumMod val="75000"/>
              <a:lumOff val="25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2" name="Rettangolo 51"/>
          <p:cNvSpPr/>
          <p:nvPr/>
        </p:nvSpPr>
        <p:spPr>
          <a:xfrm>
            <a:off x="3931228" y="2866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3" name="Rettangolo 52"/>
          <p:cNvSpPr/>
          <p:nvPr/>
        </p:nvSpPr>
        <p:spPr>
          <a:xfrm>
            <a:off x="4363228" y="2866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4" name="Rettangolo 53"/>
          <p:cNvSpPr/>
          <p:nvPr/>
        </p:nvSpPr>
        <p:spPr>
          <a:xfrm>
            <a:off x="4795228" y="2866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5" name="Rettangolo 54"/>
          <p:cNvSpPr/>
          <p:nvPr/>
        </p:nvSpPr>
        <p:spPr>
          <a:xfrm>
            <a:off x="5227228" y="2866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6" name="Rettangolo 55"/>
          <p:cNvSpPr/>
          <p:nvPr/>
        </p:nvSpPr>
        <p:spPr>
          <a:xfrm>
            <a:off x="6091228" y="2866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7" name="Rettangolo 56"/>
          <p:cNvSpPr/>
          <p:nvPr/>
        </p:nvSpPr>
        <p:spPr>
          <a:xfrm>
            <a:off x="6955228" y="2866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8" name="Rettangolo 57"/>
          <p:cNvSpPr/>
          <p:nvPr/>
        </p:nvSpPr>
        <p:spPr>
          <a:xfrm>
            <a:off x="2203228" y="3298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9" name="Rettangolo 58"/>
          <p:cNvSpPr/>
          <p:nvPr/>
        </p:nvSpPr>
        <p:spPr>
          <a:xfrm>
            <a:off x="2635228" y="3298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0" name="Rettangolo 59"/>
          <p:cNvSpPr/>
          <p:nvPr/>
        </p:nvSpPr>
        <p:spPr>
          <a:xfrm>
            <a:off x="3067228" y="3298930"/>
            <a:ext cx="432000" cy="432000"/>
          </a:xfrm>
          <a:prstGeom prst="rect">
            <a:avLst/>
          </a:prstGeom>
          <a:solidFill>
            <a:srgbClr val="000000">
              <a:lumMod val="75000"/>
              <a:lumOff val="25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1" name="Rettangolo 60"/>
          <p:cNvSpPr/>
          <p:nvPr/>
        </p:nvSpPr>
        <p:spPr>
          <a:xfrm>
            <a:off x="3499228" y="3298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2" name="Rettangolo 61"/>
          <p:cNvSpPr/>
          <p:nvPr/>
        </p:nvSpPr>
        <p:spPr>
          <a:xfrm>
            <a:off x="3931228" y="3298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3" name="Rettangolo 62"/>
          <p:cNvSpPr/>
          <p:nvPr/>
        </p:nvSpPr>
        <p:spPr>
          <a:xfrm>
            <a:off x="4363228" y="3298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4" name="Rettangolo 63"/>
          <p:cNvSpPr/>
          <p:nvPr/>
        </p:nvSpPr>
        <p:spPr>
          <a:xfrm>
            <a:off x="5227228" y="3298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5" name="Rettangolo 64"/>
          <p:cNvSpPr/>
          <p:nvPr/>
        </p:nvSpPr>
        <p:spPr>
          <a:xfrm>
            <a:off x="2203228" y="3731135"/>
            <a:ext cx="432000" cy="432000"/>
          </a:xfrm>
          <a:prstGeom prst="rect">
            <a:avLst/>
          </a:prstGeom>
          <a:solidFill>
            <a:srgbClr val="000000">
              <a:lumMod val="75000"/>
              <a:lumOff val="25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6" name="Rettangolo 65"/>
          <p:cNvSpPr/>
          <p:nvPr/>
        </p:nvSpPr>
        <p:spPr>
          <a:xfrm>
            <a:off x="2635228" y="3731135"/>
            <a:ext cx="432000" cy="432000"/>
          </a:xfrm>
          <a:prstGeom prst="rect">
            <a:avLst/>
          </a:prstGeom>
          <a:solidFill>
            <a:srgbClr val="000000">
              <a:lumMod val="75000"/>
              <a:lumOff val="25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7" name="Rettangolo 66"/>
          <p:cNvSpPr/>
          <p:nvPr/>
        </p:nvSpPr>
        <p:spPr>
          <a:xfrm>
            <a:off x="3067228" y="3731135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8" name="Rettangolo 67"/>
          <p:cNvSpPr/>
          <p:nvPr/>
        </p:nvSpPr>
        <p:spPr>
          <a:xfrm>
            <a:off x="3499228" y="3731135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9" name="Rettangolo 68"/>
          <p:cNvSpPr/>
          <p:nvPr/>
        </p:nvSpPr>
        <p:spPr>
          <a:xfrm>
            <a:off x="4363228" y="3731135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0" name="Rettangolo 69"/>
          <p:cNvSpPr/>
          <p:nvPr/>
        </p:nvSpPr>
        <p:spPr>
          <a:xfrm>
            <a:off x="1339006" y="4163135"/>
            <a:ext cx="432000" cy="432000"/>
          </a:xfrm>
          <a:prstGeom prst="rect">
            <a:avLst/>
          </a:prstGeom>
          <a:solidFill>
            <a:srgbClr val="000000">
              <a:lumMod val="75000"/>
              <a:lumOff val="25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1" name="Rettangolo 70"/>
          <p:cNvSpPr/>
          <p:nvPr/>
        </p:nvSpPr>
        <p:spPr>
          <a:xfrm>
            <a:off x="1771006" y="4163135"/>
            <a:ext cx="432000" cy="432000"/>
          </a:xfrm>
          <a:prstGeom prst="rect">
            <a:avLst/>
          </a:prstGeom>
          <a:solidFill>
            <a:srgbClr val="000000">
              <a:lumMod val="75000"/>
              <a:lumOff val="25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2" name="Rettangolo 71"/>
          <p:cNvSpPr/>
          <p:nvPr/>
        </p:nvSpPr>
        <p:spPr>
          <a:xfrm>
            <a:off x="2635006" y="4163135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3" name="Rettangolo 72"/>
          <p:cNvSpPr/>
          <p:nvPr/>
        </p:nvSpPr>
        <p:spPr>
          <a:xfrm>
            <a:off x="3499006" y="4163135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4" name="Rettangolo 73"/>
          <p:cNvSpPr/>
          <p:nvPr/>
        </p:nvSpPr>
        <p:spPr>
          <a:xfrm>
            <a:off x="907006" y="4595135"/>
            <a:ext cx="432000" cy="432000"/>
          </a:xfrm>
          <a:prstGeom prst="rect">
            <a:avLst/>
          </a:prstGeom>
          <a:solidFill>
            <a:srgbClr val="000000">
              <a:lumMod val="75000"/>
              <a:lumOff val="25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5" name="Rettangolo 74"/>
          <p:cNvSpPr/>
          <p:nvPr/>
        </p:nvSpPr>
        <p:spPr>
          <a:xfrm>
            <a:off x="1339006" y="4595135"/>
            <a:ext cx="432000" cy="432000"/>
          </a:xfrm>
          <a:prstGeom prst="rect">
            <a:avLst/>
          </a:prstGeom>
          <a:solidFill>
            <a:srgbClr val="000000">
              <a:lumMod val="75000"/>
              <a:lumOff val="25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6" name="Rettangolo 75"/>
          <p:cNvSpPr/>
          <p:nvPr/>
        </p:nvSpPr>
        <p:spPr>
          <a:xfrm>
            <a:off x="1771228" y="4595135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7" name="Rettangolo 76"/>
          <p:cNvSpPr/>
          <p:nvPr/>
        </p:nvSpPr>
        <p:spPr>
          <a:xfrm>
            <a:off x="1339006" y="5027135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8" name="CasellaDiTesto 77"/>
          <p:cNvSpPr txBox="1"/>
          <p:nvPr/>
        </p:nvSpPr>
        <p:spPr>
          <a:xfrm>
            <a:off x="2635005" y="1617653"/>
            <a:ext cx="495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12</a:t>
            </a:r>
            <a:r>
              <a:rPr kumimoji="0" lang="it-IT" sz="16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</a:t>
            </a:r>
          </a:p>
        </p:txBody>
      </p:sp>
      <p:sp>
        <p:nvSpPr>
          <p:cNvPr id="79" name="CasellaDiTesto 78"/>
          <p:cNvSpPr txBox="1"/>
          <p:nvPr/>
        </p:nvSpPr>
        <p:spPr>
          <a:xfrm>
            <a:off x="3930555" y="1617653"/>
            <a:ext cx="495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15</a:t>
            </a:r>
            <a:r>
              <a:rPr kumimoji="0" lang="it-IT" sz="16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</a:t>
            </a:r>
          </a:p>
        </p:txBody>
      </p:sp>
      <p:sp>
        <p:nvSpPr>
          <p:cNvPr id="80" name="CasellaDiTesto 79"/>
          <p:cNvSpPr txBox="1"/>
          <p:nvPr/>
        </p:nvSpPr>
        <p:spPr>
          <a:xfrm>
            <a:off x="3067006" y="1617653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13</a:t>
            </a:r>
            <a:r>
              <a:rPr kumimoji="0" lang="it-IT" sz="16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	</a:t>
            </a:r>
          </a:p>
        </p:txBody>
      </p:sp>
      <p:sp>
        <p:nvSpPr>
          <p:cNvPr id="81" name="CasellaDiTesto 80"/>
          <p:cNvSpPr txBox="1"/>
          <p:nvPr/>
        </p:nvSpPr>
        <p:spPr>
          <a:xfrm>
            <a:off x="3499228" y="1617653"/>
            <a:ext cx="495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14</a:t>
            </a:r>
            <a:r>
              <a:rPr kumimoji="0" lang="it-IT" sz="16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</a:t>
            </a:r>
          </a:p>
        </p:txBody>
      </p:sp>
      <p:sp>
        <p:nvSpPr>
          <p:cNvPr id="82" name="CasellaDiTesto 81"/>
          <p:cNvSpPr txBox="1"/>
          <p:nvPr/>
        </p:nvSpPr>
        <p:spPr>
          <a:xfrm>
            <a:off x="4795228" y="1617653"/>
            <a:ext cx="495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17</a:t>
            </a:r>
            <a:r>
              <a:rPr kumimoji="0" lang="it-IT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O</a:t>
            </a:r>
          </a:p>
        </p:txBody>
      </p:sp>
      <p:sp>
        <p:nvSpPr>
          <p:cNvPr id="83" name="CasellaDiTesto 82"/>
          <p:cNvSpPr txBox="1"/>
          <p:nvPr/>
        </p:nvSpPr>
        <p:spPr>
          <a:xfrm>
            <a:off x="4363228" y="1617653"/>
            <a:ext cx="495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16</a:t>
            </a:r>
            <a:r>
              <a:rPr kumimoji="0" lang="it-IT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O</a:t>
            </a:r>
          </a:p>
        </p:txBody>
      </p:sp>
      <p:sp>
        <p:nvSpPr>
          <p:cNvPr id="84" name="CasellaDiTesto 83"/>
          <p:cNvSpPr txBox="1"/>
          <p:nvPr/>
        </p:nvSpPr>
        <p:spPr>
          <a:xfrm>
            <a:off x="5659228" y="1617653"/>
            <a:ext cx="495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19</a:t>
            </a:r>
            <a:r>
              <a:rPr kumimoji="0" lang="it-IT" sz="16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</a:t>
            </a:r>
          </a:p>
        </p:txBody>
      </p:sp>
      <p:sp>
        <p:nvSpPr>
          <p:cNvPr id="85" name="CasellaDiTesto 84"/>
          <p:cNvSpPr txBox="1"/>
          <p:nvPr/>
        </p:nvSpPr>
        <p:spPr>
          <a:xfrm>
            <a:off x="5227228" y="1617653"/>
            <a:ext cx="495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18</a:t>
            </a:r>
            <a:r>
              <a:rPr kumimoji="0" lang="it-IT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O</a:t>
            </a:r>
          </a:p>
        </p:txBody>
      </p:sp>
      <p:sp>
        <p:nvSpPr>
          <p:cNvPr id="86" name="CasellaDiTesto 85"/>
          <p:cNvSpPr txBox="1"/>
          <p:nvPr/>
        </p:nvSpPr>
        <p:spPr>
          <a:xfrm>
            <a:off x="6091228" y="1617653"/>
            <a:ext cx="495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</a:t>
            </a:r>
            <a:r>
              <a:rPr kumimoji="0" lang="it-IT" sz="16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</a:t>
            </a:r>
          </a:p>
        </p:txBody>
      </p:sp>
      <p:sp>
        <p:nvSpPr>
          <p:cNvPr id="87" name="CasellaDiTesto 86"/>
          <p:cNvSpPr txBox="1"/>
          <p:nvPr/>
        </p:nvSpPr>
        <p:spPr>
          <a:xfrm>
            <a:off x="6491452" y="1617653"/>
            <a:ext cx="495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21</a:t>
            </a:r>
            <a:r>
              <a:rPr kumimoji="0" lang="it-IT" sz="16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</a:t>
            </a:r>
          </a:p>
        </p:txBody>
      </p:sp>
      <p:sp>
        <p:nvSpPr>
          <p:cNvPr id="88" name="CasellaDiTesto 87"/>
          <p:cNvSpPr txBox="1"/>
          <p:nvPr/>
        </p:nvSpPr>
        <p:spPr>
          <a:xfrm>
            <a:off x="6955228" y="1617653"/>
            <a:ext cx="495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22</a:t>
            </a:r>
            <a:r>
              <a:rPr kumimoji="0" lang="it-IT" sz="16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</a:t>
            </a:r>
          </a:p>
        </p:txBody>
      </p:sp>
      <p:sp>
        <p:nvSpPr>
          <p:cNvPr id="89" name="CasellaDiTesto 88"/>
          <p:cNvSpPr txBox="1"/>
          <p:nvPr/>
        </p:nvSpPr>
        <p:spPr>
          <a:xfrm>
            <a:off x="2635005" y="2049653"/>
            <a:ext cx="472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11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</a:t>
            </a:r>
          </a:p>
        </p:txBody>
      </p:sp>
      <p:sp>
        <p:nvSpPr>
          <p:cNvPr id="90" name="CasellaDiTesto 89"/>
          <p:cNvSpPr txBox="1"/>
          <p:nvPr/>
        </p:nvSpPr>
        <p:spPr>
          <a:xfrm>
            <a:off x="3067006" y="2049653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12</a:t>
            </a:r>
            <a:r>
              <a:rPr kumimoji="0" lang="it-IT" sz="16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</a:t>
            </a:r>
            <a:endParaRPr kumimoji="0" lang="it-IT" sz="16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1" name="CasellaDiTesto 90"/>
          <p:cNvSpPr txBox="1"/>
          <p:nvPr/>
        </p:nvSpPr>
        <p:spPr>
          <a:xfrm>
            <a:off x="3499228" y="2049653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13</a:t>
            </a:r>
            <a:r>
              <a:rPr kumimoji="0" lang="it-IT" sz="16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</a:t>
            </a:r>
            <a:endParaRPr kumimoji="0" lang="it-IT" sz="16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2" name="CasellaDiTesto 91"/>
          <p:cNvSpPr txBox="1"/>
          <p:nvPr/>
        </p:nvSpPr>
        <p:spPr>
          <a:xfrm>
            <a:off x="3930555" y="2049653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14</a:t>
            </a:r>
            <a:r>
              <a:rPr kumimoji="0" lang="it-IT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N</a:t>
            </a:r>
            <a:endParaRPr kumimoji="0" lang="it-IT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3" name="CasellaDiTesto 92"/>
          <p:cNvSpPr txBox="1"/>
          <p:nvPr/>
        </p:nvSpPr>
        <p:spPr>
          <a:xfrm>
            <a:off x="4363006" y="2049653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15</a:t>
            </a:r>
            <a:r>
              <a:rPr kumimoji="0" lang="it-IT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N</a:t>
            </a:r>
            <a:endParaRPr kumimoji="0" lang="it-IT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4" name="CasellaDiTesto 93"/>
          <p:cNvSpPr txBox="1"/>
          <p:nvPr/>
        </p:nvSpPr>
        <p:spPr>
          <a:xfrm>
            <a:off x="4795228" y="2049653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16</a:t>
            </a:r>
            <a:r>
              <a:rPr kumimoji="0" lang="it-IT" sz="16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</a:t>
            </a:r>
            <a:endParaRPr kumimoji="0" lang="it-IT" sz="16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5" name="CasellaDiTesto 94"/>
          <p:cNvSpPr txBox="1"/>
          <p:nvPr/>
        </p:nvSpPr>
        <p:spPr>
          <a:xfrm>
            <a:off x="5227006" y="2049653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17</a:t>
            </a:r>
            <a:r>
              <a:rPr kumimoji="0" lang="it-IT" sz="16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</a:t>
            </a:r>
            <a:endParaRPr kumimoji="0" lang="it-IT" sz="16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6" name="CasellaDiTesto 95"/>
          <p:cNvSpPr txBox="1"/>
          <p:nvPr/>
        </p:nvSpPr>
        <p:spPr>
          <a:xfrm>
            <a:off x="5659228" y="2049653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18</a:t>
            </a:r>
            <a:r>
              <a:rPr kumimoji="0" lang="it-IT" sz="16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</a:t>
            </a:r>
            <a:endParaRPr kumimoji="0" lang="it-IT" sz="16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7" name="CasellaDiTesto 96"/>
          <p:cNvSpPr txBox="1"/>
          <p:nvPr/>
        </p:nvSpPr>
        <p:spPr>
          <a:xfrm>
            <a:off x="6093555" y="2049653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19</a:t>
            </a:r>
            <a:r>
              <a:rPr kumimoji="0" lang="it-IT" sz="16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</a:t>
            </a:r>
            <a:endParaRPr kumimoji="0" lang="it-IT" sz="16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8" name="CasellaDiTesto 97"/>
          <p:cNvSpPr txBox="1"/>
          <p:nvPr/>
        </p:nvSpPr>
        <p:spPr>
          <a:xfrm>
            <a:off x="6523006" y="2049653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</a:t>
            </a:r>
            <a:r>
              <a:rPr kumimoji="0" lang="it-IT" sz="16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</a:t>
            </a:r>
            <a:endParaRPr kumimoji="0" lang="it-IT" sz="16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9" name="CasellaDiTesto 98"/>
          <p:cNvSpPr txBox="1"/>
          <p:nvPr/>
        </p:nvSpPr>
        <p:spPr>
          <a:xfrm>
            <a:off x="6957777" y="2049653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21</a:t>
            </a:r>
            <a:r>
              <a:rPr kumimoji="0" lang="it-IT" sz="16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</a:t>
            </a:r>
            <a:endParaRPr kumimoji="0" lang="it-IT" sz="16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0" name="CasellaDiTesto 99"/>
          <p:cNvSpPr txBox="1"/>
          <p:nvPr/>
        </p:nvSpPr>
        <p:spPr>
          <a:xfrm>
            <a:off x="1771006" y="2481653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8</a:t>
            </a:r>
            <a:r>
              <a:rPr kumimoji="0" lang="it-IT" sz="16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</a:t>
            </a:r>
            <a:endParaRPr kumimoji="0" lang="it-IT" sz="16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1" name="CasellaDiTesto 100"/>
          <p:cNvSpPr txBox="1"/>
          <p:nvPr/>
        </p:nvSpPr>
        <p:spPr>
          <a:xfrm>
            <a:off x="2203006" y="2481653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9</a:t>
            </a:r>
            <a:r>
              <a:rPr kumimoji="0" lang="it-IT" sz="16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</a:t>
            </a:r>
            <a:endParaRPr kumimoji="0" lang="it-IT" sz="16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2" name="CasellaDiTesto 101"/>
          <p:cNvSpPr txBox="1"/>
          <p:nvPr/>
        </p:nvSpPr>
        <p:spPr>
          <a:xfrm>
            <a:off x="2635228" y="2481653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10</a:t>
            </a:r>
            <a:r>
              <a:rPr kumimoji="0" lang="it-IT" sz="16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</a:t>
            </a:r>
            <a:endParaRPr kumimoji="0" lang="it-IT" sz="16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3" name="CasellaDiTesto 102"/>
          <p:cNvSpPr txBox="1"/>
          <p:nvPr/>
        </p:nvSpPr>
        <p:spPr>
          <a:xfrm>
            <a:off x="3067006" y="2481653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11</a:t>
            </a:r>
            <a:r>
              <a:rPr kumimoji="0" lang="it-IT" sz="16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</a:t>
            </a:r>
            <a:endParaRPr kumimoji="0" lang="it-IT" sz="16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4" name="CasellaDiTesto 103"/>
          <p:cNvSpPr txBox="1"/>
          <p:nvPr/>
        </p:nvSpPr>
        <p:spPr>
          <a:xfrm>
            <a:off x="3473594" y="2482460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12</a:t>
            </a:r>
            <a:r>
              <a:rPr kumimoji="0" lang="it-IT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C</a:t>
            </a:r>
            <a:endParaRPr kumimoji="0" lang="it-IT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5" name="CasellaDiTesto 104"/>
          <p:cNvSpPr txBox="1"/>
          <p:nvPr/>
        </p:nvSpPr>
        <p:spPr>
          <a:xfrm>
            <a:off x="3925490" y="2481653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13</a:t>
            </a:r>
            <a:r>
              <a:rPr kumimoji="0" lang="it-IT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C</a:t>
            </a:r>
            <a:endParaRPr kumimoji="0" lang="it-IT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6" name="CasellaDiTesto 105"/>
          <p:cNvSpPr txBox="1"/>
          <p:nvPr/>
        </p:nvSpPr>
        <p:spPr>
          <a:xfrm>
            <a:off x="4363006" y="2482460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14</a:t>
            </a:r>
            <a:r>
              <a:rPr kumimoji="0" lang="it-IT" sz="16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</a:t>
            </a:r>
            <a:endParaRPr kumimoji="0" lang="it-IT" sz="16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7" name="CasellaDiTesto 106"/>
          <p:cNvSpPr txBox="1"/>
          <p:nvPr/>
        </p:nvSpPr>
        <p:spPr>
          <a:xfrm>
            <a:off x="4790163" y="2482460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15</a:t>
            </a:r>
            <a:r>
              <a:rPr kumimoji="0" lang="it-IT" sz="16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</a:t>
            </a:r>
            <a:endParaRPr kumimoji="0" lang="it-IT" sz="16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8" name="CasellaDiTesto 107"/>
          <p:cNvSpPr txBox="1"/>
          <p:nvPr/>
        </p:nvSpPr>
        <p:spPr>
          <a:xfrm>
            <a:off x="5227228" y="2482460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16</a:t>
            </a:r>
            <a:r>
              <a:rPr kumimoji="0" lang="it-IT" sz="16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</a:t>
            </a:r>
            <a:endParaRPr kumimoji="0" lang="it-IT" sz="16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9" name="CasellaDiTesto 108"/>
          <p:cNvSpPr txBox="1"/>
          <p:nvPr/>
        </p:nvSpPr>
        <p:spPr>
          <a:xfrm>
            <a:off x="5665640" y="2481653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17</a:t>
            </a:r>
            <a:r>
              <a:rPr kumimoji="0" lang="it-IT" sz="16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</a:t>
            </a:r>
            <a:endParaRPr kumimoji="0" lang="it-IT" sz="16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0" name="CasellaDiTesto 109"/>
          <p:cNvSpPr txBox="1"/>
          <p:nvPr/>
        </p:nvSpPr>
        <p:spPr>
          <a:xfrm>
            <a:off x="6094454" y="2481653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18</a:t>
            </a:r>
            <a:r>
              <a:rPr kumimoji="0" lang="it-IT" sz="16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</a:t>
            </a:r>
            <a:endParaRPr kumimoji="0" lang="it-IT" sz="16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1" name="CasellaDiTesto 110"/>
          <p:cNvSpPr txBox="1"/>
          <p:nvPr/>
        </p:nvSpPr>
        <p:spPr>
          <a:xfrm>
            <a:off x="6523228" y="2481653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19</a:t>
            </a:r>
            <a:r>
              <a:rPr kumimoji="0" lang="it-IT" sz="16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</a:t>
            </a:r>
            <a:endParaRPr kumimoji="0" lang="it-IT" sz="16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2" name="CasellaDiTesto 111"/>
          <p:cNvSpPr txBox="1"/>
          <p:nvPr/>
        </p:nvSpPr>
        <p:spPr>
          <a:xfrm>
            <a:off x="6955003" y="2481653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</a:t>
            </a:r>
            <a:r>
              <a:rPr kumimoji="0" lang="it-IT" sz="16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</a:t>
            </a:r>
            <a:endParaRPr kumimoji="0" lang="it-IT" sz="16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3" name="CasellaDiTesto 112"/>
          <p:cNvSpPr txBox="1"/>
          <p:nvPr/>
        </p:nvSpPr>
        <p:spPr>
          <a:xfrm>
            <a:off x="2203228" y="2913653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8</a:t>
            </a:r>
            <a:r>
              <a:rPr kumimoji="0" lang="it-IT" sz="16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</a:t>
            </a:r>
            <a:endParaRPr kumimoji="0" lang="it-IT" sz="16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4" name="CasellaDiTesto 113"/>
          <p:cNvSpPr txBox="1"/>
          <p:nvPr/>
        </p:nvSpPr>
        <p:spPr>
          <a:xfrm>
            <a:off x="2629940" y="2913653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9</a:t>
            </a:r>
            <a:r>
              <a:rPr kumimoji="0" lang="it-IT" sz="16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</a:t>
            </a:r>
            <a:endParaRPr kumimoji="0" lang="it-IT" sz="16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5" name="CasellaDiTesto 114"/>
          <p:cNvSpPr txBox="1"/>
          <p:nvPr/>
        </p:nvSpPr>
        <p:spPr>
          <a:xfrm>
            <a:off x="3041594" y="2913653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10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B</a:t>
            </a:r>
          </a:p>
        </p:txBody>
      </p:sp>
      <p:sp>
        <p:nvSpPr>
          <p:cNvPr id="116" name="CasellaDiTesto 115"/>
          <p:cNvSpPr txBox="1"/>
          <p:nvPr/>
        </p:nvSpPr>
        <p:spPr>
          <a:xfrm>
            <a:off x="3473594" y="2913653"/>
            <a:ext cx="475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11</a:t>
            </a:r>
            <a:r>
              <a:rPr kumimoji="0" lang="it-IT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B</a:t>
            </a:r>
            <a:endParaRPr kumimoji="0" lang="it-IT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7" name="CasellaDiTesto 116"/>
          <p:cNvSpPr txBox="1"/>
          <p:nvPr/>
        </p:nvSpPr>
        <p:spPr>
          <a:xfrm>
            <a:off x="3905594" y="2913653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12</a:t>
            </a:r>
            <a:r>
              <a:rPr kumimoji="0" lang="it-IT" sz="16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</a:t>
            </a:r>
            <a:endParaRPr kumimoji="0" lang="it-IT" sz="16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8" name="CasellaDiTesto 117"/>
          <p:cNvSpPr txBox="1"/>
          <p:nvPr/>
        </p:nvSpPr>
        <p:spPr>
          <a:xfrm>
            <a:off x="4337594" y="2913653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13</a:t>
            </a:r>
            <a:r>
              <a:rPr kumimoji="0" lang="it-IT" sz="16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</a:t>
            </a:r>
            <a:endParaRPr kumimoji="0" lang="it-IT" sz="16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9" name="CasellaDiTesto 118"/>
          <p:cNvSpPr txBox="1"/>
          <p:nvPr/>
        </p:nvSpPr>
        <p:spPr>
          <a:xfrm>
            <a:off x="4769816" y="2913653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14</a:t>
            </a:r>
            <a:r>
              <a:rPr kumimoji="0" lang="it-IT" sz="16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</a:t>
            </a:r>
            <a:endParaRPr kumimoji="0" lang="it-IT" sz="16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0" name="CasellaDiTesto 119"/>
          <p:cNvSpPr txBox="1"/>
          <p:nvPr/>
        </p:nvSpPr>
        <p:spPr>
          <a:xfrm>
            <a:off x="5221941" y="2913653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15</a:t>
            </a:r>
            <a:r>
              <a:rPr kumimoji="0" lang="it-IT" sz="16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</a:t>
            </a:r>
            <a:endParaRPr kumimoji="0" lang="it-IT" sz="16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1" name="CasellaDiTesto 120"/>
          <p:cNvSpPr txBox="1"/>
          <p:nvPr/>
        </p:nvSpPr>
        <p:spPr>
          <a:xfrm>
            <a:off x="6065955" y="2913653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17</a:t>
            </a:r>
            <a:r>
              <a:rPr kumimoji="0" lang="it-IT" sz="16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</a:t>
            </a:r>
            <a:endParaRPr kumimoji="0" lang="it-IT" sz="16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2" name="CasellaDiTesto 121"/>
          <p:cNvSpPr txBox="1"/>
          <p:nvPr/>
        </p:nvSpPr>
        <p:spPr>
          <a:xfrm>
            <a:off x="6955003" y="2913653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19</a:t>
            </a:r>
            <a:r>
              <a:rPr kumimoji="0" lang="it-IT" sz="16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</a:t>
            </a:r>
            <a:endParaRPr kumimoji="0" lang="it-IT" sz="16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3" name="CasellaDiTesto 122"/>
          <p:cNvSpPr txBox="1"/>
          <p:nvPr/>
        </p:nvSpPr>
        <p:spPr>
          <a:xfrm>
            <a:off x="2164922" y="3344969"/>
            <a:ext cx="521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7</a:t>
            </a:r>
            <a:r>
              <a:rPr kumimoji="0" lang="it-IT" sz="16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</a:t>
            </a:r>
            <a:endParaRPr kumimoji="0" lang="it-IT" sz="16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4" name="CasellaDiTesto 123"/>
          <p:cNvSpPr txBox="1"/>
          <p:nvPr/>
        </p:nvSpPr>
        <p:spPr>
          <a:xfrm>
            <a:off x="2590579" y="3345858"/>
            <a:ext cx="521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8</a:t>
            </a:r>
            <a:r>
              <a:rPr kumimoji="0" lang="it-IT" sz="16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</a:t>
            </a:r>
            <a:endParaRPr kumimoji="0" lang="it-IT" sz="16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5" name="CasellaDiTesto 124"/>
          <p:cNvSpPr txBox="1"/>
          <p:nvPr/>
        </p:nvSpPr>
        <p:spPr>
          <a:xfrm>
            <a:off x="3022357" y="3345653"/>
            <a:ext cx="521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9</a:t>
            </a:r>
            <a:r>
              <a:rPr kumimoji="0" lang="it-IT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Be</a:t>
            </a:r>
            <a:endParaRPr kumimoji="0" lang="it-IT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6" name="CasellaDiTesto 125"/>
          <p:cNvSpPr txBox="1"/>
          <p:nvPr/>
        </p:nvSpPr>
        <p:spPr>
          <a:xfrm>
            <a:off x="3416687" y="3345858"/>
            <a:ext cx="596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10</a:t>
            </a:r>
            <a:r>
              <a:rPr kumimoji="0" lang="it-IT" sz="16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</a:t>
            </a:r>
            <a:endParaRPr kumimoji="0" lang="it-IT" sz="16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7" name="CasellaDiTesto 126"/>
          <p:cNvSpPr txBox="1"/>
          <p:nvPr/>
        </p:nvSpPr>
        <p:spPr>
          <a:xfrm>
            <a:off x="3848909" y="3345653"/>
            <a:ext cx="596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11</a:t>
            </a:r>
            <a:r>
              <a:rPr kumimoji="0" lang="it-IT" sz="16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</a:t>
            </a:r>
            <a:endParaRPr kumimoji="0" lang="it-IT" sz="16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8" name="CasellaDiTesto 127"/>
          <p:cNvSpPr txBox="1"/>
          <p:nvPr/>
        </p:nvSpPr>
        <p:spPr>
          <a:xfrm>
            <a:off x="4301034" y="3345653"/>
            <a:ext cx="596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12</a:t>
            </a:r>
            <a:r>
              <a:rPr kumimoji="0" lang="it-IT" sz="16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</a:t>
            </a:r>
            <a:endParaRPr kumimoji="0" lang="it-IT" sz="16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9" name="CasellaDiTesto 128"/>
          <p:cNvSpPr txBox="1"/>
          <p:nvPr/>
        </p:nvSpPr>
        <p:spPr>
          <a:xfrm>
            <a:off x="5144687" y="3345653"/>
            <a:ext cx="596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14</a:t>
            </a:r>
            <a:r>
              <a:rPr kumimoji="0" lang="it-IT" sz="16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</a:t>
            </a:r>
            <a:endParaRPr kumimoji="0" lang="it-IT" sz="16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0" name="CasellaDiTesto 129"/>
          <p:cNvSpPr txBox="1"/>
          <p:nvPr/>
        </p:nvSpPr>
        <p:spPr>
          <a:xfrm>
            <a:off x="2204196" y="3777858"/>
            <a:ext cx="4427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6</a:t>
            </a:r>
            <a:r>
              <a:rPr kumimoji="0" lang="it-IT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Li</a:t>
            </a:r>
            <a:endParaRPr kumimoji="0" lang="it-IT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1" name="CasellaDiTesto 130"/>
          <p:cNvSpPr txBox="1"/>
          <p:nvPr/>
        </p:nvSpPr>
        <p:spPr>
          <a:xfrm>
            <a:off x="2646946" y="3777858"/>
            <a:ext cx="4427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7</a:t>
            </a:r>
            <a:r>
              <a:rPr kumimoji="0" lang="it-IT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Li</a:t>
            </a:r>
            <a:endParaRPr kumimoji="0" lang="it-IT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2" name="CasellaDiTesto 131"/>
          <p:cNvSpPr txBox="1"/>
          <p:nvPr/>
        </p:nvSpPr>
        <p:spPr>
          <a:xfrm>
            <a:off x="3061631" y="3777858"/>
            <a:ext cx="4427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8</a:t>
            </a:r>
            <a:r>
              <a:rPr kumimoji="0" lang="it-IT" sz="16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Li</a:t>
            </a:r>
            <a:endParaRPr kumimoji="0" lang="it-IT" sz="16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3" name="CasellaDiTesto 132"/>
          <p:cNvSpPr txBox="1"/>
          <p:nvPr/>
        </p:nvSpPr>
        <p:spPr>
          <a:xfrm>
            <a:off x="3499228" y="3777858"/>
            <a:ext cx="4427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9</a:t>
            </a:r>
            <a:r>
              <a:rPr kumimoji="0" lang="it-IT" sz="16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Li</a:t>
            </a:r>
            <a:endParaRPr kumimoji="0" lang="it-IT" sz="16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4" name="CasellaDiTesto 133"/>
          <p:cNvSpPr txBox="1"/>
          <p:nvPr/>
        </p:nvSpPr>
        <p:spPr>
          <a:xfrm>
            <a:off x="4357631" y="3777858"/>
            <a:ext cx="510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11</a:t>
            </a:r>
            <a:r>
              <a:rPr kumimoji="0" lang="it-IT" sz="16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Li</a:t>
            </a:r>
            <a:endParaRPr kumimoji="0" lang="it-IT" sz="16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5" name="CasellaDiTesto 134"/>
          <p:cNvSpPr txBox="1"/>
          <p:nvPr/>
        </p:nvSpPr>
        <p:spPr>
          <a:xfrm>
            <a:off x="1294357" y="4209858"/>
            <a:ext cx="521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3</a:t>
            </a:r>
            <a:r>
              <a:rPr kumimoji="0" lang="it-IT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He</a:t>
            </a:r>
            <a:endParaRPr kumimoji="0" lang="it-IT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6" name="CasellaDiTesto 135"/>
          <p:cNvSpPr txBox="1"/>
          <p:nvPr/>
        </p:nvSpPr>
        <p:spPr>
          <a:xfrm>
            <a:off x="1751769" y="4209858"/>
            <a:ext cx="521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4</a:t>
            </a:r>
            <a:r>
              <a:rPr kumimoji="0" lang="it-IT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He</a:t>
            </a:r>
            <a:endParaRPr kumimoji="0" lang="it-IT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7" name="CasellaDiTesto 136"/>
          <p:cNvSpPr txBox="1"/>
          <p:nvPr/>
        </p:nvSpPr>
        <p:spPr>
          <a:xfrm>
            <a:off x="2590357" y="4209858"/>
            <a:ext cx="521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</a:t>
            </a:r>
            <a:r>
              <a:rPr kumimoji="0" lang="it-IT" sz="16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He</a:t>
            </a:r>
            <a:endParaRPr kumimoji="0" lang="it-IT" sz="16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8" name="CasellaDiTesto 137"/>
          <p:cNvSpPr txBox="1"/>
          <p:nvPr/>
        </p:nvSpPr>
        <p:spPr>
          <a:xfrm>
            <a:off x="3486403" y="4209858"/>
            <a:ext cx="521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8</a:t>
            </a:r>
            <a:r>
              <a:rPr kumimoji="0" lang="it-IT" sz="16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He</a:t>
            </a:r>
            <a:endParaRPr kumimoji="0" lang="it-IT" sz="16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9" name="CasellaDiTesto 138"/>
          <p:cNvSpPr txBox="1"/>
          <p:nvPr/>
        </p:nvSpPr>
        <p:spPr>
          <a:xfrm>
            <a:off x="919561" y="4641858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1</a:t>
            </a:r>
            <a:r>
              <a:rPr kumimoji="0" lang="it-IT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H</a:t>
            </a:r>
            <a:endParaRPr kumimoji="0" lang="it-IT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0" name="CasellaDiTesto 139"/>
          <p:cNvSpPr txBox="1"/>
          <p:nvPr/>
        </p:nvSpPr>
        <p:spPr>
          <a:xfrm>
            <a:off x="1339006" y="4641858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2</a:t>
            </a:r>
            <a:r>
              <a:rPr kumimoji="0" lang="it-IT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H</a:t>
            </a:r>
            <a:endParaRPr kumimoji="0" lang="it-IT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1" name="CasellaDiTesto 140"/>
          <p:cNvSpPr txBox="1"/>
          <p:nvPr/>
        </p:nvSpPr>
        <p:spPr>
          <a:xfrm>
            <a:off x="1783486" y="4641858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</a:t>
            </a:r>
            <a:r>
              <a:rPr kumimoji="0" lang="it-IT" sz="16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</a:t>
            </a:r>
            <a:endParaRPr kumimoji="0" lang="it-IT" sz="16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2" name="CasellaDiTesto 141"/>
          <p:cNvSpPr txBox="1"/>
          <p:nvPr/>
        </p:nvSpPr>
        <p:spPr>
          <a:xfrm>
            <a:off x="1387898" y="5073858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</a:t>
            </a:r>
            <a:endParaRPr kumimoji="0" lang="it-IT" sz="16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3" name="CasellaDiTesto 142"/>
          <p:cNvSpPr txBox="1"/>
          <p:nvPr/>
        </p:nvSpPr>
        <p:spPr>
          <a:xfrm>
            <a:off x="1764028" y="3352116"/>
            <a:ext cx="445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Be</a:t>
            </a:r>
            <a:endParaRPr kumimoji="0" lang="it-IT" sz="1600" b="1" i="0" u="none" strike="noStrike" kern="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</a:endParaRPr>
          </a:p>
        </p:txBody>
      </p:sp>
      <p:sp>
        <p:nvSpPr>
          <p:cNvPr id="144" name="CasellaDiTesto 143"/>
          <p:cNvSpPr txBox="1"/>
          <p:nvPr/>
        </p:nvSpPr>
        <p:spPr>
          <a:xfrm>
            <a:off x="1782662" y="2913653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B</a:t>
            </a:r>
            <a:endParaRPr kumimoji="0" lang="it-IT" sz="1600" b="1" i="0" u="none" strike="noStrike" kern="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</a:endParaRPr>
          </a:p>
        </p:txBody>
      </p:sp>
      <p:sp>
        <p:nvSpPr>
          <p:cNvPr id="145" name="CasellaDiTesto 144"/>
          <p:cNvSpPr txBox="1"/>
          <p:nvPr/>
        </p:nvSpPr>
        <p:spPr>
          <a:xfrm>
            <a:off x="1788767" y="3731135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Li</a:t>
            </a:r>
            <a:endParaRPr kumimoji="0" lang="it-IT" sz="1600" b="1" i="0" u="none" strike="noStrike" kern="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</a:endParaRPr>
          </a:p>
        </p:txBody>
      </p:sp>
      <p:sp>
        <p:nvSpPr>
          <p:cNvPr id="146" name="CasellaDiTesto 145"/>
          <p:cNvSpPr txBox="1"/>
          <p:nvPr/>
        </p:nvSpPr>
        <p:spPr>
          <a:xfrm>
            <a:off x="919561" y="4209858"/>
            <a:ext cx="445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He</a:t>
            </a:r>
            <a:endParaRPr kumimoji="0" lang="it-IT" sz="1600" b="1" i="0" u="none" strike="noStrike" kern="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</a:endParaRPr>
          </a:p>
        </p:txBody>
      </p:sp>
      <p:sp>
        <p:nvSpPr>
          <p:cNvPr id="147" name="CasellaDiTesto 146"/>
          <p:cNvSpPr txBox="1"/>
          <p:nvPr/>
        </p:nvSpPr>
        <p:spPr>
          <a:xfrm>
            <a:off x="1326148" y="2481653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C</a:t>
            </a:r>
            <a:endParaRPr kumimoji="0" lang="it-IT" sz="1600" b="1" i="0" u="none" strike="noStrike" kern="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</a:endParaRPr>
          </a:p>
        </p:txBody>
      </p:sp>
      <p:cxnSp>
        <p:nvCxnSpPr>
          <p:cNvPr id="148" name="Connettore 2 147"/>
          <p:cNvCxnSpPr>
            <a:endCxn id="69" idx="2"/>
          </p:cNvCxnSpPr>
          <p:nvPr/>
        </p:nvCxnSpPr>
        <p:spPr>
          <a:xfrm flipV="1">
            <a:off x="3347571" y="4163135"/>
            <a:ext cx="1231657" cy="1080000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tailEnd type="arrow"/>
          </a:ln>
          <a:effectLst/>
        </p:spPr>
      </p:cxnSp>
      <p:sp>
        <p:nvSpPr>
          <p:cNvPr id="149" name="Ovale 148"/>
          <p:cNvSpPr/>
          <p:nvPr/>
        </p:nvSpPr>
        <p:spPr>
          <a:xfrm>
            <a:off x="2047517" y="4793135"/>
            <a:ext cx="1800000" cy="1800000"/>
          </a:xfrm>
          <a:prstGeom prst="ellipse">
            <a:avLst/>
          </a:prstGeom>
          <a:solidFill>
            <a:srgbClr val="DAEDEF">
              <a:lumMod val="9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>
            <a:softEdge rad="3175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0" name="Ovale 149"/>
          <p:cNvSpPr/>
          <p:nvPr/>
        </p:nvSpPr>
        <p:spPr>
          <a:xfrm>
            <a:off x="2713517" y="5459135"/>
            <a:ext cx="468000" cy="468000"/>
          </a:xfrm>
          <a:prstGeom prst="ellipse">
            <a:avLst/>
          </a:prstGeom>
          <a:solidFill>
            <a:srgbClr val="000000">
              <a:lumMod val="75000"/>
              <a:lumOff val="25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1" name="CasellaDiTesto 150"/>
          <p:cNvSpPr txBox="1"/>
          <p:nvPr/>
        </p:nvSpPr>
        <p:spPr>
          <a:xfrm>
            <a:off x="2653864" y="548306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core</a:t>
            </a: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cxnSp>
        <p:nvCxnSpPr>
          <p:cNvPr id="152" name="Connettore 2 151"/>
          <p:cNvCxnSpPr>
            <a:endCxn id="72" idx="2"/>
          </p:cNvCxnSpPr>
          <p:nvPr/>
        </p:nvCxnSpPr>
        <p:spPr>
          <a:xfrm flipH="1" flipV="1">
            <a:off x="2851006" y="4595135"/>
            <a:ext cx="96511" cy="478723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tailEnd type="arrow"/>
          </a:ln>
          <a:effectLst/>
        </p:spPr>
      </p:cxnSp>
      <p:sp>
        <p:nvSpPr>
          <p:cNvPr id="153" name="Ovale 152"/>
          <p:cNvSpPr/>
          <p:nvPr/>
        </p:nvSpPr>
        <p:spPr>
          <a:xfrm>
            <a:off x="2654335" y="5204241"/>
            <a:ext cx="162000" cy="162000"/>
          </a:xfrm>
          <a:prstGeom prst="ellipse">
            <a:avLst/>
          </a:prstGeom>
          <a:solidFill>
            <a:srgbClr val="0119FF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4" name="Ovale 153"/>
          <p:cNvSpPr/>
          <p:nvPr/>
        </p:nvSpPr>
        <p:spPr>
          <a:xfrm>
            <a:off x="3318512" y="5508469"/>
            <a:ext cx="162000" cy="162000"/>
          </a:xfrm>
          <a:prstGeom prst="ellipse">
            <a:avLst/>
          </a:prstGeom>
          <a:solidFill>
            <a:srgbClr val="0119FF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5" name="CasellaDiTesto 154"/>
          <p:cNvSpPr txBox="1"/>
          <p:nvPr/>
        </p:nvSpPr>
        <p:spPr>
          <a:xfrm>
            <a:off x="1008626" y="5705768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err="1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</a:rPr>
              <a:t>neutron</a:t>
            </a:r>
            <a:r>
              <a:rPr kumimoji="0" lang="it-IT" sz="1400" b="1" i="0" u="none" strike="noStrike" kern="0" cap="none" spc="0" normalizeH="0" baseline="0" noProof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</a:rPr>
              <a:t> </a:t>
            </a:r>
            <a:r>
              <a:rPr kumimoji="0" lang="it-IT" sz="1400" b="1" i="0" u="none" strike="noStrike" kern="0" cap="none" spc="0" normalizeH="0" baseline="0" noProof="0" err="1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</a:rPr>
              <a:t>halo</a:t>
            </a:r>
            <a:endParaRPr kumimoji="0" lang="it-IT" sz="1400" b="1" i="0" u="none" strike="noStrike" kern="0" cap="none" spc="0" normalizeH="0" baseline="0" noProof="0" smtClean="0">
              <a:ln>
                <a:noFill/>
              </a:ln>
              <a:solidFill>
                <a:srgbClr val="0066FF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3000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6</a:t>
            </a:r>
            <a:r>
              <a:rPr kumimoji="0" lang="it-IT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He,</a:t>
            </a:r>
            <a:r>
              <a:rPr kumimoji="0" lang="it-IT" sz="1400" b="0" i="0" u="none" strike="noStrike" kern="0" cap="none" spc="0" normalizeH="0" baseline="3000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11</a:t>
            </a:r>
            <a:r>
              <a:rPr kumimoji="0" lang="it-IT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Li,</a:t>
            </a:r>
            <a:r>
              <a:rPr kumimoji="0" lang="it-IT" sz="1400" b="0" i="0" u="none" strike="noStrike" kern="0" cap="none" spc="0" normalizeH="0" baseline="3000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11</a:t>
            </a:r>
            <a:r>
              <a:rPr kumimoji="0" lang="it-IT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Be</a:t>
            </a:r>
            <a:endParaRPr kumimoji="0" lang="it-IT" sz="1400" b="0" i="0" u="none" strike="noStrike" kern="0" cap="none" spc="0" normalizeH="0" baseline="30000" noProof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56" name="Ovale 155"/>
          <p:cNvSpPr/>
          <p:nvPr/>
        </p:nvSpPr>
        <p:spPr>
          <a:xfrm>
            <a:off x="4712549" y="4970241"/>
            <a:ext cx="468000" cy="468000"/>
          </a:xfrm>
          <a:prstGeom prst="ellipse">
            <a:avLst/>
          </a:prstGeom>
          <a:solidFill>
            <a:srgbClr val="000000">
              <a:lumMod val="75000"/>
              <a:lumOff val="25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>
            <a:glow rad="101600">
              <a:srgbClr val="333399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7" name="CasellaDiTesto 156"/>
          <p:cNvSpPr txBox="1"/>
          <p:nvPr/>
        </p:nvSpPr>
        <p:spPr>
          <a:xfrm>
            <a:off x="4652223" y="499753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core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58" name="CasellaDiTesto 157"/>
          <p:cNvSpPr txBox="1"/>
          <p:nvPr/>
        </p:nvSpPr>
        <p:spPr>
          <a:xfrm>
            <a:off x="4318012" y="5551489"/>
            <a:ext cx="1257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err="1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</a:rPr>
              <a:t>neutron</a:t>
            </a:r>
            <a:r>
              <a:rPr kumimoji="0" lang="it-IT" sz="1400" b="1" i="0" u="none" strike="noStrike" kern="0" cap="none" spc="0" normalizeH="0" baseline="0" noProof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</a:rPr>
              <a:t> </a:t>
            </a:r>
            <a:r>
              <a:rPr kumimoji="0" lang="it-IT" sz="1400" b="1" i="0" u="none" strike="noStrike" kern="0" cap="none" spc="0" normalizeH="0" baseline="0" noProof="0" err="1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</a:rPr>
              <a:t>skin</a:t>
            </a:r>
            <a:endParaRPr kumimoji="0" lang="it-IT" sz="1400" b="1" i="0" u="none" strike="noStrike" kern="0" cap="none" spc="0" normalizeH="0" baseline="0" noProof="0" smtClean="0">
              <a:ln>
                <a:noFill/>
              </a:ln>
              <a:solidFill>
                <a:srgbClr val="CC0099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3000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8</a:t>
            </a:r>
            <a:r>
              <a:rPr kumimoji="0" lang="it-IT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He,C</a:t>
            </a: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</a:endParaRPr>
          </a:p>
        </p:txBody>
      </p:sp>
      <p:cxnSp>
        <p:nvCxnSpPr>
          <p:cNvPr id="159" name="Connettore 2 158"/>
          <p:cNvCxnSpPr>
            <a:stCxn id="157" idx="1"/>
            <a:endCxn id="73" idx="2"/>
          </p:cNvCxnSpPr>
          <p:nvPr/>
        </p:nvCxnSpPr>
        <p:spPr>
          <a:xfrm flipH="1" flipV="1">
            <a:off x="3715006" y="4595135"/>
            <a:ext cx="937217" cy="587065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tailEnd type="arrow"/>
          </a:ln>
          <a:effectLst/>
        </p:spPr>
      </p:cxnSp>
      <p:cxnSp>
        <p:nvCxnSpPr>
          <p:cNvPr id="160" name="Connettore 2 159"/>
          <p:cNvCxnSpPr>
            <a:stCxn id="156" idx="7"/>
          </p:cNvCxnSpPr>
          <p:nvPr/>
        </p:nvCxnSpPr>
        <p:spPr>
          <a:xfrm flipV="1">
            <a:off x="5112012" y="2820207"/>
            <a:ext cx="1875089" cy="2218571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tailEnd type="arrow"/>
          </a:ln>
          <a:effectLst/>
        </p:spPr>
      </p:cxnSp>
      <p:sp>
        <p:nvSpPr>
          <p:cNvPr id="161" name="Ovale 160"/>
          <p:cNvSpPr/>
          <p:nvPr/>
        </p:nvSpPr>
        <p:spPr>
          <a:xfrm>
            <a:off x="6127006" y="4737085"/>
            <a:ext cx="360000" cy="360000"/>
          </a:xfrm>
          <a:prstGeom prst="ellipse">
            <a:avLst/>
          </a:prstGeom>
          <a:gradFill flip="none" rotWithShape="1">
            <a:gsLst>
              <a:gs pos="91000">
                <a:srgbClr val="FF0B00"/>
              </a:gs>
              <a:gs pos="100000">
                <a:srgbClr val="C00000"/>
              </a:gs>
              <a:gs pos="100000">
                <a:srgbClr val="66008F"/>
              </a:gs>
              <a:gs pos="100000">
                <a:srgbClr val="BA0066"/>
              </a:gs>
              <a:gs pos="19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2" name="CasellaDiTesto 161"/>
          <p:cNvSpPr txBox="1"/>
          <p:nvPr/>
        </p:nvSpPr>
        <p:spPr>
          <a:xfrm>
            <a:off x="6141736" y="4721696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Symbol" pitchFamily="18" charset="2"/>
              </a:rPr>
              <a:t>a</a:t>
            </a:r>
            <a:endParaRPr lang="en-US" b="1">
              <a:latin typeface="Symbol" pitchFamily="18" charset="2"/>
            </a:endParaRPr>
          </a:p>
        </p:txBody>
      </p:sp>
      <p:sp>
        <p:nvSpPr>
          <p:cNvPr id="163" name="Ovale 162"/>
          <p:cNvSpPr/>
          <p:nvPr/>
        </p:nvSpPr>
        <p:spPr>
          <a:xfrm>
            <a:off x="6378892" y="4984419"/>
            <a:ext cx="360000" cy="360000"/>
          </a:xfrm>
          <a:prstGeom prst="ellipse">
            <a:avLst/>
          </a:prstGeom>
          <a:gradFill flip="none" rotWithShape="1">
            <a:gsLst>
              <a:gs pos="91000">
                <a:srgbClr val="FF0B00"/>
              </a:gs>
              <a:gs pos="100000">
                <a:srgbClr val="C00000"/>
              </a:gs>
              <a:gs pos="100000">
                <a:srgbClr val="66008F"/>
              </a:gs>
              <a:gs pos="100000">
                <a:srgbClr val="BA0066"/>
              </a:gs>
              <a:gs pos="19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4" name="CasellaDiTesto 163"/>
          <p:cNvSpPr txBox="1"/>
          <p:nvPr/>
        </p:nvSpPr>
        <p:spPr>
          <a:xfrm>
            <a:off x="6393622" y="4969030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Symbol" pitchFamily="18" charset="2"/>
              </a:rPr>
              <a:t>a</a:t>
            </a:r>
            <a:endParaRPr lang="en-US" b="1">
              <a:latin typeface="Symbol" pitchFamily="18" charset="2"/>
            </a:endParaRPr>
          </a:p>
        </p:txBody>
      </p:sp>
      <p:sp>
        <p:nvSpPr>
          <p:cNvPr id="165" name="CasellaDiTesto 164"/>
          <p:cNvSpPr txBox="1"/>
          <p:nvPr/>
        </p:nvSpPr>
        <p:spPr>
          <a:xfrm>
            <a:off x="5906871" y="5449808"/>
            <a:ext cx="944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Symbol" pitchFamily="18" charset="2"/>
              </a:rPr>
              <a:t>a</a:t>
            </a:r>
            <a:r>
              <a:rPr kumimoji="0" lang="it-IT" sz="1400" b="1" i="0" u="none" strike="noStrike" kern="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</a:rPr>
              <a:t>-cluster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3000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8</a:t>
            </a:r>
            <a:r>
              <a:rPr kumimoji="0" lang="it-IT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Be</a:t>
            </a: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</a:endParaRPr>
          </a:p>
        </p:txBody>
      </p:sp>
      <p:cxnSp>
        <p:nvCxnSpPr>
          <p:cNvPr id="166" name="Connettore 2 165"/>
          <p:cNvCxnSpPr>
            <a:stCxn id="161" idx="2"/>
            <a:endCxn id="124" idx="2"/>
          </p:cNvCxnSpPr>
          <p:nvPr/>
        </p:nvCxnSpPr>
        <p:spPr>
          <a:xfrm flipH="1" flipV="1">
            <a:off x="2851228" y="3684412"/>
            <a:ext cx="3275778" cy="1232673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tailEnd type="arrow"/>
          </a:ln>
          <a:effectLst/>
        </p:spPr>
      </p:cxnSp>
      <p:sp>
        <p:nvSpPr>
          <p:cNvPr id="167" name="Ovale 166"/>
          <p:cNvSpPr/>
          <p:nvPr/>
        </p:nvSpPr>
        <p:spPr>
          <a:xfrm>
            <a:off x="7341470" y="4353858"/>
            <a:ext cx="1440000" cy="1440000"/>
          </a:xfrm>
          <a:prstGeom prst="ellipse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8" name="Ovale 167"/>
          <p:cNvSpPr/>
          <p:nvPr/>
        </p:nvSpPr>
        <p:spPr>
          <a:xfrm>
            <a:off x="7799934" y="4570629"/>
            <a:ext cx="360000" cy="360000"/>
          </a:xfrm>
          <a:prstGeom prst="ellipse">
            <a:avLst/>
          </a:prstGeom>
          <a:gradFill flip="none" rotWithShape="1">
            <a:gsLst>
              <a:gs pos="91000">
                <a:srgbClr val="FF0B00"/>
              </a:gs>
              <a:gs pos="100000">
                <a:srgbClr val="C00000"/>
              </a:gs>
              <a:gs pos="100000">
                <a:srgbClr val="66008F"/>
              </a:gs>
              <a:gs pos="100000">
                <a:srgbClr val="BA0066"/>
              </a:gs>
              <a:gs pos="19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9" name="CasellaDiTesto 168"/>
          <p:cNvSpPr txBox="1"/>
          <p:nvPr/>
        </p:nvSpPr>
        <p:spPr>
          <a:xfrm>
            <a:off x="7814664" y="4555240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Symbol" pitchFamily="18" charset="2"/>
              </a:rPr>
              <a:t>a</a:t>
            </a:r>
            <a:endParaRPr lang="en-US" b="1" dirty="0">
              <a:latin typeface="Symbol" pitchFamily="18" charset="2"/>
            </a:endParaRPr>
          </a:p>
        </p:txBody>
      </p:sp>
      <p:sp>
        <p:nvSpPr>
          <p:cNvPr id="170" name="Ovale 169"/>
          <p:cNvSpPr/>
          <p:nvPr/>
        </p:nvSpPr>
        <p:spPr>
          <a:xfrm>
            <a:off x="7674755" y="5203240"/>
            <a:ext cx="360000" cy="360000"/>
          </a:xfrm>
          <a:prstGeom prst="ellipse">
            <a:avLst/>
          </a:prstGeom>
          <a:gradFill flip="none" rotWithShape="1">
            <a:gsLst>
              <a:gs pos="91000">
                <a:srgbClr val="FF0B00"/>
              </a:gs>
              <a:gs pos="100000">
                <a:srgbClr val="C00000"/>
              </a:gs>
              <a:gs pos="100000">
                <a:srgbClr val="66008F"/>
              </a:gs>
              <a:gs pos="100000">
                <a:srgbClr val="BA0066"/>
              </a:gs>
              <a:gs pos="19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1" name="CasellaDiTesto 170"/>
          <p:cNvSpPr txBox="1"/>
          <p:nvPr/>
        </p:nvSpPr>
        <p:spPr>
          <a:xfrm>
            <a:off x="7689485" y="5187851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Symbol" pitchFamily="18" charset="2"/>
              </a:rPr>
              <a:t>a</a:t>
            </a:r>
            <a:endParaRPr lang="en-US" b="1" dirty="0">
              <a:latin typeface="Symbol" pitchFamily="18" charset="2"/>
            </a:endParaRPr>
          </a:p>
        </p:txBody>
      </p:sp>
      <p:sp>
        <p:nvSpPr>
          <p:cNvPr id="172" name="Ovale 171"/>
          <p:cNvSpPr/>
          <p:nvPr/>
        </p:nvSpPr>
        <p:spPr>
          <a:xfrm>
            <a:off x="8288218" y="5022321"/>
            <a:ext cx="360000" cy="360000"/>
          </a:xfrm>
          <a:prstGeom prst="ellipse">
            <a:avLst/>
          </a:prstGeom>
          <a:gradFill flip="none" rotWithShape="1">
            <a:gsLst>
              <a:gs pos="91000">
                <a:srgbClr val="FF0B00"/>
              </a:gs>
              <a:gs pos="100000">
                <a:srgbClr val="C00000"/>
              </a:gs>
              <a:gs pos="100000">
                <a:srgbClr val="66008F"/>
              </a:gs>
              <a:gs pos="100000">
                <a:srgbClr val="BA0066"/>
              </a:gs>
              <a:gs pos="19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3" name="CasellaDiTesto 172"/>
          <p:cNvSpPr txBox="1"/>
          <p:nvPr/>
        </p:nvSpPr>
        <p:spPr>
          <a:xfrm>
            <a:off x="8302948" y="5006932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Symbol" pitchFamily="18" charset="2"/>
              </a:rPr>
              <a:t>a</a:t>
            </a:r>
            <a:endParaRPr lang="en-US" b="1">
              <a:latin typeface="Symbol" pitchFamily="18" charset="2"/>
            </a:endParaRPr>
          </a:p>
        </p:txBody>
      </p:sp>
      <p:sp>
        <p:nvSpPr>
          <p:cNvPr id="174" name="CasellaDiTesto 173"/>
          <p:cNvSpPr txBox="1"/>
          <p:nvPr/>
        </p:nvSpPr>
        <p:spPr>
          <a:xfrm>
            <a:off x="7224064" y="5816160"/>
            <a:ext cx="1673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dilute</a:t>
            </a:r>
            <a:r>
              <a:rPr kumimoji="0" lang="it-IT" sz="14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gas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3000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12</a:t>
            </a:r>
            <a:r>
              <a:rPr kumimoji="0" lang="it-IT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C 0</a:t>
            </a:r>
            <a:r>
              <a:rPr kumimoji="0" lang="it-IT" sz="1400" b="0" i="0" u="none" strike="noStrike" kern="0" cap="none" spc="0" normalizeH="0" baseline="3000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+</a:t>
            </a:r>
            <a:r>
              <a:rPr kumimoji="0" lang="it-IT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,</a:t>
            </a:r>
            <a:r>
              <a:rPr kumimoji="0" lang="it-IT" sz="1400" b="0" i="0" u="none" strike="noStrike" kern="0" cap="none" spc="0" normalizeH="0" baseline="3000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16</a:t>
            </a:r>
            <a:r>
              <a:rPr kumimoji="0" lang="it-IT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O,</a:t>
            </a:r>
            <a:r>
              <a:rPr kumimoji="0" lang="it-IT" sz="1400" b="0" i="0" u="none" strike="noStrike" kern="0" cap="none" spc="0" normalizeH="0" baseline="3000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20</a:t>
            </a:r>
            <a:r>
              <a:rPr kumimoji="0" lang="it-IT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Ne(?)</a:t>
            </a: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</a:endParaRPr>
          </a:p>
        </p:txBody>
      </p:sp>
      <p:cxnSp>
        <p:nvCxnSpPr>
          <p:cNvPr id="175" name="Connettore 2 174"/>
          <p:cNvCxnSpPr>
            <a:stCxn id="167" idx="1"/>
          </p:cNvCxnSpPr>
          <p:nvPr/>
        </p:nvCxnSpPr>
        <p:spPr>
          <a:xfrm flipH="1" flipV="1">
            <a:off x="4769816" y="1956207"/>
            <a:ext cx="2782537" cy="260853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tailEnd type="arrow"/>
          </a:ln>
          <a:effectLst/>
        </p:spPr>
      </p:cxnSp>
      <p:cxnSp>
        <p:nvCxnSpPr>
          <p:cNvPr id="176" name="Connettore 2 175"/>
          <p:cNvCxnSpPr>
            <a:stCxn id="167" idx="1"/>
          </p:cNvCxnSpPr>
          <p:nvPr/>
        </p:nvCxnSpPr>
        <p:spPr>
          <a:xfrm flipH="1" flipV="1">
            <a:off x="3905594" y="2820208"/>
            <a:ext cx="3646759" cy="1744533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tailEnd type="arrow"/>
          </a:ln>
          <a:effectLst/>
        </p:spPr>
      </p:cxnSp>
      <p:sp>
        <p:nvSpPr>
          <p:cNvPr id="177" name="Ovale 176"/>
          <p:cNvSpPr/>
          <p:nvPr/>
        </p:nvSpPr>
        <p:spPr>
          <a:xfrm>
            <a:off x="7754523" y="3292329"/>
            <a:ext cx="360000" cy="360000"/>
          </a:xfrm>
          <a:prstGeom prst="ellipse">
            <a:avLst/>
          </a:prstGeom>
          <a:gradFill flip="none" rotWithShape="1">
            <a:gsLst>
              <a:gs pos="91000">
                <a:srgbClr val="FF0B00"/>
              </a:gs>
              <a:gs pos="100000">
                <a:srgbClr val="C00000"/>
              </a:gs>
              <a:gs pos="100000">
                <a:srgbClr val="66008F"/>
              </a:gs>
              <a:gs pos="100000">
                <a:srgbClr val="BA0066"/>
              </a:gs>
              <a:gs pos="19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8" name="CasellaDiTesto 177"/>
          <p:cNvSpPr txBox="1"/>
          <p:nvPr/>
        </p:nvSpPr>
        <p:spPr>
          <a:xfrm>
            <a:off x="7805114" y="3255953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Symbol" pitchFamily="18" charset="2"/>
              </a:rPr>
              <a:t>a</a:t>
            </a:r>
            <a:endParaRPr lang="en-US" b="1">
              <a:latin typeface="Symbol" pitchFamily="18" charset="2"/>
            </a:endParaRPr>
          </a:p>
        </p:txBody>
      </p:sp>
      <p:sp>
        <p:nvSpPr>
          <p:cNvPr id="179" name="Ovale 178"/>
          <p:cNvSpPr/>
          <p:nvPr/>
        </p:nvSpPr>
        <p:spPr>
          <a:xfrm>
            <a:off x="8087277" y="2882319"/>
            <a:ext cx="360000" cy="360000"/>
          </a:xfrm>
          <a:prstGeom prst="ellipse">
            <a:avLst/>
          </a:prstGeom>
          <a:gradFill flip="none" rotWithShape="1">
            <a:gsLst>
              <a:gs pos="91000">
                <a:srgbClr val="FF0B00"/>
              </a:gs>
              <a:gs pos="100000">
                <a:srgbClr val="C00000"/>
              </a:gs>
              <a:gs pos="100000">
                <a:srgbClr val="66008F"/>
              </a:gs>
              <a:gs pos="100000">
                <a:srgbClr val="BA0066"/>
              </a:gs>
              <a:gs pos="19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0" name="CasellaDiTesto 179"/>
          <p:cNvSpPr txBox="1"/>
          <p:nvPr/>
        </p:nvSpPr>
        <p:spPr>
          <a:xfrm>
            <a:off x="8102007" y="2866930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Symbol" pitchFamily="18" charset="2"/>
              </a:rPr>
              <a:t>a</a:t>
            </a:r>
            <a:endParaRPr lang="en-US" b="1">
              <a:latin typeface="Symbol" pitchFamily="18" charset="2"/>
            </a:endParaRPr>
          </a:p>
        </p:txBody>
      </p:sp>
      <p:sp>
        <p:nvSpPr>
          <p:cNvPr id="181" name="Ovale 180"/>
          <p:cNvSpPr/>
          <p:nvPr/>
        </p:nvSpPr>
        <p:spPr>
          <a:xfrm>
            <a:off x="8418479" y="2497042"/>
            <a:ext cx="360000" cy="360000"/>
          </a:xfrm>
          <a:prstGeom prst="ellipse">
            <a:avLst/>
          </a:prstGeom>
          <a:gradFill flip="none" rotWithShape="1">
            <a:gsLst>
              <a:gs pos="91000">
                <a:srgbClr val="FF0B00"/>
              </a:gs>
              <a:gs pos="100000">
                <a:srgbClr val="C00000"/>
              </a:gs>
              <a:gs pos="100000">
                <a:srgbClr val="66008F"/>
              </a:gs>
              <a:gs pos="100000">
                <a:srgbClr val="BA0066"/>
              </a:gs>
              <a:gs pos="19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2" name="CasellaDiTesto 181"/>
          <p:cNvSpPr txBox="1"/>
          <p:nvPr/>
        </p:nvSpPr>
        <p:spPr>
          <a:xfrm>
            <a:off x="8433209" y="2481653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Symbol" pitchFamily="18" charset="2"/>
              </a:rPr>
              <a:t>a</a:t>
            </a:r>
            <a:endParaRPr lang="en-US" b="1">
              <a:latin typeface="Symbol" pitchFamily="18" charset="2"/>
            </a:endParaRPr>
          </a:p>
        </p:txBody>
      </p:sp>
      <p:sp>
        <p:nvSpPr>
          <p:cNvPr id="183" name="Ovale 182"/>
          <p:cNvSpPr/>
          <p:nvPr/>
        </p:nvSpPr>
        <p:spPr>
          <a:xfrm>
            <a:off x="7934523" y="3130329"/>
            <a:ext cx="162000" cy="162000"/>
          </a:xfrm>
          <a:prstGeom prst="ellipse">
            <a:avLst/>
          </a:prstGeom>
          <a:solidFill>
            <a:srgbClr val="0119FF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4" name="Ovale 183"/>
          <p:cNvSpPr/>
          <p:nvPr/>
        </p:nvSpPr>
        <p:spPr>
          <a:xfrm>
            <a:off x="8083236" y="3236262"/>
            <a:ext cx="162000" cy="162000"/>
          </a:xfrm>
          <a:prstGeom prst="ellipse">
            <a:avLst/>
          </a:prstGeom>
          <a:solidFill>
            <a:srgbClr val="0119FF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5" name="Ovale 184"/>
          <p:cNvSpPr/>
          <p:nvPr/>
        </p:nvSpPr>
        <p:spPr>
          <a:xfrm>
            <a:off x="8306218" y="2751653"/>
            <a:ext cx="162000" cy="162000"/>
          </a:xfrm>
          <a:prstGeom prst="ellipse">
            <a:avLst/>
          </a:prstGeom>
          <a:solidFill>
            <a:srgbClr val="0119FF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6" name="Ovale 185"/>
          <p:cNvSpPr/>
          <p:nvPr/>
        </p:nvSpPr>
        <p:spPr>
          <a:xfrm>
            <a:off x="8451393" y="2866930"/>
            <a:ext cx="162000" cy="162000"/>
          </a:xfrm>
          <a:prstGeom prst="ellipse">
            <a:avLst/>
          </a:prstGeom>
          <a:solidFill>
            <a:srgbClr val="0119FF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7" name="CasellaDiTesto 186"/>
          <p:cNvSpPr txBox="1"/>
          <p:nvPr/>
        </p:nvSpPr>
        <p:spPr>
          <a:xfrm>
            <a:off x="7244753" y="3667882"/>
            <a:ext cx="1838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>
                <a:ln>
                  <a:noFill/>
                </a:ln>
                <a:solidFill>
                  <a:srgbClr val="F09010"/>
                </a:solidFill>
                <a:effectLst/>
                <a:uLnTx/>
                <a:uFillTx/>
              </a:rPr>
              <a:t>l</a:t>
            </a:r>
            <a:r>
              <a:rPr kumimoji="0" lang="it-IT" sz="1400" b="1" i="0" u="none" strike="noStrike" kern="0" cap="none" spc="0" normalizeH="0" baseline="0" noProof="0" smtClean="0">
                <a:ln>
                  <a:noFill/>
                </a:ln>
                <a:solidFill>
                  <a:srgbClr val="F09010"/>
                </a:solidFill>
                <a:effectLst/>
                <a:uLnTx/>
                <a:uFillTx/>
              </a:rPr>
              <a:t>inear </a:t>
            </a:r>
            <a:r>
              <a:rPr kumimoji="0" lang="it-IT" sz="1400" b="1" i="0" u="none" strike="noStrike" kern="0" cap="none" spc="0" normalizeH="0" baseline="0" noProof="0" err="1" smtClean="0">
                <a:ln>
                  <a:noFill/>
                </a:ln>
                <a:solidFill>
                  <a:srgbClr val="F09010"/>
                </a:solidFill>
                <a:effectLst/>
                <a:uLnTx/>
                <a:uFillTx/>
              </a:rPr>
              <a:t>chain</a:t>
            </a:r>
            <a:endParaRPr kumimoji="0" lang="it-IT" sz="1400" b="1" i="0" u="none" strike="noStrike" kern="0" cap="none" spc="0" normalizeH="0" baseline="0" noProof="0" smtClean="0">
              <a:ln>
                <a:noFill/>
              </a:ln>
              <a:solidFill>
                <a:srgbClr val="F0901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3000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10</a:t>
            </a:r>
            <a:r>
              <a:rPr kumimoji="0" lang="it-IT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Be,</a:t>
            </a:r>
            <a:r>
              <a:rPr kumimoji="0" lang="it-IT" sz="1400" b="0" i="0" u="none" strike="noStrike" kern="0" cap="none" spc="0" normalizeH="0" baseline="3000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13-14</a:t>
            </a:r>
            <a:r>
              <a:rPr kumimoji="0" lang="it-IT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C,</a:t>
            </a:r>
            <a:r>
              <a:rPr kumimoji="0" lang="it-IT" sz="1400" b="0" i="0" u="none" strike="noStrike" kern="0" cap="none" spc="0" normalizeH="0" baseline="3000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16</a:t>
            </a:r>
            <a:r>
              <a:rPr kumimoji="0" lang="it-IT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C(?),… </a:t>
            </a: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</a:endParaRPr>
          </a:p>
        </p:txBody>
      </p:sp>
      <p:cxnSp>
        <p:nvCxnSpPr>
          <p:cNvPr id="188" name="Connettore 2 187"/>
          <p:cNvCxnSpPr>
            <a:stCxn id="178" idx="0"/>
          </p:cNvCxnSpPr>
          <p:nvPr/>
        </p:nvCxnSpPr>
        <p:spPr>
          <a:xfrm flipH="1" flipV="1">
            <a:off x="5659007" y="2832654"/>
            <a:ext cx="2311377" cy="423299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tailEnd type="arrow"/>
          </a:ln>
          <a:effectLst/>
        </p:spPr>
      </p:cxnSp>
      <p:sp>
        <p:nvSpPr>
          <p:cNvPr id="189" name="Text Box 13"/>
          <p:cNvSpPr txBox="1">
            <a:spLocks noChangeArrowheads="1"/>
          </p:cNvSpPr>
          <p:nvPr/>
        </p:nvSpPr>
        <p:spPr bwMode="auto">
          <a:xfrm>
            <a:off x="3457" y="6565612"/>
            <a:ext cx="6900672" cy="292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FF"/>
                </a:solidFill>
              </a:rPr>
              <a:t>Daniele </a:t>
            </a:r>
            <a:r>
              <a:rPr lang="en-US" sz="1600" b="1" dirty="0" err="1">
                <a:solidFill>
                  <a:srgbClr val="FFFFFF"/>
                </a:solidFill>
              </a:rPr>
              <a:t>Dell’Aquila</a:t>
            </a:r>
            <a:r>
              <a:rPr lang="en-US" sz="1600" b="1" dirty="0">
                <a:solidFill>
                  <a:srgbClr val="FFFFFF"/>
                </a:solidFill>
              </a:rPr>
              <a:t> (dellaquila.daniele@gmail.com) – Galveston, May 15</a:t>
            </a:r>
            <a:r>
              <a:rPr lang="en-US" sz="1600" b="1" baseline="30000" dirty="0">
                <a:solidFill>
                  <a:srgbClr val="FFFFFF"/>
                </a:solidFill>
              </a:rPr>
              <a:t>th</a:t>
            </a:r>
            <a:r>
              <a:rPr lang="en-US" sz="1600" b="1" dirty="0">
                <a:solidFill>
                  <a:srgbClr val="FFFFFF"/>
                </a:solidFill>
              </a:rPr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888044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  <p:bldP spid="150" grpId="0" animBg="1"/>
      <p:bldP spid="151" grpId="0"/>
      <p:bldP spid="153" grpId="0" animBg="1"/>
      <p:bldP spid="154" grpId="0" animBg="1"/>
      <p:bldP spid="155" grpId="0"/>
      <p:bldP spid="156" grpId="0" animBg="1"/>
      <p:bldP spid="157" grpId="0"/>
      <p:bldP spid="158" grpId="0"/>
      <p:bldP spid="161" grpId="0" animBg="1"/>
      <p:bldP spid="162" grpId="0"/>
      <p:bldP spid="163" grpId="0" animBg="1"/>
      <p:bldP spid="164" grpId="0"/>
      <p:bldP spid="165" grpId="0"/>
      <p:bldP spid="167" grpId="0" animBg="1"/>
      <p:bldP spid="168" grpId="0" animBg="1"/>
      <p:bldP spid="169" grpId="0"/>
      <p:bldP spid="170" grpId="0" animBg="1"/>
      <p:bldP spid="171" grpId="0"/>
      <p:bldP spid="172" grpId="0" animBg="1"/>
      <p:bldP spid="173" grpId="0"/>
      <p:bldP spid="174" grpId="0"/>
      <p:bldP spid="177" grpId="0" animBg="1"/>
      <p:bldP spid="178" grpId="0"/>
      <p:bldP spid="179" grpId="0" animBg="1"/>
      <p:bldP spid="180" grpId="0"/>
      <p:bldP spid="181" grpId="0" animBg="1"/>
      <p:bldP spid="182" grpId="0"/>
      <p:bldP spid="183" grpId="0" animBg="1"/>
      <p:bldP spid="184" grpId="0" animBg="1"/>
      <p:bldP spid="185" grpId="0" animBg="1"/>
      <p:bldP spid="186" grpId="0" animBg="1"/>
      <p:bldP spid="18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Arc 3"/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5" name="Arc 4"/>
          <p:cNvSpPr>
            <a:spLocks/>
          </p:cNvSpPr>
          <p:nvPr/>
        </p:nvSpPr>
        <p:spPr bwMode="auto">
          <a:xfrm rot="16200000" flipV="1">
            <a:off x="4392000" y="2106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5400000" scaled="0"/>
          </a:gradFill>
          <a:ln w="38100" cap="flat" cmpd="sng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 rot="-5400000">
            <a:off x="-2642422" y="3026664"/>
            <a:ext cx="56541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 err="1" smtClean="0">
                <a:solidFill>
                  <a:srgbClr val="0000FF"/>
                </a:solidFill>
                <a:latin typeface="Times New Roman" pitchFamily="18" charset="0"/>
              </a:rPr>
              <a:t>Univ</a:t>
            </a:r>
            <a:r>
              <a:rPr lang="it-IT" b="1" dirty="0" smtClean="0">
                <a:solidFill>
                  <a:srgbClr val="0000FF"/>
                </a:solidFill>
                <a:latin typeface="Times New Roman" pitchFamily="18" charset="0"/>
              </a:rPr>
              <a:t>. degli Studi di Napoli Federico II &amp; INFN - Napoli</a:t>
            </a:r>
            <a:endParaRPr lang="it-IT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2195736" y="8092"/>
            <a:ext cx="6933387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baseline="30000" dirty="0" smtClean="0">
                <a:solidFill>
                  <a:schemeClr val="bg1"/>
                </a:solidFill>
              </a:rPr>
              <a:t>12</a:t>
            </a:r>
            <a:r>
              <a:rPr lang="en-US" sz="2000" b="1" dirty="0" smtClean="0">
                <a:solidFill>
                  <a:schemeClr val="bg1"/>
                </a:solidFill>
              </a:rPr>
              <a:t>C structure via the 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14</a:t>
            </a:r>
            <a:r>
              <a:rPr lang="en-US" sz="2000" b="1" dirty="0" smtClean="0">
                <a:solidFill>
                  <a:schemeClr val="bg1"/>
                </a:solidFill>
              </a:rPr>
              <a:t>N(</a:t>
            </a:r>
            <a:r>
              <a:rPr lang="en-US" sz="2000" b="1" dirty="0" err="1" smtClean="0">
                <a:solidFill>
                  <a:schemeClr val="bg1"/>
                </a:solidFill>
              </a:rPr>
              <a:t>d,</a:t>
            </a:r>
            <a:r>
              <a:rPr lang="en-US" sz="2000" b="1" dirty="0" err="1" smtClean="0">
                <a:solidFill>
                  <a:schemeClr val="bg1"/>
                </a:solidFill>
                <a:latin typeface="Symbol" pitchFamily="18" charset="2"/>
              </a:rPr>
              <a:t>a</a:t>
            </a:r>
            <a:r>
              <a:rPr lang="en-US" sz="2000" b="1" dirty="0" smtClean="0">
                <a:solidFill>
                  <a:schemeClr val="bg1"/>
                </a:solidFill>
              </a:rPr>
              <a:t>) reaction: the HOYLE experiment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8" name="Text Box 13"/>
          <p:cNvSpPr txBox="1">
            <a:spLocks noChangeArrowheads="1"/>
          </p:cNvSpPr>
          <p:nvPr/>
        </p:nvSpPr>
        <p:spPr bwMode="auto">
          <a:xfrm>
            <a:off x="3457" y="6565612"/>
            <a:ext cx="6949275" cy="292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FF"/>
                </a:solidFill>
              </a:rPr>
              <a:t>Daniele </a:t>
            </a:r>
            <a:r>
              <a:rPr lang="en-US" sz="1600" b="1" dirty="0" err="1">
                <a:solidFill>
                  <a:srgbClr val="FFFFFF"/>
                </a:solidFill>
              </a:rPr>
              <a:t>Dell’Aquila</a:t>
            </a:r>
            <a:r>
              <a:rPr lang="en-US" sz="1600" b="1" dirty="0">
                <a:solidFill>
                  <a:srgbClr val="FFFFFF"/>
                </a:solidFill>
              </a:rPr>
              <a:t> (dellaquila@na.infn.it) – </a:t>
            </a:r>
            <a:r>
              <a:rPr lang="en-US" sz="1600" b="1" dirty="0" err="1">
                <a:solidFill>
                  <a:srgbClr val="FFFFFF"/>
                </a:solidFill>
              </a:rPr>
              <a:t>Cocoyoc</a:t>
            </a:r>
            <a:r>
              <a:rPr lang="en-US" sz="1600" b="1" dirty="0">
                <a:solidFill>
                  <a:srgbClr val="FFFFFF"/>
                </a:solidFill>
              </a:rPr>
              <a:t> (Mexico), January 6</a:t>
            </a:r>
            <a:r>
              <a:rPr lang="en-US" sz="1600" b="1" baseline="30000" dirty="0">
                <a:solidFill>
                  <a:srgbClr val="FFFFFF"/>
                </a:solidFill>
              </a:rPr>
              <a:t>th</a:t>
            </a:r>
            <a:r>
              <a:rPr lang="en-US" sz="1600" b="1" dirty="0">
                <a:solidFill>
                  <a:srgbClr val="FFFFFF"/>
                </a:solidFill>
              </a:rPr>
              <a:t> 2017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067" y="953413"/>
            <a:ext cx="4489865" cy="508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463550"/>
            <a:ext cx="6038850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5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uppo 44"/>
          <p:cNvGrpSpPr/>
          <p:nvPr/>
        </p:nvGrpSpPr>
        <p:grpSpPr>
          <a:xfrm>
            <a:off x="539552" y="1700808"/>
            <a:ext cx="6316943" cy="4103485"/>
            <a:chOff x="467544" y="831312"/>
            <a:chExt cx="6316943" cy="4103485"/>
          </a:xfrm>
        </p:grpSpPr>
        <p:pic>
          <p:nvPicPr>
            <p:cNvPr id="46" name="Picture 4" descr="C:\Dropbox\Daniele-Ivano\Articoli\NIM_Oscar\Articolo\Figure\ssss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27235">
              <a:off x="2182052" y="1752187"/>
              <a:ext cx="4602435" cy="3182610"/>
            </a:xfrm>
            <a:prstGeom prst="rect">
              <a:avLst/>
            </a:prstGeom>
            <a:noFill/>
            <a:scene3d>
              <a:camera prst="orthographicFront">
                <a:rot lat="808676" lon="2383988" rev="33819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3" descr="C:\Dropbox\Daniele-Ivano\Articoli\NIM_Oscar\Articolo\Figure\schematico_label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50" r="20150"/>
            <a:stretch/>
          </p:blipFill>
          <p:spPr bwMode="auto">
            <a:xfrm>
              <a:off x="467544" y="831312"/>
              <a:ext cx="2895245" cy="3317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Arc 3"/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5" name="Arc 4"/>
          <p:cNvSpPr>
            <a:spLocks/>
          </p:cNvSpPr>
          <p:nvPr/>
        </p:nvSpPr>
        <p:spPr bwMode="auto">
          <a:xfrm rot="16200000" flipV="1">
            <a:off x="4392000" y="2106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5400000" scaled="0"/>
          </a:gradFill>
          <a:ln w="38100" cap="flat" cmpd="sng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123728" y="8092"/>
            <a:ext cx="7005395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bg1"/>
                </a:solidFill>
              </a:rPr>
              <a:t>Development of new generation </a:t>
            </a:r>
            <a:r>
              <a:rPr lang="en-US" sz="2000" b="1" dirty="0" err="1" smtClean="0">
                <a:solidFill>
                  <a:schemeClr val="bg1"/>
                </a:solidFill>
              </a:rPr>
              <a:t>hodoscopes</a:t>
            </a:r>
            <a:r>
              <a:rPr lang="en-US" sz="2000" b="1" dirty="0" smtClean="0">
                <a:solidFill>
                  <a:schemeClr val="bg1"/>
                </a:solidFill>
              </a:rPr>
              <a:t>: OSCAR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 rot="-5400000">
            <a:off x="-2530178" y="3026664"/>
            <a:ext cx="54296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 err="1" smtClean="0">
                <a:solidFill>
                  <a:srgbClr val="0000FF"/>
                </a:solidFill>
                <a:latin typeface="Times New Roman" pitchFamily="18" charset="0"/>
              </a:rPr>
              <a:t>Univ</a:t>
            </a:r>
            <a:r>
              <a:rPr lang="it-IT" b="1" dirty="0" smtClean="0">
                <a:solidFill>
                  <a:srgbClr val="0000FF"/>
                </a:solidFill>
                <a:latin typeface="Times New Roman" pitchFamily="18" charset="0"/>
              </a:rPr>
              <a:t>. di Napoli Federico II &amp; </a:t>
            </a:r>
            <a:r>
              <a:rPr lang="it-IT" b="1" dirty="0" err="1" smtClean="0">
                <a:solidFill>
                  <a:srgbClr val="0000FF"/>
                </a:solidFill>
                <a:latin typeface="Times New Roman" pitchFamily="18" charset="0"/>
              </a:rPr>
              <a:t>Université</a:t>
            </a:r>
            <a:r>
              <a:rPr lang="it-IT" b="1" dirty="0" smtClean="0">
                <a:solidFill>
                  <a:srgbClr val="0000FF"/>
                </a:solidFill>
                <a:latin typeface="Times New Roman" pitchFamily="18" charset="0"/>
              </a:rPr>
              <a:t> Paris-</a:t>
            </a:r>
            <a:r>
              <a:rPr lang="it-IT" b="1" dirty="0" err="1" smtClean="0">
                <a:solidFill>
                  <a:srgbClr val="0000FF"/>
                </a:solidFill>
                <a:latin typeface="Times New Roman" pitchFamily="18" charset="0"/>
              </a:rPr>
              <a:t>Saclay</a:t>
            </a:r>
            <a:endParaRPr lang="it-IT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3457" y="6565612"/>
            <a:ext cx="6196312" cy="292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FF"/>
                </a:solidFill>
              </a:rPr>
              <a:t>Daniele </a:t>
            </a:r>
            <a:r>
              <a:rPr lang="en-US" sz="1600" b="1" dirty="0" err="1">
                <a:solidFill>
                  <a:srgbClr val="FFFFFF"/>
                </a:solidFill>
              </a:rPr>
              <a:t>Dell’Aquila</a:t>
            </a:r>
            <a:r>
              <a:rPr lang="en-US" sz="1600" b="1" dirty="0">
                <a:solidFill>
                  <a:srgbClr val="FFFFFF"/>
                </a:solidFill>
              </a:rPr>
              <a:t> (dellaquila@na.infn.it) - Napoli, November 3</a:t>
            </a:r>
            <a:r>
              <a:rPr lang="en-US" sz="1600" b="1" baseline="30000" dirty="0">
                <a:solidFill>
                  <a:srgbClr val="FFFFFF"/>
                </a:solidFill>
              </a:rPr>
              <a:t>rd</a:t>
            </a:r>
            <a:r>
              <a:rPr lang="en-US" sz="1600" b="1" dirty="0">
                <a:solidFill>
                  <a:srgbClr val="FFFFFF"/>
                </a:solidFill>
              </a:rPr>
              <a:t> 2016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683568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44" name="Text Box 11"/>
          <p:cNvSpPr txBox="1">
            <a:spLocks noChangeArrowheads="1"/>
          </p:cNvSpPr>
          <p:nvPr/>
        </p:nvSpPr>
        <p:spPr bwMode="auto">
          <a:xfrm>
            <a:off x="575468" y="404664"/>
            <a:ext cx="79930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it-IT" sz="1600" b="1" dirty="0" smtClean="0">
                <a:solidFill>
                  <a:srgbClr val="FF0000"/>
                </a:solidFill>
                <a:sym typeface="Wingdings" pitchFamily="2" charset="2"/>
              </a:rPr>
              <a:t>OSCAR</a:t>
            </a:r>
            <a:r>
              <a:rPr lang="it-IT" sz="1600" b="1" dirty="0" smtClean="0">
                <a:sym typeface="Wingdings" pitchFamily="2" charset="2"/>
              </a:rPr>
              <a:t>: </a:t>
            </a:r>
            <a:r>
              <a:rPr lang="it-IT" sz="1600" b="1" dirty="0" smtClean="0">
                <a:solidFill>
                  <a:srgbClr val="FF0000"/>
                </a:solidFill>
                <a:sym typeface="Wingdings" pitchFamily="2" charset="2"/>
              </a:rPr>
              <a:t>O</a:t>
            </a:r>
            <a:r>
              <a:rPr lang="it-IT" sz="1600" b="1" dirty="0" smtClean="0">
                <a:sym typeface="Wingdings" pitchFamily="2" charset="2"/>
              </a:rPr>
              <a:t>doscopio di </a:t>
            </a:r>
            <a:r>
              <a:rPr lang="it-IT" sz="1600" b="1" dirty="0" smtClean="0">
                <a:solidFill>
                  <a:srgbClr val="FF0000"/>
                </a:solidFill>
                <a:sym typeface="Wingdings" pitchFamily="2" charset="2"/>
              </a:rPr>
              <a:t>S</a:t>
            </a:r>
            <a:r>
              <a:rPr lang="it-IT" sz="1600" b="1" dirty="0" smtClean="0">
                <a:sym typeface="Wingdings" pitchFamily="2" charset="2"/>
              </a:rPr>
              <a:t>ilici per le </a:t>
            </a:r>
            <a:r>
              <a:rPr lang="it-IT" sz="1600" b="1" dirty="0" smtClean="0">
                <a:solidFill>
                  <a:srgbClr val="FF0000"/>
                </a:solidFill>
                <a:sym typeface="Wingdings" pitchFamily="2" charset="2"/>
              </a:rPr>
              <a:t>C</a:t>
            </a:r>
            <a:r>
              <a:rPr lang="it-IT" sz="1600" b="1" dirty="0" smtClean="0">
                <a:sym typeface="Wingdings" pitchFamily="2" charset="2"/>
              </a:rPr>
              <a:t>orrelazioni e le </a:t>
            </a:r>
            <a:r>
              <a:rPr lang="it-IT" sz="1600" b="1" dirty="0" smtClean="0">
                <a:solidFill>
                  <a:srgbClr val="FF0000"/>
                </a:solidFill>
                <a:sym typeface="Wingdings" pitchFamily="2" charset="2"/>
              </a:rPr>
              <a:t>A</a:t>
            </a:r>
            <a:r>
              <a:rPr lang="it-IT" sz="1600" b="1" dirty="0" smtClean="0">
                <a:sym typeface="Wingdings" pitchFamily="2" charset="2"/>
              </a:rPr>
              <a:t>nalisi di </a:t>
            </a:r>
            <a:r>
              <a:rPr lang="it-IT" sz="1600" b="1" dirty="0" smtClean="0">
                <a:solidFill>
                  <a:srgbClr val="FF0000"/>
                </a:solidFill>
                <a:sym typeface="Wingdings" pitchFamily="2" charset="2"/>
              </a:rPr>
              <a:t>R</a:t>
            </a:r>
            <a:r>
              <a:rPr lang="it-IT" sz="1600" b="1" dirty="0" smtClean="0">
                <a:sym typeface="Wingdings" pitchFamily="2" charset="2"/>
              </a:rPr>
              <a:t>eazioni</a:t>
            </a:r>
            <a:endParaRPr lang="it-IT" sz="1600" b="1" dirty="0">
              <a:sym typeface="Wingdings" pitchFamily="2" charset="2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75468" y="811561"/>
            <a:ext cx="8154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A new </a:t>
            </a:r>
            <a:r>
              <a:rPr lang="it-IT" sz="1600" dirty="0" err="1" smtClean="0"/>
              <a:t>hodoscope</a:t>
            </a:r>
            <a:r>
              <a:rPr lang="it-IT" sz="1600" dirty="0" smtClean="0"/>
              <a:t> for the </a:t>
            </a:r>
            <a:r>
              <a:rPr lang="it-IT" sz="1600" dirty="0" err="1" smtClean="0"/>
              <a:t>analysis</a:t>
            </a:r>
            <a:r>
              <a:rPr lang="it-IT" sz="1600" dirty="0" smtClean="0"/>
              <a:t> of </a:t>
            </a:r>
            <a:r>
              <a:rPr lang="it-IT" sz="1600" dirty="0" err="1" smtClean="0"/>
              <a:t>nuclear</a:t>
            </a:r>
            <a:r>
              <a:rPr lang="it-IT" sz="1600" dirty="0" smtClean="0"/>
              <a:t> </a:t>
            </a:r>
            <a:r>
              <a:rPr lang="it-IT" sz="1600" dirty="0" err="1" smtClean="0"/>
              <a:t>reactions</a:t>
            </a:r>
            <a:r>
              <a:rPr lang="it-IT" sz="1600" dirty="0" smtClean="0"/>
              <a:t>.</a:t>
            </a:r>
          </a:p>
          <a:p>
            <a:r>
              <a:rPr lang="it-IT" sz="1600" dirty="0" smtClean="0"/>
              <a:t>SSSSD (20</a:t>
            </a:r>
            <a:r>
              <a:rPr lang="it-IT" sz="1600" dirty="0" smtClean="0">
                <a:latin typeface="Symbol" pitchFamily="18" charset="2"/>
              </a:rPr>
              <a:t>m</a:t>
            </a:r>
            <a:r>
              <a:rPr lang="it-IT" sz="1600" dirty="0" smtClean="0"/>
              <a:t>m, 16 </a:t>
            </a:r>
            <a:r>
              <a:rPr lang="it-IT" sz="1600" dirty="0" err="1" smtClean="0"/>
              <a:t>strips</a:t>
            </a:r>
            <a:r>
              <a:rPr lang="it-IT" sz="1600" dirty="0"/>
              <a:t> </a:t>
            </a:r>
            <a:r>
              <a:rPr lang="it-IT" sz="1600" dirty="0" smtClean="0"/>
              <a:t>3mm + 0.125mm </a:t>
            </a:r>
            <a:r>
              <a:rPr lang="it-IT" sz="1600" dirty="0" err="1" smtClean="0"/>
              <a:t>interstrip</a:t>
            </a:r>
            <a:r>
              <a:rPr lang="it-IT" sz="1600" dirty="0" smtClean="0"/>
              <a:t>) + 16 </a:t>
            </a:r>
            <a:r>
              <a:rPr lang="it-IT" sz="1600" dirty="0" err="1" smtClean="0"/>
              <a:t>silicon</a:t>
            </a:r>
            <a:r>
              <a:rPr lang="it-IT" sz="1600" dirty="0" smtClean="0"/>
              <a:t> </a:t>
            </a:r>
            <a:r>
              <a:rPr lang="it-IT" sz="1600" dirty="0" err="1" smtClean="0"/>
              <a:t>pads</a:t>
            </a:r>
            <a:endParaRPr lang="it-IT" sz="1600" dirty="0" smtClean="0"/>
          </a:p>
          <a:p>
            <a:endParaRPr lang="it-IT" sz="1600" dirty="0"/>
          </a:p>
        </p:txBody>
      </p:sp>
      <p:cxnSp>
        <p:nvCxnSpPr>
          <p:cNvPr id="51" name="Connettore 2 50"/>
          <p:cNvCxnSpPr/>
          <p:nvPr/>
        </p:nvCxnSpPr>
        <p:spPr>
          <a:xfrm flipH="1" flipV="1">
            <a:off x="2534610" y="2996952"/>
            <a:ext cx="1101286" cy="576064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2" name="Picture 2" descr="C:\Dropbox\Daniele-Ivano\Articoli\NIM_Oscar\Articolo\Figure\fototot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30"/>
          <a:stretch/>
        </p:blipFill>
        <p:spPr bwMode="auto">
          <a:xfrm>
            <a:off x="6012160" y="1628800"/>
            <a:ext cx="2717632" cy="278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5885839" y="4869160"/>
            <a:ext cx="32581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/>
              <a:t>Developed</a:t>
            </a:r>
            <a:r>
              <a:rPr lang="it-IT" sz="1600" dirty="0" smtClean="0"/>
              <a:t> with the INFN-Napoli SER.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600" dirty="0" smtClean="0"/>
              <a:t>Plug-and-play </a:t>
            </a:r>
            <a:r>
              <a:rPr lang="it-IT" sz="1600" dirty="0" err="1" smtClean="0"/>
              <a:t>connections</a:t>
            </a:r>
            <a:endParaRPr lang="it-IT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it-IT" sz="1600" dirty="0" smtClean="0"/>
              <a:t>on-</a:t>
            </a:r>
            <a:r>
              <a:rPr lang="it-IT" sz="1600" dirty="0" err="1" smtClean="0"/>
              <a:t>board</a:t>
            </a:r>
            <a:r>
              <a:rPr lang="it-IT" sz="1600" dirty="0" smtClean="0"/>
              <a:t> </a:t>
            </a:r>
            <a:r>
              <a:rPr lang="it-IT" sz="1600" dirty="0" err="1" smtClean="0"/>
              <a:t>pre-amplifiers</a:t>
            </a:r>
            <a:endParaRPr lang="it-IT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it-IT" sz="1600" dirty="0" smtClean="0"/>
              <a:t>modular and compact detector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600" dirty="0" err="1" smtClean="0"/>
              <a:t>low</a:t>
            </a:r>
            <a:r>
              <a:rPr lang="it-IT" sz="1600" dirty="0" smtClean="0"/>
              <a:t> cross-talk </a:t>
            </a:r>
            <a:r>
              <a:rPr lang="it-IT" sz="1600" dirty="0" err="1" smtClean="0"/>
              <a:t>levels</a:t>
            </a:r>
            <a:r>
              <a:rPr lang="it-IT" sz="1600" dirty="0" smtClean="0"/>
              <a:t> and high </a:t>
            </a:r>
            <a:r>
              <a:rPr lang="it-IT" sz="1600" dirty="0" err="1" smtClean="0"/>
              <a:t>resolutions</a:t>
            </a:r>
            <a:endParaRPr lang="it-IT" sz="1600" dirty="0" smtClean="0"/>
          </a:p>
        </p:txBody>
      </p:sp>
    </p:spTree>
    <p:extLst>
      <p:ext uri="{BB962C8B-B14F-4D97-AF65-F5344CB8AC3E}">
        <p14:creationId xmlns:p14="http://schemas.microsoft.com/office/powerpoint/2010/main" val="276132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Arc 3"/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5" name="Arc 4"/>
          <p:cNvSpPr>
            <a:spLocks/>
          </p:cNvSpPr>
          <p:nvPr/>
        </p:nvSpPr>
        <p:spPr bwMode="auto">
          <a:xfrm rot="16200000" flipV="1">
            <a:off x="4392000" y="2106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5400000" scaled="0"/>
          </a:gradFill>
          <a:ln w="38100" cap="flat" cmpd="sng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123728" y="8092"/>
            <a:ext cx="7005395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bg1"/>
                </a:solidFill>
              </a:rPr>
              <a:t>Development of new generation </a:t>
            </a:r>
            <a:r>
              <a:rPr lang="en-US" sz="2000" b="1" dirty="0" err="1" smtClean="0">
                <a:solidFill>
                  <a:schemeClr val="bg1"/>
                </a:solidFill>
              </a:rPr>
              <a:t>hodoscopes</a:t>
            </a:r>
            <a:r>
              <a:rPr lang="en-US" sz="2000" b="1" dirty="0" smtClean="0">
                <a:solidFill>
                  <a:schemeClr val="bg1"/>
                </a:solidFill>
              </a:rPr>
              <a:t>: OSCAR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 rot="-5400000">
            <a:off x="-2530178" y="3026664"/>
            <a:ext cx="54296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 err="1" smtClean="0">
                <a:solidFill>
                  <a:srgbClr val="0000FF"/>
                </a:solidFill>
                <a:latin typeface="Times New Roman" pitchFamily="18" charset="0"/>
              </a:rPr>
              <a:t>Univ</a:t>
            </a:r>
            <a:r>
              <a:rPr lang="it-IT" b="1" dirty="0" smtClean="0">
                <a:solidFill>
                  <a:srgbClr val="0000FF"/>
                </a:solidFill>
                <a:latin typeface="Times New Roman" pitchFamily="18" charset="0"/>
              </a:rPr>
              <a:t>. di Napoli Federico II &amp; </a:t>
            </a:r>
            <a:r>
              <a:rPr lang="it-IT" b="1" dirty="0" err="1" smtClean="0">
                <a:solidFill>
                  <a:srgbClr val="0000FF"/>
                </a:solidFill>
                <a:latin typeface="Times New Roman" pitchFamily="18" charset="0"/>
              </a:rPr>
              <a:t>Université</a:t>
            </a:r>
            <a:r>
              <a:rPr lang="it-IT" b="1" dirty="0" smtClean="0">
                <a:solidFill>
                  <a:srgbClr val="0000FF"/>
                </a:solidFill>
                <a:latin typeface="Times New Roman" pitchFamily="18" charset="0"/>
              </a:rPr>
              <a:t> Paris-</a:t>
            </a:r>
            <a:r>
              <a:rPr lang="it-IT" b="1" dirty="0" err="1" smtClean="0">
                <a:solidFill>
                  <a:srgbClr val="0000FF"/>
                </a:solidFill>
                <a:latin typeface="Times New Roman" pitchFamily="18" charset="0"/>
              </a:rPr>
              <a:t>Saclay</a:t>
            </a:r>
            <a:endParaRPr lang="it-IT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3457" y="6565612"/>
            <a:ext cx="6196312" cy="292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FF"/>
                </a:solidFill>
              </a:rPr>
              <a:t>Daniele </a:t>
            </a:r>
            <a:r>
              <a:rPr lang="en-US" sz="1600" b="1" dirty="0" err="1">
                <a:solidFill>
                  <a:srgbClr val="FFFFFF"/>
                </a:solidFill>
              </a:rPr>
              <a:t>Dell’Aquila</a:t>
            </a:r>
            <a:r>
              <a:rPr lang="en-US" sz="1600" b="1" dirty="0">
                <a:solidFill>
                  <a:srgbClr val="FFFFFF"/>
                </a:solidFill>
              </a:rPr>
              <a:t> (dellaquila@na.infn.it) - Napoli, November 3</a:t>
            </a:r>
            <a:r>
              <a:rPr lang="en-US" sz="1600" b="1" baseline="30000" dirty="0">
                <a:solidFill>
                  <a:srgbClr val="FFFFFF"/>
                </a:solidFill>
              </a:rPr>
              <a:t>rd</a:t>
            </a:r>
            <a:r>
              <a:rPr lang="en-US" sz="1600" b="1" dirty="0">
                <a:solidFill>
                  <a:srgbClr val="FFFFFF"/>
                </a:solidFill>
              </a:rPr>
              <a:t> 2016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81" y="980728"/>
            <a:ext cx="4041127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95536" y="332656"/>
            <a:ext cx="79930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it-IT" sz="1600" b="1" dirty="0" smtClean="0">
                <a:sym typeface="Wingdings" pitchFamily="2" charset="2"/>
              </a:rPr>
              <a:t>TEST di OSCAR ai LNS: </a:t>
            </a:r>
            <a:r>
              <a:rPr lang="it-IT" sz="1600" b="1" baseline="30000" dirty="0" smtClean="0">
                <a:sym typeface="Wingdings" pitchFamily="2" charset="2"/>
              </a:rPr>
              <a:t>40,48</a:t>
            </a:r>
            <a:r>
              <a:rPr lang="it-IT" sz="1600" b="1" dirty="0" smtClean="0">
                <a:sym typeface="Wingdings" pitchFamily="2" charset="2"/>
              </a:rPr>
              <a:t>Ca+</a:t>
            </a:r>
            <a:r>
              <a:rPr lang="it-IT" sz="1600" b="1" baseline="30000" dirty="0" smtClean="0">
                <a:sym typeface="Wingdings" pitchFamily="2" charset="2"/>
              </a:rPr>
              <a:t>40,48</a:t>
            </a:r>
            <a:r>
              <a:rPr lang="it-IT" sz="1600" b="1" dirty="0" smtClean="0">
                <a:sym typeface="Wingdings" pitchFamily="2" charset="2"/>
              </a:rPr>
              <a:t>Ca </a:t>
            </a:r>
            <a:r>
              <a:rPr lang="it-IT" sz="1600" b="1" dirty="0" err="1" smtClean="0">
                <a:sym typeface="Wingdings" pitchFamily="2" charset="2"/>
              </a:rPr>
              <a:t>at</a:t>
            </a:r>
            <a:r>
              <a:rPr lang="it-IT" sz="1600" b="1" dirty="0" smtClean="0">
                <a:sym typeface="Wingdings" pitchFamily="2" charset="2"/>
              </a:rPr>
              <a:t> 35 A </a:t>
            </a:r>
            <a:r>
              <a:rPr lang="it-IT" sz="1600" b="1" dirty="0" err="1" smtClean="0">
                <a:sym typeface="Wingdings" pitchFamily="2" charset="2"/>
              </a:rPr>
              <a:t>MeV</a:t>
            </a:r>
            <a:r>
              <a:rPr lang="it-IT" sz="1600" b="1" dirty="0" smtClean="0">
                <a:sym typeface="Wingdings" pitchFamily="2" charset="2"/>
              </a:rPr>
              <a:t>, 52</a:t>
            </a:r>
            <a:r>
              <a:rPr lang="it-IT" sz="1600" b="1" baseline="30000" dirty="0" smtClean="0">
                <a:sym typeface="Wingdings" pitchFamily="2" charset="2"/>
              </a:rPr>
              <a:t>o</a:t>
            </a:r>
            <a:r>
              <a:rPr lang="it-IT" sz="1600" b="1" dirty="0" smtClean="0">
                <a:sym typeface="Wingdings" pitchFamily="2" charset="2"/>
              </a:rPr>
              <a:t> LAB</a:t>
            </a:r>
            <a:endParaRPr lang="it-IT" sz="1600" b="1" dirty="0">
              <a:sym typeface="Wingdings" pitchFamily="2" charset="2"/>
            </a:endParaRPr>
          </a:p>
        </p:txBody>
      </p:sp>
      <p:grpSp>
        <p:nvGrpSpPr>
          <p:cNvPr id="10" name="Gruppo 9"/>
          <p:cNvGrpSpPr/>
          <p:nvPr/>
        </p:nvGrpSpPr>
        <p:grpSpPr>
          <a:xfrm>
            <a:off x="4860032" y="1052736"/>
            <a:ext cx="3955964" cy="2808312"/>
            <a:chOff x="4283968" y="3123453"/>
            <a:chExt cx="4792116" cy="3401891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3123453"/>
              <a:ext cx="4792116" cy="34018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CasellaDiTesto 11"/>
            <p:cNvSpPr txBox="1"/>
            <p:nvPr/>
          </p:nvSpPr>
          <p:spPr>
            <a:xfrm>
              <a:off x="6084168" y="4653136"/>
              <a:ext cx="6655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Ca+Ca</a:t>
              </a:r>
              <a:endParaRPr lang="it-IT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5220072" y="3356992"/>
              <a:ext cx="8467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 smtClean="0">
                  <a:solidFill>
                    <a:srgbClr val="0000FF"/>
                  </a:solidFill>
                  <a:latin typeface="Symbol" pitchFamily="18" charset="2"/>
                </a:rPr>
                <a:t>a</a:t>
              </a:r>
              <a:r>
                <a:rPr lang="it-IT" sz="1200" b="1" dirty="0" smtClean="0">
                  <a:solidFill>
                    <a:srgbClr val="0000FF"/>
                  </a:solidFill>
                </a:rPr>
                <a:t> source</a:t>
              </a:r>
              <a:endParaRPr lang="it-IT" sz="12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2" name="CasellaDiTesto 1"/>
          <p:cNvSpPr txBox="1"/>
          <p:nvPr/>
        </p:nvSpPr>
        <p:spPr>
          <a:xfrm>
            <a:off x="602881" y="3924345"/>
            <a:ext cx="3897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/>
              <a:t>Good</a:t>
            </a:r>
            <a:r>
              <a:rPr lang="it-IT" sz="1600" dirty="0" smtClean="0"/>
              <a:t> </a:t>
            </a:r>
            <a:r>
              <a:rPr lang="it-IT" sz="1600" dirty="0" err="1" smtClean="0"/>
              <a:t>particles</a:t>
            </a:r>
            <a:r>
              <a:rPr lang="it-IT" sz="1600" dirty="0" smtClean="0"/>
              <a:t> </a:t>
            </a:r>
            <a:r>
              <a:rPr lang="it-IT" sz="1600" dirty="0" err="1" smtClean="0"/>
              <a:t>identification</a:t>
            </a:r>
            <a:r>
              <a:rPr lang="it-IT" sz="1600" dirty="0" smtClean="0"/>
              <a:t> up to </a:t>
            </a:r>
            <a:r>
              <a:rPr lang="it-IT" sz="1600" dirty="0" err="1" smtClean="0"/>
              <a:t>lithium</a:t>
            </a:r>
            <a:r>
              <a:rPr lang="it-IT" sz="1600" dirty="0" smtClean="0"/>
              <a:t> </a:t>
            </a:r>
            <a:r>
              <a:rPr lang="it-IT" sz="1600" dirty="0" err="1" smtClean="0"/>
              <a:t>isotopes</a:t>
            </a:r>
            <a:r>
              <a:rPr lang="it-IT" sz="1600" dirty="0" smtClean="0"/>
              <a:t> via the DE-E </a:t>
            </a:r>
            <a:r>
              <a:rPr lang="it-IT" sz="1600" dirty="0" err="1" smtClean="0"/>
              <a:t>technique</a:t>
            </a:r>
            <a:r>
              <a:rPr lang="it-IT" sz="1600" dirty="0" smtClean="0"/>
              <a:t>.</a:t>
            </a:r>
            <a:endParaRPr lang="it-IT" sz="16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860032" y="3996353"/>
            <a:ext cx="42839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/>
              <a:t>Identification</a:t>
            </a:r>
            <a:r>
              <a:rPr lang="it-IT" sz="1600" dirty="0" smtClean="0"/>
              <a:t> of </a:t>
            </a:r>
            <a:r>
              <a:rPr lang="it-IT" sz="1600" dirty="0" err="1" smtClean="0"/>
              <a:t>very</a:t>
            </a:r>
            <a:r>
              <a:rPr lang="it-IT" sz="1600" dirty="0" smtClean="0"/>
              <a:t> </a:t>
            </a:r>
            <a:r>
              <a:rPr lang="it-IT" sz="1600" dirty="0" err="1" smtClean="0"/>
              <a:t>low</a:t>
            </a:r>
            <a:r>
              <a:rPr lang="it-IT" sz="1600" dirty="0" smtClean="0"/>
              <a:t> </a:t>
            </a:r>
            <a:r>
              <a:rPr lang="it-IT" sz="1600" dirty="0" err="1" smtClean="0"/>
              <a:t>energy</a:t>
            </a:r>
            <a:r>
              <a:rPr lang="it-IT" sz="1600" dirty="0" smtClean="0"/>
              <a:t> </a:t>
            </a:r>
            <a:r>
              <a:rPr lang="it-IT" sz="1600" dirty="0" err="1" smtClean="0"/>
              <a:t>particles</a:t>
            </a:r>
            <a:r>
              <a:rPr lang="it-IT" sz="1600" dirty="0" smtClean="0"/>
              <a:t> with </a:t>
            </a:r>
            <a:r>
              <a:rPr lang="it-IT" sz="1600" dirty="0" err="1" smtClean="0"/>
              <a:t>very</a:t>
            </a:r>
            <a:r>
              <a:rPr lang="it-IT" sz="1600" dirty="0" smtClean="0"/>
              <a:t> </a:t>
            </a:r>
            <a:r>
              <a:rPr lang="it-IT" sz="1600" dirty="0" err="1" smtClean="0"/>
              <a:t>good</a:t>
            </a:r>
            <a:r>
              <a:rPr lang="it-IT" sz="1600" dirty="0" smtClean="0"/>
              <a:t> </a:t>
            </a:r>
            <a:r>
              <a:rPr lang="it-IT" sz="1600" dirty="0" err="1" smtClean="0"/>
              <a:t>energy</a:t>
            </a:r>
            <a:r>
              <a:rPr lang="it-IT" sz="1600" dirty="0" smtClean="0"/>
              <a:t> </a:t>
            </a:r>
            <a:r>
              <a:rPr lang="it-IT" sz="1600" dirty="0" err="1" smtClean="0"/>
              <a:t>resolution</a:t>
            </a:r>
            <a:r>
              <a:rPr lang="it-IT" sz="1600" dirty="0" smtClean="0"/>
              <a:t>. (a </a:t>
            </a:r>
            <a:r>
              <a:rPr lang="it-IT" sz="1600" dirty="0" err="1" smtClean="0"/>
              <a:t>dedicated</a:t>
            </a:r>
            <a:r>
              <a:rPr lang="it-IT" sz="1600" dirty="0" smtClean="0"/>
              <a:t> </a:t>
            </a:r>
            <a:r>
              <a:rPr lang="it-IT" sz="1600" dirty="0" err="1" smtClean="0"/>
              <a:t>experiment</a:t>
            </a:r>
            <a:r>
              <a:rPr lang="it-IT" sz="1600" dirty="0" smtClean="0"/>
              <a:t> </a:t>
            </a:r>
            <a:r>
              <a:rPr lang="it-IT" sz="1600" dirty="0" err="1" smtClean="0"/>
              <a:t>has</a:t>
            </a:r>
            <a:r>
              <a:rPr lang="it-IT" sz="1600" dirty="0" smtClean="0"/>
              <a:t> </a:t>
            </a:r>
            <a:r>
              <a:rPr lang="it-IT" sz="1600" dirty="0" err="1" smtClean="0"/>
              <a:t>been</a:t>
            </a:r>
            <a:r>
              <a:rPr lang="it-IT" sz="1600" dirty="0" smtClean="0"/>
              <a:t> </a:t>
            </a:r>
            <a:r>
              <a:rPr lang="it-IT" sz="1600" dirty="0" err="1" smtClean="0"/>
              <a:t>performed</a:t>
            </a:r>
            <a:r>
              <a:rPr lang="it-IT" sz="1600" dirty="0" smtClean="0"/>
              <a:t> </a:t>
            </a:r>
            <a:r>
              <a:rPr lang="it-IT" sz="1600" dirty="0" err="1" smtClean="0"/>
              <a:t>at</a:t>
            </a:r>
            <a:r>
              <a:rPr lang="it-IT" sz="1600" dirty="0" smtClean="0"/>
              <a:t> LNS for </a:t>
            </a:r>
            <a:r>
              <a:rPr lang="it-IT" sz="1600" dirty="0" err="1" smtClean="0"/>
              <a:t>studiyng</a:t>
            </a:r>
            <a:r>
              <a:rPr lang="it-IT" sz="1600" dirty="0" smtClean="0"/>
              <a:t> the </a:t>
            </a:r>
            <a:r>
              <a:rPr lang="it-IT" sz="1600" dirty="0" err="1" smtClean="0"/>
              <a:t>effects</a:t>
            </a:r>
            <a:r>
              <a:rPr lang="it-IT" sz="1600" dirty="0" smtClean="0"/>
              <a:t> of the </a:t>
            </a:r>
            <a:r>
              <a:rPr lang="it-IT" sz="1600" dirty="0" err="1" smtClean="0"/>
              <a:t>silicon</a:t>
            </a:r>
            <a:r>
              <a:rPr lang="it-IT" sz="1600" dirty="0" smtClean="0"/>
              <a:t> non-</a:t>
            </a:r>
            <a:r>
              <a:rPr lang="it-IT" sz="1600" dirty="0" err="1" smtClean="0"/>
              <a:t>uniformity</a:t>
            </a:r>
            <a:r>
              <a:rPr lang="it-IT" sz="1600" dirty="0" smtClean="0"/>
              <a:t> on the </a:t>
            </a:r>
            <a:r>
              <a:rPr lang="it-IT" sz="1600" dirty="0" err="1" smtClean="0"/>
              <a:t>particle</a:t>
            </a:r>
            <a:r>
              <a:rPr lang="it-IT" sz="1600" dirty="0" smtClean="0"/>
              <a:t> </a:t>
            </a:r>
            <a:r>
              <a:rPr lang="it-IT" sz="1600" dirty="0" err="1" smtClean="0"/>
              <a:t>identifications</a:t>
            </a:r>
            <a:r>
              <a:rPr lang="it-IT" sz="1600" dirty="0" smtClean="0"/>
              <a:t> and </a:t>
            </a:r>
            <a:r>
              <a:rPr lang="it-IT" sz="1600" dirty="0" err="1" smtClean="0"/>
              <a:t>energy</a:t>
            </a:r>
            <a:r>
              <a:rPr lang="it-IT" sz="1600" dirty="0" smtClean="0"/>
              <a:t> </a:t>
            </a:r>
            <a:r>
              <a:rPr lang="it-IT" sz="1600" dirty="0" err="1" smtClean="0"/>
              <a:t>resolutions</a:t>
            </a:r>
            <a:r>
              <a:rPr lang="it-IT" sz="1600" dirty="0" smtClean="0"/>
              <a:t>.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57367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17205" y="5301208"/>
            <a:ext cx="9129123" cy="656783"/>
            <a:chOff x="17205" y="5301208"/>
            <a:chExt cx="9129123" cy="656783"/>
          </a:xfrm>
        </p:grpSpPr>
        <p:sp>
          <p:nvSpPr>
            <p:cNvPr id="6" name="Rettangolo 5"/>
            <p:cNvSpPr/>
            <p:nvPr/>
          </p:nvSpPr>
          <p:spPr>
            <a:xfrm>
              <a:off x="17205" y="5301208"/>
              <a:ext cx="9129123" cy="65678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648072" y="5338867"/>
              <a:ext cx="84959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 smtClean="0">
                  <a:solidFill>
                    <a:schemeClr val="bg1"/>
                  </a:solidFill>
                </a:rPr>
                <a:t>A </a:t>
              </a:r>
              <a:r>
                <a:rPr lang="it-IT" sz="1600" b="1" dirty="0" err="1" smtClean="0">
                  <a:solidFill>
                    <a:schemeClr val="bg1"/>
                  </a:solidFill>
                </a:rPr>
                <a:t>route</a:t>
              </a:r>
              <a:r>
                <a:rPr lang="it-IT" sz="1600" b="1" dirty="0" smtClean="0">
                  <a:solidFill>
                    <a:schemeClr val="bg1"/>
                  </a:solidFill>
                </a:rPr>
                <a:t> to SPES </a:t>
              </a:r>
              <a:r>
                <a:rPr lang="it-IT" sz="1600" b="1" dirty="0" smtClean="0">
                  <a:solidFill>
                    <a:schemeClr val="bg1"/>
                  </a:solidFill>
                  <a:sym typeface="Wingdings" pitchFamily="2" charset="2"/>
                </a:rPr>
                <a:t> </a:t>
              </a:r>
              <a:r>
                <a:rPr lang="it-IT" sz="1600" b="1" dirty="0" err="1" smtClean="0">
                  <a:solidFill>
                    <a:schemeClr val="bg1"/>
                  </a:solidFill>
                  <a:sym typeface="Wingdings" pitchFamily="2" charset="2"/>
                </a:rPr>
                <a:t>development</a:t>
              </a:r>
              <a:r>
                <a:rPr lang="it-IT" sz="1600" b="1" dirty="0" smtClean="0">
                  <a:solidFill>
                    <a:schemeClr val="bg1"/>
                  </a:solidFill>
                  <a:sym typeface="Wingdings" pitchFamily="2" charset="2"/>
                </a:rPr>
                <a:t> of high </a:t>
              </a:r>
              <a:r>
                <a:rPr lang="it-IT" sz="1600" b="1" dirty="0" err="1" smtClean="0">
                  <a:solidFill>
                    <a:schemeClr val="bg1"/>
                  </a:solidFill>
                  <a:sym typeface="Wingdings" pitchFamily="2" charset="2"/>
                </a:rPr>
                <a:t>segmentated</a:t>
              </a:r>
              <a:r>
                <a:rPr lang="it-IT" sz="1600" b="1" dirty="0" smtClean="0">
                  <a:solidFill>
                    <a:schemeClr val="bg1"/>
                  </a:solidFill>
                  <a:sym typeface="Wingdings" pitchFamily="2" charset="2"/>
                </a:rPr>
                <a:t> detectors with </a:t>
              </a:r>
              <a:r>
                <a:rPr lang="it-IT" sz="1600" b="1" dirty="0" err="1" smtClean="0">
                  <a:solidFill>
                    <a:schemeClr val="bg1"/>
                  </a:solidFill>
                  <a:sym typeface="Wingdings" pitchFamily="2" charset="2"/>
                </a:rPr>
                <a:t>low</a:t>
              </a:r>
              <a:r>
                <a:rPr lang="it-IT" sz="1600" b="1" dirty="0" smtClean="0">
                  <a:solidFill>
                    <a:schemeClr val="bg1"/>
                  </a:solidFill>
                  <a:sym typeface="Wingdings" pitchFamily="2" charset="2"/>
                </a:rPr>
                <a:t> </a:t>
              </a:r>
              <a:r>
                <a:rPr lang="it-IT" sz="1600" b="1" dirty="0" err="1" smtClean="0">
                  <a:solidFill>
                    <a:schemeClr val="bg1"/>
                  </a:solidFill>
                  <a:sym typeface="Wingdings" pitchFamily="2" charset="2"/>
                </a:rPr>
                <a:t>detection</a:t>
              </a:r>
              <a:r>
                <a:rPr lang="it-IT" sz="1600" b="1" dirty="0" smtClean="0">
                  <a:solidFill>
                    <a:schemeClr val="bg1"/>
                  </a:solidFill>
                  <a:sym typeface="Wingdings" pitchFamily="2" charset="2"/>
                </a:rPr>
                <a:t> </a:t>
              </a:r>
              <a:r>
                <a:rPr lang="it-IT" sz="1600" b="1" dirty="0" err="1" smtClean="0">
                  <a:solidFill>
                    <a:schemeClr val="bg1"/>
                  </a:solidFill>
                  <a:sym typeface="Wingdings" pitchFamily="2" charset="2"/>
                </a:rPr>
                <a:t>thresholds</a:t>
              </a:r>
              <a:r>
                <a:rPr lang="it-IT" sz="1600" b="1" dirty="0" smtClean="0">
                  <a:solidFill>
                    <a:schemeClr val="bg1"/>
                  </a:solidFill>
                  <a:sym typeface="Wingdings" pitchFamily="2" charset="2"/>
                </a:rPr>
                <a:t> and high </a:t>
              </a:r>
              <a:r>
                <a:rPr lang="it-IT" sz="1600" b="1" dirty="0" err="1" smtClean="0">
                  <a:solidFill>
                    <a:schemeClr val="bg1"/>
                  </a:solidFill>
                  <a:sym typeface="Wingdings" pitchFamily="2" charset="2"/>
                </a:rPr>
                <a:t>modularity</a:t>
              </a:r>
              <a:r>
                <a:rPr lang="it-IT" sz="1600" b="1" dirty="0" smtClean="0">
                  <a:solidFill>
                    <a:schemeClr val="bg1"/>
                  </a:solidFill>
                  <a:sym typeface="Wingdings" pitchFamily="2" charset="2"/>
                </a:rPr>
                <a:t>  (</a:t>
              </a:r>
              <a:r>
                <a:rPr lang="it-IT" sz="1600" b="1" dirty="0" err="1" smtClean="0">
                  <a:solidFill>
                    <a:schemeClr val="bg1"/>
                  </a:solidFill>
                  <a:sym typeface="Wingdings" pitchFamily="2" charset="2"/>
                </a:rPr>
                <a:t>ancillary</a:t>
              </a:r>
              <a:r>
                <a:rPr lang="it-IT" sz="1600" b="1" dirty="0" smtClean="0">
                  <a:solidFill>
                    <a:schemeClr val="bg1"/>
                  </a:solidFill>
                  <a:sym typeface="Wingdings" pitchFamily="2" charset="2"/>
                </a:rPr>
                <a:t> detector).</a:t>
              </a:r>
              <a:endParaRPr lang="it-IT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Arc 3"/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5" name="Arc 4"/>
          <p:cNvSpPr>
            <a:spLocks/>
          </p:cNvSpPr>
          <p:nvPr/>
        </p:nvSpPr>
        <p:spPr bwMode="auto">
          <a:xfrm rot="16200000" flipV="1">
            <a:off x="4392000" y="2106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5400000" scaled="0"/>
          </a:gradFill>
          <a:ln w="38100" cap="flat" cmpd="sng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123728" y="8092"/>
            <a:ext cx="7005395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bg1"/>
                </a:solidFill>
              </a:rPr>
              <a:t>Development of new generation </a:t>
            </a:r>
            <a:r>
              <a:rPr lang="en-US" sz="2000" b="1" dirty="0" err="1" smtClean="0">
                <a:solidFill>
                  <a:schemeClr val="bg1"/>
                </a:solidFill>
              </a:rPr>
              <a:t>hodoscopes</a:t>
            </a:r>
            <a:r>
              <a:rPr lang="en-US" sz="2000" b="1" dirty="0" smtClean="0">
                <a:solidFill>
                  <a:schemeClr val="bg1"/>
                </a:solidFill>
              </a:rPr>
              <a:t>: OSCAR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 rot="-5400000">
            <a:off x="-2530178" y="3026664"/>
            <a:ext cx="54296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 err="1" smtClean="0">
                <a:solidFill>
                  <a:srgbClr val="0000FF"/>
                </a:solidFill>
                <a:latin typeface="Times New Roman" pitchFamily="18" charset="0"/>
              </a:rPr>
              <a:t>Univ</a:t>
            </a:r>
            <a:r>
              <a:rPr lang="it-IT" b="1" dirty="0" smtClean="0">
                <a:solidFill>
                  <a:srgbClr val="0000FF"/>
                </a:solidFill>
                <a:latin typeface="Times New Roman" pitchFamily="18" charset="0"/>
              </a:rPr>
              <a:t>. di Napoli Federico II &amp; </a:t>
            </a:r>
            <a:r>
              <a:rPr lang="it-IT" b="1" dirty="0" err="1" smtClean="0">
                <a:solidFill>
                  <a:srgbClr val="0000FF"/>
                </a:solidFill>
                <a:latin typeface="Times New Roman" pitchFamily="18" charset="0"/>
              </a:rPr>
              <a:t>Université</a:t>
            </a:r>
            <a:r>
              <a:rPr lang="it-IT" b="1" dirty="0" smtClean="0">
                <a:solidFill>
                  <a:srgbClr val="0000FF"/>
                </a:solidFill>
                <a:latin typeface="Times New Roman" pitchFamily="18" charset="0"/>
              </a:rPr>
              <a:t> Paris-</a:t>
            </a:r>
            <a:r>
              <a:rPr lang="it-IT" b="1" dirty="0" err="1" smtClean="0">
                <a:solidFill>
                  <a:srgbClr val="0000FF"/>
                </a:solidFill>
                <a:latin typeface="Times New Roman" pitchFamily="18" charset="0"/>
              </a:rPr>
              <a:t>Saclay</a:t>
            </a:r>
            <a:endParaRPr lang="it-IT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3457" y="6565612"/>
            <a:ext cx="6196312" cy="292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FF"/>
                </a:solidFill>
              </a:rPr>
              <a:t>Daniele </a:t>
            </a:r>
            <a:r>
              <a:rPr lang="en-US" sz="1600" b="1" dirty="0" err="1">
                <a:solidFill>
                  <a:srgbClr val="FFFFFF"/>
                </a:solidFill>
              </a:rPr>
              <a:t>Dell’Aquila</a:t>
            </a:r>
            <a:r>
              <a:rPr lang="en-US" sz="1600" b="1" dirty="0">
                <a:solidFill>
                  <a:srgbClr val="FFFFFF"/>
                </a:solidFill>
              </a:rPr>
              <a:t> (dellaquila@na.infn.it) - Napoli, November 3</a:t>
            </a:r>
            <a:r>
              <a:rPr lang="en-US" sz="1600" b="1" baseline="30000" dirty="0">
                <a:solidFill>
                  <a:srgbClr val="FFFFFF"/>
                </a:solidFill>
              </a:rPr>
              <a:t>rd</a:t>
            </a:r>
            <a:r>
              <a:rPr lang="en-US" sz="1600" b="1" dirty="0">
                <a:solidFill>
                  <a:srgbClr val="FFFFFF"/>
                </a:solidFill>
              </a:rPr>
              <a:t> 2016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024" y="847323"/>
            <a:ext cx="6729596" cy="4373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39552" y="404664"/>
            <a:ext cx="8154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Energy </a:t>
            </a:r>
            <a:r>
              <a:rPr lang="it-IT" sz="1600" dirty="0" err="1" smtClean="0"/>
              <a:t>spectra</a:t>
            </a:r>
            <a:r>
              <a:rPr lang="it-IT" sz="1600" dirty="0" smtClean="0"/>
              <a:t> of the </a:t>
            </a:r>
            <a:r>
              <a:rPr lang="it-IT" sz="1600" dirty="0" err="1" smtClean="0"/>
              <a:t>lightest</a:t>
            </a:r>
            <a:r>
              <a:rPr lang="it-IT" sz="1600" dirty="0" smtClean="0"/>
              <a:t> </a:t>
            </a:r>
            <a:r>
              <a:rPr lang="it-IT" sz="1600" dirty="0" err="1" smtClean="0"/>
              <a:t>identified</a:t>
            </a:r>
            <a:r>
              <a:rPr lang="it-IT" sz="1600" dirty="0" smtClean="0"/>
              <a:t> </a:t>
            </a:r>
            <a:r>
              <a:rPr lang="it-IT" sz="1600" dirty="0" err="1" smtClean="0"/>
              <a:t>fragments</a:t>
            </a:r>
            <a:r>
              <a:rPr lang="it-IT" sz="1600" dirty="0" smtClean="0"/>
              <a:t> </a:t>
            </a:r>
            <a:r>
              <a:rPr lang="it-IT" sz="1600" dirty="0" err="1" smtClean="0"/>
              <a:t>obtained</a:t>
            </a:r>
            <a:r>
              <a:rPr lang="it-IT" sz="1600" dirty="0" smtClean="0"/>
              <a:t> in 48Ca+48Ca </a:t>
            </a:r>
            <a:r>
              <a:rPr lang="it-IT" sz="1600" dirty="0" err="1" smtClean="0"/>
              <a:t>collisions</a:t>
            </a:r>
            <a:r>
              <a:rPr lang="it-IT" sz="1600" dirty="0" smtClean="0"/>
              <a:t> </a:t>
            </a:r>
            <a:r>
              <a:rPr lang="it-IT" sz="1600" dirty="0" err="1" smtClean="0"/>
              <a:t>at</a:t>
            </a:r>
            <a:r>
              <a:rPr lang="it-IT" sz="1600" dirty="0" smtClean="0"/>
              <a:t> 35MeV/u</a:t>
            </a:r>
            <a:endParaRPr lang="it-IT" sz="16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580112" y="6093296"/>
            <a:ext cx="3260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to be </a:t>
            </a:r>
            <a:r>
              <a:rPr lang="it-IT" dirty="0" err="1" smtClean="0">
                <a:solidFill>
                  <a:srgbClr val="0070C0"/>
                </a:solidFill>
              </a:rPr>
              <a:t>submitted</a:t>
            </a:r>
            <a:r>
              <a:rPr lang="it-IT" dirty="0" smtClean="0">
                <a:solidFill>
                  <a:srgbClr val="0070C0"/>
                </a:solidFill>
              </a:rPr>
              <a:t> for </a:t>
            </a:r>
            <a:r>
              <a:rPr lang="it-IT" dirty="0" err="1" smtClean="0">
                <a:solidFill>
                  <a:srgbClr val="0070C0"/>
                </a:solidFill>
              </a:rPr>
              <a:t>publication</a:t>
            </a:r>
            <a:r>
              <a:rPr lang="it-IT" dirty="0" smtClean="0">
                <a:solidFill>
                  <a:srgbClr val="0070C0"/>
                </a:solidFill>
              </a:rPr>
              <a:t>…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32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196752"/>
            <a:ext cx="4608512" cy="5589247"/>
          </a:xfrm>
          <a:prstGeom prst="rect">
            <a:avLst/>
          </a:prstGeom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Arc 3"/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5" name="Arc 4"/>
          <p:cNvSpPr>
            <a:spLocks/>
          </p:cNvSpPr>
          <p:nvPr/>
        </p:nvSpPr>
        <p:spPr bwMode="auto">
          <a:xfrm rot="16200000" flipV="1">
            <a:off x="4392000" y="2106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5400000" scaled="0"/>
          </a:gradFill>
          <a:ln w="38100" cap="flat" cmpd="sng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 rot="-5400000">
            <a:off x="-2642422" y="3026664"/>
            <a:ext cx="56541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 pitchFamily="18" charset="0"/>
              </a:rPr>
              <a:t>Istituto Nazionale di Fisica Nucleare - Sezione di Napoli</a:t>
            </a: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2195736" y="8092"/>
            <a:ext cx="6933387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bg1"/>
                </a:solidFill>
              </a:rPr>
              <a:t>A very special case: </a:t>
            </a:r>
            <a:r>
              <a:rPr lang="en-US" sz="2000" b="1" dirty="0">
                <a:solidFill>
                  <a:schemeClr val="bg1"/>
                </a:solidFill>
              </a:rPr>
              <a:t>t</a:t>
            </a:r>
            <a:r>
              <a:rPr lang="en-US" sz="2000" b="1" dirty="0" smtClean="0">
                <a:solidFill>
                  <a:schemeClr val="bg1"/>
                </a:solidFill>
              </a:rPr>
              <a:t>he Hoyle state in 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12</a:t>
            </a:r>
            <a:r>
              <a:rPr lang="en-US" sz="2000" b="1" dirty="0" smtClean="0">
                <a:solidFill>
                  <a:schemeClr val="bg1"/>
                </a:solidFill>
              </a:rPr>
              <a:t>C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8" name="Text Box 13"/>
          <p:cNvSpPr txBox="1">
            <a:spLocks noChangeArrowheads="1"/>
          </p:cNvSpPr>
          <p:nvPr/>
        </p:nvSpPr>
        <p:spPr bwMode="auto">
          <a:xfrm>
            <a:off x="3457" y="6565612"/>
            <a:ext cx="6900672" cy="292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FF"/>
                </a:solidFill>
              </a:rPr>
              <a:t>Daniele </a:t>
            </a:r>
            <a:r>
              <a:rPr lang="en-US" sz="1600" b="1" dirty="0" err="1">
                <a:solidFill>
                  <a:srgbClr val="FFFFFF"/>
                </a:solidFill>
              </a:rPr>
              <a:t>Dell’Aquila</a:t>
            </a:r>
            <a:r>
              <a:rPr lang="en-US" sz="1600" b="1" dirty="0">
                <a:solidFill>
                  <a:srgbClr val="FFFFFF"/>
                </a:solidFill>
              </a:rPr>
              <a:t> (dellaquila.daniele@gmail.com) – Galveston, May 15</a:t>
            </a:r>
            <a:r>
              <a:rPr lang="en-US" sz="1600" b="1" baseline="30000" dirty="0">
                <a:solidFill>
                  <a:srgbClr val="FFFFFF"/>
                </a:solidFill>
              </a:rPr>
              <a:t>th</a:t>
            </a:r>
            <a:r>
              <a:rPr lang="en-US" sz="1600" b="1" dirty="0">
                <a:solidFill>
                  <a:srgbClr val="FFFFFF"/>
                </a:solidFill>
              </a:rPr>
              <a:t> 2018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15920" y="354142"/>
            <a:ext cx="18909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i="1" u="sng" dirty="0" smtClean="0">
                <a:solidFill>
                  <a:srgbClr val="008000"/>
                </a:solidFill>
              </a:rPr>
              <a:t>The </a:t>
            </a:r>
            <a:r>
              <a:rPr lang="it-IT" sz="1600" b="1" i="1" u="sng" dirty="0" err="1" smtClean="0">
                <a:solidFill>
                  <a:srgbClr val="008000"/>
                </a:solidFill>
              </a:rPr>
              <a:t>structure</a:t>
            </a:r>
            <a:r>
              <a:rPr lang="it-IT" sz="1600" b="1" i="1" u="sng" dirty="0" smtClean="0">
                <a:solidFill>
                  <a:srgbClr val="008000"/>
                </a:solidFill>
              </a:rPr>
              <a:t> of </a:t>
            </a:r>
            <a:r>
              <a:rPr lang="it-IT" sz="1600" b="1" i="1" u="sng" baseline="30000" dirty="0" smtClean="0">
                <a:solidFill>
                  <a:srgbClr val="008000"/>
                </a:solidFill>
              </a:rPr>
              <a:t>12</a:t>
            </a:r>
            <a:r>
              <a:rPr lang="it-IT" sz="1600" b="1" i="1" u="sng" dirty="0" smtClean="0">
                <a:solidFill>
                  <a:srgbClr val="008000"/>
                </a:solidFill>
              </a:rPr>
              <a:t>C</a:t>
            </a:r>
            <a:endParaRPr lang="en-US" sz="1600" b="1" i="1" u="sng" dirty="0">
              <a:solidFill>
                <a:srgbClr val="008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67544" y="620688"/>
            <a:ext cx="8676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>
                <a:solidFill>
                  <a:srgbClr val="FF0000"/>
                </a:solidFill>
              </a:rPr>
              <a:t>Cluster state</a:t>
            </a:r>
            <a:r>
              <a:rPr lang="it-IT" sz="1600" dirty="0" smtClean="0"/>
              <a:t> of </a:t>
            </a:r>
            <a:r>
              <a:rPr lang="it-IT" sz="1600" baseline="30000" dirty="0" smtClean="0"/>
              <a:t>12</a:t>
            </a:r>
            <a:r>
              <a:rPr lang="it-IT" sz="1600" dirty="0" smtClean="0"/>
              <a:t>C </a:t>
            </a:r>
            <a:r>
              <a:rPr lang="it-IT" sz="1600" dirty="0" err="1" smtClean="0"/>
              <a:t>located</a:t>
            </a:r>
            <a:r>
              <a:rPr lang="it-IT" sz="1600" dirty="0" smtClean="0"/>
              <a:t> </a:t>
            </a:r>
            <a:r>
              <a:rPr lang="it-IT" sz="1600" dirty="0" err="1" smtClean="0"/>
              <a:t>at</a:t>
            </a:r>
            <a:r>
              <a:rPr lang="it-IT" sz="1600" dirty="0" smtClean="0"/>
              <a:t> 7.654 </a:t>
            </a:r>
            <a:r>
              <a:rPr lang="it-IT" sz="1600" dirty="0" err="1" smtClean="0"/>
              <a:t>MeV</a:t>
            </a:r>
            <a:r>
              <a:rPr lang="it-IT" sz="1600" dirty="0" smtClean="0"/>
              <a:t> (0</a:t>
            </a:r>
            <a:r>
              <a:rPr lang="it-IT" sz="1600" baseline="30000" dirty="0" smtClean="0"/>
              <a:t>+</a:t>
            </a:r>
            <a:r>
              <a:rPr lang="it-IT" sz="1600" dirty="0" smtClean="0"/>
              <a:t>) </a:t>
            </a:r>
            <a:r>
              <a:rPr lang="it-IT" sz="1600" dirty="0" smtClean="0">
                <a:sym typeface="Wingdings" pitchFamily="2" charset="2"/>
              </a:rPr>
              <a:t> </a:t>
            </a:r>
            <a:r>
              <a:rPr lang="it-IT" sz="1600" dirty="0" err="1" smtClean="0">
                <a:sym typeface="Wingdings" pitchFamily="2" charset="2"/>
              </a:rPr>
              <a:t>characterized</a:t>
            </a:r>
            <a:r>
              <a:rPr lang="it-IT" sz="1600" dirty="0" smtClean="0">
                <a:sym typeface="Wingdings" pitchFamily="2" charset="2"/>
              </a:rPr>
              <a:t> by a </a:t>
            </a:r>
            <a:r>
              <a:rPr lang="it-IT" sz="1600" dirty="0" err="1" smtClean="0">
                <a:sym typeface="Wingdings" pitchFamily="2" charset="2"/>
              </a:rPr>
              <a:t>pronounced</a:t>
            </a:r>
            <a:r>
              <a:rPr lang="it-IT" sz="1600" dirty="0" smtClean="0">
                <a:sym typeface="Wingdings" pitchFamily="2" charset="2"/>
              </a:rPr>
              <a:t> cluster nature  </a:t>
            </a:r>
            <a:r>
              <a:rPr lang="it-IT" sz="1600" dirty="0" err="1" smtClean="0">
                <a:sym typeface="Wingdings" pitchFamily="2" charset="2"/>
              </a:rPr>
              <a:t>quite</a:t>
            </a:r>
            <a:r>
              <a:rPr lang="it-IT" sz="1600" dirty="0" smtClean="0">
                <a:sym typeface="Wingdings" pitchFamily="2" charset="2"/>
              </a:rPr>
              <a:t> </a:t>
            </a:r>
            <a:r>
              <a:rPr lang="it-IT" sz="1600" dirty="0" err="1" smtClean="0">
                <a:sym typeface="Wingdings" pitchFamily="2" charset="2"/>
              </a:rPr>
              <a:t>unusual</a:t>
            </a:r>
            <a:r>
              <a:rPr lang="it-IT" sz="1600" dirty="0" smtClean="0">
                <a:sym typeface="Wingdings" pitchFamily="2" charset="2"/>
              </a:rPr>
              <a:t> and </a:t>
            </a:r>
            <a:r>
              <a:rPr lang="it-IT" sz="1600" dirty="0" err="1" smtClean="0">
                <a:sym typeface="Wingdings" pitchFamily="2" charset="2"/>
              </a:rPr>
              <a:t>not</a:t>
            </a:r>
            <a:r>
              <a:rPr lang="it-IT" sz="1600" dirty="0" smtClean="0">
                <a:sym typeface="Wingdings" pitchFamily="2" charset="2"/>
              </a:rPr>
              <a:t> </a:t>
            </a:r>
            <a:r>
              <a:rPr lang="it-IT" sz="1600" dirty="0" err="1" smtClean="0">
                <a:sym typeface="Wingdings" pitchFamily="2" charset="2"/>
              </a:rPr>
              <a:t>well</a:t>
            </a:r>
            <a:r>
              <a:rPr lang="it-IT" sz="1600" dirty="0" smtClean="0">
                <a:sym typeface="Wingdings" pitchFamily="2" charset="2"/>
              </a:rPr>
              <a:t> </a:t>
            </a:r>
            <a:r>
              <a:rPr lang="it-IT" sz="1600" dirty="0" err="1" smtClean="0">
                <a:sym typeface="Wingdings" pitchFamily="2" charset="2"/>
              </a:rPr>
              <a:t>understood</a:t>
            </a:r>
            <a:r>
              <a:rPr lang="it-IT" sz="1600" dirty="0" smtClean="0">
                <a:sym typeface="Wingdings" pitchFamily="2" charset="2"/>
              </a:rPr>
              <a:t> </a:t>
            </a:r>
            <a:r>
              <a:rPr lang="it-IT" sz="1600" dirty="0" err="1" smtClean="0">
                <a:sym typeface="Wingdings" pitchFamily="2" charset="2"/>
              </a:rPr>
              <a:t>properties</a:t>
            </a:r>
            <a:r>
              <a:rPr lang="it-IT" sz="1600" dirty="0" smtClean="0">
                <a:sym typeface="Wingdings" pitchFamily="2" charset="2"/>
              </a:rPr>
              <a:t>  </a:t>
            </a:r>
            <a:r>
              <a:rPr lang="it-IT" sz="1600" dirty="0" err="1" smtClean="0">
                <a:solidFill>
                  <a:srgbClr val="0070C0"/>
                </a:solidFill>
                <a:sym typeface="Wingdings" pitchFamily="2" charset="2"/>
              </a:rPr>
              <a:t>challenging</a:t>
            </a:r>
            <a:r>
              <a:rPr lang="it-IT" sz="1600" dirty="0" smtClean="0">
                <a:solidFill>
                  <a:srgbClr val="0070C0"/>
                </a:solidFill>
                <a:sym typeface="Wingdings" pitchFamily="2" charset="2"/>
              </a:rPr>
              <a:t> open </a:t>
            </a:r>
            <a:r>
              <a:rPr lang="it-IT" sz="1600" dirty="0" err="1" smtClean="0">
                <a:solidFill>
                  <a:srgbClr val="0070C0"/>
                </a:solidFill>
                <a:sym typeface="Wingdings" pitchFamily="2" charset="2"/>
              </a:rPr>
              <a:t>question</a:t>
            </a:r>
            <a:r>
              <a:rPr lang="it-IT" sz="1600" dirty="0" smtClean="0">
                <a:sym typeface="Wingdings" pitchFamily="2" charset="2"/>
              </a:rPr>
              <a:t> in </a:t>
            </a:r>
            <a:r>
              <a:rPr lang="it-IT" sz="1600" dirty="0" err="1" smtClean="0">
                <a:sym typeface="Wingdings" pitchFamily="2" charset="2"/>
              </a:rPr>
              <a:t>nuclear</a:t>
            </a:r>
            <a:r>
              <a:rPr lang="it-IT" sz="1600" dirty="0" smtClean="0">
                <a:sym typeface="Wingdings" pitchFamily="2" charset="2"/>
              </a:rPr>
              <a:t> </a:t>
            </a:r>
            <a:r>
              <a:rPr lang="it-IT" sz="1600" dirty="0" err="1" smtClean="0">
                <a:sym typeface="Wingdings" pitchFamily="2" charset="2"/>
              </a:rPr>
              <a:t>physics</a:t>
            </a:r>
            <a:r>
              <a:rPr lang="it-IT" sz="1600" dirty="0" smtClean="0">
                <a:sym typeface="Wingdings" pitchFamily="2" charset="2"/>
              </a:rPr>
              <a:t>.</a:t>
            </a:r>
            <a:endParaRPr lang="en-US" sz="1600" dirty="0"/>
          </a:p>
        </p:txBody>
      </p:sp>
      <p:grpSp>
        <p:nvGrpSpPr>
          <p:cNvPr id="44" name="Gruppo 43"/>
          <p:cNvGrpSpPr/>
          <p:nvPr/>
        </p:nvGrpSpPr>
        <p:grpSpPr>
          <a:xfrm>
            <a:off x="4644008" y="5068092"/>
            <a:ext cx="3381170" cy="307777"/>
            <a:chOff x="4644008" y="5068092"/>
            <a:chExt cx="3381170" cy="307777"/>
          </a:xfrm>
        </p:grpSpPr>
        <p:cxnSp>
          <p:nvCxnSpPr>
            <p:cNvPr id="42" name="Connettore 1 41"/>
            <p:cNvCxnSpPr/>
            <p:nvPr/>
          </p:nvCxnSpPr>
          <p:spPr>
            <a:xfrm>
              <a:off x="4716016" y="5301208"/>
              <a:ext cx="3240360" cy="0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CasellaDiTesto 42"/>
            <p:cNvSpPr txBox="1"/>
            <p:nvPr/>
          </p:nvSpPr>
          <p:spPr>
            <a:xfrm>
              <a:off x="7308315" y="5068092"/>
              <a:ext cx="7168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baseline="30000" dirty="0" smtClean="0">
                  <a:solidFill>
                    <a:srgbClr val="FF0000"/>
                  </a:solidFill>
                </a:rPr>
                <a:t>8</a:t>
              </a:r>
              <a:r>
                <a:rPr lang="it-IT" sz="1400" b="1" dirty="0" smtClean="0">
                  <a:solidFill>
                    <a:srgbClr val="FF0000"/>
                  </a:solidFill>
                </a:rPr>
                <a:t>Be + </a:t>
              </a:r>
              <a:r>
                <a:rPr lang="it-IT" sz="1400" b="1" dirty="0" smtClean="0">
                  <a:solidFill>
                    <a:srgbClr val="FF0000"/>
                  </a:solidFill>
                  <a:latin typeface="Symbol" pitchFamily="18" charset="2"/>
                </a:rPr>
                <a:t>a</a:t>
              </a:r>
              <a:endParaRPr lang="it-IT" sz="1400" b="1" dirty="0">
                <a:solidFill>
                  <a:srgbClr val="FF0000"/>
                </a:solidFill>
                <a:latin typeface="Symbol" pitchFamily="18" charset="2"/>
              </a:endParaRPr>
            </a:p>
          </p:txBody>
        </p:sp>
        <p:sp>
          <p:nvSpPr>
            <p:cNvPr id="50" name="CasellaDiTesto 49"/>
            <p:cNvSpPr txBox="1"/>
            <p:nvPr/>
          </p:nvSpPr>
          <p:spPr>
            <a:xfrm>
              <a:off x="4644008" y="5085184"/>
              <a:ext cx="51167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b="1" dirty="0" smtClean="0">
                  <a:solidFill>
                    <a:srgbClr val="FF0000"/>
                  </a:solidFill>
                </a:rPr>
                <a:t>7.367</a:t>
              </a:r>
              <a:endParaRPr lang="it-IT" sz="1100" b="1" dirty="0">
                <a:solidFill>
                  <a:srgbClr val="FF0000"/>
                </a:solidFill>
                <a:latin typeface="Symbol" pitchFamily="18" charset="2"/>
              </a:endParaRPr>
            </a:p>
          </p:txBody>
        </p:sp>
      </p:grpSp>
      <p:grpSp>
        <p:nvGrpSpPr>
          <p:cNvPr id="51" name="Gruppo 50"/>
          <p:cNvGrpSpPr/>
          <p:nvPr/>
        </p:nvGrpSpPr>
        <p:grpSpPr>
          <a:xfrm>
            <a:off x="4644008" y="3895232"/>
            <a:ext cx="3355522" cy="307777"/>
            <a:chOff x="4644008" y="5081268"/>
            <a:chExt cx="3355522" cy="307777"/>
          </a:xfrm>
        </p:grpSpPr>
        <p:cxnSp>
          <p:nvCxnSpPr>
            <p:cNvPr id="52" name="Connettore 1 51"/>
            <p:cNvCxnSpPr/>
            <p:nvPr/>
          </p:nvCxnSpPr>
          <p:spPr>
            <a:xfrm>
              <a:off x="4716016" y="5301208"/>
              <a:ext cx="3240360" cy="0"/>
            </a:xfrm>
            <a:prstGeom prst="line">
              <a:avLst/>
            </a:prstGeom>
            <a:ln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CasellaDiTesto 52"/>
            <p:cNvSpPr txBox="1"/>
            <p:nvPr/>
          </p:nvSpPr>
          <p:spPr>
            <a:xfrm>
              <a:off x="7308315" y="5081268"/>
              <a:ext cx="6912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baseline="30000" dirty="0" smtClean="0">
                  <a:solidFill>
                    <a:srgbClr val="7030A0"/>
                  </a:solidFill>
                </a:rPr>
                <a:t>11</a:t>
              </a:r>
              <a:r>
                <a:rPr lang="it-IT" sz="1400" b="1" dirty="0" smtClean="0">
                  <a:solidFill>
                    <a:srgbClr val="7030A0"/>
                  </a:solidFill>
                </a:rPr>
                <a:t>B + p</a:t>
              </a:r>
              <a:endParaRPr lang="it-IT" sz="1400" b="1" dirty="0">
                <a:solidFill>
                  <a:srgbClr val="7030A0"/>
                </a:solidFill>
              </a:endParaRPr>
            </a:p>
          </p:txBody>
        </p:sp>
        <p:sp>
          <p:nvSpPr>
            <p:cNvPr id="54" name="CasellaDiTesto 53"/>
            <p:cNvSpPr txBox="1"/>
            <p:nvPr/>
          </p:nvSpPr>
          <p:spPr>
            <a:xfrm>
              <a:off x="4644008" y="5085184"/>
              <a:ext cx="5838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b="1" dirty="0" smtClean="0">
                  <a:solidFill>
                    <a:srgbClr val="7030A0"/>
                  </a:solidFill>
                </a:rPr>
                <a:t>15.957</a:t>
              </a:r>
              <a:endParaRPr lang="it-IT" sz="1100" b="1" dirty="0">
                <a:solidFill>
                  <a:srgbClr val="7030A0"/>
                </a:solidFill>
                <a:latin typeface="Symbol" pitchFamily="18" charset="2"/>
              </a:endParaRPr>
            </a:p>
          </p:txBody>
        </p:sp>
      </p:grpSp>
      <p:grpSp>
        <p:nvGrpSpPr>
          <p:cNvPr id="55" name="Gruppo 54"/>
          <p:cNvGrpSpPr/>
          <p:nvPr/>
        </p:nvGrpSpPr>
        <p:grpSpPr>
          <a:xfrm>
            <a:off x="4644008" y="3424094"/>
            <a:ext cx="3349110" cy="307777"/>
            <a:chOff x="4644008" y="5080278"/>
            <a:chExt cx="3349110" cy="307777"/>
          </a:xfrm>
        </p:grpSpPr>
        <p:cxnSp>
          <p:nvCxnSpPr>
            <p:cNvPr id="56" name="Connettore 1 55"/>
            <p:cNvCxnSpPr/>
            <p:nvPr/>
          </p:nvCxnSpPr>
          <p:spPr>
            <a:xfrm>
              <a:off x="4716016" y="5301208"/>
              <a:ext cx="3240360" cy="0"/>
            </a:xfrm>
            <a:prstGeom prst="line">
              <a:avLst/>
            </a:prstGeom>
            <a:ln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CasellaDiTesto 56"/>
            <p:cNvSpPr txBox="1"/>
            <p:nvPr/>
          </p:nvSpPr>
          <p:spPr>
            <a:xfrm>
              <a:off x="7308315" y="5080278"/>
              <a:ext cx="6848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baseline="30000" dirty="0" smtClean="0">
                  <a:solidFill>
                    <a:srgbClr val="008000"/>
                  </a:solidFill>
                </a:rPr>
                <a:t>11</a:t>
              </a:r>
              <a:r>
                <a:rPr lang="it-IT" sz="1400" b="1" dirty="0" smtClean="0">
                  <a:solidFill>
                    <a:srgbClr val="008000"/>
                  </a:solidFill>
                </a:rPr>
                <a:t>C + n</a:t>
              </a:r>
              <a:endParaRPr lang="it-IT" sz="1400" b="1" dirty="0">
                <a:solidFill>
                  <a:srgbClr val="008000"/>
                </a:solidFill>
              </a:endParaRPr>
            </a:p>
          </p:txBody>
        </p:sp>
        <p:sp>
          <p:nvSpPr>
            <p:cNvPr id="59" name="CasellaDiTesto 58"/>
            <p:cNvSpPr txBox="1"/>
            <p:nvPr/>
          </p:nvSpPr>
          <p:spPr>
            <a:xfrm>
              <a:off x="4644008" y="5085184"/>
              <a:ext cx="5838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b="1" dirty="0" smtClean="0">
                  <a:solidFill>
                    <a:srgbClr val="008000"/>
                  </a:solidFill>
                </a:rPr>
                <a:t>18.722</a:t>
              </a:r>
              <a:endParaRPr lang="it-IT" sz="1100" b="1" dirty="0">
                <a:solidFill>
                  <a:srgbClr val="008000"/>
                </a:solidFill>
                <a:latin typeface="Symbol" pitchFamily="18" charset="2"/>
              </a:endParaRPr>
            </a:p>
          </p:txBody>
        </p:sp>
      </p:grpSp>
      <p:grpSp>
        <p:nvGrpSpPr>
          <p:cNvPr id="1033" name="Gruppo 1032"/>
          <p:cNvGrpSpPr/>
          <p:nvPr/>
        </p:nvGrpSpPr>
        <p:grpSpPr>
          <a:xfrm>
            <a:off x="4067944" y="3899148"/>
            <a:ext cx="2696046" cy="1374502"/>
            <a:chOff x="4067944" y="3899148"/>
            <a:chExt cx="2696046" cy="1374502"/>
          </a:xfrm>
        </p:grpSpPr>
        <p:cxnSp>
          <p:nvCxnSpPr>
            <p:cNvPr id="47" name="Connettore 1 46"/>
            <p:cNvCxnSpPr/>
            <p:nvPr/>
          </p:nvCxnSpPr>
          <p:spPr>
            <a:xfrm flipH="1">
              <a:off x="5899894" y="5273650"/>
              <a:ext cx="864096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0" name="Connettore 2 1029"/>
            <p:cNvCxnSpPr/>
            <p:nvPr/>
          </p:nvCxnSpPr>
          <p:spPr>
            <a:xfrm flipH="1" flipV="1">
              <a:off x="4067944" y="3899148"/>
              <a:ext cx="1831950" cy="1374502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2" name="Gruppo 1031"/>
          <p:cNvGrpSpPr/>
          <p:nvPr/>
        </p:nvGrpSpPr>
        <p:grpSpPr>
          <a:xfrm>
            <a:off x="467544" y="1412776"/>
            <a:ext cx="3600400" cy="5040560"/>
            <a:chOff x="467544" y="1412776"/>
            <a:chExt cx="3600400" cy="5040560"/>
          </a:xfrm>
        </p:grpSpPr>
        <p:grpSp>
          <p:nvGrpSpPr>
            <p:cNvPr id="45" name="Gruppo 44"/>
            <p:cNvGrpSpPr/>
            <p:nvPr/>
          </p:nvGrpSpPr>
          <p:grpSpPr>
            <a:xfrm>
              <a:off x="627767" y="2204864"/>
              <a:ext cx="3224153" cy="2477889"/>
              <a:chOff x="627767" y="2319263"/>
              <a:chExt cx="3224153" cy="2477889"/>
            </a:xfrm>
          </p:grpSpPr>
          <p:pic>
            <p:nvPicPr>
              <p:cNvPr id="7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8026" y="2319263"/>
                <a:ext cx="3213894" cy="1990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" name="CasellaDiTesto 7"/>
              <p:cNvSpPr txBox="1"/>
              <p:nvPr/>
            </p:nvSpPr>
            <p:spPr>
              <a:xfrm>
                <a:off x="627767" y="4335487"/>
                <a:ext cx="31521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b="1" i="1" dirty="0" smtClean="0">
                    <a:solidFill>
                      <a:srgbClr val="FF0000"/>
                    </a:solidFill>
                  </a:rPr>
                  <a:t>D. Jenkins and O. </a:t>
                </a:r>
                <a:r>
                  <a:rPr lang="it-IT" sz="1200" b="1" i="1" dirty="0" err="1" smtClean="0">
                    <a:solidFill>
                      <a:srgbClr val="FF0000"/>
                    </a:solidFill>
                  </a:rPr>
                  <a:t>Kirsebom</a:t>
                </a:r>
                <a:r>
                  <a:rPr lang="it-IT" sz="1200" b="1" i="1" dirty="0" smtClean="0">
                    <a:solidFill>
                      <a:srgbClr val="FF0000"/>
                    </a:solidFill>
                  </a:rPr>
                  <a:t>, The Secret of Life, </a:t>
                </a:r>
              </a:p>
              <a:p>
                <a:r>
                  <a:rPr lang="it-IT" sz="1200" b="1" i="1" dirty="0" err="1" smtClean="0">
                    <a:solidFill>
                      <a:srgbClr val="FF0000"/>
                    </a:solidFill>
                  </a:rPr>
                  <a:t>Physics</a:t>
                </a:r>
                <a:r>
                  <a:rPr lang="it-IT" sz="1200" b="1" i="1" dirty="0" smtClean="0">
                    <a:solidFill>
                      <a:srgbClr val="FF0000"/>
                    </a:solidFill>
                  </a:rPr>
                  <a:t> World </a:t>
                </a:r>
                <a:r>
                  <a:rPr lang="it-IT" sz="1200" b="1" i="1" dirty="0" err="1" smtClean="0">
                    <a:solidFill>
                      <a:srgbClr val="FF0000"/>
                    </a:solidFill>
                  </a:rPr>
                  <a:t>Feb</a:t>
                </a:r>
                <a:r>
                  <a:rPr lang="it-IT" sz="1200" b="1" i="1" dirty="0" smtClean="0">
                    <a:solidFill>
                      <a:srgbClr val="FF0000"/>
                    </a:solidFill>
                  </a:rPr>
                  <a:t>. 2013</a:t>
                </a:r>
                <a:endParaRPr lang="en-US" sz="1200" b="1" i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027" name="Rettangolo 1026"/>
            <p:cNvSpPr/>
            <p:nvPr/>
          </p:nvSpPr>
          <p:spPr>
            <a:xfrm>
              <a:off x="467544" y="1412776"/>
              <a:ext cx="3600400" cy="489654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28" name="CasellaDiTesto 1027"/>
            <p:cNvSpPr txBox="1"/>
            <p:nvPr/>
          </p:nvSpPr>
          <p:spPr>
            <a:xfrm>
              <a:off x="627767" y="1484784"/>
              <a:ext cx="14334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 smtClean="0">
                  <a:solidFill>
                    <a:srgbClr val="C00000"/>
                  </a:solidFill>
                </a:rPr>
                <a:t>E</a:t>
              </a:r>
              <a:r>
                <a:rPr lang="it-IT" sz="1600" baseline="-25000" dirty="0" smtClean="0">
                  <a:solidFill>
                    <a:srgbClr val="C00000"/>
                  </a:solidFill>
                </a:rPr>
                <a:t>x </a:t>
              </a:r>
              <a:r>
                <a:rPr lang="it-IT" sz="1600" dirty="0" smtClean="0">
                  <a:solidFill>
                    <a:srgbClr val="C00000"/>
                  </a:solidFill>
                </a:rPr>
                <a:t>= 7.654 </a:t>
              </a:r>
              <a:r>
                <a:rPr lang="it-IT" sz="1600" dirty="0" err="1" smtClean="0">
                  <a:solidFill>
                    <a:srgbClr val="C00000"/>
                  </a:solidFill>
                </a:rPr>
                <a:t>MeV</a:t>
              </a:r>
              <a:endParaRPr lang="it-IT" sz="1600" dirty="0" smtClean="0">
                <a:solidFill>
                  <a:srgbClr val="C00000"/>
                </a:solidFill>
              </a:endParaRPr>
            </a:p>
            <a:p>
              <a:r>
                <a:rPr lang="it-IT" sz="1600" dirty="0" err="1" smtClean="0">
                  <a:solidFill>
                    <a:srgbClr val="C00000"/>
                  </a:solidFill>
                </a:rPr>
                <a:t>J</a:t>
              </a:r>
              <a:r>
                <a:rPr lang="it-IT" sz="1600" baseline="30000" dirty="0" err="1" smtClean="0">
                  <a:solidFill>
                    <a:srgbClr val="C00000"/>
                  </a:solidFill>
                  <a:latin typeface="Symbol" pitchFamily="18" charset="2"/>
                </a:rPr>
                <a:t>p</a:t>
              </a:r>
              <a:r>
                <a:rPr lang="it-IT" sz="1600" dirty="0" smtClean="0">
                  <a:solidFill>
                    <a:srgbClr val="C00000"/>
                  </a:solidFill>
                </a:rPr>
                <a:t> = 0</a:t>
              </a:r>
              <a:r>
                <a:rPr lang="it-IT" sz="1600" baseline="30000" dirty="0" smtClean="0">
                  <a:solidFill>
                    <a:srgbClr val="C00000"/>
                  </a:solidFill>
                </a:rPr>
                <a:t>+</a:t>
              </a:r>
              <a:endParaRPr lang="it-IT" sz="1600" baseline="30000" dirty="0">
                <a:solidFill>
                  <a:srgbClr val="C00000"/>
                </a:solidFill>
              </a:endParaRPr>
            </a:p>
          </p:txBody>
        </p:sp>
        <p:sp>
          <p:nvSpPr>
            <p:cNvPr id="1031" name="CasellaDiTesto 1030"/>
            <p:cNvSpPr txBox="1"/>
            <p:nvPr/>
          </p:nvSpPr>
          <p:spPr>
            <a:xfrm>
              <a:off x="566018" y="4852898"/>
              <a:ext cx="3429918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smtClean="0">
                  <a:solidFill>
                    <a:srgbClr val="008000"/>
                  </a:solidFill>
                </a:rPr>
                <a:t>(a) linear </a:t>
              </a:r>
              <a:r>
                <a:rPr lang="it-IT" sz="1400" dirty="0" err="1" smtClean="0">
                  <a:solidFill>
                    <a:srgbClr val="008000"/>
                  </a:solidFill>
                </a:rPr>
                <a:t>chain</a:t>
              </a:r>
              <a:r>
                <a:rPr lang="it-IT" sz="1400" dirty="0" smtClean="0">
                  <a:solidFill>
                    <a:srgbClr val="008000"/>
                  </a:solidFill>
                </a:rPr>
                <a:t>: </a:t>
              </a:r>
              <a:r>
                <a:rPr lang="it-IT" sz="1400" dirty="0" smtClean="0">
                  <a:solidFill>
                    <a:srgbClr val="008000"/>
                  </a:solidFill>
                  <a:latin typeface="Symbol" pitchFamily="18" charset="2"/>
                </a:rPr>
                <a:t>a</a:t>
              </a:r>
              <a:r>
                <a:rPr lang="it-IT" sz="1400" dirty="0" smtClean="0">
                  <a:solidFill>
                    <a:srgbClr val="008000"/>
                  </a:solidFill>
                </a:rPr>
                <a:t>-cluster model</a:t>
              </a:r>
            </a:p>
            <a:p>
              <a:r>
                <a:rPr lang="it-IT" sz="1400" dirty="0" smtClean="0">
                  <a:solidFill>
                    <a:srgbClr val="008000"/>
                  </a:solidFill>
                </a:rPr>
                <a:t>(b) Bose-Einstein condensate: </a:t>
              </a:r>
              <a:r>
                <a:rPr lang="it-IT" sz="1400" dirty="0" err="1" smtClean="0">
                  <a:solidFill>
                    <a:srgbClr val="008000"/>
                  </a:solidFill>
                </a:rPr>
                <a:t>microscopic</a:t>
              </a:r>
              <a:r>
                <a:rPr lang="it-IT" sz="1400" dirty="0" smtClean="0">
                  <a:solidFill>
                    <a:srgbClr val="008000"/>
                  </a:solidFill>
                </a:rPr>
                <a:t> </a:t>
              </a:r>
              <a:r>
                <a:rPr lang="it-IT" sz="1400" dirty="0" err="1" smtClean="0">
                  <a:solidFill>
                    <a:srgbClr val="008000"/>
                  </a:solidFill>
                </a:rPr>
                <a:t>models</a:t>
              </a:r>
              <a:r>
                <a:rPr lang="it-IT" sz="1400" dirty="0" smtClean="0">
                  <a:solidFill>
                    <a:srgbClr val="008000"/>
                  </a:solidFill>
                </a:rPr>
                <a:t> (GCM, RGM)</a:t>
              </a:r>
            </a:p>
            <a:p>
              <a:r>
                <a:rPr lang="it-IT" sz="1400" dirty="0" smtClean="0">
                  <a:solidFill>
                    <a:srgbClr val="008000"/>
                  </a:solidFill>
                </a:rPr>
                <a:t>(c) compact </a:t>
              </a:r>
              <a:r>
                <a:rPr lang="it-IT" sz="1400" dirty="0" err="1" smtClean="0">
                  <a:solidFill>
                    <a:srgbClr val="008000"/>
                  </a:solidFill>
                </a:rPr>
                <a:t>triangle</a:t>
              </a:r>
              <a:r>
                <a:rPr lang="it-IT" sz="1400" dirty="0" smtClean="0">
                  <a:solidFill>
                    <a:srgbClr val="008000"/>
                  </a:solidFill>
                </a:rPr>
                <a:t>: ACM</a:t>
              </a:r>
            </a:p>
            <a:p>
              <a:r>
                <a:rPr lang="it-IT" sz="1400" dirty="0" smtClean="0">
                  <a:solidFill>
                    <a:srgbClr val="008000"/>
                  </a:solidFill>
                </a:rPr>
                <a:t>(d) </a:t>
              </a:r>
              <a:r>
                <a:rPr lang="it-IT" sz="1400" dirty="0" err="1" smtClean="0">
                  <a:solidFill>
                    <a:srgbClr val="008000"/>
                  </a:solidFill>
                </a:rPr>
                <a:t>bent-arm</a:t>
              </a:r>
              <a:r>
                <a:rPr lang="it-IT" sz="1400" dirty="0" smtClean="0">
                  <a:solidFill>
                    <a:srgbClr val="008000"/>
                  </a:solidFill>
                </a:rPr>
                <a:t>: </a:t>
              </a:r>
              <a:r>
                <a:rPr lang="it-IT" sz="1400" dirty="0" err="1" smtClean="0">
                  <a:solidFill>
                    <a:srgbClr val="008000"/>
                  </a:solidFill>
                </a:rPr>
                <a:t>microscopic</a:t>
              </a:r>
              <a:r>
                <a:rPr lang="it-IT" sz="1400" dirty="0" smtClean="0">
                  <a:solidFill>
                    <a:srgbClr val="008000"/>
                  </a:solidFill>
                </a:rPr>
                <a:t> </a:t>
              </a:r>
              <a:r>
                <a:rPr lang="it-IT" sz="1400" dirty="0" err="1" smtClean="0">
                  <a:solidFill>
                    <a:srgbClr val="008000"/>
                  </a:solidFill>
                </a:rPr>
                <a:t>models</a:t>
              </a:r>
              <a:r>
                <a:rPr lang="it-IT" sz="1400" dirty="0" smtClean="0">
                  <a:solidFill>
                    <a:srgbClr val="008000"/>
                  </a:solidFill>
                </a:rPr>
                <a:t> (</a:t>
              </a:r>
              <a:r>
                <a:rPr lang="it-IT" sz="1400" dirty="0" err="1" smtClean="0">
                  <a:solidFill>
                    <a:srgbClr val="008000"/>
                  </a:solidFill>
                </a:rPr>
                <a:t>Faddev</a:t>
              </a:r>
              <a:r>
                <a:rPr lang="it-IT" sz="1400" dirty="0">
                  <a:solidFill>
                    <a:srgbClr val="008000"/>
                  </a:solidFill>
                </a:rPr>
                <a:t> </a:t>
              </a:r>
              <a:r>
                <a:rPr lang="it-IT" sz="1400" dirty="0" err="1" smtClean="0">
                  <a:solidFill>
                    <a:srgbClr val="008000"/>
                  </a:solidFill>
                </a:rPr>
                <a:t>three</a:t>
              </a:r>
              <a:r>
                <a:rPr lang="it-IT" sz="1400" dirty="0" smtClean="0">
                  <a:solidFill>
                    <a:srgbClr val="008000"/>
                  </a:solidFill>
                </a:rPr>
                <a:t>-body </a:t>
              </a:r>
              <a:r>
                <a:rPr lang="it-IT" sz="1400" dirty="0" err="1" smtClean="0">
                  <a:solidFill>
                    <a:srgbClr val="008000"/>
                  </a:solidFill>
                </a:rPr>
                <a:t>formalism</a:t>
              </a:r>
              <a:r>
                <a:rPr lang="it-IT" sz="1400" dirty="0" smtClean="0">
                  <a:solidFill>
                    <a:srgbClr val="008000"/>
                  </a:solidFill>
                </a:rPr>
                <a:t>)</a:t>
              </a:r>
            </a:p>
            <a:p>
              <a:endParaRPr lang="it-IT" sz="1400" dirty="0">
                <a:solidFill>
                  <a:srgbClr val="008000"/>
                </a:solidFill>
              </a:endParaRPr>
            </a:p>
          </p:txBody>
        </p:sp>
      </p:grpSp>
      <p:sp>
        <p:nvSpPr>
          <p:cNvPr id="1035" name="CasellaDiTesto 1034"/>
          <p:cNvSpPr txBox="1"/>
          <p:nvPr/>
        </p:nvSpPr>
        <p:spPr>
          <a:xfrm rot="16200000">
            <a:off x="4846661" y="1931059"/>
            <a:ext cx="1631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i="1" dirty="0" smtClean="0">
                <a:solidFill>
                  <a:srgbClr val="FFC000"/>
                </a:solidFill>
              </a:rPr>
              <a:t>from </a:t>
            </a:r>
            <a:r>
              <a:rPr lang="it-IT" sz="1200" b="1" i="1" dirty="0" err="1" smtClean="0">
                <a:solidFill>
                  <a:srgbClr val="FFC000"/>
                </a:solidFill>
              </a:rPr>
              <a:t>Ajzenberg-Selove</a:t>
            </a:r>
            <a:endParaRPr lang="it-IT" sz="1200" b="1" i="1" dirty="0">
              <a:solidFill>
                <a:srgbClr val="FFC000"/>
              </a:solidFill>
            </a:endParaRPr>
          </a:p>
        </p:txBody>
      </p:sp>
      <p:cxnSp>
        <p:nvCxnSpPr>
          <p:cNvPr id="76" name="Connettore 1 75"/>
          <p:cNvCxnSpPr/>
          <p:nvPr/>
        </p:nvCxnSpPr>
        <p:spPr>
          <a:xfrm flipH="1">
            <a:off x="5897422" y="4966806"/>
            <a:ext cx="86409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6" name="CasellaDiTesto 1035"/>
          <p:cNvSpPr txBox="1"/>
          <p:nvPr/>
        </p:nvSpPr>
        <p:spPr>
          <a:xfrm>
            <a:off x="6740786" y="4828917"/>
            <a:ext cx="9909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C00000"/>
                </a:solidFill>
              </a:rPr>
              <a:t>2</a:t>
            </a:r>
            <a:r>
              <a:rPr lang="it-IT" sz="1200" b="1" baseline="30000" dirty="0" smtClean="0">
                <a:solidFill>
                  <a:srgbClr val="C00000"/>
                </a:solidFill>
              </a:rPr>
              <a:t>+</a:t>
            </a:r>
            <a:r>
              <a:rPr lang="it-IT" sz="1200" b="1" dirty="0" smtClean="0">
                <a:solidFill>
                  <a:srgbClr val="C00000"/>
                </a:solidFill>
              </a:rPr>
              <a:t> 9.75 </a:t>
            </a:r>
            <a:r>
              <a:rPr lang="it-IT" sz="1200" b="1" dirty="0" err="1" smtClean="0">
                <a:solidFill>
                  <a:srgbClr val="C00000"/>
                </a:solidFill>
              </a:rPr>
              <a:t>MeV</a:t>
            </a:r>
            <a:endParaRPr lang="it-IT" sz="1200" b="1" dirty="0">
              <a:solidFill>
                <a:srgbClr val="C00000"/>
              </a:solidFill>
            </a:endParaRPr>
          </a:p>
        </p:txBody>
      </p:sp>
      <p:sp>
        <p:nvSpPr>
          <p:cNvPr id="1037" name="Rettangolo 1036"/>
          <p:cNvSpPr/>
          <p:nvPr/>
        </p:nvSpPr>
        <p:spPr>
          <a:xfrm>
            <a:off x="6732240" y="6012577"/>
            <a:ext cx="4433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dirty="0">
                <a:solidFill>
                  <a:srgbClr val="C00000"/>
                </a:solidFill>
              </a:rPr>
              <a:t>M. </a:t>
            </a:r>
            <a:r>
              <a:rPr lang="it-IT" sz="800" dirty="0" err="1">
                <a:solidFill>
                  <a:srgbClr val="C00000"/>
                </a:solidFill>
              </a:rPr>
              <a:t>Itoh</a:t>
            </a:r>
            <a:r>
              <a:rPr lang="it-IT" sz="800" dirty="0">
                <a:solidFill>
                  <a:srgbClr val="C00000"/>
                </a:solidFill>
              </a:rPr>
              <a:t> et al., </a:t>
            </a:r>
            <a:r>
              <a:rPr lang="it-IT" sz="800" dirty="0" err="1">
                <a:solidFill>
                  <a:srgbClr val="C00000"/>
                </a:solidFill>
              </a:rPr>
              <a:t>Phys</a:t>
            </a:r>
            <a:r>
              <a:rPr lang="it-IT" sz="800" dirty="0">
                <a:solidFill>
                  <a:srgbClr val="C00000"/>
                </a:solidFill>
              </a:rPr>
              <a:t>. Rev. C </a:t>
            </a:r>
            <a:r>
              <a:rPr lang="it-IT" sz="800" b="1" dirty="0">
                <a:solidFill>
                  <a:srgbClr val="C00000"/>
                </a:solidFill>
              </a:rPr>
              <a:t>84</a:t>
            </a:r>
            <a:r>
              <a:rPr lang="it-IT" sz="800" dirty="0">
                <a:solidFill>
                  <a:srgbClr val="C00000"/>
                </a:solidFill>
              </a:rPr>
              <a:t>, 054308 (2011).</a:t>
            </a:r>
          </a:p>
          <a:p>
            <a:r>
              <a:rPr lang="it-IT" sz="800" dirty="0" smtClean="0">
                <a:solidFill>
                  <a:srgbClr val="C00000"/>
                </a:solidFill>
              </a:rPr>
              <a:t>M</a:t>
            </a:r>
            <a:r>
              <a:rPr lang="it-IT" sz="800" dirty="0">
                <a:solidFill>
                  <a:srgbClr val="C00000"/>
                </a:solidFill>
              </a:rPr>
              <a:t>. </a:t>
            </a:r>
            <a:r>
              <a:rPr lang="it-IT" sz="800" dirty="0" err="1">
                <a:solidFill>
                  <a:srgbClr val="C00000"/>
                </a:solidFill>
              </a:rPr>
              <a:t>Freer</a:t>
            </a:r>
            <a:r>
              <a:rPr lang="it-IT" sz="800" dirty="0">
                <a:solidFill>
                  <a:srgbClr val="C00000"/>
                </a:solidFill>
              </a:rPr>
              <a:t> et al., </a:t>
            </a:r>
            <a:r>
              <a:rPr lang="it-IT" sz="800" dirty="0" err="1">
                <a:solidFill>
                  <a:srgbClr val="C00000"/>
                </a:solidFill>
              </a:rPr>
              <a:t>Phys</a:t>
            </a:r>
            <a:r>
              <a:rPr lang="it-IT" sz="800" dirty="0">
                <a:solidFill>
                  <a:srgbClr val="C00000"/>
                </a:solidFill>
              </a:rPr>
              <a:t>. Rev. C </a:t>
            </a:r>
            <a:r>
              <a:rPr lang="it-IT" sz="800" b="1" dirty="0">
                <a:solidFill>
                  <a:srgbClr val="C00000"/>
                </a:solidFill>
              </a:rPr>
              <a:t>80</a:t>
            </a:r>
            <a:r>
              <a:rPr lang="it-IT" sz="800" dirty="0">
                <a:solidFill>
                  <a:srgbClr val="C00000"/>
                </a:solidFill>
              </a:rPr>
              <a:t>, 041303 (2009).</a:t>
            </a:r>
          </a:p>
          <a:p>
            <a:r>
              <a:rPr lang="it-IT" sz="800" dirty="0" smtClean="0">
                <a:solidFill>
                  <a:srgbClr val="C00000"/>
                </a:solidFill>
              </a:rPr>
              <a:t>W</a:t>
            </a:r>
            <a:r>
              <a:rPr lang="it-IT" sz="800" dirty="0">
                <a:solidFill>
                  <a:srgbClr val="C00000"/>
                </a:solidFill>
              </a:rPr>
              <a:t>. R. Zimmerman, N. E. </a:t>
            </a:r>
            <a:r>
              <a:rPr lang="it-IT" sz="800" dirty="0" err="1">
                <a:solidFill>
                  <a:srgbClr val="C00000"/>
                </a:solidFill>
              </a:rPr>
              <a:t>Destefano</a:t>
            </a:r>
            <a:r>
              <a:rPr lang="it-IT" sz="800" dirty="0">
                <a:solidFill>
                  <a:srgbClr val="C00000"/>
                </a:solidFill>
              </a:rPr>
              <a:t>, M. </a:t>
            </a:r>
            <a:r>
              <a:rPr lang="it-IT" sz="800" dirty="0" err="1">
                <a:solidFill>
                  <a:srgbClr val="C00000"/>
                </a:solidFill>
              </a:rPr>
              <a:t>Freer</a:t>
            </a:r>
            <a:r>
              <a:rPr lang="it-IT" sz="800" dirty="0">
                <a:solidFill>
                  <a:srgbClr val="C00000"/>
                </a:solidFill>
              </a:rPr>
              <a:t>, </a:t>
            </a:r>
            <a:endParaRPr lang="it-IT" sz="800" dirty="0" smtClean="0">
              <a:solidFill>
                <a:srgbClr val="C00000"/>
              </a:solidFill>
            </a:endParaRPr>
          </a:p>
          <a:p>
            <a:r>
              <a:rPr lang="it-IT" sz="800" dirty="0" smtClean="0">
                <a:solidFill>
                  <a:srgbClr val="C00000"/>
                </a:solidFill>
              </a:rPr>
              <a:t>M</a:t>
            </a:r>
            <a:r>
              <a:rPr lang="it-IT" sz="800" dirty="0">
                <a:solidFill>
                  <a:srgbClr val="C00000"/>
                </a:solidFill>
              </a:rPr>
              <a:t>. Gai, </a:t>
            </a:r>
            <a:r>
              <a:rPr lang="it-IT" sz="800" dirty="0" smtClean="0">
                <a:solidFill>
                  <a:srgbClr val="C00000"/>
                </a:solidFill>
              </a:rPr>
              <a:t>and F</a:t>
            </a:r>
            <a:r>
              <a:rPr lang="it-IT" sz="800" dirty="0">
                <a:solidFill>
                  <a:srgbClr val="C00000"/>
                </a:solidFill>
              </a:rPr>
              <a:t>. D. Smith, </a:t>
            </a:r>
            <a:r>
              <a:rPr lang="it-IT" sz="800" dirty="0" err="1" smtClean="0">
                <a:solidFill>
                  <a:srgbClr val="C00000"/>
                </a:solidFill>
              </a:rPr>
              <a:t>Phys</a:t>
            </a:r>
            <a:r>
              <a:rPr lang="it-IT" sz="800" dirty="0">
                <a:solidFill>
                  <a:srgbClr val="C00000"/>
                </a:solidFill>
              </a:rPr>
              <a:t>. Rev. C </a:t>
            </a:r>
            <a:r>
              <a:rPr lang="it-IT" sz="800" b="1" dirty="0">
                <a:solidFill>
                  <a:srgbClr val="C00000"/>
                </a:solidFill>
              </a:rPr>
              <a:t>84</a:t>
            </a:r>
            <a:r>
              <a:rPr lang="it-IT" sz="800" dirty="0">
                <a:solidFill>
                  <a:srgbClr val="C00000"/>
                </a:solidFill>
              </a:rPr>
              <a:t>, 027304 (2011).</a:t>
            </a:r>
          </a:p>
        </p:txBody>
      </p:sp>
      <p:sp>
        <p:nvSpPr>
          <p:cNvPr id="1038" name="Rettangolo 1037"/>
          <p:cNvSpPr/>
          <p:nvPr/>
        </p:nvSpPr>
        <p:spPr>
          <a:xfrm>
            <a:off x="6735641" y="4145305"/>
            <a:ext cx="128953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900" dirty="0">
                <a:solidFill>
                  <a:srgbClr val="C00000"/>
                </a:solidFill>
              </a:rPr>
              <a:t>M. Freer et al., Phys. Rev. C 83, 034314 (2011</a:t>
            </a:r>
            <a:r>
              <a:rPr lang="da-DK" sz="900" dirty="0" smtClean="0">
                <a:solidFill>
                  <a:srgbClr val="C00000"/>
                </a:solidFill>
              </a:rPr>
              <a:t>)</a:t>
            </a:r>
            <a:endParaRPr lang="da-DK" sz="900" dirty="0">
              <a:solidFill>
                <a:srgbClr val="C00000"/>
              </a:solidFill>
            </a:endParaRPr>
          </a:p>
        </p:txBody>
      </p:sp>
      <p:cxnSp>
        <p:nvCxnSpPr>
          <p:cNvPr id="80" name="Connettore 1 79"/>
          <p:cNvCxnSpPr/>
          <p:nvPr/>
        </p:nvCxnSpPr>
        <p:spPr>
          <a:xfrm flipH="1">
            <a:off x="5897422" y="4284550"/>
            <a:ext cx="86409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CasellaDiTesto 80"/>
              <p:cNvSpPr txBox="1"/>
              <p:nvPr/>
            </p:nvSpPr>
            <p:spPr>
              <a:xfrm>
                <a:off x="4949175" y="4149080"/>
                <a:ext cx="95891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b="1" dirty="0" smtClean="0">
                    <a:solidFill>
                      <a:srgbClr val="C00000"/>
                    </a:solidFill>
                  </a:rPr>
                  <a:t>4</a:t>
                </a:r>
                <a:r>
                  <a:rPr lang="it-IT" sz="1200" b="1" baseline="30000" dirty="0" smtClean="0">
                    <a:solidFill>
                      <a:srgbClr val="C00000"/>
                    </a:solidFill>
                  </a:rPr>
                  <a:t>+</a:t>
                </a:r>
                <a:r>
                  <a:rPr lang="it-IT" sz="1200" b="1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t-IT" sz="1200" b="1" i="1" smtClean="0">
                        <a:solidFill>
                          <a:srgbClr val="C00000"/>
                        </a:solidFill>
                        <a:latin typeface="Cambria Math"/>
                      </a:rPr>
                      <m:t>≈</m:t>
                    </m:r>
                  </m:oMath>
                </a14:m>
                <a:r>
                  <a:rPr lang="it-IT" sz="1200" b="1" dirty="0" smtClean="0">
                    <a:solidFill>
                      <a:srgbClr val="C00000"/>
                    </a:solidFill>
                  </a:rPr>
                  <a:t>14 </a:t>
                </a:r>
                <a:r>
                  <a:rPr lang="it-IT" sz="1200" b="1" dirty="0" err="1" smtClean="0">
                    <a:solidFill>
                      <a:srgbClr val="C00000"/>
                    </a:solidFill>
                  </a:rPr>
                  <a:t>MeV</a:t>
                </a:r>
                <a:endParaRPr lang="it-IT" sz="1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1" name="CasellaDiTesto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175" y="4149080"/>
                <a:ext cx="958917" cy="276999"/>
              </a:xfrm>
              <a:prstGeom prst="rect">
                <a:avLst/>
              </a:prstGeom>
              <a:blipFill rotWithShape="1">
                <a:blip r:embed="rId5"/>
                <a:stretch>
                  <a:fillRect l="-637" b="-177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uppo 1"/>
          <p:cNvGrpSpPr/>
          <p:nvPr/>
        </p:nvGrpSpPr>
        <p:grpSpPr>
          <a:xfrm>
            <a:off x="7982014" y="4005064"/>
            <a:ext cx="690590" cy="1418674"/>
            <a:chOff x="7982014" y="4005064"/>
            <a:chExt cx="690590" cy="1418674"/>
          </a:xfrm>
        </p:grpSpPr>
        <p:sp>
          <p:nvSpPr>
            <p:cNvPr id="1040" name="Freccia in su 1039"/>
            <p:cNvSpPr/>
            <p:nvPr/>
          </p:nvSpPr>
          <p:spPr>
            <a:xfrm>
              <a:off x="8210104" y="4005064"/>
              <a:ext cx="178320" cy="1402060"/>
            </a:xfrm>
            <a:prstGeom prst="up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41" name="CasellaDiTesto 1040"/>
            <p:cNvSpPr txBox="1"/>
            <p:nvPr/>
          </p:nvSpPr>
          <p:spPr>
            <a:xfrm rot="16200000">
              <a:off x="7620954" y="4704379"/>
              <a:ext cx="10298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i="1" dirty="0" err="1" smtClean="0">
                  <a:solidFill>
                    <a:srgbClr val="C00000"/>
                  </a:solidFill>
                </a:rPr>
                <a:t>Hoyle</a:t>
              </a:r>
              <a:r>
                <a:rPr lang="it-IT" sz="1400" b="1" i="1" dirty="0" smtClean="0">
                  <a:solidFill>
                    <a:srgbClr val="C00000"/>
                  </a:solidFill>
                </a:rPr>
                <a:t> band</a:t>
              </a:r>
              <a:endParaRPr lang="it-IT" sz="1400" b="1" i="1" dirty="0">
                <a:solidFill>
                  <a:srgbClr val="C00000"/>
                </a:solidFill>
              </a:endParaRPr>
            </a:p>
          </p:txBody>
        </p:sp>
        <p:sp>
          <p:nvSpPr>
            <p:cNvPr id="1043" name="CasellaDiTesto 1042"/>
            <p:cNvSpPr txBox="1"/>
            <p:nvPr/>
          </p:nvSpPr>
          <p:spPr>
            <a:xfrm>
              <a:off x="8316416" y="5085184"/>
              <a:ext cx="3561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 smtClean="0">
                  <a:solidFill>
                    <a:srgbClr val="C00000"/>
                  </a:solidFill>
                </a:rPr>
                <a:t>0</a:t>
              </a:r>
              <a:r>
                <a:rPr lang="it-IT" sz="1600" b="1" baseline="30000" dirty="0" smtClean="0">
                  <a:solidFill>
                    <a:srgbClr val="C00000"/>
                  </a:solidFill>
                </a:rPr>
                <a:t>+</a:t>
              </a:r>
              <a:endParaRPr lang="it-IT" sz="1600" b="1" baseline="30000" dirty="0">
                <a:solidFill>
                  <a:srgbClr val="C00000"/>
                </a:solidFill>
              </a:endParaRPr>
            </a:p>
          </p:txBody>
        </p:sp>
        <p:sp>
          <p:nvSpPr>
            <p:cNvPr id="87" name="CasellaDiTesto 86"/>
            <p:cNvSpPr txBox="1"/>
            <p:nvPr/>
          </p:nvSpPr>
          <p:spPr>
            <a:xfrm>
              <a:off x="8316416" y="4818638"/>
              <a:ext cx="3561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 smtClean="0">
                  <a:solidFill>
                    <a:srgbClr val="C00000"/>
                  </a:solidFill>
                </a:rPr>
                <a:t>2</a:t>
              </a:r>
              <a:r>
                <a:rPr lang="it-IT" sz="1600" b="1" baseline="30000" dirty="0" smtClean="0">
                  <a:solidFill>
                    <a:srgbClr val="C00000"/>
                  </a:solidFill>
                </a:rPr>
                <a:t>+</a:t>
              </a:r>
              <a:endParaRPr lang="it-IT" sz="1600" b="1" baseline="30000" dirty="0">
                <a:solidFill>
                  <a:srgbClr val="C00000"/>
                </a:solidFill>
              </a:endParaRPr>
            </a:p>
          </p:txBody>
        </p:sp>
        <p:sp>
          <p:nvSpPr>
            <p:cNvPr id="88" name="CasellaDiTesto 87"/>
            <p:cNvSpPr txBox="1"/>
            <p:nvPr/>
          </p:nvSpPr>
          <p:spPr>
            <a:xfrm>
              <a:off x="8316416" y="4149080"/>
              <a:ext cx="3561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 smtClean="0">
                  <a:solidFill>
                    <a:srgbClr val="C00000"/>
                  </a:solidFill>
                </a:rPr>
                <a:t>4</a:t>
              </a:r>
              <a:r>
                <a:rPr lang="it-IT" sz="1600" b="1" baseline="30000" dirty="0" smtClean="0">
                  <a:solidFill>
                    <a:srgbClr val="C00000"/>
                  </a:solidFill>
                </a:rPr>
                <a:t>+</a:t>
              </a:r>
              <a:endParaRPr lang="it-IT" sz="1600" b="1" baseline="30000" dirty="0">
                <a:solidFill>
                  <a:srgbClr val="C00000"/>
                </a:solidFill>
              </a:endParaRPr>
            </a:p>
          </p:txBody>
        </p:sp>
      </p:grpSp>
      <p:cxnSp>
        <p:nvCxnSpPr>
          <p:cNvPr id="92" name="Connettore 2 91"/>
          <p:cNvCxnSpPr/>
          <p:nvPr/>
        </p:nvCxnSpPr>
        <p:spPr>
          <a:xfrm>
            <a:off x="6749332" y="4966806"/>
            <a:ext cx="648169" cy="104577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63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6" grpId="0"/>
      <p:bldP spid="1037" grpId="0"/>
      <p:bldP spid="1038" grpId="0"/>
      <p:bldP spid="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Arc 3"/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5" name="Arc 4"/>
          <p:cNvSpPr>
            <a:spLocks/>
          </p:cNvSpPr>
          <p:nvPr/>
        </p:nvSpPr>
        <p:spPr bwMode="auto">
          <a:xfrm rot="16200000" flipV="1">
            <a:off x="4392000" y="2106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5400000" scaled="0"/>
          </a:gradFill>
          <a:ln w="38100" cap="flat" cmpd="sng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 rot="-5400000">
            <a:off x="-2642422" y="3026664"/>
            <a:ext cx="56541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 pitchFamily="18" charset="0"/>
              </a:rPr>
              <a:t>Istituto Nazionale di Fisica Nucleare - Sezione di Napoli</a:t>
            </a: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2195736" y="8092"/>
            <a:ext cx="6933387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bg1"/>
                </a:solidFill>
              </a:rPr>
              <a:t>The Hoyle state in Nuclear Structure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8" name="Text Box 13"/>
          <p:cNvSpPr txBox="1">
            <a:spLocks noChangeArrowheads="1"/>
          </p:cNvSpPr>
          <p:nvPr/>
        </p:nvSpPr>
        <p:spPr bwMode="auto">
          <a:xfrm>
            <a:off x="3457" y="6565612"/>
            <a:ext cx="6900672" cy="292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FF"/>
                </a:solidFill>
              </a:rPr>
              <a:t>Daniele </a:t>
            </a:r>
            <a:r>
              <a:rPr lang="en-US" sz="1600" b="1" dirty="0" err="1">
                <a:solidFill>
                  <a:srgbClr val="FFFFFF"/>
                </a:solidFill>
              </a:rPr>
              <a:t>Dell’Aquila</a:t>
            </a:r>
            <a:r>
              <a:rPr lang="en-US" sz="1600" b="1" dirty="0">
                <a:solidFill>
                  <a:srgbClr val="FFFFFF"/>
                </a:solidFill>
              </a:rPr>
              <a:t> (dellaquila.daniele@gmail.com) – Galveston, May 15</a:t>
            </a:r>
            <a:r>
              <a:rPr lang="en-US" sz="1600" b="1" baseline="30000" dirty="0">
                <a:solidFill>
                  <a:srgbClr val="FFFFFF"/>
                </a:solidFill>
              </a:rPr>
              <a:t>th</a:t>
            </a:r>
            <a:r>
              <a:rPr lang="en-US" sz="1600" b="1" dirty="0">
                <a:solidFill>
                  <a:srgbClr val="FFFFFF"/>
                </a:solidFill>
              </a:rPr>
              <a:t> 2018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409600" y="5949280"/>
            <a:ext cx="8604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 smtClean="0">
                <a:solidFill>
                  <a:srgbClr val="FF0000"/>
                </a:solidFill>
              </a:rPr>
              <a:t>- </a:t>
            </a:r>
            <a:r>
              <a:rPr lang="en-US" sz="1200" b="1" i="1" dirty="0" err="1" smtClean="0">
                <a:solidFill>
                  <a:srgbClr val="FF0000"/>
                </a:solidFill>
              </a:rPr>
              <a:t>Taiichi</a:t>
            </a:r>
            <a:r>
              <a:rPr lang="en-US" sz="1200" b="1" i="1" dirty="0" smtClean="0">
                <a:solidFill>
                  <a:srgbClr val="FF0000"/>
                </a:solidFill>
              </a:rPr>
              <a:t> </a:t>
            </a:r>
            <a:r>
              <a:rPr lang="en-US" sz="1200" b="1" i="1" dirty="0">
                <a:solidFill>
                  <a:srgbClr val="FF0000"/>
                </a:solidFill>
              </a:rPr>
              <a:t>Yamada and Peter </a:t>
            </a:r>
            <a:r>
              <a:rPr lang="en-US" sz="1200" b="1" i="1" dirty="0" err="1">
                <a:solidFill>
                  <a:srgbClr val="FF0000"/>
                </a:solidFill>
              </a:rPr>
              <a:t>Schuck</a:t>
            </a:r>
            <a:r>
              <a:rPr lang="en-US" sz="1200" b="1" i="1" dirty="0">
                <a:solidFill>
                  <a:srgbClr val="FF0000"/>
                </a:solidFill>
              </a:rPr>
              <a:t>, Eur. Phys. J. A26, 185 (2005</a:t>
            </a:r>
            <a:r>
              <a:rPr lang="en-US" sz="1200" b="1" i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1200" b="1" i="1" dirty="0" smtClean="0">
                <a:solidFill>
                  <a:srgbClr val="FF0000"/>
                </a:solidFill>
              </a:rPr>
              <a:t>- Y</a:t>
            </a:r>
            <a:r>
              <a:rPr lang="en-US" sz="1200" b="1" i="1" dirty="0">
                <a:solidFill>
                  <a:srgbClr val="FF0000"/>
                </a:solidFill>
              </a:rPr>
              <a:t>. Funaki, H. </a:t>
            </a:r>
            <a:r>
              <a:rPr lang="en-US" sz="1200" b="1" i="1" dirty="0" err="1">
                <a:solidFill>
                  <a:srgbClr val="FF0000"/>
                </a:solidFill>
              </a:rPr>
              <a:t>Horiuchi</a:t>
            </a:r>
            <a:r>
              <a:rPr lang="en-US" sz="1200" b="1" i="1" dirty="0">
                <a:solidFill>
                  <a:srgbClr val="FF0000"/>
                </a:solidFill>
              </a:rPr>
              <a:t>, W. von </a:t>
            </a:r>
            <a:r>
              <a:rPr lang="en-US" sz="1200" b="1" i="1" dirty="0" err="1">
                <a:solidFill>
                  <a:srgbClr val="FF0000"/>
                </a:solidFill>
              </a:rPr>
              <a:t>Oertzen</a:t>
            </a:r>
            <a:r>
              <a:rPr lang="en-US" sz="1200" b="1" i="1" dirty="0">
                <a:solidFill>
                  <a:srgbClr val="FF0000"/>
                </a:solidFill>
              </a:rPr>
              <a:t>, G. </a:t>
            </a:r>
            <a:r>
              <a:rPr lang="en-US" sz="1200" b="1" i="1" dirty="0" err="1">
                <a:solidFill>
                  <a:srgbClr val="FF0000"/>
                </a:solidFill>
              </a:rPr>
              <a:t>Röpke</a:t>
            </a:r>
            <a:r>
              <a:rPr lang="en-US" sz="1200" b="1" i="1" dirty="0">
                <a:solidFill>
                  <a:srgbClr val="FF0000"/>
                </a:solidFill>
              </a:rPr>
              <a:t>, P. </a:t>
            </a:r>
            <a:r>
              <a:rPr lang="en-US" sz="1200" b="1" i="1" dirty="0" err="1">
                <a:solidFill>
                  <a:srgbClr val="FF0000"/>
                </a:solidFill>
              </a:rPr>
              <a:t>Schuck</a:t>
            </a:r>
            <a:r>
              <a:rPr lang="en-US" sz="1200" b="1" i="1" dirty="0">
                <a:solidFill>
                  <a:srgbClr val="FF0000"/>
                </a:solidFill>
              </a:rPr>
              <a:t>, </a:t>
            </a:r>
            <a:r>
              <a:rPr lang="en-US" sz="1200" b="1" i="1" dirty="0" smtClean="0">
                <a:solidFill>
                  <a:srgbClr val="FF0000"/>
                </a:solidFill>
              </a:rPr>
              <a:t>A. </a:t>
            </a:r>
            <a:r>
              <a:rPr lang="en-US" sz="1200" b="1" i="1" dirty="0" err="1" smtClean="0">
                <a:solidFill>
                  <a:srgbClr val="FF0000"/>
                </a:solidFill>
              </a:rPr>
              <a:t>Tohsaki</a:t>
            </a:r>
            <a:r>
              <a:rPr lang="en-US" sz="1200" b="1" i="1" dirty="0" smtClean="0">
                <a:solidFill>
                  <a:srgbClr val="FF0000"/>
                </a:solidFill>
              </a:rPr>
              <a:t>, and </a:t>
            </a:r>
            <a:r>
              <a:rPr lang="en-US" sz="1200" b="1" i="1" dirty="0">
                <a:solidFill>
                  <a:srgbClr val="FF0000"/>
                </a:solidFill>
              </a:rPr>
              <a:t>T. Yamada, Phys. Rev. C 80, 064326 (2009)</a:t>
            </a:r>
            <a:endParaRPr lang="it-IT" sz="1200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664" y="513099"/>
            <a:ext cx="2097216" cy="2483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uppo 10"/>
          <p:cNvGrpSpPr/>
          <p:nvPr/>
        </p:nvGrpSpPr>
        <p:grpSpPr>
          <a:xfrm>
            <a:off x="467544" y="3038574"/>
            <a:ext cx="3729162" cy="2910706"/>
            <a:chOff x="467544" y="2894558"/>
            <a:chExt cx="3729162" cy="2910706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2894558"/>
              <a:ext cx="3729162" cy="2910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Connettore 1 5"/>
            <p:cNvCxnSpPr/>
            <p:nvPr/>
          </p:nvCxnSpPr>
          <p:spPr>
            <a:xfrm flipV="1">
              <a:off x="925230" y="2984133"/>
              <a:ext cx="3142714" cy="42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ttore 1 7"/>
            <p:cNvCxnSpPr/>
            <p:nvPr/>
          </p:nvCxnSpPr>
          <p:spPr>
            <a:xfrm flipV="1">
              <a:off x="4067944" y="2979860"/>
              <a:ext cx="0" cy="24568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asellaDiTesto 20"/>
          <p:cNvSpPr txBox="1"/>
          <p:nvPr/>
        </p:nvSpPr>
        <p:spPr>
          <a:xfrm>
            <a:off x="3635896" y="476672"/>
            <a:ext cx="5346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i="1" u="sng" dirty="0" smtClean="0">
                <a:solidFill>
                  <a:srgbClr val="008000"/>
                </a:solidFill>
              </a:rPr>
              <a:t>Bose-Einstein </a:t>
            </a:r>
            <a:r>
              <a:rPr lang="it-IT" sz="2000" b="1" i="1" u="sng" dirty="0" err="1" smtClean="0">
                <a:solidFill>
                  <a:srgbClr val="008000"/>
                </a:solidFill>
              </a:rPr>
              <a:t>condensation</a:t>
            </a:r>
            <a:r>
              <a:rPr lang="it-IT" sz="2000" b="1" i="1" u="sng" dirty="0" smtClean="0">
                <a:solidFill>
                  <a:srgbClr val="008000"/>
                </a:solidFill>
              </a:rPr>
              <a:t> </a:t>
            </a:r>
            <a:r>
              <a:rPr lang="it-IT" sz="2000" b="1" i="1" u="sng" dirty="0" err="1" smtClean="0">
                <a:solidFill>
                  <a:srgbClr val="008000"/>
                </a:solidFill>
              </a:rPr>
              <a:t>phenomena</a:t>
            </a:r>
            <a:r>
              <a:rPr lang="it-IT" sz="2000" b="1" i="1" u="sng" dirty="0" smtClean="0">
                <a:solidFill>
                  <a:srgbClr val="008000"/>
                </a:solidFill>
              </a:rPr>
              <a:t> in nuclei</a:t>
            </a:r>
            <a:endParaRPr lang="en-US" sz="2000" b="1" i="1" u="sng" dirty="0">
              <a:solidFill>
                <a:srgbClr val="008000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4479373" y="1052736"/>
            <a:ext cx="45571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err="1" smtClean="0">
                <a:solidFill>
                  <a:srgbClr val="0070C0"/>
                </a:solidFill>
              </a:rPr>
              <a:t>Weakly</a:t>
            </a:r>
            <a:r>
              <a:rPr lang="it-IT" sz="1600" i="1" dirty="0" smtClean="0">
                <a:solidFill>
                  <a:srgbClr val="0070C0"/>
                </a:solidFill>
              </a:rPr>
              <a:t> </a:t>
            </a:r>
            <a:r>
              <a:rPr lang="it-IT" sz="1600" i="1" dirty="0" err="1" smtClean="0">
                <a:solidFill>
                  <a:srgbClr val="0070C0"/>
                </a:solidFill>
              </a:rPr>
              <a:t>bound</a:t>
            </a:r>
            <a:r>
              <a:rPr lang="it-IT" sz="1600" i="1" dirty="0" smtClean="0">
                <a:solidFill>
                  <a:srgbClr val="0070C0"/>
                </a:solidFill>
              </a:rPr>
              <a:t> </a:t>
            </a:r>
            <a:r>
              <a:rPr lang="it-IT" sz="1600" i="1" dirty="0" err="1" smtClean="0">
                <a:solidFill>
                  <a:srgbClr val="0070C0"/>
                </a:solidFill>
              </a:rPr>
              <a:t>system</a:t>
            </a:r>
            <a:r>
              <a:rPr lang="it-IT" sz="1600" i="1" dirty="0" smtClean="0">
                <a:solidFill>
                  <a:srgbClr val="0070C0"/>
                </a:solidFill>
              </a:rPr>
              <a:t> </a:t>
            </a:r>
            <a:r>
              <a:rPr lang="it-IT" sz="1600" dirty="0" smtClean="0">
                <a:sym typeface="Wingdings" pitchFamily="2" charset="2"/>
              </a:rPr>
              <a:t> an </a:t>
            </a:r>
            <a:r>
              <a:rPr lang="it-IT" sz="1600" dirty="0" smtClean="0">
                <a:latin typeface="Symbol" pitchFamily="18" charset="2"/>
                <a:sym typeface="Wingdings" pitchFamily="2" charset="2"/>
              </a:rPr>
              <a:t>a</a:t>
            </a:r>
            <a:r>
              <a:rPr lang="it-IT" sz="1600" dirty="0" smtClean="0">
                <a:sym typeface="Wingdings" pitchFamily="2" charset="2"/>
              </a:rPr>
              <a:t> </a:t>
            </a:r>
            <a:r>
              <a:rPr lang="it-IT" sz="1600" dirty="0" err="1" smtClean="0">
                <a:sym typeface="Wingdings" pitchFamily="2" charset="2"/>
              </a:rPr>
              <a:t>may</a:t>
            </a:r>
            <a:r>
              <a:rPr lang="it-IT" sz="1600" dirty="0" smtClean="0">
                <a:sym typeface="Wingdings" pitchFamily="2" charset="2"/>
              </a:rPr>
              <a:t> tunnel </a:t>
            </a:r>
            <a:r>
              <a:rPr lang="it-IT" sz="1600" dirty="0" err="1" smtClean="0">
                <a:sym typeface="Wingdings" pitchFamily="2" charset="2"/>
              </a:rPr>
              <a:t>significantly</a:t>
            </a:r>
            <a:r>
              <a:rPr lang="it-IT" sz="1600" dirty="0" smtClean="0">
                <a:sym typeface="Wingdings" pitchFamily="2" charset="2"/>
              </a:rPr>
              <a:t> </a:t>
            </a:r>
            <a:r>
              <a:rPr lang="it-IT" sz="1600" dirty="0" err="1" smtClean="0">
                <a:sym typeface="Wingdings" pitchFamily="2" charset="2"/>
              </a:rPr>
              <a:t>into</a:t>
            </a:r>
            <a:r>
              <a:rPr lang="it-IT" sz="1600" dirty="0" smtClean="0">
                <a:sym typeface="Wingdings" pitchFamily="2" charset="2"/>
              </a:rPr>
              <a:t> the </a:t>
            </a:r>
            <a:r>
              <a:rPr lang="it-IT" sz="1600" dirty="0" err="1" smtClean="0">
                <a:sym typeface="Wingdings" pitchFamily="2" charset="2"/>
              </a:rPr>
              <a:t>barrier</a:t>
            </a:r>
            <a:r>
              <a:rPr lang="it-IT" sz="1600" dirty="0" smtClean="0">
                <a:sym typeface="Wingdings" pitchFamily="2" charset="2"/>
              </a:rPr>
              <a:t>  </a:t>
            </a:r>
            <a:r>
              <a:rPr lang="it-IT" sz="1600" dirty="0" err="1" smtClean="0">
                <a:sym typeface="Wingdings" pitchFamily="2" charset="2"/>
              </a:rPr>
              <a:t>increasing</a:t>
            </a:r>
            <a:r>
              <a:rPr lang="it-IT" sz="1600" dirty="0" smtClean="0">
                <a:sym typeface="Wingdings" pitchFamily="2" charset="2"/>
              </a:rPr>
              <a:t> of the volume  the </a:t>
            </a:r>
            <a:r>
              <a:rPr lang="it-IT" sz="1600" dirty="0" err="1" smtClean="0">
                <a:sym typeface="Wingdings" pitchFamily="2" charset="2"/>
              </a:rPr>
              <a:t>internal</a:t>
            </a:r>
            <a:r>
              <a:rPr lang="it-IT" sz="1600" dirty="0" smtClean="0">
                <a:sym typeface="Wingdings" pitchFamily="2" charset="2"/>
              </a:rPr>
              <a:t> </a:t>
            </a:r>
            <a:r>
              <a:rPr lang="it-IT" sz="1600" dirty="0" err="1" smtClean="0">
                <a:sym typeface="Wingdings" pitchFamily="2" charset="2"/>
              </a:rPr>
              <a:t>structure</a:t>
            </a:r>
            <a:r>
              <a:rPr lang="it-IT" sz="1600" dirty="0" smtClean="0">
                <a:sym typeface="Wingdings" pitchFamily="2" charset="2"/>
              </a:rPr>
              <a:t> of a-</a:t>
            </a:r>
            <a:r>
              <a:rPr lang="it-IT" sz="1600" dirty="0" err="1" smtClean="0">
                <a:sym typeface="Wingdings" pitchFamily="2" charset="2"/>
              </a:rPr>
              <a:t>particles</a:t>
            </a:r>
            <a:r>
              <a:rPr lang="it-IT" sz="1600" dirty="0" smtClean="0">
                <a:sym typeface="Wingdings" pitchFamily="2" charset="2"/>
              </a:rPr>
              <a:t> </a:t>
            </a:r>
            <a:r>
              <a:rPr lang="it-IT" sz="1600" dirty="0" err="1" smtClean="0">
                <a:sym typeface="Wingdings" pitchFamily="2" charset="2"/>
              </a:rPr>
              <a:t>is</a:t>
            </a:r>
            <a:r>
              <a:rPr lang="it-IT" sz="1600" dirty="0" smtClean="0">
                <a:sym typeface="Wingdings" pitchFamily="2" charset="2"/>
              </a:rPr>
              <a:t> no </a:t>
            </a:r>
            <a:r>
              <a:rPr lang="it-IT" sz="1600" dirty="0" err="1" smtClean="0">
                <a:sym typeface="Wingdings" pitchFamily="2" charset="2"/>
              </a:rPr>
              <a:t>longer</a:t>
            </a:r>
            <a:r>
              <a:rPr lang="it-IT" sz="1600" dirty="0" smtClean="0">
                <a:sym typeface="Wingdings" pitchFamily="2" charset="2"/>
              </a:rPr>
              <a:t> </a:t>
            </a:r>
            <a:r>
              <a:rPr lang="it-IT" sz="1600" dirty="0" err="1" smtClean="0">
                <a:sym typeface="Wingdings" pitchFamily="2" charset="2"/>
              </a:rPr>
              <a:t>important</a:t>
            </a:r>
            <a:r>
              <a:rPr lang="it-IT" sz="1600" dirty="0" smtClean="0">
                <a:sym typeface="Wingdings" pitchFamily="2" charset="2"/>
              </a:rPr>
              <a:t> (</a:t>
            </a:r>
            <a:r>
              <a:rPr lang="it-IT" sz="1600" dirty="0" err="1" smtClean="0">
                <a:solidFill>
                  <a:srgbClr val="FF0000"/>
                </a:solidFill>
                <a:sym typeface="Wingdings" pitchFamily="2" charset="2"/>
              </a:rPr>
              <a:t>antisymmetrization</a:t>
            </a:r>
            <a:r>
              <a:rPr lang="it-IT" sz="16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  <a:sym typeface="Wingdings" pitchFamily="2" charset="2"/>
              </a:rPr>
              <a:t>properties</a:t>
            </a:r>
            <a:r>
              <a:rPr lang="it-IT" sz="16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it-IT" sz="1600" dirty="0" err="1" smtClean="0">
                <a:sym typeface="Wingdings" pitchFamily="2" charset="2"/>
              </a:rPr>
              <a:t>negligible</a:t>
            </a:r>
            <a:r>
              <a:rPr lang="it-IT" sz="1600" dirty="0" smtClean="0">
                <a:sym typeface="Wingdings" pitchFamily="2" charset="2"/>
              </a:rPr>
              <a:t>)  the </a:t>
            </a:r>
            <a:r>
              <a:rPr lang="it-IT" sz="1600" dirty="0" err="1" smtClean="0">
                <a:sym typeface="Wingdings" pitchFamily="2" charset="2"/>
              </a:rPr>
              <a:t>bosonic</a:t>
            </a:r>
            <a:r>
              <a:rPr lang="it-IT" sz="1600" dirty="0" smtClean="0">
                <a:sym typeface="Wingdings" pitchFamily="2" charset="2"/>
              </a:rPr>
              <a:t> </a:t>
            </a:r>
            <a:r>
              <a:rPr lang="it-IT" sz="1600" dirty="0" err="1" smtClean="0">
                <a:sym typeface="Wingdings" pitchFamily="2" charset="2"/>
              </a:rPr>
              <a:t>system</a:t>
            </a:r>
            <a:r>
              <a:rPr lang="it-IT" sz="1600" dirty="0" smtClean="0">
                <a:sym typeface="Wingdings" pitchFamily="2" charset="2"/>
              </a:rPr>
              <a:t> </a:t>
            </a:r>
            <a:r>
              <a:rPr lang="it-IT" sz="1600" dirty="0" err="1" smtClean="0">
                <a:sym typeface="Wingdings" pitchFamily="2" charset="2"/>
              </a:rPr>
              <a:t>may</a:t>
            </a:r>
            <a:r>
              <a:rPr lang="it-IT" sz="1600" dirty="0" smtClean="0">
                <a:sym typeface="Wingdings" pitchFamily="2" charset="2"/>
              </a:rPr>
              <a:t> condensate   </a:t>
            </a:r>
            <a:r>
              <a:rPr lang="it-IT" sz="1600" i="1" dirty="0" smtClean="0">
                <a:solidFill>
                  <a:srgbClr val="008000"/>
                </a:solidFill>
                <a:sym typeface="Wingdings" pitchFamily="2" charset="2"/>
              </a:rPr>
              <a:t>Bose Einstein Condensate </a:t>
            </a:r>
            <a:r>
              <a:rPr lang="it-IT" sz="1600" dirty="0" smtClean="0">
                <a:sym typeface="Wingdings" pitchFamily="2" charset="2"/>
              </a:rPr>
              <a:t>(BEC).</a:t>
            </a:r>
            <a:endParaRPr lang="it-IT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/>
              <p:cNvSpPr txBox="1"/>
              <p:nvPr/>
            </p:nvSpPr>
            <p:spPr>
              <a:xfrm>
                <a:off x="4479373" y="3359894"/>
                <a:ext cx="4557123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FF0000"/>
                    </a:solidFill>
                  </a:rPr>
                  <a:t>Tohsaki</a:t>
                </a:r>
                <a:r>
                  <a:rPr lang="en-US" sz="1600" dirty="0">
                    <a:solidFill>
                      <a:srgbClr val="FF0000"/>
                    </a:solidFill>
                  </a:rPr>
                  <a:t>, </a:t>
                </a:r>
                <a:r>
                  <a:rPr lang="en-US" sz="1600" dirty="0" err="1" smtClean="0">
                    <a:solidFill>
                      <a:srgbClr val="FF0000"/>
                    </a:solidFill>
                  </a:rPr>
                  <a:t>Horiuchi</a:t>
                </a:r>
                <a:r>
                  <a:rPr lang="en-US" sz="1600" dirty="0" smtClean="0">
                    <a:solidFill>
                      <a:srgbClr val="FF0000"/>
                    </a:solidFill>
                  </a:rPr>
                  <a:t>, </a:t>
                </a:r>
                <a:r>
                  <a:rPr lang="en-US" sz="1600" dirty="0" err="1" smtClean="0">
                    <a:solidFill>
                      <a:srgbClr val="FF0000"/>
                    </a:solidFill>
                  </a:rPr>
                  <a:t>Schuck</a:t>
                </a:r>
                <a:r>
                  <a:rPr lang="en-US" sz="16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1600" dirty="0">
                    <a:solidFill>
                      <a:srgbClr val="FF0000"/>
                    </a:solidFill>
                  </a:rPr>
                  <a:t>and </a:t>
                </a:r>
                <a:r>
                  <a:rPr lang="en-US" sz="1600" dirty="0" err="1">
                    <a:solidFill>
                      <a:srgbClr val="FF0000"/>
                    </a:solidFill>
                  </a:rPr>
                  <a:t>Röpke</a:t>
                </a:r>
                <a:r>
                  <a:rPr lang="en-US" sz="1600" dirty="0">
                    <a:solidFill>
                      <a:srgbClr val="FF0000"/>
                    </a:solidFill>
                  </a:rPr>
                  <a:t> </a:t>
                </a:r>
                <a:r>
                  <a:rPr lang="en-US" sz="1600" dirty="0"/>
                  <a:t>(THSR</a:t>
                </a:r>
                <a:r>
                  <a:rPr lang="en-US" sz="1600" dirty="0" smtClean="0"/>
                  <a:t>) wave-function method</a:t>
                </a:r>
                <a:r>
                  <a:rPr lang="en-US" sz="1600" dirty="0" smtClean="0">
                    <a:sym typeface="Wingdings" pitchFamily="2" charset="2"/>
                  </a:rPr>
                  <a:t> fit of the electron inelastic scattering 0</a:t>
                </a:r>
                <a:r>
                  <a:rPr lang="en-US" sz="1600" baseline="30000" dirty="0" smtClean="0">
                    <a:sym typeface="Wingdings" pitchFamily="2" charset="2"/>
                  </a:rPr>
                  <a:t>+ </a:t>
                </a:r>
                <a14:m>
                  <m:oMath xmlns:m="http://schemas.openxmlformats.org/officeDocument/2006/math">
                    <m:r>
                      <a:rPr lang="it-IT" sz="1600" b="0" i="1" smtClean="0">
                        <a:latin typeface="Cambria Math"/>
                        <a:sym typeface="Wingdings" pitchFamily="2" charset="2"/>
                      </a:rPr>
                      <m:t>→</m:t>
                    </m:r>
                  </m:oMath>
                </a14:m>
                <a:r>
                  <a:rPr lang="en-US" sz="1600" dirty="0" smtClean="0">
                    <a:sym typeface="Wingdings" pitchFamily="2" charset="2"/>
                  </a:rPr>
                  <a:t> 0</a:t>
                </a:r>
                <a:r>
                  <a:rPr lang="en-US" sz="1600" baseline="30000" dirty="0" smtClean="0">
                    <a:sym typeface="Wingdings" pitchFamily="2" charset="2"/>
                  </a:rPr>
                  <a:t>+</a:t>
                </a:r>
                <a:r>
                  <a:rPr lang="en-US" sz="1600" baseline="-25000" dirty="0" smtClean="0">
                    <a:sym typeface="Wingdings" pitchFamily="2" charset="2"/>
                  </a:rPr>
                  <a:t>2</a:t>
                </a:r>
                <a:r>
                  <a:rPr lang="en-US" sz="1600" dirty="0" smtClean="0">
                    <a:sym typeface="Wingdings" pitchFamily="2" charset="2"/>
                  </a:rPr>
                  <a:t>   Hoyle state radius  1.35 – 1.60 times the ground state one.</a:t>
                </a:r>
                <a:endParaRPr lang="it-IT" sz="1600" dirty="0"/>
              </a:p>
            </p:txBody>
          </p:sp>
        </mc:Choice>
        <mc:Fallback xmlns="">
          <p:sp>
            <p:nvSpPr>
              <p:cNvPr id="23" name="CasellaDiTes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373" y="3359894"/>
                <a:ext cx="4557123" cy="1077218"/>
              </a:xfrm>
              <a:prstGeom prst="rect">
                <a:avLst/>
              </a:prstGeom>
              <a:blipFill rotWithShape="1">
                <a:blip r:embed="rId5"/>
                <a:stretch>
                  <a:fillRect l="-803" t="-1695" r="-669" b="-6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asellaDiTesto 13"/>
          <p:cNvSpPr txBox="1"/>
          <p:nvPr/>
        </p:nvSpPr>
        <p:spPr>
          <a:xfrm>
            <a:off x="899592" y="3140968"/>
            <a:ext cx="12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i="1" dirty="0" smtClean="0">
                <a:solidFill>
                  <a:srgbClr val="0070C0"/>
                </a:solidFill>
              </a:rPr>
              <a:t>Ground state</a:t>
            </a:r>
            <a:endParaRPr lang="it-IT" sz="1600" b="1" i="1" dirty="0">
              <a:solidFill>
                <a:srgbClr val="0070C0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784577" y="3140968"/>
            <a:ext cx="11393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i="1" dirty="0" err="1" smtClean="0">
                <a:solidFill>
                  <a:srgbClr val="FF0000"/>
                </a:solidFill>
              </a:rPr>
              <a:t>Hoyle</a:t>
            </a:r>
            <a:r>
              <a:rPr lang="it-IT" sz="1600" b="1" i="1" dirty="0" smtClean="0">
                <a:solidFill>
                  <a:srgbClr val="FF0000"/>
                </a:solidFill>
              </a:rPr>
              <a:t> state</a:t>
            </a:r>
            <a:endParaRPr lang="it-IT" sz="1600" b="1" i="1" dirty="0">
              <a:solidFill>
                <a:srgbClr val="FF0000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 rot="16200000">
            <a:off x="-1132492" y="348517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b="1" i="1" dirty="0" smtClean="0">
                <a:solidFill>
                  <a:srgbClr val="C00000"/>
                </a:solidFill>
              </a:rPr>
              <a:t>I. Sick</a:t>
            </a:r>
            <a:r>
              <a:rPr lang="en-US" sz="900" b="1" i="1" dirty="0">
                <a:solidFill>
                  <a:srgbClr val="C00000"/>
                </a:solidFill>
              </a:rPr>
              <a:t>, J.S. McCarthy, Nuclear Phys. A 150 (1970) </a:t>
            </a:r>
            <a:r>
              <a:rPr lang="en-US" sz="900" b="1" i="1" dirty="0" smtClean="0">
                <a:solidFill>
                  <a:srgbClr val="C00000"/>
                </a:solidFill>
              </a:rPr>
              <a:t>631</a:t>
            </a:r>
          </a:p>
          <a:p>
            <a:r>
              <a:rPr lang="en-US" sz="900" b="1" i="1" dirty="0" smtClean="0">
                <a:solidFill>
                  <a:srgbClr val="C00000"/>
                </a:solidFill>
              </a:rPr>
              <a:t>A. </a:t>
            </a:r>
            <a:r>
              <a:rPr lang="en-US" sz="900" b="1" i="1" dirty="0" err="1" smtClean="0">
                <a:solidFill>
                  <a:srgbClr val="C00000"/>
                </a:solidFill>
              </a:rPr>
              <a:t>Nakada</a:t>
            </a:r>
            <a:r>
              <a:rPr lang="en-US" sz="900" b="1" i="1" dirty="0" smtClean="0">
                <a:solidFill>
                  <a:srgbClr val="C00000"/>
                </a:solidFill>
              </a:rPr>
              <a:t> et al., </a:t>
            </a:r>
            <a:r>
              <a:rPr lang="en-US" sz="900" b="1" i="1" dirty="0">
                <a:solidFill>
                  <a:srgbClr val="C00000"/>
                </a:solidFill>
              </a:rPr>
              <a:t>Phys. Rev. </a:t>
            </a:r>
            <a:r>
              <a:rPr lang="en-US" sz="900" b="1" i="1" dirty="0" err="1">
                <a:solidFill>
                  <a:srgbClr val="C00000"/>
                </a:solidFill>
              </a:rPr>
              <a:t>Lett</a:t>
            </a:r>
            <a:r>
              <a:rPr lang="en-US" sz="900" b="1" i="1" dirty="0">
                <a:solidFill>
                  <a:srgbClr val="C00000"/>
                </a:solidFill>
              </a:rPr>
              <a:t>. 27 (1971) </a:t>
            </a:r>
            <a:r>
              <a:rPr lang="en-US" sz="900" b="1" i="1" dirty="0" smtClean="0">
                <a:solidFill>
                  <a:srgbClr val="C00000"/>
                </a:solidFill>
              </a:rPr>
              <a:t>745</a:t>
            </a:r>
          </a:p>
          <a:p>
            <a:r>
              <a:rPr lang="en-US" sz="900" b="1" i="1" dirty="0">
                <a:solidFill>
                  <a:srgbClr val="C00000"/>
                </a:solidFill>
              </a:rPr>
              <a:t>P. </a:t>
            </a:r>
            <a:r>
              <a:rPr lang="en-US" sz="900" b="1" i="1" dirty="0" err="1">
                <a:solidFill>
                  <a:srgbClr val="C00000"/>
                </a:solidFill>
              </a:rPr>
              <a:t>Strehl</a:t>
            </a:r>
            <a:r>
              <a:rPr lang="en-US" sz="900" b="1" i="1" dirty="0">
                <a:solidFill>
                  <a:srgbClr val="C00000"/>
                </a:solidFill>
              </a:rPr>
              <a:t>, </a:t>
            </a:r>
            <a:r>
              <a:rPr lang="en-US" sz="900" b="1" i="1" dirty="0" err="1">
                <a:solidFill>
                  <a:srgbClr val="C00000"/>
                </a:solidFill>
              </a:rPr>
              <a:t>Th.H</a:t>
            </a:r>
            <a:r>
              <a:rPr lang="en-US" sz="900" b="1" i="1" dirty="0">
                <a:solidFill>
                  <a:srgbClr val="C00000"/>
                </a:solidFill>
              </a:rPr>
              <a:t>. </a:t>
            </a:r>
            <a:r>
              <a:rPr lang="en-US" sz="900" b="1" i="1" dirty="0" err="1">
                <a:solidFill>
                  <a:srgbClr val="C00000"/>
                </a:solidFill>
              </a:rPr>
              <a:t>Schucan</a:t>
            </a:r>
            <a:r>
              <a:rPr lang="en-US" sz="900" b="1" i="1" dirty="0">
                <a:solidFill>
                  <a:srgbClr val="C00000"/>
                </a:solidFill>
              </a:rPr>
              <a:t>, Phys. </a:t>
            </a:r>
            <a:r>
              <a:rPr lang="en-US" sz="900" b="1" i="1" dirty="0" err="1">
                <a:solidFill>
                  <a:srgbClr val="C00000"/>
                </a:solidFill>
              </a:rPr>
              <a:t>Lett</a:t>
            </a:r>
            <a:r>
              <a:rPr lang="en-US" sz="900" b="1" i="1" dirty="0">
                <a:solidFill>
                  <a:srgbClr val="C00000"/>
                </a:solidFill>
              </a:rPr>
              <a:t>. B 27 (1968) 641</a:t>
            </a:r>
            <a:endParaRPr lang="en-US" sz="900" b="1" i="1" dirty="0" smtClean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sellaDiTesto 26"/>
              <p:cNvSpPr txBox="1"/>
              <p:nvPr/>
            </p:nvSpPr>
            <p:spPr>
              <a:xfrm>
                <a:off x="2699792" y="4417948"/>
                <a:ext cx="947695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4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≈</m:t>
                    </m:r>
                    <m:r>
                      <a:rPr lang="it-IT" sz="14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𝟕𝟎</m:t>
                    </m:r>
                    <m:r>
                      <a:rPr lang="it-IT" sz="14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%</m:t>
                    </m:r>
                  </m:oMath>
                </a14:m>
                <a:r>
                  <a:rPr lang="it-IT" sz="1400" b="1" i="1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it-IT" sz="1400" b="1" i="1" dirty="0" smtClean="0">
                    <a:solidFill>
                      <a:srgbClr val="FF0000"/>
                    </a:solidFill>
                  </a:rPr>
                  <a:t>S-orbital </a:t>
                </a:r>
              </a:p>
              <a:p>
                <a:r>
                  <a:rPr lang="it-IT" sz="1400" b="1" i="1" dirty="0" err="1" smtClean="0">
                    <a:solidFill>
                      <a:srgbClr val="FF0000"/>
                    </a:solidFill>
                  </a:rPr>
                  <a:t>amplitude</a:t>
                </a:r>
                <a:endParaRPr lang="it-IT" sz="1400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CasellaDiTes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4417948"/>
                <a:ext cx="947695" cy="738664"/>
              </a:xfrm>
              <a:prstGeom prst="rect">
                <a:avLst/>
              </a:prstGeom>
              <a:blipFill rotWithShape="1">
                <a:blip r:embed="rId6"/>
                <a:stretch>
                  <a:fillRect l="-1935" b="-743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sellaDiTesto 16"/>
          <p:cNvSpPr txBox="1"/>
          <p:nvPr/>
        </p:nvSpPr>
        <p:spPr>
          <a:xfrm rot="16200000">
            <a:off x="-554818" y="1376507"/>
            <a:ext cx="2527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i="1" dirty="0" smtClean="0"/>
              <a:t>electron </a:t>
            </a:r>
            <a:r>
              <a:rPr lang="it-IT" sz="1600" b="1" i="1" dirty="0" err="1" smtClean="0"/>
              <a:t>inelastic</a:t>
            </a:r>
            <a:r>
              <a:rPr lang="it-IT" sz="1600" b="1" i="1" dirty="0" smtClean="0"/>
              <a:t> </a:t>
            </a:r>
            <a:r>
              <a:rPr lang="it-IT" sz="1600" b="1" i="1" dirty="0" err="1" smtClean="0"/>
              <a:t>scattering</a:t>
            </a:r>
            <a:endParaRPr lang="it-IT" sz="16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/>
              <p:cNvSpPr txBox="1"/>
              <p:nvPr/>
            </p:nvSpPr>
            <p:spPr>
              <a:xfrm>
                <a:off x="4983602" y="4744322"/>
                <a:ext cx="3548664" cy="412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it-IT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𝑇𝐻𝑆𝑅</m:t>
                              </m:r>
                            </m:sub>
                          </m:sSub>
                        </m:e>
                      </m:d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t-IT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|"/>
                          <m:endChr m:val="〉"/>
                          <m:ctrlPr>
                            <a:rPr lang="it-IT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Ψ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it-IT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|"/>
                          <m:endChr m:val="〉"/>
                          <m:ctrlPr>
                            <a:rPr lang="it-IT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Ψ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+…</m:t>
                      </m:r>
                    </m:oMath>
                  </m:oMathPara>
                </a14:m>
                <a:endParaRPr lang="it-IT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CasellaDiTes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3602" y="4744322"/>
                <a:ext cx="3548664" cy="41287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e 18"/>
          <p:cNvSpPr/>
          <p:nvPr/>
        </p:nvSpPr>
        <p:spPr>
          <a:xfrm>
            <a:off x="6084168" y="4581128"/>
            <a:ext cx="864096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5508104" y="5373216"/>
            <a:ext cx="25627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i="1" dirty="0" err="1" smtClean="0">
                <a:solidFill>
                  <a:srgbClr val="0070C0"/>
                </a:solidFill>
              </a:rPr>
              <a:t>Dominant</a:t>
            </a:r>
            <a:r>
              <a:rPr lang="it-IT" sz="1600" b="1" i="1" dirty="0" smtClean="0">
                <a:solidFill>
                  <a:srgbClr val="0070C0"/>
                </a:solidFill>
              </a:rPr>
              <a:t> </a:t>
            </a:r>
            <a:r>
              <a:rPr lang="it-IT" sz="1600" b="1" i="1" dirty="0" err="1" smtClean="0">
                <a:solidFill>
                  <a:srgbClr val="0070C0"/>
                </a:solidFill>
              </a:rPr>
              <a:t>amplitude</a:t>
            </a:r>
            <a:r>
              <a:rPr lang="it-IT" sz="1600" b="1" i="1" dirty="0" smtClean="0">
                <a:solidFill>
                  <a:srgbClr val="0070C0"/>
                </a:solidFill>
              </a:rPr>
              <a:t> </a:t>
            </a:r>
            <a:r>
              <a:rPr lang="it-IT" sz="1600" b="1" i="1" dirty="0" smtClean="0">
                <a:solidFill>
                  <a:srgbClr val="0070C0"/>
                </a:solidFill>
                <a:sym typeface="Wingdings" pitchFamily="2" charset="2"/>
              </a:rPr>
              <a:t> BEC</a:t>
            </a:r>
            <a:endParaRPr lang="it-IT" sz="16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09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Arc 3"/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5" name="Arc 4"/>
          <p:cNvSpPr>
            <a:spLocks/>
          </p:cNvSpPr>
          <p:nvPr/>
        </p:nvSpPr>
        <p:spPr bwMode="auto">
          <a:xfrm rot="16200000" flipV="1">
            <a:off x="4392000" y="2106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5400000" scaled="0"/>
          </a:gradFill>
          <a:ln w="38100" cap="flat" cmpd="sng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 rot="-5400000">
            <a:off x="-2642422" y="3026664"/>
            <a:ext cx="56541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 pitchFamily="18" charset="0"/>
              </a:rPr>
              <a:t>Istituto Nazionale di Fisica Nucleare - Sezione di Napoli</a:t>
            </a: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2195736" y="8092"/>
            <a:ext cx="6933387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bg1"/>
                </a:solidFill>
              </a:rPr>
              <a:t>The Hoyle state in Nuclear Astrophysics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8" name="Text Box 13"/>
          <p:cNvSpPr txBox="1">
            <a:spLocks noChangeArrowheads="1"/>
          </p:cNvSpPr>
          <p:nvPr/>
        </p:nvSpPr>
        <p:spPr bwMode="auto">
          <a:xfrm>
            <a:off x="3457" y="6565612"/>
            <a:ext cx="6900672" cy="292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FF"/>
                </a:solidFill>
              </a:rPr>
              <a:t>Daniele </a:t>
            </a:r>
            <a:r>
              <a:rPr lang="en-US" sz="1600" b="1" dirty="0" err="1">
                <a:solidFill>
                  <a:srgbClr val="FFFFFF"/>
                </a:solidFill>
              </a:rPr>
              <a:t>Dell’Aquila</a:t>
            </a:r>
            <a:r>
              <a:rPr lang="en-US" sz="1600" b="1" dirty="0">
                <a:solidFill>
                  <a:srgbClr val="FFFFFF"/>
                </a:solidFill>
              </a:rPr>
              <a:t> (dellaquila.daniele@gmail.com) – Galveston, May 15</a:t>
            </a:r>
            <a:r>
              <a:rPr lang="en-US" sz="1600" b="1" baseline="30000" dirty="0">
                <a:solidFill>
                  <a:srgbClr val="FFFFFF"/>
                </a:solidFill>
              </a:rPr>
              <a:t>th</a:t>
            </a:r>
            <a:r>
              <a:rPr lang="en-US" sz="1600" b="1" dirty="0">
                <a:solidFill>
                  <a:srgbClr val="FFFFFF"/>
                </a:solidFill>
              </a:rPr>
              <a:t> 2018</a:t>
            </a:r>
          </a:p>
        </p:txBody>
      </p:sp>
      <p:sp>
        <p:nvSpPr>
          <p:cNvPr id="49" name="CasellaDiTesto 48"/>
          <p:cNvSpPr txBox="1"/>
          <p:nvPr/>
        </p:nvSpPr>
        <p:spPr>
          <a:xfrm>
            <a:off x="467544" y="3654316"/>
            <a:ext cx="44644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ym typeface="Wingdings" pitchFamily="2" charset="2"/>
              </a:rPr>
              <a:t>3 </a:t>
            </a:r>
            <a:r>
              <a:rPr lang="it-IT" sz="1600" dirty="0" smtClean="0">
                <a:latin typeface="Symbol" pitchFamily="18" charset="2"/>
                <a:sym typeface="Wingdings" pitchFamily="2" charset="2"/>
              </a:rPr>
              <a:t>a</a:t>
            </a:r>
            <a:r>
              <a:rPr lang="it-IT" sz="1600" dirty="0" smtClean="0">
                <a:sym typeface="Wingdings" pitchFamily="2" charset="2"/>
              </a:rPr>
              <a:t>-</a:t>
            </a:r>
            <a:r>
              <a:rPr lang="it-IT" sz="1600" dirty="0" err="1" smtClean="0">
                <a:sym typeface="Wingdings" pitchFamily="2" charset="2"/>
              </a:rPr>
              <a:t>particles</a:t>
            </a:r>
            <a:r>
              <a:rPr lang="it-IT" sz="1600" dirty="0" smtClean="0">
                <a:sym typeface="Wingdings" pitchFamily="2" charset="2"/>
              </a:rPr>
              <a:t> do </a:t>
            </a:r>
            <a:r>
              <a:rPr lang="it-IT" sz="1600" dirty="0" err="1" smtClean="0">
                <a:sym typeface="Wingdings" pitchFamily="2" charset="2"/>
              </a:rPr>
              <a:t>not</a:t>
            </a:r>
            <a:r>
              <a:rPr lang="it-IT" sz="1600" dirty="0" smtClean="0">
                <a:sym typeface="Wingdings" pitchFamily="2" charset="2"/>
              </a:rPr>
              <a:t> </a:t>
            </a:r>
            <a:r>
              <a:rPr lang="it-IT" sz="1600" dirty="0" err="1" smtClean="0">
                <a:sym typeface="Wingdings" pitchFamily="2" charset="2"/>
              </a:rPr>
              <a:t>have</a:t>
            </a:r>
            <a:r>
              <a:rPr lang="it-IT" sz="1600" dirty="0" smtClean="0">
                <a:sym typeface="Wingdings" pitchFamily="2" charset="2"/>
              </a:rPr>
              <a:t> </a:t>
            </a:r>
            <a:r>
              <a:rPr lang="it-IT" sz="1600" dirty="0" err="1" smtClean="0">
                <a:sym typeface="Wingdings" pitchFamily="2" charset="2"/>
              </a:rPr>
              <a:t>access</a:t>
            </a:r>
            <a:r>
              <a:rPr lang="it-IT" sz="1600" dirty="0" smtClean="0">
                <a:sym typeface="Wingdings" pitchFamily="2" charset="2"/>
              </a:rPr>
              <a:t> to the intermediate </a:t>
            </a:r>
            <a:r>
              <a:rPr lang="it-IT" sz="1600" dirty="0" err="1" smtClean="0">
                <a:sym typeface="Wingdings" pitchFamily="2" charset="2"/>
              </a:rPr>
              <a:t>resonances</a:t>
            </a:r>
            <a:r>
              <a:rPr lang="it-IT" sz="1600" dirty="0" smtClean="0">
                <a:sym typeface="Wingdings" pitchFamily="2" charset="2"/>
              </a:rPr>
              <a:t>  </a:t>
            </a:r>
            <a:r>
              <a:rPr lang="it-IT" sz="1600" i="1" dirty="0" smtClean="0">
                <a:sym typeface="Wingdings" pitchFamily="2" charset="2"/>
              </a:rPr>
              <a:t>non-</a:t>
            </a:r>
            <a:r>
              <a:rPr lang="it-IT" sz="1600" i="1" dirty="0" err="1" smtClean="0">
                <a:sym typeface="Wingdings" pitchFamily="2" charset="2"/>
              </a:rPr>
              <a:t>resonant</a:t>
            </a:r>
            <a:r>
              <a:rPr lang="it-IT" sz="1600" dirty="0" smtClean="0">
                <a:sym typeface="Wingdings" pitchFamily="2" charset="2"/>
              </a:rPr>
              <a:t> </a:t>
            </a:r>
            <a:r>
              <a:rPr lang="it-IT" sz="1600" dirty="0" err="1" smtClean="0">
                <a:sym typeface="Wingdings" pitchFamily="2" charset="2"/>
              </a:rPr>
              <a:t>processes</a:t>
            </a:r>
            <a:r>
              <a:rPr lang="it-IT" sz="1600" dirty="0">
                <a:sym typeface="Wingdings" pitchFamily="2" charset="2"/>
              </a:rPr>
              <a:t> </a:t>
            </a:r>
            <a:r>
              <a:rPr lang="it-IT" sz="1600" dirty="0" smtClean="0">
                <a:sym typeface="Wingdings" pitchFamily="2" charset="2"/>
              </a:rPr>
              <a:t>take </a:t>
            </a:r>
            <a:r>
              <a:rPr lang="it-IT" sz="1600" dirty="0" err="1" smtClean="0">
                <a:sym typeface="Wingdings" pitchFamily="2" charset="2"/>
              </a:rPr>
              <a:t>place</a:t>
            </a:r>
            <a:r>
              <a:rPr lang="it-IT" sz="1600" dirty="0" smtClean="0">
                <a:sym typeface="Wingdings" pitchFamily="2" charset="2"/>
              </a:rPr>
              <a:t>:</a:t>
            </a:r>
          </a:p>
          <a:p>
            <a:endParaRPr lang="it-IT" sz="1600" dirty="0" smtClean="0">
              <a:sym typeface="Wingdings" pitchFamily="2" charset="2"/>
            </a:endParaRPr>
          </a:p>
          <a:p>
            <a:r>
              <a:rPr lang="it-IT" sz="1400" i="1" dirty="0" smtClean="0">
                <a:solidFill>
                  <a:srgbClr val="008000"/>
                </a:solidFill>
                <a:sym typeface="Wingdings" pitchFamily="2" charset="2"/>
              </a:rPr>
              <a:t>N.B. </a:t>
            </a:r>
            <a:r>
              <a:rPr lang="it-IT" sz="1400" i="1" dirty="0" err="1" smtClean="0">
                <a:solidFill>
                  <a:srgbClr val="008000"/>
                </a:solidFill>
                <a:sym typeface="Wingdings" pitchFamily="2" charset="2"/>
              </a:rPr>
              <a:t>Nguyen</a:t>
            </a:r>
            <a:r>
              <a:rPr lang="it-IT" sz="1400" i="1" dirty="0" smtClean="0">
                <a:solidFill>
                  <a:srgbClr val="008000"/>
                </a:solidFill>
                <a:sym typeface="Wingdings" pitchFamily="2" charset="2"/>
              </a:rPr>
              <a:t> et al., </a:t>
            </a:r>
            <a:r>
              <a:rPr lang="it-IT" sz="1400" i="1" dirty="0" err="1" smtClean="0">
                <a:solidFill>
                  <a:srgbClr val="008000"/>
                </a:solidFill>
                <a:sym typeface="Wingdings" pitchFamily="2" charset="2"/>
              </a:rPr>
              <a:t>Phys</a:t>
            </a:r>
            <a:r>
              <a:rPr lang="it-IT" sz="1400" i="1" dirty="0" smtClean="0">
                <a:solidFill>
                  <a:srgbClr val="008000"/>
                </a:solidFill>
                <a:sym typeface="Wingdings" pitchFamily="2" charset="2"/>
              </a:rPr>
              <a:t>. Rev. </a:t>
            </a:r>
            <a:r>
              <a:rPr lang="it-IT" sz="1400" i="1" dirty="0" err="1" smtClean="0">
                <a:solidFill>
                  <a:srgbClr val="008000"/>
                </a:solidFill>
                <a:sym typeface="Wingdings" pitchFamily="2" charset="2"/>
              </a:rPr>
              <a:t>Lett</a:t>
            </a:r>
            <a:r>
              <a:rPr lang="it-IT" sz="1400" i="1" dirty="0" smtClean="0">
                <a:solidFill>
                  <a:srgbClr val="008000"/>
                </a:solidFill>
                <a:sym typeface="Wingdings" pitchFamily="2" charset="2"/>
              </a:rPr>
              <a:t>. 109 (2012) 141101 </a:t>
            </a:r>
            <a:r>
              <a:rPr lang="it-IT" sz="1400" dirty="0" smtClean="0">
                <a:sym typeface="Wingdings" pitchFamily="2" charset="2"/>
              </a:rPr>
              <a:t> the triple </a:t>
            </a:r>
            <a:r>
              <a:rPr lang="it-IT" sz="1400" dirty="0" smtClean="0">
                <a:latin typeface="Symbol" pitchFamily="18" charset="2"/>
                <a:sym typeface="Wingdings" pitchFamily="2" charset="2"/>
              </a:rPr>
              <a:t>a</a:t>
            </a:r>
            <a:r>
              <a:rPr lang="it-IT" sz="1400" dirty="0" smtClean="0">
                <a:sym typeface="Wingdings" pitchFamily="2" charset="2"/>
              </a:rPr>
              <a:t> </a:t>
            </a:r>
            <a:r>
              <a:rPr lang="it-IT" sz="1400" dirty="0" err="1" smtClean="0">
                <a:sym typeface="Wingdings" pitchFamily="2" charset="2"/>
              </a:rPr>
              <a:t>process</a:t>
            </a:r>
            <a:r>
              <a:rPr lang="it-IT" sz="1400" dirty="0" smtClean="0">
                <a:sym typeface="Wingdings" pitchFamily="2" charset="2"/>
              </a:rPr>
              <a:t> </a:t>
            </a:r>
            <a:r>
              <a:rPr lang="it-IT" sz="1400" dirty="0" err="1" smtClean="0">
                <a:sym typeface="Wingdings" pitchFamily="2" charset="2"/>
              </a:rPr>
              <a:t>proceeds</a:t>
            </a:r>
            <a:r>
              <a:rPr lang="it-IT" sz="1400" dirty="0" smtClean="0">
                <a:sym typeface="Wingdings" pitchFamily="2" charset="2"/>
              </a:rPr>
              <a:t> </a:t>
            </a:r>
            <a:r>
              <a:rPr lang="it-IT" sz="1400" dirty="0" err="1" smtClean="0">
                <a:sym typeface="Wingdings" pitchFamily="2" charset="2"/>
              </a:rPr>
              <a:t>through</a:t>
            </a:r>
            <a:r>
              <a:rPr lang="it-IT" sz="1400" dirty="0" smtClean="0">
                <a:sym typeface="Wingdings" pitchFamily="2" charset="2"/>
              </a:rPr>
              <a:t> the 0</a:t>
            </a:r>
            <a:r>
              <a:rPr lang="it-IT" sz="1400" baseline="30000" dirty="0" smtClean="0">
                <a:sym typeface="Wingdings" pitchFamily="2" charset="2"/>
              </a:rPr>
              <a:t>+</a:t>
            </a:r>
            <a:r>
              <a:rPr lang="it-IT" sz="1400" dirty="0" smtClean="0">
                <a:sym typeface="Wingdings" pitchFamily="2" charset="2"/>
              </a:rPr>
              <a:t> continuum </a:t>
            </a:r>
            <a:r>
              <a:rPr lang="it-IT" sz="1400" dirty="0" err="1" smtClean="0">
                <a:sym typeface="Wingdings" pitchFamily="2" charset="2"/>
              </a:rPr>
              <a:t>states</a:t>
            </a:r>
            <a:r>
              <a:rPr lang="it-IT" sz="1400" dirty="0" smtClean="0">
                <a:sym typeface="Wingdings" pitchFamily="2" charset="2"/>
              </a:rPr>
              <a:t> to the 2</a:t>
            </a:r>
            <a:r>
              <a:rPr lang="it-IT" sz="1400" baseline="30000" dirty="0" smtClean="0">
                <a:sym typeface="Wingdings" pitchFamily="2" charset="2"/>
              </a:rPr>
              <a:t>+</a:t>
            </a:r>
            <a:r>
              <a:rPr lang="it-IT" sz="1400" baseline="-25000" dirty="0" smtClean="0">
                <a:sym typeface="Wingdings" pitchFamily="2" charset="2"/>
              </a:rPr>
              <a:t>1</a:t>
            </a:r>
            <a:r>
              <a:rPr lang="it-IT" sz="1400" dirty="0" smtClean="0">
                <a:sym typeface="Wingdings" pitchFamily="2" charset="2"/>
              </a:rPr>
              <a:t> </a:t>
            </a:r>
            <a:r>
              <a:rPr lang="it-IT" sz="1400" baseline="30000" dirty="0" smtClean="0">
                <a:sym typeface="Wingdings" pitchFamily="2" charset="2"/>
              </a:rPr>
              <a:t>12</a:t>
            </a:r>
            <a:r>
              <a:rPr lang="it-IT" sz="1400" dirty="0" smtClean="0">
                <a:sym typeface="Wingdings" pitchFamily="2" charset="2"/>
              </a:rPr>
              <a:t>C state (</a:t>
            </a:r>
            <a:r>
              <a:rPr lang="it-IT" sz="1400" dirty="0">
                <a:sym typeface="Wingdings" pitchFamily="2" charset="2"/>
              </a:rPr>
              <a:t>ex: T=0.02 GK  7-20 </a:t>
            </a:r>
            <a:r>
              <a:rPr lang="it-IT" sz="1400" dirty="0" err="1">
                <a:sym typeface="Wingdings" pitchFamily="2" charset="2"/>
              </a:rPr>
              <a:t>orders</a:t>
            </a:r>
            <a:r>
              <a:rPr lang="it-IT" sz="1400" dirty="0">
                <a:sym typeface="Wingdings" pitchFamily="2" charset="2"/>
              </a:rPr>
              <a:t> of </a:t>
            </a:r>
            <a:r>
              <a:rPr lang="it-IT" sz="1400" dirty="0" err="1">
                <a:sym typeface="Wingdings" pitchFamily="2" charset="2"/>
              </a:rPr>
              <a:t>magnitude</a:t>
            </a:r>
            <a:r>
              <a:rPr lang="it-IT" sz="1400" dirty="0">
                <a:sym typeface="Wingdings" pitchFamily="2" charset="2"/>
              </a:rPr>
              <a:t> </a:t>
            </a:r>
            <a:r>
              <a:rPr lang="it-IT" sz="1400" dirty="0" err="1">
                <a:sym typeface="Wingdings" pitchFamily="2" charset="2"/>
              </a:rPr>
              <a:t>enhancement</a:t>
            </a:r>
            <a:r>
              <a:rPr lang="it-IT" sz="1400" dirty="0">
                <a:sym typeface="Wingdings" pitchFamily="2" charset="2"/>
              </a:rPr>
              <a:t> </a:t>
            </a:r>
            <a:r>
              <a:rPr lang="it-IT" sz="1400" dirty="0" smtClean="0">
                <a:sym typeface="Wingdings" pitchFamily="2" charset="2"/>
              </a:rPr>
              <a:t>with </a:t>
            </a:r>
            <a:r>
              <a:rPr lang="it-IT" sz="1400" dirty="0" err="1" smtClean="0">
                <a:sym typeface="Wingdings" pitchFamily="2" charset="2"/>
              </a:rPr>
              <a:t>respect</a:t>
            </a:r>
            <a:r>
              <a:rPr lang="it-IT" sz="1400" dirty="0" smtClean="0">
                <a:sym typeface="Wingdings" pitchFamily="2" charset="2"/>
              </a:rPr>
              <a:t> </a:t>
            </a:r>
            <a:r>
              <a:rPr lang="it-IT" sz="1400" dirty="0">
                <a:sym typeface="Wingdings" pitchFamily="2" charset="2"/>
              </a:rPr>
              <a:t>to </a:t>
            </a:r>
            <a:r>
              <a:rPr lang="it-IT" sz="1400" dirty="0" smtClean="0">
                <a:sym typeface="Wingdings" pitchFamily="2" charset="2"/>
              </a:rPr>
              <a:t>the NACRE rate!).</a:t>
            </a:r>
          </a:p>
          <a:p>
            <a:r>
              <a:rPr lang="it-IT" sz="1400" i="1" dirty="0" err="1">
                <a:solidFill>
                  <a:srgbClr val="008000"/>
                </a:solidFill>
              </a:rPr>
              <a:t>Akahori</a:t>
            </a:r>
            <a:r>
              <a:rPr lang="it-IT" sz="1400" i="1" dirty="0">
                <a:solidFill>
                  <a:srgbClr val="008000"/>
                </a:solidFill>
              </a:rPr>
              <a:t> et al., </a:t>
            </a:r>
            <a:r>
              <a:rPr lang="it-IT" sz="1400" i="1" dirty="0" err="1">
                <a:solidFill>
                  <a:srgbClr val="008000"/>
                </a:solidFill>
              </a:rPr>
              <a:t>Phys</a:t>
            </a:r>
            <a:r>
              <a:rPr lang="it-IT" sz="1400" i="1" dirty="0">
                <a:solidFill>
                  <a:srgbClr val="008000"/>
                </a:solidFill>
              </a:rPr>
              <a:t>. Rev. C 92 (2015) </a:t>
            </a:r>
            <a:r>
              <a:rPr lang="it-IT" sz="1400" i="1" dirty="0" smtClean="0">
                <a:solidFill>
                  <a:srgbClr val="008000"/>
                </a:solidFill>
              </a:rPr>
              <a:t>022801</a:t>
            </a:r>
            <a:r>
              <a:rPr lang="it-IT" sz="1400" i="1" dirty="0" smtClean="0"/>
              <a:t> </a:t>
            </a:r>
            <a:r>
              <a:rPr lang="it-IT" sz="1400" i="1" dirty="0" smtClean="0">
                <a:sym typeface="Wingdings" pitchFamily="2" charset="2"/>
              </a:rPr>
              <a:t> the </a:t>
            </a:r>
            <a:r>
              <a:rPr lang="it-IT" sz="1400" i="1" dirty="0" err="1" smtClean="0">
                <a:sym typeface="Wingdings" pitchFamily="2" charset="2"/>
              </a:rPr>
              <a:t>process</a:t>
            </a:r>
            <a:r>
              <a:rPr lang="it-IT" sz="1400" i="1" dirty="0" smtClean="0">
                <a:sym typeface="Wingdings" pitchFamily="2" charset="2"/>
              </a:rPr>
              <a:t> </a:t>
            </a:r>
            <a:r>
              <a:rPr lang="it-IT" sz="1400" i="1" dirty="0" err="1" smtClean="0">
                <a:sym typeface="Wingdings" pitchFamily="2" charset="2"/>
              </a:rPr>
              <a:t>is</a:t>
            </a:r>
            <a:r>
              <a:rPr lang="it-IT" sz="1400" i="1" dirty="0" smtClean="0">
                <a:sym typeface="Wingdings" pitchFamily="2" charset="2"/>
              </a:rPr>
              <a:t> </a:t>
            </a:r>
            <a:r>
              <a:rPr lang="it-IT" sz="1400" i="1" dirty="0" err="1" smtClean="0">
                <a:sym typeface="Wingdings" pitchFamily="2" charset="2"/>
              </a:rPr>
              <a:t>direct</a:t>
            </a:r>
            <a:r>
              <a:rPr lang="it-IT" sz="1400" i="1" dirty="0" smtClean="0">
                <a:sym typeface="Wingdings" pitchFamily="2" charset="2"/>
              </a:rPr>
              <a:t> </a:t>
            </a:r>
            <a:r>
              <a:rPr lang="it-IT" sz="1400" i="1" dirty="0" err="1" smtClean="0">
                <a:sym typeface="Wingdings" pitchFamily="2" charset="2"/>
              </a:rPr>
              <a:t>at</a:t>
            </a:r>
            <a:r>
              <a:rPr lang="it-IT" sz="1400" i="1" dirty="0" smtClean="0">
                <a:sym typeface="Wingdings" pitchFamily="2" charset="2"/>
              </a:rPr>
              <a:t> T&lt;0.028 GK  </a:t>
            </a:r>
            <a:r>
              <a:rPr lang="it-IT" sz="1400" i="1" dirty="0" err="1" smtClean="0">
                <a:sym typeface="Wingdings" pitchFamily="2" charset="2"/>
              </a:rPr>
              <a:t>calculated</a:t>
            </a:r>
            <a:r>
              <a:rPr lang="it-IT" sz="1400" i="1" dirty="0" smtClean="0">
                <a:sym typeface="Wingdings" pitchFamily="2" charset="2"/>
              </a:rPr>
              <a:t> rate via </a:t>
            </a:r>
            <a:r>
              <a:rPr lang="it-IT" sz="1400" i="1" dirty="0" err="1" smtClean="0">
                <a:sym typeface="Wingdings" pitchFamily="2" charset="2"/>
              </a:rPr>
              <a:t>imaginary</a:t>
            </a:r>
            <a:r>
              <a:rPr lang="it-IT" sz="1400" i="1" dirty="0" smtClean="0">
                <a:sym typeface="Wingdings" pitchFamily="2" charset="2"/>
              </a:rPr>
              <a:t>-time </a:t>
            </a:r>
            <a:r>
              <a:rPr lang="it-IT" sz="1400" i="1" dirty="0" err="1" smtClean="0">
                <a:sym typeface="Wingdings" pitchFamily="2" charset="2"/>
              </a:rPr>
              <a:t>formalism</a:t>
            </a:r>
            <a:r>
              <a:rPr lang="it-IT" sz="1400" i="1" dirty="0" smtClean="0">
                <a:sym typeface="Wingdings" pitchFamily="2" charset="2"/>
              </a:rPr>
              <a:t> </a:t>
            </a:r>
            <a:r>
              <a:rPr lang="it-IT" sz="1400" i="1" dirty="0" err="1" smtClean="0">
                <a:sym typeface="Wingdings" pitchFamily="2" charset="2"/>
              </a:rPr>
              <a:t>agrees</a:t>
            </a:r>
            <a:r>
              <a:rPr lang="it-IT" sz="1400" i="1" dirty="0" smtClean="0">
                <a:sym typeface="Wingdings" pitchFamily="2" charset="2"/>
              </a:rPr>
              <a:t> with the NACRE </a:t>
            </a:r>
            <a:r>
              <a:rPr lang="it-IT" sz="1400" i="1" dirty="0" err="1" smtClean="0">
                <a:sym typeface="Wingdings" pitchFamily="2" charset="2"/>
              </a:rPr>
              <a:t>empirical</a:t>
            </a:r>
            <a:r>
              <a:rPr lang="it-IT" sz="1400" i="1" dirty="0" smtClean="0">
                <a:sym typeface="Wingdings" pitchFamily="2" charset="2"/>
              </a:rPr>
              <a:t> rate.</a:t>
            </a:r>
            <a:endParaRPr lang="en-US" sz="1400" i="1" dirty="0"/>
          </a:p>
          <a:p>
            <a:endParaRPr lang="it-IT" sz="1400" dirty="0">
              <a:sym typeface="Wingdings" pitchFamily="2" charset="2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39552" y="476672"/>
            <a:ext cx="3178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u="sng" dirty="0" smtClean="0">
                <a:solidFill>
                  <a:srgbClr val="008000"/>
                </a:solidFill>
              </a:rPr>
              <a:t>At stellar </a:t>
            </a:r>
            <a:r>
              <a:rPr lang="it-IT" b="1" i="1" u="sng" dirty="0" err="1" smtClean="0">
                <a:solidFill>
                  <a:srgbClr val="008000"/>
                </a:solidFill>
              </a:rPr>
              <a:t>temperatures</a:t>
            </a:r>
            <a:r>
              <a:rPr lang="it-IT" b="1" i="1" u="sng" dirty="0" smtClean="0">
                <a:solidFill>
                  <a:srgbClr val="008000"/>
                </a:solidFill>
              </a:rPr>
              <a:t> </a:t>
            </a:r>
            <a:r>
              <a:rPr lang="it-IT" b="1" u="sng" dirty="0" smtClean="0">
                <a:solidFill>
                  <a:srgbClr val="008000"/>
                </a:solidFill>
              </a:rPr>
              <a:t>T&gt;10</a:t>
            </a:r>
            <a:r>
              <a:rPr lang="it-IT" b="1" u="sng" baseline="30000" dirty="0" smtClean="0">
                <a:solidFill>
                  <a:srgbClr val="008000"/>
                </a:solidFill>
              </a:rPr>
              <a:t>8</a:t>
            </a:r>
            <a:r>
              <a:rPr lang="it-IT" b="1" i="1" u="sng" dirty="0" smtClean="0">
                <a:solidFill>
                  <a:srgbClr val="008000"/>
                </a:solidFill>
              </a:rPr>
              <a:t> </a:t>
            </a:r>
            <a:r>
              <a:rPr lang="it-IT" b="1" u="sng" dirty="0" smtClean="0">
                <a:solidFill>
                  <a:srgbClr val="008000"/>
                </a:solidFill>
              </a:rPr>
              <a:t>K</a:t>
            </a:r>
            <a:endParaRPr lang="en-US" b="1" u="sng" dirty="0">
              <a:solidFill>
                <a:srgbClr val="008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39552" y="3212976"/>
            <a:ext cx="3178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u="sng" dirty="0" smtClean="0">
                <a:solidFill>
                  <a:srgbClr val="008000"/>
                </a:solidFill>
              </a:rPr>
              <a:t>At stellar </a:t>
            </a:r>
            <a:r>
              <a:rPr lang="it-IT" b="1" i="1" u="sng" dirty="0" err="1" smtClean="0">
                <a:solidFill>
                  <a:srgbClr val="008000"/>
                </a:solidFill>
              </a:rPr>
              <a:t>temperatures</a:t>
            </a:r>
            <a:r>
              <a:rPr lang="it-IT" b="1" i="1" u="sng" dirty="0" smtClean="0">
                <a:solidFill>
                  <a:srgbClr val="008000"/>
                </a:solidFill>
              </a:rPr>
              <a:t> </a:t>
            </a:r>
            <a:r>
              <a:rPr lang="it-IT" b="1" u="sng" dirty="0" smtClean="0">
                <a:solidFill>
                  <a:srgbClr val="008000"/>
                </a:solidFill>
              </a:rPr>
              <a:t>T&lt;10</a:t>
            </a:r>
            <a:r>
              <a:rPr lang="it-IT" b="1" u="sng" baseline="30000" dirty="0" smtClean="0">
                <a:solidFill>
                  <a:srgbClr val="008000"/>
                </a:solidFill>
              </a:rPr>
              <a:t>8</a:t>
            </a:r>
            <a:r>
              <a:rPr lang="it-IT" b="1" i="1" u="sng" dirty="0" smtClean="0">
                <a:solidFill>
                  <a:srgbClr val="008000"/>
                </a:solidFill>
              </a:rPr>
              <a:t> </a:t>
            </a:r>
            <a:r>
              <a:rPr lang="it-IT" b="1" u="sng" dirty="0" smtClean="0">
                <a:solidFill>
                  <a:srgbClr val="008000"/>
                </a:solidFill>
              </a:rPr>
              <a:t>K</a:t>
            </a:r>
            <a:endParaRPr lang="en-US" b="1" u="sng" dirty="0"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/>
              <p:cNvSpPr txBox="1"/>
              <p:nvPr/>
            </p:nvSpPr>
            <p:spPr>
              <a:xfrm>
                <a:off x="467544" y="930206"/>
                <a:ext cx="4248471" cy="2213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 smtClean="0"/>
                  <a:t>The </a:t>
                </a:r>
                <a:r>
                  <a:rPr lang="it-IT" sz="1600" dirty="0" err="1" smtClean="0"/>
                  <a:t>energy</a:t>
                </a:r>
                <a:r>
                  <a:rPr lang="it-IT" sz="1600" dirty="0" smtClean="0"/>
                  <a:t> </a:t>
                </a:r>
                <a:r>
                  <a:rPr lang="it-IT" sz="1600" dirty="0" err="1" smtClean="0"/>
                  <a:t>needed</a:t>
                </a:r>
                <a:r>
                  <a:rPr lang="it-IT" sz="1600" dirty="0" smtClean="0"/>
                  <a:t> to </a:t>
                </a:r>
                <a:r>
                  <a:rPr lang="it-IT" sz="1600" dirty="0" err="1" smtClean="0"/>
                  <a:t>form</a:t>
                </a:r>
                <a:r>
                  <a:rPr lang="it-IT" sz="1600" dirty="0" smtClean="0"/>
                  <a:t> a </a:t>
                </a:r>
                <a:r>
                  <a:rPr lang="it-IT" sz="1600" baseline="30000" dirty="0" smtClean="0"/>
                  <a:t>8</a:t>
                </a:r>
                <a:r>
                  <a:rPr lang="it-IT" sz="1600" dirty="0" smtClean="0"/>
                  <a:t>Be (92 </a:t>
                </a:r>
                <a:r>
                  <a:rPr lang="it-IT" sz="1600" dirty="0" err="1" smtClean="0"/>
                  <a:t>keV</a:t>
                </a:r>
                <a:r>
                  <a:rPr lang="it-IT" sz="1600" dirty="0" smtClean="0"/>
                  <a:t>) </a:t>
                </a:r>
                <a:r>
                  <a:rPr lang="it-IT" sz="1600" dirty="0" err="1" smtClean="0"/>
                  <a:t>is</a:t>
                </a:r>
                <a:r>
                  <a:rPr lang="it-IT" sz="1600" dirty="0" smtClean="0"/>
                  <a:t> </a:t>
                </a:r>
                <a:r>
                  <a:rPr lang="it-IT" sz="1600" dirty="0" err="1" smtClean="0"/>
                  <a:t>extremely</a:t>
                </a:r>
                <a:r>
                  <a:rPr lang="it-IT" sz="1600" dirty="0" smtClean="0"/>
                  <a:t> </a:t>
                </a:r>
                <a:r>
                  <a:rPr lang="it-IT" sz="1600" dirty="0" err="1" smtClean="0"/>
                  <a:t>close</a:t>
                </a:r>
                <a:r>
                  <a:rPr lang="it-IT" sz="1600" dirty="0" smtClean="0"/>
                  <a:t> to the </a:t>
                </a:r>
                <a:r>
                  <a:rPr lang="it-IT" sz="1600" i="1" dirty="0" err="1" smtClean="0">
                    <a:solidFill>
                      <a:srgbClr val="FF0000"/>
                    </a:solidFill>
                  </a:rPr>
                  <a:t>Gamow</a:t>
                </a:r>
                <a:r>
                  <a:rPr lang="it-IT" sz="1600" i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it-IT" sz="1600" i="1" dirty="0" err="1" smtClean="0">
                    <a:solidFill>
                      <a:srgbClr val="FF0000"/>
                    </a:solidFill>
                  </a:rPr>
                  <a:t>window</a:t>
                </a:r>
                <a:r>
                  <a:rPr lang="it-IT" sz="1600" dirty="0" smtClean="0">
                    <a:sym typeface="Wingdings" pitchFamily="2" charset="2"/>
                  </a:rPr>
                  <a:t></a:t>
                </a:r>
              </a:p>
              <a:p>
                <a:r>
                  <a:rPr lang="it-IT" sz="1600" dirty="0" smtClean="0">
                    <a:sym typeface="Wingdings" pitchFamily="2" charset="2"/>
                  </a:rPr>
                  <a:t>ex: T=10</a:t>
                </a:r>
                <a:r>
                  <a:rPr lang="it-IT" sz="1600" baseline="30000" dirty="0" smtClean="0">
                    <a:sym typeface="Wingdings" pitchFamily="2" charset="2"/>
                  </a:rPr>
                  <a:t>8</a:t>
                </a:r>
                <a:r>
                  <a:rPr lang="it-IT" sz="1600" dirty="0" smtClean="0">
                    <a:sym typeface="Wingdings" pitchFamily="2" charset="2"/>
                  </a:rPr>
                  <a:t> K  </a:t>
                </a:r>
                <a:r>
                  <a:rPr lang="it-IT" sz="1600" dirty="0" err="1" smtClean="0">
                    <a:sym typeface="Wingdings" pitchFamily="2" charset="2"/>
                  </a:rPr>
                  <a:t>Gamow</a:t>
                </a:r>
                <a:r>
                  <a:rPr lang="it-IT" sz="1600" dirty="0" smtClean="0">
                    <a:sym typeface="Wingdings" pitchFamily="2" charset="2"/>
                  </a:rPr>
                  <a:t> </a:t>
                </a:r>
                <a:r>
                  <a:rPr lang="it-IT" sz="1600" dirty="0" err="1" smtClean="0">
                    <a:sym typeface="Wingdings" pitchFamily="2" charset="2"/>
                  </a:rPr>
                  <a:t>peak</a:t>
                </a:r>
                <a:r>
                  <a:rPr lang="it-IT" sz="1600" dirty="0" smtClean="0">
                    <a:sym typeface="Wingdings" pitchFamily="2" charset="2"/>
                  </a:rPr>
                  <a:t> E</a:t>
                </a:r>
                <a:r>
                  <a:rPr lang="it-IT" sz="1600" baseline="-25000" dirty="0" smtClean="0">
                    <a:sym typeface="Wingdings" pitchFamily="2" charset="2"/>
                  </a:rPr>
                  <a:t>G</a:t>
                </a:r>
                <a:r>
                  <a:rPr lang="it-IT" sz="1600" dirty="0" smtClean="0">
                    <a:sym typeface="Wingdings" pitchFamily="2" charset="2"/>
                  </a:rPr>
                  <a:t>=85 </a:t>
                </a:r>
                <a:r>
                  <a:rPr lang="it-IT" sz="1600" dirty="0" err="1" smtClean="0">
                    <a:sym typeface="Wingdings" pitchFamily="2" charset="2"/>
                  </a:rPr>
                  <a:t>keV</a:t>
                </a:r>
                <a:r>
                  <a:rPr lang="it-IT" sz="1600" dirty="0" smtClean="0">
                    <a:sym typeface="Wingdings" pitchFamily="2" charset="2"/>
                  </a:rPr>
                  <a:t>, </a:t>
                </a:r>
              </a:p>
              <a:p>
                <a:r>
                  <a:rPr lang="it-IT" sz="1600" dirty="0" smtClean="0">
                    <a:latin typeface="Symbol" pitchFamily="18" charset="2"/>
                    <a:sym typeface="Wingdings" pitchFamily="2" charset="2"/>
                  </a:rPr>
                  <a:t>G</a:t>
                </a:r>
                <a:r>
                  <a:rPr lang="it-IT" sz="1600" baseline="-25000" dirty="0" smtClean="0">
                    <a:sym typeface="Wingdings" pitchFamily="2" charset="2"/>
                  </a:rPr>
                  <a:t>G</a:t>
                </a:r>
                <a:r>
                  <a:rPr lang="it-IT" sz="1600" dirty="0" smtClean="0">
                    <a:sym typeface="Wingdings" pitchFamily="2" charset="2"/>
                  </a:rPr>
                  <a:t> = 60 </a:t>
                </a:r>
                <a:r>
                  <a:rPr lang="it-IT" sz="1600" dirty="0" err="1" smtClean="0">
                    <a:sym typeface="Wingdings" pitchFamily="2" charset="2"/>
                  </a:rPr>
                  <a:t>keV</a:t>
                </a:r>
                <a:r>
                  <a:rPr lang="it-IT" sz="1600" dirty="0" smtClean="0">
                    <a:sym typeface="Wingdings" pitchFamily="2" charset="2"/>
                  </a:rPr>
                  <a:t>  the </a:t>
                </a:r>
                <a:r>
                  <a:rPr lang="it-IT" sz="1600" dirty="0" err="1" smtClean="0">
                    <a:sym typeface="Wingdings" pitchFamily="2" charset="2"/>
                  </a:rPr>
                  <a:t>process</a:t>
                </a:r>
                <a:r>
                  <a:rPr lang="it-IT" sz="1600" dirty="0" smtClean="0">
                    <a:sym typeface="Wingdings" pitchFamily="2" charset="2"/>
                  </a:rPr>
                  <a:t> </a:t>
                </a:r>
                <a:r>
                  <a:rPr lang="it-IT" sz="1600" dirty="0" err="1" smtClean="0">
                    <a:sym typeface="Wingdings" pitchFamily="2" charset="2"/>
                  </a:rPr>
                  <a:t>is</a:t>
                </a:r>
                <a:r>
                  <a:rPr lang="it-IT" sz="1600" dirty="0" smtClean="0">
                    <a:sym typeface="Wingdings" pitchFamily="2" charset="2"/>
                  </a:rPr>
                  <a:t> </a:t>
                </a:r>
                <a:r>
                  <a:rPr lang="it-IT" sz="1600" i="1" u="sng" dirty="0" err="1" smtClean="0">
                    <a:solidFill>
                      <a:srgbClr val="FF0000"/>
                    </a:solidFill>
                    <a:sym typeface="Wingdings" pitchFamily="2" charset="2"/>
                  </a:rPr>
                  <a:t>resonant</a:t>
                </a:r>
                <a:endParaRPr lang="it-IT" sz="1600" i="1" u="sng" dirty="0" smtClean="0">
                  <a:solidFill>
                    <a:srgbClr val="FF0000"/>
                  </a:solidFill>
                  <a:sym typeface="Wingdings" pitchFamily="2" charset="2"/>
                </a:endParaRPr>
              </a:p>
              <a:p>
                <a:endParaRPr lang="it-IT" sz="1600" baseline="-25000" dirty="0">
                  <a:sym typeface="Wingdings" pitchFamily="2" charset="2"/>
                </a:endParaRPr>
              </a:p>
              <a:p>
                <a:r>
                  <a:rPr lang="it-IT" sz="1600" dirty="0" smtClean="0">
                    <a:sym typeface="Wingdings" pitchFamily="2" charset="2"/>
                  </a:rPr>
                  <a:t>the 3</a:t>
                </a:r>
                <a:r>
                  <a:rPr lang="it-IT" sz="1600" dirty="0" smtClean="0">
                    <a:latin typeface="Symbol" pitchFamily="18" charset="2"/>
                    <a:sym typeface="Wingdings" pitchFamily="2" charset="2"/>
                  </a:rPr>
                  <a:t>a</a:t>
                </a:r>
                <a:r>
                  <a:rPr lang="it-IT" sz="1600" dirty="0" smtClean="0">
                    <a:sym typeface="Wingdings" pitchFamily="2" charset="2"/>
                  </a:rPr>
                  <a:t> </a:t>
                </a:r>
                <a:r>
                  <a:rPr lang="it-IT" sz="1600" dirty="0" err="1" smtClean="0">
                    <a:sym typeface="Wingdings" pitchFamily="2" charset="2"/>
                  </a:rPr>
                  <a:t>reaction</a:t>
                </a:r>
                <a:r>
                  <a:rPr lang="it-IT" sz="1600" dirty="0" smtClean="0">
                    <a:sym typeface="Wingdings" pitchFamily="2" charset="2"/>
                  </a:rPr>
                  <a:t> rate </a:t>
                </a:r>
                <a:r>
                  <a:rPr lang="it-IT" sz="1600" dirty="0" err="1" smtClean="0">
                    <a:sym typeface="Wingdings" pitchFamily="2" charset="2"/>
                  </a:rPr>
                  <a:t>is</a:t>
                </a:r>
                <a:r>
                  <a:rPr lang="it-IT" sz="1600" dirty="0" smtClean="0">
                    <a:sym typeface="Wingdings" pitchFamily="2" charset="2"/>
                  </a:rPr>
                  <a:t> </a:t>
                </a:r>
                <a:r>
                  <a:rPr lang="it-IT" sz="1600" dirty="0" err="1" smtClean="0">
                    <a:sym typeface="Wingdings" pitchFamily="2" charset="2"/>
                  </a:rPr>
                  <a:t>related</a:t>
                </a:r>
                <a:r>
                  <a:rPr lang="it-IT" sz="1600" dirty="0" smtClean="0">
                    <a:sym typeface="Wingdings" pitchFamily="2" charset="2"/>
                  </a:rPr>
                  <a:t> to the </a:t>
                </a:r>
                <a:r>
                  <a:rPr lang="it-IT" sz="1600" dirty="0" err="1" smtClean="0">
                    <a:sym typeface="Wingdings" pitchFamily="2" charset="2"/>
                  </a:rPr>
                  <a:t>properties</a:t>
                </a:r>
                <a:r>
                  <a:rPr lang="it-IT" sz="1600" dirty="0" smtClean="0">
                    <a:sym typeface="Wingdings" pitchFamily="2" charset="2"/>
                  </a:rPr>
                  <a:t> of the </a:t>
                </a:r>
                <a:r>
                  <a:rPr lang="it-IT" sz="1600" dirty="0" err="1" smtClean="0">
                    <a:sym typeface="Wingdings" pitchFamily="2" charset="2"/>
                  </a:rPr>
                  <a:t>Hoyle</a:t>
                </a:r>
                <a:r>
                  <a:rPr lang="it-IT" sz="1600" dirty="0" smtClean="0">
                    <a:sym typeface="Wingdings" pitchFamily="2" charset="2"/>
                  </a:rPr>
                  <a:t> state via (NACRE rate):</a:t>
                </a:r>
                <a:endParaRPr lang="it-IT" sz="1600" dirty="0">
                  <a:sym typeface="Wingdings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0" i="1" smtClean="0">
                          <a:solidFill>
                            <a:srgbClr val="0070C0"/>
                          </a:solidFill>
                          <a:latin typeface="Cambria Math"/>
                          <a:sym typeface="Wingdings" pitchFamily="2" charset="2"/>
                        </a:rPr>
                        <m:t>&lt;</m:t>
                      </m:r>
                      <m:r>
                        <a:rPr lang="it-IT" sz="1600" b="0" i="1" smtClean="0">
                          <a:solidFill>
                            <a:srgbClr val="0070C0"/>
                          </a:solidFill>
                          <a:latin typeface="Cambria Math"/>
                          <a:sym typeface="Wingdings" pitchFamily="2" charset="2"/>
                        </a:rPr>
                        <m:t>𝜎</m:t>
                      </m:r>
                      <m:r>
                        <a:rPr lang="it-IT" sz="1600" b="0" i="1" smtClean="0">
                          <a:solidFill>
                            <a:srgbClr val="0070C0"/>
                          </a:solidFill>
                          <a:latin typeface="Cambria Math"/>
                          <a:sym typeface="Wingdings" pitchFamily="2" charset="2"/>
                        </a:rPr>
                        <m:t>𝑣</m:t>
                      </m:r>
                      <m:r>
                        <a:rPr lang="it-IT" sz="1600" b="0" i="1" smtClean="0">
                          <a:solidFill>
                            <a:srgbClr val="0070C0"/>
                          </a:solidFill>
                          <a:latin typeface="Cambria Math"/>
                          <a:sym typeface="Wingdings" pitchFamily="2" charset="2"/>
                        </a:rPr>
                        <m:t>&gt; ∝</m:t>
                      </m:r>
                      <m:f>
                        <m:fPr>
                          <m:ctrlPr>
                            <a:rPr lang="it-IT" sz="1600" b="0" i="1" smtClean="0">
                              <a:solidFill>
                                <a:srgbClr val="0070C0"/>
                              </a:solidFill>
                              <a:latin typeface="Cambria Math"/>
                              <a:sym typeface="Wingdings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16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sz="1600" b="0" i="0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sym typeface="Wingdings" pitchFamily="2" charset="2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it-IT" sz="16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sym typeface="Wingdings" pitchFamily="2" charset="2"/>
                                </a:rPr>
                                <m:t>𝛼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sz="16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sz="1600" b="0" i="0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sym typeface="Wingdings" pitchFamily="2" charset="2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it-IT" sz="16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sym typeface="Wingdings" pitchFamily="2" charset="2"/>
                                </a:rPr>
                                <m:t>𝑟𝑎𝑑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it-IT" sz="1600" b="0" i="0" smtClean="0">
                              <a:solidFill>
                                <a:srgbClr val="0070C0"/>
                              </a:solidFill>
                              <a:latin typeface="Cambria Math"/>
                              <a:sym typeface="Wingdings" pitchFamily="2" charset="2"/>
                            </a:rPr>
                            <m:t>Γ</m:t>
                          </m:r>
                        </m:den>
                      </m:f>
                      <m:sSup>
                        <m:sSupPr>
                          <m:ctrlPr>
                            <a:rPr lang="it-IT" sz="1600" b="0" i="1" smtClean="0">
                              <a:solidFill>
                                <a:srgbClr val="0070C0"/>
                              </a:solidFill>
                              <a:latin typeface="Cambria Math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lang="it-IT" sz="1600" b="0" i="1" smtClean="0">
                              <a:solidFill>
                                <a:srgbClr val="0070C0"/>
                              </a:solidFill>
                              <a:latin typeface="Cambria Math"/>
                              <a:sym typeface="Wingdings" pitchFamily="2" charset="2"/>
                            </a:rPr>
                            <m:t>𝑒</m:t>
                          </m:r>
                        </m:e>
                        <m:sup>
                          <m:r>
                            <a:rPr lang="it-IT" sz="1600" b="0" i="1" smtClean="0">
                              <a:solidFill>
                                <a:srgbClr val="0070C0"/>
                              </a:solidFill>
                              <a:latin typeface="Cambria Math"/>
                              <a:sym typeface="Wingdings" pitchFamily="2" charset="2"/>
                            </a:rPr>
                            <m:t>−</m:t>
                          </m:r>
                          <m:f>
                            <m:fPr>
                              <m:ctrlPr>
                                <a:rPr lang="it-IT" sz="16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sym typeface="Wingdings" pitchFamily="2" charset="2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sz="16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sym typeface="Wingdings" pitchFamily="2" charset="2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sym typeface="Wingdings" pitchFamily="2" charset="2"/>
                                    </a:rPr>
                                    <m:t>𝑅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it-IT" sz="16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sym typeface="Wingdings" pitchFamily="2" charset="2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sym typeface="Wingdings" pitchFamily="2" charset="2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it-IT" sz="16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sym typeface="Wingdings" pitchFamily="2" charset="2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it-IT" sz="1600" dirty="0" smtClean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16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930206"/>
                <a:ext cx="4248471" cy="2213298"/>
              </a:xfrm>
              <a:prstGeom prst="rect">
                <a:avLst/>
              </a:prstGeom>
              <a:blipFill rotWithShape="1">
                <a:blip r:embed="rId4"/>
                <a:stretch>
                  <a:fillRect l="-861" t="-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uppo 5"/>
          <p:cNvGrpSpPr/>
          <p:nvPr/>
        </p:nvGrpSpPr>
        <p:grpSpPr>
          <a:xfrm>
            <a:off x="4932040" y="3270033"/>
            <a:ext cx="4220875" cy="3471335"/>
            <a:chOff x="4932040" y="3270033"/>
            <a:chExt cx="4220875" cy="347133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3501008"/>
              <a:ext cx="4032448" cy="2880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CasellaDiTesto 2"/>
            <p:cNvSpPr txBox="1"/>
            <p:nvPr/>
          </p:nvSpPr>
          <p:spPr>
            <a:xfrm rot="5400000">
              <a:off x="7263359" y="4851812"/>
              <a:ext cx="34713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i="1" dirty="0" err="1" smtClean="0">
                  <a:solidFill>
                    <a:srgbClr val="FF0000"/>
                  </a:solidFill>
                </a:rPr>
                <a:t>Akahori</a:t>
              </a:r>
              <a:r>
                <a:rPr lang="it-IT" sz="1400" b="1" i="1" dirty="0" smtClean="0">
                  <a:solidFill>
                    <a:srgbClr val="FF0000"/>
                  </a:solidFill>
                </a:rPr>
                <a:t> et al., </a:t>
              </a:r>
              <a:r>
                <a:rPr lang="it-IT" sz="1400" b="1" i="1" dirty="0" err="1" smtClean="0">
                  <a:solidFill>
                    <a:srgbClr val="FF0000"/>
                  </a:solidFill>
                </a:rPr>
                <a:t>Phys</a:t>
              </a:r>
              <a:r>
                <a:rPr lang="it-IT" sz="1400" b="1" i="1" dirty="0" smtClean="0">
                  <a:solidFill>
                    <a:srgbClr val="FF0000"/>
                  </a:solidFill>
                </a:rPr>
                <a:t>. Rev. C 92 (2015) 022801</a:t>
              </a:r>
              <a:endParaRPr lang="en-US" sz="1400" b="1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" name="Gruppo 1"/>
          <p:cNvGrpSpPr/>
          <p:nvPr/>
        </p:nvGrpSpPr>
        <p:grpSpPr>
          <a:xfrm>
            <a:off x="4499992" y="404664"/>
            <a:ext cx="4410257" cy="3000483"/>
            <a:chOff x="4499992" y="404664"/>
            <a:chExt cx="4410257" cy="3000483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404664"/>
              <a:ext cx="4410257" cy="3000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CasellaDiTesto 17"/>
            <p:cNvSpPr txBox="1"/>
            <p:nvPr/>
          </p:nvSpPr>
          <p:spPr>
            <a:xfrm>
              <a:off x="5364088" y="476672"/>
              <a:ext cx="33265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b="1" i="1" dirty="0" smtClean="0">
                  <a:solidFill>
                    <a:srgbClr val="FF0000"/>
                  </a:solidFill>
                </a:rPr>
                <a:t>N.B. </a:t>
              </a:r>
              <a:r>
                <a:rPr lang="it-IT" sz="1100" b="1" i="1" dirty="0" err="1" smtClean="0">
                  <a:solidFill>
                    <a:srgbClr val="FF0000"/>
                  </a:solidFill>
                </a:rPr>
                <a:t>Nguyen</a:t>
              </a:r>
              <a:r>
                <a:rPr lang="it-IT" sz="1100" b="1" i="1" dirty="0" smtClean="0">
                  <a:solidFill>
                    <a:srgbClr val="FF0000"/>
                  </a:solidFill>
                </a:rPr>
                <a:t> et al., </a:t>
              </a:r>
              <a:r>
                <a:rPr lang="it-IT" sz="1100" b="1" i="1" dirty="0" err="1" smtClean="0">
                  <a:solidFill>
                    <a:srgbClr val="FF0000"/>
                  </a:solidFill>
                </a:rPr>
                <a:t>Phys</a:t>
              </a:r>
              <a:r>
                <a:rPr lang="it-IT" sz="1100" b="1" i="1" dirty="0" smtClean="0">
                  <a:solidFill>
                    <a:srgbClr val="FF0000"/>
                  </a:solidFill>
                </a:rPr>
                <a:t>. Rev. </a:t>
              </a:r>
              <a:r>
                <a:rPr lang="it-IT" sz="1100" b="1" i="1" dirty="0" err="1" smtClean="0">
                  <a:solidFill>
                    <a:srgbClr val="FF0000"/>
                  </a:solidFill>
                </a:rPr>
                <a:t>Lett</a:t>
              </a:r>
              <a:r>
                <a:rPr lang="it-IT" sz="1100" b="1" i="1" dirty="0" smtClean="0">
                  <a:solidFill>
                    <a:srgbClr val="FF0000"/>
                  </a:solidFill>
                </a:rPr>
                <a:t>. 109 (2012) 141101</a:t>
              </a:r>
              <a:endParaRPr lang="en-US" sz="1100" b="1" i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01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12" grpId="0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Arc 3"/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5" name="Arc 4"/>
          <p:cNvSpPr>
            <a:spLocks/>
          </p:cNvSpPr>
          <p:nvPr/>
        </p:nvSpPr>
        <p:spPr bwMode="auto">
          <a:xfrm rot="16200000" flipV="1">
            <a:off x="4392000" y="2106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5400000" scaled="0"/>
          </a:gradFill>
          <a:ln w="38100" cap="flat" cmpd="sng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 rot="-5400000">
            <a:off x="-2642422" y="3026664"/>
            <a:ext cx="56541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 pitchFamily="18" charset="0"/>
              </a:rPr>
              <a:t>Istituto Nazionale di Fisica Nucleare - Sezione di Napoli</a:t>
            </a: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2195736" y="8092"/>
            <a:ext cx="6933387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bg1"/>
                </a:solidFill>
              </a:rPr>
              <a:t>The Hoyle state in 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12</a:t>
            </a:r>
            <a:r>
              <a:rPr lang="en-US" sz="2000" b="1" dirty="0" smtClean="0">
                <a:solidFill>
                  <a:schemeClr val="bg1"/>
                </a:solidFill>
              </a:rPr>
              <a:t>C: the non-resonant decay branch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8" name="Text Box 13"/>
          <p:cNvSpPr txBox="1">
            <a:spLocks noChangeArrowheads="1"/>
          </p:cNvSpPr>
          <p:nvPr/>
        </p:nvSpPr>
        <p:spPr bwMode="auto">
          <a:xfrm>
            <a:off x="3457" y="6565612"/>
            <a:ext cx="6900672" cy="292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FF"/>
                </a:solidFill>
              </a:rPr>
              <a:t>Daniele </a:t>
            </a:r>
            <a:r>
              <a:rPr lang="en-US" sz="1600" b="1" dirty="0" err="1">
                <a:solidFill>
                  <a:srgbClr val="FFFFFF"/>
                </a:solidFill>
              </a:rPr>
              <a:t>Dell’Aquila</a:t>
            </a:r>
            <a:r>
              <a:rPr lang="en-US" sz="1600" b="1" dirty="0">
                <a:solidFill>
                  <a:srgbClr val="FFFFFF"/>
                </a:solidFill>
              </a:rPr>
              <a:t> (dellaquila.daniele@gmail.com) – Galveston, May 15</a:t>
            </a:r>
            <a:r>
              <a:rPr lang="en-US" sz="1600" b="1" baseline="30000" dirty="0">
                <a:solidFill>
                  <a:srgbClr val="FFFFFF"/>
                </a:solidFill>
              </a:rPr>
              <a:t>th</a:t>
            </a:r>
            <a:r>
              <a:rPr lang="en-US" sz="1600" b="1" dirty="0">
                <a:solidFill>
                  <a:srgbClr val="FFFFFF"/>
                </a:solidFill>
              </a:rPr>
              <a:t> 2018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2" name="Tabella 4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4973249"/>
                  </p:ext>
                </p:extLst>
              </p:nvPr>
            </p:nvGraphicFramePr>
            <p:xfrm>
              <a:off x="683568" y="2513816"/>
              <a:ext cx="4032447" cy="2499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72208"/>
                    <a:gridCol w="1584176"/>
                    <a:gridCol w="576063"/>
                  </a:tblGrid>
                  <a:tr h="3053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Experiment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mtClean="0">
                                        <a:latin typeface="Cambria Math"/>
                                      </a:rPr>
                                      <m:t>𝚪</m:t>
                                    </m:r>
                                  </m:e>
                                  <m:sub>
                                    <m:r>
                                      <a:rPr lang="it-IT" smtClean="0">
                                        <a:latin typeface="Cambria Math"/>
                                      </a:rPr>
                                      <m:t>𝟑</m:t>
                                    </m:r>
                                    <m:r>
                                      <a:rPr lang="it-IT" smtClean="0">
                                        <a:latin typeface="Cambria Math"/>
                                      </a:rPr>
                                      <m:t>𝜶</m:t>
                                    </m:r>
                                  </m:sub>
                                </m:sSub>
                                <m:r>
                                  <a:rPr lang="it-IT" smtClean="0">
                                    <a:latin typeface="Cambria Math"/>
                                  </a:rPr>
                                  <m:t>/</m:t>
                                </m:r>
                                <m:r>
                                  <a:rPr lang="it-IT" smtClean="0">
                                    <a:latin typeface="Cambria Math"/>
                                  </a:rPr>
                                  <m:t>𝚪</m:t>
                                </m:r>
                                <m:r>
                                  <a:rPr lang="it-IT" smtClean="0">
                                    <a:latin typeface="Cambria Math"/>
                                  </a:rPr>
                                  <m:t> (%)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C.L.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25442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1400" dirty="0" smtClean="0"/>
                            <a:t>[1] M.</a:t>
                          </a:r>
                          <a:r>
                            <a:rPr lang="it-IT" sz="1400" baseline="0" dirty="0" smtClean="0"/>
                            <a:t> </a:t>
                          </a:r>
                          <a:r>
                            <a:rPr lang="it-IT" sz="1400" baseline="0" dirty="0" err="1" smtClean="0"/>
                            <a:t>Freer</a:t>
                          </a:r>
                          <a:r>
                            <a:rPr lang="it-IT" sz="1400" baseline="0" dirty="0" smtClean="0"/>
                            <a:t> et al.</a:t>
                          </a:r>
                          <a:endParaRPr lang="it-IT" sz="1400" i="1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400" smtClean="0">
                                    <a:latin typeface="Cambria Math"/>
                                  </a:rPr>
                                  <m:t>&lt;4</m:t>
                                </m:r>
                              </m:oMath>
                            </m:oMathPara>
                          </a14:m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400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it-IT" sz="1400" b="0" i="1" smtClean="0">
                                    <a:latin typeface="Cambria Math"/>
                                  </a:rPr>
                                  <m:t>𝜎</m:t>
                                </m:r>
                              </m:oMath>
                            </m:oMathPara>
                          </a14:m>
                          <a:endParaRPr lang="it-IT" sz="1400" dirty="0"/>
                        </a:p>
                      </a:txBody>
                      <a:tcPr/>
                    </a:tc>
                  </a:tr>
                  <a:tr h="25442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1400" dirty="0" smtClean="0"/>
                            <a:t>[2] </a:t>
                          </a:r>
                          <a:r>
                            <a:rPr lang="it-IT" sz="1400" dirty="0" err="1" smtClean="0"/>
                            <a:t>Ad.R</a:t>
                          </a:r>
                          <a:r>
                            <a:rPr lang="it-IT" sz="1400" dirty="0" smtClean="0"/>
                            <a:t>.</a:t>
                          </a:r>
                          <a:r>
                            <a:rPr lang="it-IT" sz="1400" baseline="0" dirty="0" smtClean="0"/>
                            <a:t> </a:t>
                          </a:r>
                          <a:r>
                            <a:rPr lang="it-IT" sz="1400" baseline="0" dirty="0" err="1" smtClean="0"/>
                            <a:t>Raduta</a:t>
                          </a:r>
                          <a:r>
                            <a:rPr lang="it-IT" sz="1400" baseline="0" dirty="0" smtClean="0"/>
                            <a:t> et al.</a:t>
                          </a:r>
                          <a:endParaRPr lang="it-IT" sz="1400" i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400" smtClean="0">
                                    <a:latin typeface="Cambria Math"/>
                                  </a:rPr>
                                  <m:t>17.0±5.0</m:t>
                                </m:r>
                              </m:oMath>
                            </m:oMathPara>
                          </a14:m>
                          <a:endParaRPr lang="it-IT" sz="1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400" b="0" i="1" smtClean="0">
                                    <a:latin typeface="Cambria Math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it-IT" sz="1400" dirty="0"/>
                        </a:p>
                      </a:txBody>
                      <a:tcPr/>
                    </a:tc>
                  </a:tr>
                  <a:tr h="25442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1400" dirty="0" smtClean="0"/>
                            <a:t>[3] J. Manfredi et al.</a:t>
                          </a:r>
                          <a:endParaRPr lang="it-IT" sz="1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it-IT" sz="1400" b="0" i="0" smtClean="0">
                                  <a:latin typeface="Cambria Math"/>
                                </a:rPr>
                                <m:t>&lt;</m:t>
                              </m:r>
                              <m:r>
                                <a:rPr lang="it-IT" sz="1400" b="0" i="1" smtClean="0">
                                  <a:latin typeface="Cambria Math"/>
                                </a:rPr>
                                <m:t>3.9</m:t>
                              </m:r>
                            </m:oMath>
                          </a14:m>
                          <a:r>
                            <a:rPr lang="it-IT" sz="1400" dirty="0" smtClean="0"/>
                            <a:t> (DDE &lt;</a:t>
                          </a:r>
                          <a:r>
                            <a:rPr lang="it-IT" sz="1400" baseline="0" dirty="0" smtClean="0"/>
                            <a:t> 0.45)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400" b="0" i="1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it-IT" sz="1400" b="0" i="1" smtClean="0">
                                    <a:latin typeface="Cambria Math"/>
                                  </a:rPr>
                                  <m:t>𝜎</m:t>
                                </m:r>
                              </m:oMath>
                            </m:oMathPara>
                          </a14:m>
                          <a:endParaRPr lang="it-IT" sz="1400" dirty="0"/>
                        </a:p>
                      </a:txBody>
                      <a:tcPr/>
                    </a:tc>
                  </a:tr>
                  <a:tr h="25442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1400" dirty="0" smtClean="0"/>
                            <a:t>[4] O.S.</a:t>
                          </a:r>
                          <a:r>
                            <a:rPr lang="it-IT" sz="1400" baseline="0" dirty="0" smtClean="0"/>
                            <a:t> </a:t>
                          </a:r>
                          <a:r>
                            <a:rPr lang="it-IT" sz="1400" baseline="0" dirty="0" err="1" smtClean="0"/>
                            <a:t>Kirsebom</a:t>
                          </a:r>
                          <a:r>
                            <a:rPr lang="it-IT" sz="1400" baseline="0" dirty="0" smtClean="0"/>
                            <a:t> et al.</a:t>
                          </a:r>
                          <a:endParaRPr lang="it-IT" sz="1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400" smtClean="0">
                                    <a:latin typeface="Cambria Math"/>
                                  </a:rPr>
                                  <m:t>&lt;0.5</m:t>
                                </m:r>
                              </m:oMath>
                            </m:oMathPara>
                          </a14:m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400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it-IT" sz="1400" b="0" i="1" smtClean="0">
                                    <a:latin typeface="Cambria Math"/>
                                  </a:rPr>
                                  <m:t>𝜎</m:t>
                                </m:r>
                              </m:oMath>
                            </m:oMathPara>
                          </a14:m>
                          <a:endParaRPr lang="it-IT" sz="1400" dirty="0"/>
                        </a:p>
                      </a:txBody>
                      <a:tcPr/>
                    </a:tc>
                  </a:tr>
                  <a:tr h="25442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1400" dirty="0" smtClean="0"/>
                            <a:t>[5] T.K.</a:t>
                          </a:r>
                          <a:r>
                            <a:rPr lang="it-IT" sz="1400" baseline="0" dirty="0" smtClean="0"/>
                            <a:t> Rana et al.</a:t>
                          </a:r>
                          <a:endParaRPr lang="it-IT" sz="1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400" smtClean="0">
                                    <a:latin typeface="Cambria Math"/>
                                  </a:rPr>
                                  <m:t>0.91±0.14</m:t>
                                </m:r>
                              </m:oMath>
                            </m:oMathPara>
                          </a14:m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400" b="0" i="1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it-IT" sz="1400" b="0" i="1" smtClean="0">
                                    <a:latin typeface="Cambria Math"/>
                                  </a:rPr>
                                  <m:t>𝜎</m:t>
                                </m:r>
                              </m:oMath>
                            </m:oMathPara>
                          </a14:m>
                          <a:endParaRPr lang="it-IT" sz="1400" dirty="0"/>
                        </a:p>
                      </a:txBody>
                      <a:tcPr/>
                    </a:tc>
                  </a:tr>
                  <a:tr h="25442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1400" dirty="0" smtClean="0"/>
                            <a:t>[6] M. </a:t>
                          </a:r>
                          <a:r>
                            <a:rPr lang="it-IT" sz="1400" dirty="0" err="1" smtClean="0"/>
                            <a:t>Itoh</a:t>
                          </a:r>
                          <a:r>
                            <a:rPr lang="it-IT" sz="1400" baseline="0" dirty="0" smtClean="0"/>
                            <a:t> et al.</a:t>
                          </a:r>
                          <a:endParaRPr lang="it-IT" sz="1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400" smtClean="0">
                                    <a:latin typeface="Cambria Math"/>
                                  </a:rPr>
                                  <m:t>&lt;0.2</m:t>
                                </m:r>
                              </m:oMath>
                            </m:oMathPara>
                          </a14:m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400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it-IT" sz="1400" b="0" i="1" smtClean="0">
                                    <a:latin typeface="Cambria Math"/>
                                  </a:rPr>
                                  <m:t>𝜎</m:t>
                                </m:r>
                              </m:oMath>
                            </m:oMathPara>
                          </a14:m>
                          <a:endParaRPr lang="it-IT" sz="1400" dirty="0"/>
                        </a:p>
                      </a:txBody>
                      <a:tcPr/>
                    </a:tc>
                  </a:tr>
                  <a:tr h="25442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1400" dirty="0" smtClean="0"/>
                            <a:t>[7] L.</a:t>
                          </a:r>
                          <a:r>
                            <a:rPr lang="it-IT" sz="1400" baseline="0" dirty="0" smtClean="0"/>
                            <a:t> Morelli et al.</a:t>
                          </a:r>
                          <a:endParaRPr lang="it-IT" sz="1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400" smtClean="0">
                                    <a:latin typeface="Cambria Math"/>
                                  </a:rPr>
                                  <m:t>1.1±0.8</m:t>
                                </m:r>
                              </m:oMath>
                            </m:oMathPara>
                          </a14:m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400" b="0" i="1" smtClean="0">
                                    <a:latin typeface="Cambria Math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it-IT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2" name="Tabella 4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4973249"/>
                  </p:ext>
                </p:extLst>
              </p:nvPr>
            </p:nvGraphicFramePr>
            <p:xfrm>
              <a:off x="683568" y="2513816"/>
              <a:ext cx="4032447" cy="2499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72208"/>
                    <a:gridCol w="1584176"/>
                    <a:gridCol w="576063"/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Experiment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18077" t="-8333" r="-36538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C.L.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1400" dirty="0" smtClean="0"/>
                            <a:t>[1] M.</a:t>
                          </a:r>
                          <a:r>
                            <a:rPr lang="it-IT" sz="1400" baseline="0" dirty="0" smtClean="0"/>
                            <a:t> </a:t>
                          </a:r>
                          <a:r>
                            <a:rPr lang="it-IT" sz="1400" baseline="0" dirty="0" err="1" smtClean="0"/>
                            <a:t>Freer</a:t>
                          </a:r>
                          <a:r>
                            <a:rPr lang="it-IT" sz="1400" baseline="0" dirty="0" smtClean="0"/>
                            <a:t> et al.</a:t>
                          </a:r>
                          <a:endParaRPr lang="it-IT" sz="1400" i="1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18077" t="-130000" r="-36538" b="-6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96842" t="-130000" b="-620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1400" dirty="0" smtClean="0"/>
                            <a:t>[2] </a:t>
                          </a:r>
                          <a:r>
                            <a:rPr lang="it-IT" sz="1400" dirty="0" err="1" smtClean="0"/>
                            <a:t>Ad.R</a:t>
                          </a:r>
                          <a:r>
                            <a:rPr lang="it-IT" sz="1400" dirty="0" smtClean="0"/>
                            <a:t>.</a:t>
                          </a:r>
                          <a:r>
                            <a:rPr lang="it-IT" sz="1400" baseline="0" dirty="0" smtClean="0"/>
                            <a:t> </a:t>
                          </a:r>
                          <a:r>
                            <a:rPr lang="it-IT" sz="1400" baseline="0" dirty="0" err="1" smtClean="0"/>
                            <a:t>Raduta</a:t>
                          </a:r>
                          <a:r>
                            <a:rPr lang="it-IT" sz="1400" baseline="0" dirty="0" smtClean="0"/>
                            <a:t> et al.</a:t>
                          </a:r>
                          <a:endParaRPr lang="it-IT" sz="1400" i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18077" t="-230000" r="-36538" b="-5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96842" t="-230000" b="-520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1400" dirty="0" smtClean="0"/>
                            <a:t>[3] J. Manfredi et al.</a:t>
                          </a:r>
                          <a:endParaRPr lang="it-IT" sz="1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18077" t="-330000" r="-36538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96842" t="-330000" b="-420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1400" dirty="0" smtClean="0"/>
                            <a:t>[4] O.S.</a:t>
                          </a:r>
                          <a:r>
                            <a:rPr lang="it-IT" sz="1400" baseline="0" dirty="0" smtClean="0"/>
                            <a:t> </a:t>
                          </a:r>
                          <a:r>
                            <a:rPr lang="it-IT" sz="1400" baseline="0" dirty="0" err="1" smtClean="0"/>
                            <a:t>Kirsebom</a:t>
                          </a:r>
                          <a:r>
                            <a:rPr lang="it-IT" sz="1400" baseline="0" dirty="0" smtClean="0"/>
                            <a:t> et al.</a:t>
                          </a:r>
                          <a:endParaRPr lang="it-IT" sz="1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18077" t="-430000" r="-36538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96842" t="-430000" b="-320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1400" dirty="0" smtClean="0"/>
                            <a:t>[5] T.K.</a:t>
                          </a:r>
                          <a:r>
                            <a:rPr lang="it-IT" sz="1400" baseline="0" dirty="0" smtClean="0"/>
                            <a:t> Rana et al.</a:t>
                          </a:r>
                          <a:endParaRPr lang="it-IT" sz="1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18077" t="-530000" r="-36538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96842" t="-530000" b="-220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1400" dirty="0" smtClean="0"/>
                            <a:t>[6] M. </a:t>
                          </a:r>
                          <a:r>
                            <a:rPr lang="it-IT" sz="1400" dirty="0" err="1" smtClean="0"/>
                            <a:t>Itoh</a:t>
                          </a:r>
                          <a:r>
                            <a:rPr lang="it-IT" sz="1400" baseline="0" dirty="0" smtClean="0"/>
                            <a:t> et al.</a:t>
                          </a:r>
                          <a:endParaRPr lang="it-IT" sz="1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18077" t="-630000" r="-36538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96842" t="-630000" b="-120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1400" dirty="0" smtClean="0"/>
                            <a:t>[7] L.</a:t>
                          </a:r>
                          <a:r>
                            <a:rPr lang="it-IT" sz="1400" baseline="0" dirty="0" smtClean="0"/>
                            <a:t> Morelli et al.</a:t>
                          </a:r>
                          <a:endParaRPr lang="it-IT" sz="1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18077" t="-730000" r="-36538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96842" t="-730000" b="-20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3" name="CasellaDiTesto 42"/>
          <p:cNvSpPr txBox="1"/>
          <p:nvPr/>
        </p:nvSpPr>
        <p:spPr>
          <a:xfrm>
            <a:off x="438758" y="5180999"/>
            <a:ext cx="4709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[1] </a:t>
            </a:r>
            <a:r>
              <a:rPr lang="da-DK" sz="1200" dirty="0"/>
              <a:t>M. Freer et al., Phys. Rev. C 49, R1751 (1994</a:t>
            </a:r>
            <a:r>
              <a:rPr lang="da-DK" sz="1200" dirty="0" smtClean="0"/>
              <a:t>). [2] </a:t>
            </a:r>
            <a:r>
              <a:rPr lang="it-IT" sz="1200" dirty="0"/>
              <a:t>Ad. R. </a:t>
            </a:r>
            <a:r>
              <a:rPr lang="it-IT" sz="1200" dirty="0" err="1"/>
              <a:t>Raduta</a:t>
            </a:r>
            <a:r>
              <a:rPr lang="it-IT" sz="1200" dirty="0"/>
              <a:t> et al., </a:t>
            </a:r>
            <a:r>
              <a:rPr lang="it-IT" sz="1200" dirty="0" err="1"/>
              <a:t>Phys</a:t>
            </a:r>
            <a:r>
              <a:rPr lang="it-IT" sz="1200" dirty="0"/>
              <a:t>. </a:t>
            </a:r>
            <a:r>
              <a:rPr lang="it-IT" sz="1200" dirty="0" err="1"/>
              <a:t>Lett</a:t>
            </a:r>
            <a:r>
              <a:rPr lang="it-IT" sz="1200" dirty="0"/>
              <a:t>. B 705, 65 (2011</a:t>
            </a:r>
            <a:r>
              <a:rPr lang="it-IT" sz="1200" dirty="0" smtClean="0"/>
              <a:t>). </a:t>
            </a:r>
            <a:r>
              <a:rPr lang="da-DK" sz="1200" dirty="0" smtClean="0"/>
              <a:t> </a:t>
            </a:r>
            <a:r>
              <a:rPr lang="da-DK" sz="1200" dirty="0"/>
              <a:t>[3] J. </a:t>
            </a:r>
            <a:r>
              <a:rPr lang="da-DK" sz="1200" dirty="0" smtClean="0"/>
              <a:t>Manfredi et al., </a:t>
            </a:r>
            <a:r>
              <a:rPr lang="da-DK" sz="1200" dirty="0"/>
              <a:t>Phys. Rev. C 85, 037603 (2012</a:t>
            </a:r>
            <a:r>
              <a:rPr lang="da-DK" sz="1200" dirty="0" smtClean="0"/>
              <a:t>). [4] </a:t>
            </a:r>
            <a:r>
              <a:rPr lang="nb-NO" sz="1200" dirty="0"/>
              <a:t>O. S. Kirsebom et al., Phys. Rev. Lett. 108, </a:t>
            </a:r>
            <a:r>
              <a:rPr lang="nb-NO" sz="1200" dirty="0" smtClean="0"/>
              <a:t>202501 (2012). [5]</a:t>
            </a:r>
            <a:r>
              <a:rPr lang="fr-FR" sz="1200" dirty="0"/>
              <a:t> T. K. </a:t>
            </a:r>
            <a:r>
              <a:rPr lang="fr-FR" sz="1200" dirty="0" err="1"/>
              <a:t>Rana</a:t>
            </a:r>
            <a:r>
              <a:rPr lang="fr-FR" sz="1200" dirty="0"/>
              <a:t> et al., Phys. </a:t>
            </a:r>
            <a:r>
              <a:rPr lang="fr-FR" sz="1200" dirty="0" err="1"/>
              <a:t>Rev</a:t>
            </a:r>
            <a:r>
              <a:rPr lang="fr-FR" sz="1200" dirty="0"/>
              <a:t>. C 88, 021601(R) (2013</a:t>
            </a:r>
            <a:r>
              <a:rPr lang="fr-FR" sz="1200" dirty="0" smtClean="0"/>
              <a:t>). [6] M. </a:t>
            </a:r>
            <a:r>
              <a:rPr lang="fr-FR" sz="1200" dirty="0" err="1" smtClean="0"/>
              <a:t>Itoh</a:t>
            </a:r>
            <a:r>
              <a:rPr lang="fr-FR" sz="1200" dirty="0" smtClean="0"/>
              <a:t> et al., Phys. </a:t>
            </a:r>
            <a:r>
              <a:rPr lang="fr-FR" sz="1200" dirty="0" err="1" smtClean="0"/>
              <a:t>Rev</a:t>
            </a:r>
            <a:r>
              <a:rPr lang="fr-FR" sz="1200" dirty="0" smtClean="0"/>
              <a:t>. </a:t>
            </a:r>
            <a:r>
              <a:rPr lang="fr-FR" sz="1200" dirty="0" err="1" smtClean="0"/>
              <a:t>Lett</a:t>
            </a:r>
            <a:r>
              <a:rPr lang="fr-FR" sz="1200" dirty="0" smtClean="0"/>
              <a:t> 113, 102501 (2014). [7] L. </a:t>
            </a:r>
            <a:r>
              <a:rPr lang="fr-FR" sz="1200" dirty="0" err="1" smtClean="0"/>
              <a:t>Morelli</a:t>
            </a:r>
            <a:r>
              <a:rPr lang="fr-FR" sz="1200" dirty="0" smtClean="0"/>
              <a:t> et al., J. Phys. G: </a:t>
            </a:r>
            <a:r>
              <a:rPr lang="fr-FR" sz="1200" dirty="0" err="1" smtClean="0"/>
              <a:t>Nucl</a:t>
            </a:r>
            <a:r>
              <a:rPr lang="fr-FR" sz="1200" dirty="0" smtClean="0"/>
              <a:t>. Part. Phys. 43, 045110 (2016). </a:t>
            </a:r>
            <a:endParaRPr lang="it-IT" sz="1200" dirty="0"/>
          </a:p>
        </p:txBody>
      </p:sp>
      <p:sp>
        <p:nvSpPr>
          <p:cNvPr id="29" name="Ovale 28"/>
          <p:cNvSpPr/>
          <p:nvPr/>
        </p:nvSpPr>
        <p:spPr>
          <a:xfrm>
            <a:off x="3095720" y="508063"/>
            <a:ext cx="360000" cy="360040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endParaRPr lang="it-IT" dirty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30" name="Ovale 29"/>
          <p:cNvSpPr/>
          <p:nvPr/>
        </p:nvSpPr>
        <p:spPr>
          <a:xfrm>
            <a:off x="3167688" y="868103"/>
            <a:ext cx="360000" cy="360040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endParaRPr lang="it-IT" dirty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31" name="Ovale 30"/>
          <p:cNvSpPr/>
          <p:nvPr/>
        </p:nvSpPr>
        <p:spPr>
          <a:xfrm rot="20691076">
            <a:off x="3035705" y="508063"/>
            <a:ext cx="575984" cy="72008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/>
          <p:cNvSpPr txBox="1"/>
          <p:nvPr/>
        </p:nvSpPr>
        <p:spPr>
          <a:xfrm>
            <a:off x="2699792" y="260648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aseline="30000" dirty="0" smtClean="0">
                <a:solidFill>
                  <a:srgbClr val="0070C0"/>
                </a:solidFill>
              </a:rPr>
              <a:t>8</a:t>
            </a:r>
            <a:r>
              <a:rPr lang="it-IT" dirty="0" smtClean="0">
                <a:solidFill>
                  <a:srgbClr val="0070C0"/>
                </a:solidFill>
              </a:rPr>
              <a:t>Be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3" name="Ovale 32"/>
          <p:cNvSpPr/>
          <p:nvPr/>
        </p:nvSpPr>
        <p:spPr>
          <a:xfrm>
            <a:off x="4031784" y="354788"/>
            <a:ext cx="360000" cy="360040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endParaRPr lang="it-IT" dirty="0">
              <a:solidFill>
                <a:schemeClr val="tx1"/>
              </a:solidFill>
              <a:latin typeface="Symbol" pitchFamily="18" charset="2"/>
            </a:endParaRPr>
          </a:p>
        </p:txBody>
      </p:sp>
      <p:cxnSp>
        <p:nvCxnSpPr>
          <p:cNvPr id="34" name="Connettore 2 33"/>
          <p:cNvCxnSpPr/>
          <p:nvPr/>
        </p:nvCxnSpPr>
        <p:spPr>
          <a:xfrm flipV="1">
            <a:off x="3695730" y="629981"/>
            <a:ext cx="264006" cy="84847"/>
          </a:xfrm>
          <a:prstGeom prst="straightConnector1">
            <a:avLst/>
          </a:prstGeom>
          <a:ln w="127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e 45"/>
          <p:cNvSpPr/>
          <p:nvPr/>
        </p:nvSpPr>
        <p:spPr>
          <a:xfrm>
            <a:off x="1187624" y="928503"/>
            <a:ext cx="360000" cy="360040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endParaRPr lang="it-IT" dirty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48" name="Ovale 47"/>
          <p:cNvSpPr/>
          <p:nvPr/>
        </p:nvSpPr>
        <p:spPr>
          <a:xfrm>
            <a:off x="899592" y="1210115"/>
            <a:ext cx="360000" cy="360040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endParaRPr lang="it-IT" dirty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50" name="Ovale 49"/>
          <p:cNvSpPr/>
          <p:nvPr/>
        </p:nvSpPr>
        <p:spPr>
          <a:xfrm>
            <a:off x="1337082" y="1340768"/>
            <a:ext cx="360000" cy="360040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endParaRPr lang="it-IT" dirty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51" name="Freccia a destra 50"/>
          <p:cNvSpPr/>
          <p:nvPr/>
        </p:nvSpPr>
        <p:spPr>
          <a:xfrm rot="20024897">
            <a:off x="2051721" y="1008483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Ovale 51"/>
          <p:cNvSpPr/>
          <p:nvPr/>
        </p:nvSpPr>
        <p:spPr>
          <a:xfrm rot="20691076">
            <a:off x="852043" y="906067"/>
            <a:ext cx="960958" cy="866067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CasellaDiTesto 52"/>
          <p:cNvSpPr txBox="1"/>
          <p:nvPr/>
        </p:nvSpPr>
        <p:spPr>
          <a:xfrm>
            <a:off x="536611" y="764704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aseline="30000" dirty="0" smtClean="0">
                <a:solidFill>
                  <a:srgbClr val="FF0000"/>
                </a:solidFill>
              </a:rPr>
              <a:t>12</a:t>
            </a:r>
            <a:r>
              <a:rPr lang="it-IT" dirty="0" smtClean="0">
                <a:solidFill>
                  <a:srgbClr val="FF0000"/>
                </a:solidFill>
              </a:rPr>
              <a:t>C*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5" name="Freccia a destra 54"/>
          <p:cNvSpPr/>
          <p:nvPr/>
        </p:nvSpPr>
        <p:spPr>
          <a:xfrm rot="1235883">
            <a:off x="2050202" y="1422152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Ovale 55"/>
          <p:cNvSpPr/>
          <p:nvPr/>
        </p:nvSpPr>
        <p:spPr>
          <a:xfrm>
            <a:off x="2857680" y="1464474"/>
            <a:ext cx="360000" cy="360040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endParaRPr lang="it-IT" dirty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57" name="Ovale 56"/>
          <p:cNvSpPr/>
          <p:nvPr/>
        </p:nvSpPr>
        <p:spPr>
          <a:xfrm>
            <a:off x="2963697" y="2004729"/>
            <a:ext cx="360000" cy="360040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endParaRPr lang="it-IT" dirty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59" name="Ovale 58"/>
          <p:cNvSpPr/>
          <p:nvPr/>
        </p:nvSpPr>
        <p:spPr>
          <a:xfrm>
            <a:off x="3815770" y="1644689"/>
            <a:ext cx="360000" cy="360040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endParaRPr lang="it-IT" dirty="0">
              <a:solidFill>
                <a:schemeClr val="tx1"/>
              </a:solidFill>
              <a:latin typeface="Symbol" pitchFamily="18" charset="2"/>
            </a:endParaRPr>
          </a:p>
        </p:txBody>
      </p:sp>
      <p:cxnSp>
        <p:nvCxnSpPr>
          <p:cNvPr id="60" name="Connettore 2 59"/>
          <p:cNvCxnSpPr/>
          <p:nvPr/>
        </p:nvCxnSpPr>
        <p:spPr>
          <a:xfrm>
            <a:off x="3333632" y="1803225"/>
            <a:ext cx="332047" cy="21289"/>
          </a:xfrm>
          <a:prstGeom prst="straightConnector1">
            <a:avLst/>
          </a:prstGeom>
          <a:ln w="127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 rot="20085185">
            <a:off x="1783456" y="770869"/>
            <a:ext cx="960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dirty="0" err="1" smtClean="0">
                <a:solidFill>
                  <a:srgbClr val="FF0000"/>
                </a:solidFill>
              </a:rPr>
              <a:t>sequential</a:t>
            </a:r>
            <a:endParaRPr lang="it-IT" sz="1400" b="1" i="1" dirty="0">
              <a:solidFill>
                <a:srgbClr val="FF0000"/>
              </a:solidFill>
            </a:endParaRPr>
          </a:p>
        </p:txBody>
      </p:sp>
      <p:sp>
        <p:nvSpPr>
          <p:cNvPr id="61" name="CasellaDiTesto 60"/>
          <p:cNvSpPr txBox="1"/>
          <p:nvPr/>
        </p:nvSpPr>
        <p:spPr>
          <a:xfrm rot="1255098">
            <a:off x="1909904" y="1511720"/>
            <a:ext cx="611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dirty="0" err="1" smtClean="0">
                <a:solidFill>
                  <a:srgbClr val="FF0000"/>
                </a:solidFill>
              </a:rPr>
              <a:t>direct</a:t>
            </a:r>
            <a:endParaRPr lang="it-IT" sz="1400" b="1" i="1" dirty="0">
              <a:solidFill>
                <a:srgbClr val="FF0000"/>
              </a:solidFill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4716024" y="534808"/>
            <a:ext cx="4427976" cy="4838408"/>
            <a:chOff x="4716024" y="534808"/>
            <a:chExt cx="4427976" cy="4838408"/>
          </a:xfrm>
        </p:grpSpPr>
        <p:grpSp>
          <p:nvGrpSpPr>
            <p:cNvPr id="7" name="Gruppo 6"/>
            <p:cNvGrpSpPr/>
            <p:nvPr/>
          </p:nvGrpSpPr>
          <p:grpSpPr>
            <a:xfrm>
              <a:off x="4716024" y="688083"/>
              <a:ext cx="4427976" cy="4442770"/>
              <a:chOff x="4716024" y="688083"/>
              <a:chExt cx="4427976" cy="4442770"/>
            </a:xfrm>
          </p:grpSpPr>
          <p:pic>
            <p:nvPicPr>
              <p:cNvPr id="47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 b="36573"/>
              <a:stretch/>
            </p:blipFill>
            <p:spPr bwMode="auto">
              <a:xfrm>
                <a:off x="5229035" y="688083"/>
                <a:ext cx="3914965" cy="30540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1" name="Gruppo 20"/>
              <p:cNvGrpSpPr/>
              <p:nvPr/>
            </p:nvGrpSpPr>
            <p:grpSpPr>
              <a:xfrm>
                <a:off x="4716024" y="2954014"/>
                <a:ext cx="648075" cy="691014"/>
                <a:chOff x="4716017" y="3178394"/>
                <a:chExt cx="235663" cy="754665"/>
              </a:xfrm>
            </p:grpSpPr>
            <p:cxnSp>
              <p:nvCxnSpPr>
                <p:cNvPr id="6" name="Connettore 4 5"/>
                <p:cNvCxnSpPr>
                  <a:endCxn id="8" idx="1"/>
                </p:cNvCxnSpPr>
                <p:nvPr/>
              </p:nvCxnSpPr>
              <p:spPr>
                <a:xfrm rot="5400000" flipH="1" flipV="1">
                  <a:off x="4528524" y="3509904"/>
                  <a:ext cx="754665" cy="91646"/>
                </a:xfrm>
                <a:prstGeom prst="bentConnector2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Connettore 1 53"/>
                <p:cNvCxnSpPr/>
                <p:nvPr/>
              </p:nvCxnSpPr>
              <p:spPr>
                <a:xfrm flipH="1">
                  <a:off x="4716017" y="3933056"/>
                  <a:ext cx="144017" cy="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2" name="CasellaDiTesto 61"/>
              <p:cNvSpPr txBox="1"/>
              <p:nvPr/>
            </p:nvSpPr>
            <p:spPr>
              <a:xfrm>
                <a:off x="6156176" y="3745858"/>
                <a:ext cx="2533823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b="1" i="1" dirty="0" smtClean="0">
                    <a:solidFill>
                      <a:srgbClr val="008000"/>
                    </a:solidFill>
                  </a:rPr>
                  <a:t>J. Manfredi et al.</a:t>
                </a:r>
              </a:p>
              <a:p>
                <a:endParaRPr lang="it-IT" sz="1400" dirty="0"/>
              </a:p>
              <a:p>
                <a:r>
                  <a:rPr lang="it-IT" sz="1400" dirty="0" smtClean="0"/>
                  <a:t>No </a:t>
                </a:r>
                <a:r>
                  <a:rPr lang="it-IT" sz="1400" dirty="0" err="1" smtClean="0"/>
                  <a:t>evidence</a:t>
                </a:r>
                <a:r>
                  <a:rPr lang="it-IT" sz="1400" dirty="0" smtClean="0"/>
                  <a:t> of </a:t>
                </a:r>
                <a:r>
                  <a:rPr lang="it-IT" sz="1400" dirty="0" err="1" smtClean="0"/>
                  <a:t>equal</a:t>
                </a:r>
                <a:r>
                  <a:rPr lang="it-IT" sz="1400" dirty="0" smtClean="0"/>
                  <a:t> </a:t>
                </a:r>
                <a:r>
                  <a:rPr lang="it-IT" sz="1400" dirty="0" err="1" smtClean="0"/>
                  <a:t>energy</a:t>
                </a:r>
                <a:r>
                  <a:rPr lang="it-IT" sz="1400" dirty="0" smtClean="0"/>
                  <a:t> </a:t>
                </a:r>
                <a:r>
                  <a:rPr lang="it-IT" sz="1400" dirty="0" err="1" smtClean="0"/>
                  <a:t>sharing</a:t>
                </a:r>
                <a:r>
                  <a:rPr lang="it-IT" sz="1400" dirty="0" smtClean="0"/>
                  <a:t> </a:t>
                </a:r>
                <a:r>
                  <a:rPr lang="it-IT" sz="1400" dirty="0" err="1" smtClean="0"/>
                  <a:t>decays</a:t>
                </a:r>
                <a:r>
                  <a:rPr lang="it-IT" sz="1400" dirty="0" smtClean="0"/>
                  <a:t> (&lt;0.45 % with 99.75 % C.L.). </a:t>
                </a:r>
                <a:r>
                  <a:rPr lang="it-IT" sz="1400" dirty="0" err="1" smtClean="0"/>
                  <a:t>Uniform</a:t>
                </a:r>
                <a:r>
                  <a:rPr lang="it-IT" sz="1400" dirty="0" smtClean="0"/>
                  <a:t> </a:t>
                </a:r>
                <a:r>
                  <a:rPr lang="it-IT" sz="1400" dirty="0" err="1" smtClean="0"/>
                  <a:t>phase</a:t>
                </a:r>
                <a:r>
                  <a:rPr lang="it-IT" sz="1400" dirty="0" smtClean="0"/>
                  <a:t> </a:t>
                </a:r>
                <a:r>
                  <a:rPr lang="it-IT" sz="1400" dirty="0" err="1" smtClean="0"/>
                  <a:t>space</a:t>
                </a:r>
                <a:r>
                  <a:rPr lang="it-IT" sz="1400" dirty="0" smtClean="0"/>
                  <a:t> </a:t>
                </a:r>
                <a:r>
                  <a:rPr lang="it-IT" sz="1400" dirty="0" err="1" smtClean="0"/>
                  <a:t>decay</a:t>
                </a:r>
                <a:r>
                  <a:rPr lang="it-IT" sz="1400" dirty="0" smtClean="0"/>
                  <a:t> &lt; 3.9% (99.75 C.L.).</a:t>
                </a:r>
                <a:endParaRPr lang="en-US" sz="1400" dirty="0"/>
              </a:p>
            </p:txBody>
          </p:sp>
        </p:grpSp>
        <p:sp>
          <p:nvSpPr>
            <p:cNvPr id="8" name="Rettangolo 7"/>
            <p:cNvSpPr/>
            <p:nvPr/>
          </p:nvSpPr>
          <p:spPr>
            <a:xfrm>
              <a:off x="5364088" y="534808"/>
              <a:ext cx="3600400" cy="483840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683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/>
      <p:bldP spid="33" grpId="0" animBg="1"/>
      <p:bldP spid="51" grpId="0" animBg="1"/>
      <p:bldP spid="55" grpId="0" animBg="1"/>
      <p:bldP spid="56" grpId="0" animBg="1"/>
      <p:bldP spid="57" grpId="0" animBg="1"/>
      <p:bldP spid="59" grpId="0" animBg="1"/>
      <p:bldP spid="14" grpId="0"/>
      <p:bldP spid="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Arc 3"/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5" name="Arc 4"/>
          <p:cNvSpPr>
            <a:spLocks/>
          </p:cNvSpPr>
          <p:nvPr/>
        </p:nvSpPr>
        <p:spPr bwMode="auto">
          <a:xfrm rot="16200000" flipV="1">
            <a:off x="4392000" y="2106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5400000" scaled="0"/>
          </a:gradFill>
          <a:ln w="38100" cap="flat" cmpd="sng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 rot="-5400000">
            <a:off x="-2642422" y="3026664"/>
            <a:ext cx="56541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 pitchFamily="18" charset="0"/>
              </a:rPr>
              <a:t>Istituto Nazionale di Fisica Nucleare - Sezione di Napoli</a:t>
            </a: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2195736" y="8092"/>
            <a:ext cx="6933387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bg1"/>
                </a:solidFill>
              </a:rPr>
              <a:t>The Hoyle state in 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12</a:t>
            </a:r>
            <a:r>
              <a:rPr lang="en-US" sz="2000" b="1" dirty="0" smtClean="0">
                <a:solidFill>
                  <a:schemeClr val="bg1"/>
                </a:solidFill>
              </a:rPr>
              <a:t>C: the non-resonant decay branch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8" name="Text Box 13"/>
          <p:cNvSpPr txBox="1">
            <a:spLocks noChangeArrowheads="1"/>
          </p:cNvSpPr>
          <p:nvPr/>
        </p:nvSpPr>
        <p:spPr bwMode="auto">
          <a:xfrm>
            <a:off x="3457" y="6565612"/>
            <a:ext cx="6900672" cy="292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FF"/>
                </a:solidFill>
              </a:rPr>
              <a:t>Daniele </a:t>
            </a:r>
            <a:r>
              <a:rPr lang="en-US" sz="1600" b="1" dirty="0" err="1">
                <a:solidFill>
                  <a:srgbClr val="FFFFFF"/>
                </a:solidFill>
              </a:rPr>
              <a:t>Dell’Aquila</a:t>
            </a:r>
            <a:r>
              <a:rPr lang="en-US" sz="1600" b="1" dirty="0">
                <a:solidFill>
                  <a:srgbClr val="FFFFFF"/>
                </a:solidFill>
              </a:rPr>
              <a:t> (dellaquila.daniele@gmail.com) – Galveston, May 15</a:t>
            </a:r>
            <a:r>
              <a:rPr lang="en-US" sz="1600" b="1" baseline="30000" dirty="0">
                <a:solidFill>
                  <a:srgbClr val="FFFFFF"/>
                </a:solidFill>
              </a:rPr>
              <a:t>th</a:t>
            </a:r>
            <a:r>
              <a:rPr lang="en-US" sz="1600" b="1" dirty="0">
                <a:solidFill>
                  <a:srgbClr val="FFFFFF"/>
                </a:solidFill>
              </a:rPr>
              <a:t> 2018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2" name="Tabella 4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5370667"/>
                  </p:ext>
                </p:extLst>
              </p:nvPr>
            </p:nvGraphicFramePr>
            <p:xfrm>
              <a:off x="683568" y="2513816"/>
              <a:ext cx="4032447" cy="2499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72208"/>
                    <a:gridCol w="1584176"/>
                    <a:gridCol w="576063"/>
                  </a:tblGrid>
                  <a:tr h="3053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Experiment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mtClean="0">
                                        <a:latin typeface="Cambria Math"/>
                                      </a:rPr>
                                      <m:t>𝚪</m:t>
                                    </m:r>
                                  </m:e>
                                  <m:sub>
                                    <m:r>
                                      <a:rPr lang="it-IT" smtClean="0">
                                        <a:latin typeface="Cambria Math"/>
                                      </a:rPr>
                                      <m:t>𝟑</m:t>
                                    </m:r>
                                    <m:r>
                                      <a:rPr lang="it-IT" smtClean="0">
                                        <a:latin typeface="Cambria Math"/>
                                      </a:rPr>
                                      <m:t>𝜶</m:t>
                                    </m:r>
                                  </m:sub>
                                </m:sSub>
                                <m:r>
                                  <a:rPr lang="it-IT" smtClean="0">
                                    <a:latin typeface="Cambria Math"/>
                                  </a:rPr>
                                  <m:t>/</m:t>
                                </m:r>
                                <m:r>
                                  <a:rPr lang="it-IT" smtClean="0">
                                    <a:latin typeface="Cambria Math"/>
                                  </a:rPr>
                                  <m:t>𝚪</m:t>
                                </m:r>
                                <m:r>
                                  <a:rPr lang="it-IT" smtClean="0">
                                    <a:latin typeface="Cambria Math"/>
                                  </a:rPr>
                                  <m:t> (%)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C.L.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25442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1400" dirty="0" smtClean="0"/>
                            <a:t>[1] M.</a:t>
                          </a:r>
                          <a:r>
                            <a:rPr lang="it-IT" sz="1400" baseline="0" dirty="0" smtClean="0"/>
                            <a:t> </a:t>
                          </a:r>
                          <a:r>
                            <a:rPr lang="it-IT" sz="1400" baseline="0" dirty="0" err="1" smtClean="0"/>
                            <a:t>Freer</a:t>
                          </a:r>
                          <a:r>
                            <a:rPr lang="it-IT" sz="1400" baseline="0" dirty="0" smtClean="0"/>
                            <a:t> et al.</a:t>
                          </a:r>
                          <a:endParaRPr lang="it-IT" sz="1400" i="1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400" smtClean="0">
                                    <a:latin typeface="Cambria Math"/>
                                  </a:rPr>
                                  <m:t>&lt;4</m:t>
                                </m:r>
                              </m:oMath>
                            </m:oMathPara>
                          </a14:m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400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it-IT" sz="1400" b="0" i="1" smtClean="0">
                                    <a:latin typeface="Cambria Math"/>
                                  </a:rPr>
                                  <m:t>𝜎</m:t>
                                </m:r>
                              </m:oMath>
                            </m:oMathPara>
                          </a14:m>
                          <a:endParaRPr lang="it-IT" sz="1400" dirty="0"/>
                        </a:p>
                      </a:txBody>
                      <a:tcPr/>
                    </a:tc>
                  </a:tr>
                  <a:tr h="25442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1400" dirty="0" smtClean="0"/>
                            <a:t>[2] </a:t>
                          </a:r>
                          <a:r>
                            <a:rPr lang="it-IT" sz="1400" dirty="0" err="1" smtClean="0"/>
                            <a:t>Ad.R</a:t>
                          </a:r>
                          <a:r>
                            <a:rPr lang="it-IT" sz="1400" dirty="0" smtClean="0"/>
                            <a:t>.</a:t>
                          </a:r>
                          <a:r>
                            <a:rPr lang="it-IT" sz="1400" baseline="0" dirty="0" smtClean="0"/>
                            <a:t> </a:t>
                          </a:r>
                          <a:r>
                            <a:rPr lang="it-IT" sz="1400" baseline="0" dirty="0" err="1" smtClean="0"/>
                            <a:t>Raduta</a:t>
                          </a:r>
                          <a:r>
                            <a:rPr lang="it-IT" sz="1400" baseline="0" dirty="0" smtClean="0"/>
                            <a:t> et al.</a:t>
                          </a:r>
                          <a:endParaRPr lang="it-IT" sz="1400" i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400" smtClean="0">
                                    <a:latin typeface="Cambria Math"/>
                                  </a:rPr>
                                  <m:t>17.0±5.0</m:t>
                                </m:r>
                              </m:oMath>
                            </m:oMathPara>
                          </a14:m>
                          <a:endParaRPr lang="it-IT" sz="1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400" b="0" i="1" smtClean="0">
                                    <a:latin typeface="Cambria Math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it-IT" sz="1400" dirty="0"/>
                        </a:p>
                      </a:txBody>
                      <a:tcPr/>
                    </a:tc>
                  </a:tr>
                  <a:tr h="25442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1400" dirty="0" smtClean="0"/>
                            <a:t>[3] J. Manfredi et al.</a:t>
                          </a:r>
                          <a:endParaRPr lang="it-IT" sz="1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it-IT" sz="1400" b="0" i="0" smtClean="0">
                                  <a:latin typeface="Cambria Math"/>
                                </a:rPr>
                                <m:t>&lt;</m:t>
                              </m:r>
                              <m:r>
                                <a:rPr lang="it-IT" sz="1400" b="0" i="1" smtClean="0">
                                  <a:latin typeface="Cambria Math"/>
                                </a:rPr>
                                <m:t>3.9</m:t>
                              </m:r>
                            </m:oMath>
                          </a14:m>
                          <a:r>
                            <a:rPr lang="it-IT" sz="1400" dirty="0" smtClean="0"/>
                            <a:t> (DDE &lt;</a:t>
                          </a:r>
                          <a:r>
                            <a:rPr lang="it-IT" sz="1400" baseline="0" dirty="0" smtClean="0"/>
                            <a:t> 0.45)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400" b="0" i="1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it-IT" sz="1400" b="0" i="1" smtClean="0">
                                    <a:latin typeface="Cambria Math"/>
                                  </a:rPr>
                                  <m:t>𝜎</m:t>
                                </m:r>
                              </m:oMath>
                            </m:oMathPara>
                          </a14:m>
                          <a:endParaRPr lang="it-IT" sz="1400" dirty="0"/>
                        </a:p>
                      </a:txBody>
                      <a:tcPr/>
                    </a:tc>
                  </a:tr>
                  <a:tr h="25442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1400" dirty="0" smtClean="0"/>
                            <a:t>[4] O.S.</a:t>
                          </a:r>
                          <a:r>
                            <a:rPr lang="it-IT" sz="1400" baseline="0" dirty="0" smtClean="0"/>
                            <a:t> </a:t>
                          </a:r>
                          <a:r>
                            <a:rPr lang="it-IT" sz="1400" baseline="0" dirty="0" err="1" smtClean="0"/>
                            <a:t>Kirsebom</a:t>
                          </a:r>
                          <a:r>
                            <a:rPr lang="it-IT" sz="1400" baseline="0" dirty="0" smtClean="0"/>
                            <a:t> et al.</a:t>
                          </a:r>
                          <a:endParaRPr lang="it-IT" sz="1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400" smtClean="0">
                                    <a:latin typeface="Cambria Math"/>
                                  </a:rPr>
                                  <m:t>&lt;0.5</m:t>
                                </m:r>
                              </m:oMath>
                            </m:oMathPara>
                          </a14:m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400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it-IT" sz="1400" b="0" i="1" smtClean="0">
                                    <a:latin typeface="Cambria Math"/>
                                  </a:rPr>
                                  <m:t>𝜎</m:t>
                                </m:r>
                              </m:oMath>
                            </m:oMathPara>
                          </a14:m>
                          <a:endParaRPr lang="it-IT" sz="1400" dirty="0"/>
                        </a:p>
                      </a:txBody>
                      <a:tcPr/>
                    </a:tc>
                  </a:tr>
                  <a:tr h="25442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1400" dirty="0" smtClean="0"/>
                            <a:t>[5] T.K.</a:t>
                          </a:r>
                          <a:r>
                            <a:rPr lang="it-IT" sz="1400" baseline="0" dirty="0" smtClean="0"/>
                            <a:t> Rana et al.</a:t>
                          </a:r>
                          <a:endParaRPr lang="it-IT" sz="1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400" smtClean="0">
                                    <a:latin typeface="Cambria Math"/>
                                  </a:rPr>
                                  <m:t>0.91±0.14</m:t>
                                </m:r>
                              </m:oMath>
                            </m:oMathPara>
                          </a14:m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400" b="0" i="1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it-IT" sz="1400" b="0" i="1" smtClean="0">
                                    <a:latin typeface="Cambria Math"/>
                                  </a:rPr>
                                  <m:t>𝜎</m:t>
                                </m:r>
                              </m:oMath>
                            </m:oMathPara>
                          </a14:m>
                          <a:endParaRPr lang="it-IT" sz="1400" dirty="0"/>
                        </a:p>
                      </a:txBody>
                      <a:tcPr/>
                    </a:tc>
                  </a:tr>
                  <a:tr h="25442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1400" dirty="0" smtClean="0"/>
                            <a:t>[6] M. </a:t>
                          </a:r>
                          <a:r>
                            <a:rPr lang="it-IT" sz="1400" dirty="0" err="1" smtClean="0"/>
                            <a:t>Itoh</a:t>
                          </a:r>
                          <a:r>
                            <a:rPr lang="it-IT" sz="1400" baseline="0" dirty="0" smtClean="0"/>
                            <a:t> et al.</a:t>
                          </a:r>
                          <a:endParaRPr lang="it-IT" sz="1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400" smtClean="0">
                                    <a:latin typeface="Cambria Math"/>
                                  </a:rPr>
                                  <m:t>&lt;0.2</m:t>
                                </m:r>
                              </m:oMath>
                            </m:oMathPara>
                          </a14:m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400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it-IT" sz="1400" b="0" i="1" smtClean="0">
                                    <a:latin typeface="Cambria Math"/>
                                  </a:rPr>
                                  <m:t>𝜎</m:t>
                                </m:r>
                              </m:oMath>
                            </m:oMathPara>
                          </a14:m>
                          <a:endParaRPr lang="it-IT" sz="1400" dirty="0"/>
                        </a:p>
                      </a:txBody>
                      <a:tcPr/>
                    </a:tc>
                  </a:tr>
                  <a:tr h="25442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1400" dirty="0" smtClean="0"/>
                            <a:t>[7] L.</a:t>
                          </a:r>
                          <a:r>
                            <a:rPr lang="it-IT" sz="1400" baseline="0" dirty="0" smtClean="0"/>
                            <a:t> Morelli et al.</a:t>
                          </a:r>
                          <a:endParaRPr lang="it-IT" sz="1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400" smtClean="0">
                                    <a:latin typeface="Cambria Math"/>
                                  </a:rPr>
                                  <m:t>1.1±0.8</m:t>
                                </m:r>
                              </m:oMath>
                            </m:oMathPara>
                          </a14:m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400" b="0" i="1" smtClean="0">
                                    <a:latin typeface="Cambria Math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it-IT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2" name="Tabella 4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5370667"/>
                  </p:ext>
                </p:extLst>
              </p:nvPr>
            </p:nvGraphicFramePr>
            <p:xfrm>
              <a:off x="683568" y="2513816"/>
              <a:ext cx="4032447" cy="2499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72208"/>
                    <a:gridCol w="1584176"/>
                    <a:gridCol w="576063"/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Experiment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18077" t="-8333" r="-36538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C.L.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1400" dirty="0" smtClean="0"/>
                            <a:t>[1] M.</a:t>
                          </a:r>
                          <a:r>
                            <a:rPr lang="it-IT" sz="1400" baseline="0" dirty="0" smtClean="0"/>
                            <a:t> </a:t>
                          </a:r>
                          <a:r>
                            <a:rPr lang="it-IT" sz="1400" baseline="0" dirty="0" err="1" smtClean="0"/>
                            <a:t>Freer</a:t>
                          </a:r>
                          <a:r>
                            <a:rPr lang="it-IT" sz="1400" baseline="0" dirty="0" smtClean="0"/>
                            <a:t> et al.</a:t>
                          </a:r>
                          <a:endParaRPr lang="it-IT" sz="1400" i="1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18077" t="-130000" r="-36538" b="-6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96842" t="-130000" b="-620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1400" dirty="0" smtClean="0"/>
                            <a:t>[2] </a:t>
                          </a:r>
                          <a:r>
                            <a:rPr lang="it-IT" sz="1400" dirty="0" err="1" smtClean="0"/>
                            <a:t>Ad.R</a:t>
                          </a:r>
                          <a:r>
                            <a:rPr lang="it-IT" sz="1400" dirty="0" smtClean="0"/>
                            <a:t>.</a:t>
                          </a:r>
                          <a:r>
                            <a:rPr lang="it-IT" sz="1400" baseline="0" dirty="0" smtClean="0"/>
                            <a:t> </a:t>
                          </a:r>
                          <a:r>
                            <a:rPr lang="it-IT" sz="1400" baseline="0" dirty="0" err="1" smtClean="0"/>
                            <a:t>Raduta</a:t>
                          </a:r>
                          <a:r>
                            <a:rPr lang="it-IT" sz="1400" baseline="0" dirty="0" smtClean="0"/>
                            <a:t> et al.</a:t>
                          </a:r>
                          <a:endParaRPr lang="it-IT" sz="1400" i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18077" t="-230000" r="-36538" b="-5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96842" t="-230000" b="-520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1400" dirty="0" smtClean="0"/>
                            <a:t>[3] J. Manfredi et al.</a:t>
                          </a:r>
                          <a:endParaRPr lang="it-IT" sz="1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18077" t="-330000" r="-36538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96842" t="-330000" b="-420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1400" dirty="0" smtClean="0"/>
                            <a:t>[4] O.S.</a:t>
                          </a:r>
                          <a:r>
                            <a:rPr lang="it-IT" sz="1400" baseline="0" dirty="0" smtClean="0"/>
                            <a:t> </a:t>
                          </a:r>
                          <a:r>
                            <a:rPr lang="it-IT" sz="1400" baseline="0" dirty="0" err="1" smtClean="0"/>
                            <a:t>Kirsebom</a:t>
                          </a:r>
                          <a:r>
                            <a:rPr lang="it-IT" sz="1400" baseline="0" dirty="0" smtClean="0"/>
                            <a:t> et al.</a:t>
                          </a:r>
                          <a:endParaRPr lang="it-IT" sz="1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18077" t="-430000" r="-36538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96842" t="-430000" b="-320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1400" dirty="0" smtClean="0"/>
                            <a:t>[5] T.K.</a:t>
                          </a:r>
                          <a:r>
                            <a:rPr lang="it-IT" sz="1400" baseline="0" dirty="0" smtClean="0"/>
                            <a:t> Rana et al.</a:t>
                          </a:r>
                          <a:endParaRPr lang="it-IT" sz="1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18077" t="-530000" r="-36538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96842" t="-530000" b="-220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1400" dirty="0" smtClean="0"/>
                            <a:t>[6] M. </a:t>
                          </a:r>
                          <a:r>
                            <a:rPr lang="it-IT" sz="1400" dirty="0" err="1" smtClean="0"/>
                            <a:t>Itoh</a:t>
                          </a:r>
                          <a:r>
                            <a:rPr lang="it-IT" sz="1400" baseline="0" dirty="0" smtClean="0"/>
                            <a:t> et al.</a:t>
                          </a:r>
                          <a:endParaRPr lang="it-IT" sz="1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18077" t="-630000" r="-36538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96842" t="-630000" b="-120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1400" dirty="0" smtClean="0"/>
                            <a:t>[7] L.</a:t>
                          </a:r>
                          <a:r>
                            <a:rPr lang="it-IT" sz="1400" baseline="0" dirty="0" smtClean="0"/>
                            <a:t> Morelli et al.</a:t>
                          </a:r>
                          <a:endParaRPr lang="it-IT" sz="1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18077" t="-730000" r="-36538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96842" t="-730000" b="-20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3" name="CasellaDiTesto 42"/>
          <p:cNvSpPr txBox="1"/>
          <p:nvPr/>
        </p:nvSpPr>
        <p:spPr>
          <a:xfrm>
            <a:off x="438758" y="5180999"/>
            <a:ext cx="4709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[1] </a:t>
            </a:r>
            <a:r>
              <a:rPr lang="da-DK" sz="1200" dirty="0"/>
              <a:t>M. Freer et al., Phys. Rev. C 49, R1751 (1994</a:t>
            </a:r>
            <a:r>
              <a:rPr lang="da-DK" sz="1200" dirty="0" smtClean="0"/>
              <a:t>). [2] </a:t>
            </a:r>
            <a:r>
              <a:rPr lang="it-IT" sz="1200" dirty="0"/>
              <a:t>Ad. R. </a:t>
            </a:r>
            <a:r>
              <a:rPr lang="it-IT" sz="1200" dirty="0" err="1"/>
              <a:t>Raduta</a:t>
            </a:r>
            <a:r>
              <a:rPr lang="it-IT" sz="1200" dirty="0"/>
              <a:t> et al., </a:t>
            </a:r>
            <a:r>
              <a:rPr lang="it-IT" sz="1200" dirty="0" err="1"/>
              <a:t>Phys</a:t>
            </a:r>
            <a:r>
              <a:rPr lang="it-IT" sz="1200" dirty="0"/>
              <a:t>. </a:t>
            </a:r>
            <a:r>
              <a:rPr lang="it-IT" sz="1200" dirty="0" err="1"/>
              <a:t>Lett</a:t>
            </a:r>
            <a:r>
              <a:rPr lang="it-IT" sz="1200" dirty="0"/>
              <a:t>. B 705, 65 (2011</a:t>
            </a:r>
            <a:r>
              <a:rPr lang="it-IT" sz="1200" dirty="0" smtClean="0"/>
              <a:t>). </a:t>
            </a:r>
            <a:r>
              <a:rPr lang="da-DK" sz="1200" dirty="0" smtClean="0"/>
              <a:t> </a:t>
            </a:r>
            <a:r>
              <a:rPr lang="da-DK" sz="1200" dirty="0"/>
              <a:t>[3] J. </a:t>
            </a:r>
            <a:r>
              <a:rPr lang="da-DK" sz="1200" dirty="0" smtClean="0"/>
              <a:t>Manfredi et al., </a:t>
            </a:r>
            <a:r>
              <a:rPr lang="da-DK" sz="1200" dirty="0"/>
              <a:t>Phys. Rev. C 85, 037603 (2012</a:t>
            </a:r>
            <a:r>
              <a:rPr lang="da-DK" sz="1200" dirty="0" smtClean="0"/>
              <a:t>). [4] </a:t>
            </a:r>
            <a:r>
              <a:rPr lang="nb-NO" sz="1200" dirty="0"/>
              <a:t>O. S. Kirsebom et al., Phys. Rev. Lett. 108, </a:t>
            </a:r>
            <a:r>
              <a:rPr lang="nb-NO" sz="1200" dirty="0" smtClean="0"/>
              <a:t>202501 (2012). [5]</a:t>
            </a:r>
            <a:r>
              <a:rPr lang="fr-FR" sz="1200" dirty="0"/>
              <a:t> T. K. </a:t>
            </a:r>
            <a:r>
              <a:rPr lang="fr-FR" sz="1200" dirty="0" err="1"/>
              <a:t>Rana</a:t>
            </a:r>
            <a:r>
              <a:rPr lang="fr-FR" sz="1200" dirty="0"/>
              <a:t> et al., Phys. </a:t>
            </a:r>
            <a:r>
              <a:rPr lang="fr-FR" sz="1200" dirty="0" err="1"/>
              <a:t>Rev</a:t>
            </a:r>
            <a:r>
              <a:rPr lang="fr-FR" sz="1200" dirty="0"/>
              <a:t>. C 88, 021601(R) (2013</a:t>
            </a:r>
            <a:r>
              <a:rPr lang="fr-FR" sz="1200" dirty="0" smtClean="0"/>
              <a:t>). [6] M. </a:t>
            </a:r>
            <a:r>
              <a:rPr lang="fr-FR" sz="1200" dirty="0" err="1" smtClean="0"/>
              <a:t>Itoh</a:t>
            </a:r>
            <a:r>
              <a:rPr lang="fr-FR" sz="1200" dirty="0" smtClean="0"/>
              <a:t> et al., Phys. </a:t>
            </a:r>
            <a:r>
              <a:rPr lang="fr-FR" sz="1200" dirty="0" err="1" smtClean="0"/>
              <a:t>Rev</a:t>
            </a:r>
            <a:r>
              <a:rPr lang="fr-FR" sz="1200" dirty="0" smtClean="0"/>
              <a:t>. </a:t>
            </a:r>
            <a:r>
              <a:rPr lang="fr-FR" sz="1200" dirty="0" err="1" smtClean="0"/>
              <a:t>Lett</a:t>
            </a:r>
            <a:r>
              <a:rPr lang="fr-FR" sz="1200" dirty="0" smtClean="0"/>
              <a:t> 113, 102501 (2014). [7] L. </a:t>
            </a:r>
            <a:r>
              <a:rPr lang="fr-FR" sz="1200" dirty="0" err="1" smtClean="0"/>
              <a:t>Morelli</a:t>
            </a:r>
            <a:r>
              <a:rPr lang="fr-FR" sz="1200" dirty="0" smtClean="0"/>
              <a:t> et al., J. Phys. G: </a:t>
            </a:r>
            <a:r>
              <a:rPr lang="fr-FR" sz="1200" dirty="0" err="1" smtClean="0"/>
              <a:t>Nucl</a:t>
            </a:r>
            <a:r>
              <a:rPr lang="fr-FR" sz="1200" dirty="0" smtClean="0"/>
              <a:t>. Part. Phys. 43, 045110 (2016). </a:t>
            </a:r>
            <a:endParaRPr lang="it-IT" sz="1200" dirty="0"/>
          </a:p>
        </p:txBody>
      </p:sp>
      <p:sp>
        <p:nvSpPr>
          <p:cNvPr id="29" name="Ovale 28"/>
          <p:cNvSpPr/>
          <p:nvPr/>
        </p:nvSpPr>
        <p:spPr>
          <a:xfrm>
            <a:off x="3095720" y="508063"/>
            <a:ext cx="360000" cy="360040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endParaRPr lang="it-IT" dirty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30" name="Ovale 29"/>
          <p:cNvSpPr/>
          <p:nvPr/>
        </p:nvSpPr>
        <p:spPr>
          <a:xfrm>
            <a:off x="3167688" y="868103"/>
            <a:ext cx="360000" cy="360040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endParaRPr lang="it-IT" dirty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31" name="Ovale 30"/>
          <p:cNvSpPr/>
          <p:nvPr/>
        </p:nvSpPr>
        <p:spPr>
          <a:xfrm rot="20691076">
            <a:off x="3035705" y="508063"/>
            <a:ext cx="575984" cy="72008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/>
          <p:cNvSpPr txBox="1"/>
          <p:nvPr/>
        </p:nvSpPr>
        <p:spPr>
          <a:xfrm>
            <a:off x="2699792" y="260648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aseline="30000" dirty="0" smtClean="0">
                <a:solidFill>
                  <a:srgbClr val="0070C0"/>
                </a:solidFill>
              </a:rPr>
              <a:t>8</a:t>
            </a:r>
            <a:r>
              <a:rPr lang="it-IT" dirty="0" smtClean="0">
                <a:solidFill>
                  <a:srgbClr val="0070C0"/>
                </a:solidFill>
              </a:rPr>
              <a:t>Be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3" name="Ovale 32"/>
          <p:cNvSpPr/>
          <p:nvPr/>
        </p:nvSpPr>
        <p:spPr>
          <a:xfrm>
            <a:off x="4031784" y="354788"/>
            <a:ext cx="360000" cy="360040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endParaRPr lang="it-IT" dirty="0">
              <a:solidFill>
                <a:schemeClr val="tx1"/>
              </a:solidFill>
              <a:latin typeface="Symbol" pitchFamily="18" charset="2"/>
            </a:endParaRPr>
          </a:p>
        </p:txBody>
      </p:sp>
      <p:cxnSp>
        <p:nvCxnSpPr>
          <p:cNvPr id="34" name="Connettore 2 33"/>
          <p:cNvCxnSpPr/>
          <p:nvPr/>
        </p:nvCxnSpPr>
        <p:spPr>
          <a:xfrm flipV="1">
            <a:off x="3695730" y="629981"/>
            <a:ext cx="264006" cy="84847"/>
          </a:xfrm>
          <a:prstGeom prst="straightConnector1">
            <a:avLst/>
          </a:prstGeom>
          <a:ln w="127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e 45"/>
          <p:cNvSpPr/>
          <p:nvPr/>
        </p:nvSpPr>
        <p:spPr>
          <a:xfrm>
            <a:off x="1187624" y="928503"/>
            <a:ext cx="360000" cy="360040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endParaRPr lang="it-IT" dirty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48" name="Ovale 47"/>
          <p:cNvSpPr/>
          <p:nvPr/>
        </p:nvSpPr>
        <p:spPr>
          <a:xfrm>
            <a:off x="899592" y="1210115"/>
            <a:ext cx="360000" cy="360040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endParaRPr lang="it-IT" dirty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50" name="Ovale 49"/>
          <p:cNvSpPr/>
          <p:nvPr/>
        </p:nvSpPr>
        <p:spPr>
          <a:xfrm>
            <a:off x="1337082" y="1340768"/>
            <a:ext cx="360000" cy="360040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endParaRPr lang="it-IT" dirty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51" name="Freccia a destra 50"/>
          <p:cNvSpPr/>
          <p:nvPr/>
        </p:nvSpPr>
        <p:spPr>
          <a:xfrm rot="20024897">
            <a:off x="2051721" y="1008483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Ovale 51"/>
          <p:cNvSpPr/>
          <p:nvPr/>
        </p:nvSpPr>
        <p:spPr>
          <a:xfrm rot="20691076">
            <a:off x="852043" y="906067"/>
            <a:ext cx="960958" cy="866067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CasellaDiTesto 52"/>
          <p:cNvSpPr txBox="1"/>
          <p:nvPr/>
        </p:nvSpPr>
        <p:spPr>
          <a:xfrm>
            <a:off x="536611" y="764704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aseline="30000" dirty="0" smtClean="0">
                <a:solidFill>
                  <a:srgbClr val="FF0000"/>
                </a:solidFill>
              </a:rPr>
              <a:t>12</a:t>
            </a:r>
            <a:r>
              <a:rPr lang="it-IT" dirty="0" smtClean="0">
                <a:solidFill>
                  <a:srgbClr val="FF0000"/>
                </a:solidFill>
              </a:rPr>
              <a:t>C*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5" name="Freccia a destra 54"/>
          <p:cNvSpPr/>
          <p:nvPr/>
        </p:nvSpPr>
        <p:spPr>
          <a:xfrm rot="1235883">
            <a:off x="2050202" y="1422152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Ovale 55"/>
          <p:cNvSpPr/>
          <p:nvPr/>
        </p:nvSpPr>
        <p:spPr>
          <a:xfrm>
            <a:off x="2857680" y="1464474"/>
            <a:ext cx="360000" cy="360040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endParaRPr lang="it-IT" dirty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57" name="Ovale 56"/>
          <p:cNvSpPr/>
          <p:nvPr/>
        </p:nvSpPr>
        <p:spPr>
          <a:xfrm>
            <a:off x="2963697" y="2004729"/>
            <a:ext cx="360000" cy="360040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endParaRPr lang="it-IT" dirty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59" name="Ovale 58"/>
          <p:cNvSpPr/>
          <p:nvPr/>
        </p:nvSpPr>
        <p:spPr>
          <a:xfrm>
            <a:off x="3815770" y="1644689"/>
            <a:ext cx="360000" cy="360040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endParaRPr lang="it-IT" dirty="0">
              <a:solidFill>
                <a:schemeClr val="tx1"/>
              </a:solidFill>
              <a:latin typeface="Symbol" pitchFamily="18" charset="2"/>
            </a:endParaRPr>
          </a:p>
        </p:txBody>
      </p:sp>
      <p:cxnSp>
        <p:nvCxnSpPr>
          <p:cNvPr id="60" name="Connettore 2 59"/>
          <p:cNvCxnSpPr/>
          <p:nvPr/>
        </p:nvCxnSpPr>
        <p:spPr>
          <a:xfrm>
            <a:off x="3333632" y="1803225"/>
            <a:ext cx="332047" cy="21289"/>
          </a:xfrm>
          <a:prstGeom prst="straightConnector1">
            <a:avLst/>
          </a:prstGeom>
          <a:ln w="127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 rot="20085185">
            <a:off x="1783456" y="770869"/>
            <a:ext cx="960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dirty="0" err="1" smtClean="0">
                <a:solidFill>
                  <a:srgbClr val="FF0000"/>
                </a:solidFill>
              </a:rPr>
              <a:t>sequential</a:t>
            </a:r>
            <a:endParaRPr lang="it-IT" sz="1400" b="1" i="1" dirty="0">
              <a:solidFill>
                <a:srgbClr val="FF0000"/>
              </a:solidFill>
            </a:endParaRPr>
          </a:p>
        </p:txBody>
      </p:sp>
      <p:sp>
        <p:nvSpPr>
          <p:cNvPr id="61" name="CasellaDiTesto 60"/>
          <p:cNvSpPr txBox="1"/>
          <p:nvPr/>
        </p:nvSpPr>
        <p:spPr>
          <a:xfrm rot="1255098">
            <a:off x="1909904" y="1511720"/>
            <a:ext cx="611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dirty="0" err="1" smtClean="0">
                <a:solidFill>
                  <a:srgbClr val="FF0000"/>
                </a:solidFill>
              </a:rPr>
              <a:t>direct</a:t>
            </a:r>
            <a:endParaRPr lang="it-IT" sz="1400" b="1" i="1" dirty="0">
              <a:solidFill>
                <a:srgbClr val="FF0000"/>
              </a:solidFill>
            </a:endParaRPr>
          </a:p>
        </p:txBody>
      </p:sp>
      <p:grpSp>
        <p:nvGrpSpPr>
          <p:cNvPr id="10" name="Gruppo 9"/>
          <p:cNvGrpSpPr/>
          <p:nvPr/>
        </p:nvGrpSpPr>
        <p:grpSpPr>
          <a:xfrm>
            <a:off x="4716017" y="404664"/>
            <a:ext cx="4427982" cy="3528393"/>
            <a:chOff x="4716017" y="404664"/>
            <a:chExt cx="4427982" cy="3528393"/>
          </a:xfrm>
        </p:grpSpPr>
        <p:grpSp>
          <p:nvGrpSpPr>
            <p:cNvPr id="21" name="Gruppo 20"/>
            <p:cNvGrpSpPr/>
            <p:nvPr/>
          </p:nvGrpSpPr>
          <p:grpSpPr>
            <a:xfrm>
              <a:off x="4716017" y="518073"/>
              <a:ext cx="4427982" cy="3414984"/>
              <a:chOff x="4716017" y="518073"/>
              <a:chExt cx="4427982" cy="3414984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04048" y="540313"/>
                <a:ext cx="2232170" cy="16645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" name="CasellaDiTesto 1"/>
                  <p:cNvSpPr txBox="1"/>
                  <p:nvPr/>
                </p:nvSpPr>
                <p:spPr>
                  <a:xfrm>
                    <a:off x="7258248" y="518073"/>
                    <a:ext cx="1885751" cy="16004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sz="1400" b="1" i="1" dirty="0" smtClean="0">
                        <a:solidFill>
                          <a:srgbClr val="008000"/>
                        </a:solidFill>
                      </a:rPr>
                      <a:t>O.S. </a:t>
                    </a:r>
                    <a:r>
                      <a:rPr lang="it-IT" sz="1400" b="1" i="1" dirty="0" err="1" smtClean="0">
                        <a:solidFill>
                          <a:srgbClr val="008000"/>
                        </a:solidFill>
                      </a:rPr>
                      <a:t>Kirsebom</a:t>
                    </a:r>
                    <a:r>
                      <a:rPr lang="it-IT" sz="1400" b="1" i="1" dirty="0" smtClean="0">
                        <a:solidFill>
                          <a:srgbClr val="008000"/>
                        </a:solidFill>
                      </a:rPr>
                      <a:t> et al.</a:t>
                    </a:r>
                  </a:p>
                  <a:p>
                    <a:endParaRPr lang="it-IT" sz="1400" dirty="0"/>
                  </a:p>
                  <a:p>
                    <a14:m>
                      <m:oMath xmlns:m="http://schemas.openxmlformats.org/officeDocument/2006/math">
                        <m:r>
                          <a:rPr lang="it-IT" sz="1400" b="0" i="1" smtClean="0">
                            <a:latin typeface="Cambria Math"/>
                          </a:rPr>
                          <m:t>≈5000</m:t>
                        </m:r>
                      </m:oMath>
                    </a14:m>
                    <a:r>
                      <a:rPr lang="en-US" sz="1400" dirty="0" smtClean="0"/>
                      <a:t> events </a:t>
                    </a:r>
                    <a:r>
                      <a:rPr lang="en-US" sz="1400" dirty="0" smtClean="0">
                        <a:sym typeface="Wingdings" pitchFamily="2" charset="2"/>
                      </a:rPr>
                      <a:t> no evidence of direct decays  upper limit of 0.5% to direct branching ratios. </a:t>
                    </a:r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2" name="CasellaDiTesto 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58248" y="518073"/>
                    <a:ext cx="1885751" cy="1600438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 l="-971" t="-380" b="-266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" name="Connettore 4 5"/>
              <p:cNvCxnSpPr>
                <a:endCxn id="1027" idx="1"/>
              </p:cNvCxnSpPr>
              <p:nvPr/>
            </p:nvCxnSpPr>
            <p:spPr>
              <a:xfrm rot="5400000" flipH="1" flipV="1">
                <a:off x="3651807" y="2580816"/>
                <a:ext cx="2560468" cy="144014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ttore 1 53"/>
              <p:cNvCxnSpPr/>
              <p:nvPr/>
            </p:nvCxnSpPr>
            <p:spPr>
              <a:xfrm flipH="1">
                <a:off x="4716017" y="3933056"/>
                <a:ext cx="144017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Rettangolo 46"/>
            <p:cNvSpPr/>
            <p:nvPr/>
          </p:nvSpPr>
          <p:spPr>
            <a:xfrm>
              <a:off x="5004048" y="404664"/>
              <a:ext cx="4032448" cy="187220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uppo 10"/>
          <p:cNvGrpSpPr/>
          <p:nvPr/>
        </p:nvGrpSpPr>
        <p:grpSpPr>
          <a:xfrm>
            <a:off x="4716016" y="2348879"/>
            <a:ext cx="4405953" cy="1910310"/>
            <a:chOff x="4716016" y="2348879"/>
            <a:chExt cx="4405953" cy="1910310"/>
          </a:xfrm>
        </p:grpSpPr>
        <p:grpSp>
          <p:nvGrpSpPr>
            <p:cNvPr id="22" name="Gruppo 21"/>
            <p:cNvGrpSpPr/>
            <p:nvPr/>
          </p:nvGrpSpPr>
          <p:grpSpPr>
            <a:xfrm>
              <a:off x="4716016" y="2348880"/>
              <a:ext cx="4405953" cy="1910309"/>
              <a:chOff x="4716016" y="2348880"/>
              <a:chExt cx="4405953" cy="1910309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1923" y="2348880"/>
                <a:ext cx="1876420" cy="19065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CasellaDiTesto 43"/>
                  <p:cNvSpPr txBox="1"/>
                  <p:nvPr/>
                </p:nvSpPr>
                <p:spPr>
                  <a:xfrm>
                    <a:off x="7236218" y="2379424"/>
                    <a:ext cx="1885751" cy="157190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sz="1400" b="1" i="1" dirty="0" smtClean="0">
                        <a:solidFill>
                          <a:srgbClr val="008000"/>
                        </a:solidFill>
                      </a:rPr>
                      <a:t>T.K. Rana et al.</a:t>
                    </a:r>
                  </a:p>
                  <a:p>
                    <a:endParaRPr lang="it-IT" sz="1400" dirty="0"/>
                  </a:p>
                  <a:p>
                    <a14:m>
                      <m:oMath xmlns:m="http://schemas.openxmlformats.org/officeDocument/2006/math">
                        <m:r>
                          <a:rPr lang="it-IT" sz="1400" b="0" i="1" smtClean="0">
                            <a:latin typeface="Cambria Math"/>
                          </a:rPr>
                          <m:t>≈20000</m:t>
                        </m:r>
                      </m:oMath>
                    </a14:m>
                    <a:r>
                      <a:rPr lang="en-US" sz="1400" dirty="0" smtClean="0"/>
                      <a:t> events </a:t>
                    </a:r>
                    <a:r>
                      <a:rPr lang="en-US" sz="1400" dirty="0" smtClean="0">
                        <a:sym typeface="Wingdings" pitchFamily="2" charset="2"/>
                      </a:rPr>
                      <a:t> non-vanishing direct decay branching ratio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it-IT" sz="1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sz="1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1400" b="0" i="0" smtClean="0">
                                      <a:latin typeface="Cambria Math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lang="it-IT" sz="1400" b="0" i="1" smtClean="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lang="it-IT" sz="1400" b="0" i="1" smtClean="0">
                                      <a:latin typeface="Cambria Math"/>
                                    </a:rPr>
                                    <m:t>𝛼</m:t>
                                  </m:r>
                                </m:sub>
                              </m:sSub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it-IT" sz="1400" b="0" i="0" smtClean="0">
                                  <a:latin typeface="Cambria Math"/>
                                </a:rPr>
                                <m:t>Γ</m:t>
                              </m:r>
                            </m:den>
                          </m:f>
                          <m:r>
                            <a:rPr lang="it-IT" sz="1400" b="0" i="1" smtClean="0">
                              <a:latin typeface="Cambria Math"/>
                            </a:rPr>
                            <m:t>=0.91±0.14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44" name="CasellaDiTesto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36218" y="2379424"/>
                    <a:ext cx="1885751" cy="1571905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 l="-647" t="-38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Connettore 4 8"/>
              <p:cNvCxnSpPr>
                <a:endCxn id="62" idx="1"/>
              </p:cNvCxnSpPr>
              <p:nvPr/>
            </p:nvCxnSpPr>
            <p:spPr>
              <a:xfrm rot="5400000" flipH="1" flipV="1">
                <a:off x="4564358" y="3743725"/>
                <a:ext cx="951388" cy="72007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ttore 1 48"/>
              <p:cNvCxnSpPr/>
              <p:nvPr/>
            </p:nvCxnSpPr>
            <p:spPr>
              <a:xfrm flipH="1">
                <a:off x="4716016" y="4259188"/>
                <a:ext cx="288033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Rettangolo 61"/>
            <p:cNvSpPr/>
            <p:nvPr/>
          </p:nvSpPr>
          <p:spPr>
            <a:xfrm>
              <a:off x="5076056" y="2348879"/>
              <a:ext cx="4032448" cy="191030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uppo 11"/>
          <p:cNvGrpSpPr/>
          <p:nvPr/>
        </p:nvGrpSpPr>
        <p:grpSpPr>
          <a:xfrm>
            <a:off x="4716016" y="4509120"/>
            <a:ext cx="4414996" cy="1800200"/>
            <a:chOff x="4716016" y="4509120"/>
            <a:chExt cx="4414996" cy="1800200"/>
          </a:xfrm>
        </p:grpSpPr>
        <p:grpSp>
          <p:nvGrpSpPr>
            <p:cNvPr id="23" name="Gruppo 22"/>
            <p:cNvGrpSpPr/>
            <p:nvPr/>
          </p:nvGrpSpPr>
          <p:grpSpPr>
            <a:xfrm>
              <a:off x="4716016" y="4564866"/>
              <a:ext cx="4414996" cy="1600438"/>
              <a:chOff x="4716016" y="4564866"/>
              <a:chExt cx="4414996" cy="1600438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92985" y="4695298"/>
                <a:ext cx="2054295" cy="14447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CasellaDiTesto 44"/>
                  <p:cNvSpPr txBox="1"/>
                  <p:nvPr/>
                </p:nvSpPr>
                <p:spPr>
                  <a:xfrm>
                    <a:off x="7245261" y="4564866"/>
                    <a:ext cx="1885751" cy="16004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sz="1400" b="1" i="1" dirty="0" smtClean="0">
                        <a:solidFill>
                          <a:srgbClr val="008000"/>
                        </a:solidFill>
                      </a:rPr>
                      <a:t>M. </a:t>
                    </a:r>
                    <a:r>
                      <a:rPr lang="it-IT" sz="1400" b="1" i="1" dirty="0" err="1" smtClean="0">
                        <a:solidFill>
                          <a:srgbClr val="008000"/>
                        </a:solidFill>
                      </a:rPr>
                      <a:t>Itoh</a:t>
                    </a:r>
                    <a:r>
                      <a:rPr lang="it-IT" sz="1400" b="1" i="1" dirty="0" smtClean="0">
                        <a:solidFill>
                          <a:srgbClr val="008000"/>
                        </a:solidFill>
                      </a:rPr>
                      <a:t> et al.</a:t>
                    </a:r>
                  </a:p>
                  <a:p>
                    <a:endParaRPr lang="it-IT" sz="1400" dirty="0"/>
                  </a:p>
                  <a:p>
                    <a14:m>
                      <m:oMath xmlns:m="http://schemas.openxmlformats.org/officeDocument/2006/math">
                        <m:r>
                          <a:rPr lang="it-IT" sz="1400" b="0" i="1" smtClean="0">
                            <a:latin typeface="Cambria Math"/>
                          </a:rPr>
                          <m:t>≈20000</m:t>
                        </m:r>
                      </m:oMath>
                    </a14:m>
                    <a:r>
                      <a:rPr lang="en-US" sz="1400" dirty="0" smtClean="0"/>
                      <a:t> events </a:t>
                    </a:r>
                    <a:r>
                      <a:rPr lang="en-US" sz="1400" dirty="0" smtClean="0">
                        <a:sym typeface="Wingdings" pitchFamily="2" charset="2"/>
                      </a:rPr>
                      <a:t> </a:t>
                    </a:r>
                    <a:r>
                      <a:rPr lang="it-IT" sz="1400" dirty="0" err="1" smtClean="0">
                        <a:sym typeface="Wingdings" pitchFamily="2" charset="2"/>
                      </a:rPr>
                      <a:t>direct</a:t>
                    </a:r>
                    <a:r>
                      <a:rPr lang="it-IT" sz="1400" dirty="0" smtClean="0">
                        <a:sym typeface="Wingdings" pitchFamily="2" charset="2"/>
                      </a:rPr>
                      <a:t> </a:t>
                    </a:r>
                    <a:r>
                      <a:rPr lang="it-IT" sz="1400" dirty="0" err="1" smtClean="0">
                        <a:sym typeface="Wingdings" pitchFamily="2" charset="2"/>
                      </a:rPr>
                      <a:t>decay</a:t>
                    </a:r>
                    <a:r>
                      <a:rPr lang="it-IT" sz="1400" dirty="0" smtClean="0">
                        <a:sym typeface="Wingdings" pitchFamily="2" charset="2"/>
                      </a:rPr>
                      <a:t> under the </a:t>
                    </a:r>
                    <a:r>
                      <a:rPr lang="it-IT" sz="1400" dirty="0" err="1" smtClean="0">
                        <a:sym typeface="Wingdings" pitchFamily="2" charset="2"/>
                      </a:rPr>
                      <a:t>sensitivity</a:t>
                    </a:r>
                    <a:r>
                      <a:rPr lang="it-IT" sz="1400" dirty="0" smtClean="0">
                        <a:sym typeface="Wingdings" pitchFamily="2" charset="2"/>
                      </a:rPr>
                      <a:t> of the </a:t>
                    </a:r>
                    <a:r>
                      <a:rPr lang="it-IT" sz="1400" dirty="0" err="1" smtClean="0">
                        <a:sym typeface="Wingdings" pitchFamily="2" charset="2"/>
                      </a:rPr>
                      <a:t>experimental</a:t>
                    </a:r>
                    <a:r>
                      <a:rPr lang="it-IT" sz="1400" dirty="0" smtClean="0">
                        <a:sym typeface="Wingdings" pitchFamily="2" charset="2"/>
                      </a:rPr>
                      <a:t> </a:t>
                    </a:r>
                    <a:r>
                      <a:rPr lang="it-IT" sz="1400" dirty="0" err="1" smtClean="0">
                        <a:sym typeface="Wingdings" pitchFamily="2" charset="2"/>
                      </a:rPr>
                      <a:t>sensitivity</a:t>
                    </a:r>
                    <a:r>
                      <a:rPr lang="it-IT" sz="1400" dirty="0" smtClean="0">
                        <a:sym typeface="Wingdings" pitchFamily="2" charset="2"/>
                      </a:rPr>
                      <a:t>  &lt;0.2%</a:t>
                    </a:r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45" name="CasellaDiTesto 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45261" y="4564866"/>
                    <a:ext cx="1885751" cy="1600438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l="-971" t="-382" b="-3435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1" name="Connettore 4 40"/>
              <p:cNvCxnSpPr>
                <a:endCxn id="63" idx="1"/>
              </p:cNvCxnSpPr>
              <p:nvPr/>
            </p:nvCxnSpPr>
            <p:spPr>
              <a:xfrm rot="16200000" flipH="1">
                <a:off x="4617876" y="4951040"/>
                <a:ext cx="844352" cy="72007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ttore 1 18"/>
              <p:cNvCxnSpPr/>
              <p:nvPr/>
            </p:nvCxnSpPr>
            <p:spPr>
              <a:xfrm flipH="1">
                <a:off x="4716016" y="4564866"/>
                <a:ext cx="288033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Rettangolo 62"/>
            <p:cNvSpPr/>
            <p:nvPr/>
          </p:nvSpPr>
          <p:spPr>
            <a:xfrm>
              <a:off x="5076056" y="4509120"/>
              <a:ext cx="4032448" cy="1800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764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Arc 3"/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5" name="Arc 4"/>
          <p:cNvSpPr>
            <a:spLocks/>
          </p:cNvSpPr>
          <p:nvPr/>
        </p:nvSpPr>
        <p:spPr bwMode="auto">
          <a:xfrm rot="16200000" flipV="1">
            <a:off x="4392000" y="2106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5400000" scaled="0"/>
          </a:gradFill>
          <a:ln w="38100" cap="flat" cmpd="sng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 rot="-5400000">
            <a:off x="-2642422" y="3026664"/>
            <a:ext cx="56541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 pitchFamily="18" charset="0"/>
              </a:rPr>
              <a:t>Istituto Nazionale di Fisica Nucleare - Sezione di Napoli</a:t>
            </a: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2195736" y="8092"/>
            <a:ext cx="6933387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bg1"/>
                </a:solidFill>
              </a:rPr>
              <a:t>High-precision probe of the Hoyle state direct decay width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8" name="Text Box 13"/>
          <p:cNvSpPr txBox="1">
            <a:spLocks noChangeArrowheads="1"/>
          </p:cNvSpPr>
          <p:nvPr/>
        </p:nvSpPr>
        <p:spPr bwMode="auto">
          <a:xfrm>
            <a:off x="3457" y="6565612"/>
            <a:ext cx="6900672" cy="292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FF"/>
                </a:solidFill>
              </a:rPr>
              <a:t>Daniele </a:t>
            </a:r>
            <a:r>
              <a:rPr lang="en-US" sz="1600" b="1" dirty="0" err="1">
                <a:solidFill>
                  <a:srgbClr val="FFFFFF"/>
                </a:solidFill>
              </a:rPr>
              <a:t>Dell’Aquila</a:t>
            </a:r>
            <a:r>
              <a:rPr lang="en-US" sz="1600" b="1" dirty="0">
                <a:solidFill>
                  <a:srgbClr val="FFFFFF"/>
                </a:solidFill>
              </a:rPr>
              <a:t> (dellaquila.daniele@gmail.com) – Galveston, May 15</a:t>
            </a:r>
            <a:r>
              <a:rPr lang="en-US" sz="1600" b="1" baseline="30000" dirty="0">
                <a:solidFill>
                  <a:srgbClr val="FFFFFF"/>
                </a:solidFill>
              </a:rPr>
              <a:t>th</a:t>
            </a:r>
            <a:r>
              <a:rPr lang="en-US" sz="1600" b="1" dirty="0">
                <a:solidFill>
                  <a:srgbClr val="FFFFFF"/>
                </a:solidFill>
              </a:rPr>
              <a:t> 2018</a:t>
            </a:r>
          </a:p>
        </p:txBody>
      </p:sp>
      <p:pic>
        <p:nvPicPr>
          <p:cNvPr id="1026" name="Picture 2" descr="Z:\home\daniele\Scrivania\DSC005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69" y="2852936"/>
            <a:ext cx="2646295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home\daniele\Scrivania\DSC005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736" y="2852936"/>
            <a:ext cx="2242392" cy="168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584337" y="436022"/>
            <a:ext cx="8544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The </a:t>
            </a:r>
            <a:r>
              <a:rPr lang="it-IT" sz="1600" b="1" i="1" dirty="0" smtClean="0">
                <a:solidFill>
                  <a:srgbClr val="008000"/>
                </a:solidFill>
              </a:rPr>
              <a:t>HOYLE</a:t>
            </a:r>
            <a:r>
              <a:rPr lang="it-IT" sz="1600" dirty="0" smtClean="0">
                <a:solidFill>
                  <a:srgbClr val="008000"/>
                </a:solidFill>
              </a:rPr>
              <a:t> </a:t>
            </a:r>
            <a:r>
              <a:rPr lang="it-IT" sz="1600" dirty="0" smtClean="0"/>
              <a:t>(</a:t>
            </a:r>
            <a:r>
              <a:rPr lang="it-IT" sz="1600" b="1" i="1" dirty="0" err="1" smtClean="0">
                <a:solidFill>
                  <a:srgbClr val="008000"/>
                </a:solidFill>
              </a:rPr>
              <a:t>H</a:t>
            </a:r>
            <a:r>
              <a:rPr lang="it-IT" sz="1600" dirty="0" err="1" smtClean="0"/>
              <a:t>odoscope</a:t>
            </a:r>
            <a:r>
              <a:rPr lang="it-IT" sz="1600" dirty="0" smtClean="0"/>
              <a:t> </a:t>
            </a:r>
            <a:r>
              <a:rPr lang="it-IT" sz="1600" b="1" i="1" dirty="0" err="1" smtClean="0">
                <a:solidFill>
                  <a:srgbClr val="008000"/>
                </a:solidFill>
              </a:rPr>
              <a:t>O</a:t>
            </a:r>
            <a:r>
              <a:rPr lang="it-IT" sz="1600" dirty="0" err="1" smtClean="0"/>
              <a:t>riented</a:t>
            </a:r>
            <a:r>
              <a:rPr lang="it-IT" sz="1600" dirty="0" smtClean="0"/>
              <a:t> </a:t>
            </a:r>
            <a:r>
              <a:rPr lang="it-IT" sz="1600" b="1" i="1" dirty="0" err="1" smtClean="0">
                <a:solidFill>
                  <a:srgbClr val="008000"/>
                </a:solidFill>
              </a:rPr>
              <a:t>Y</a:t>
            </a:r>
            <a:r>
              <a:rPr lang="it-IT" sz="1600" dirty="0" err="1" smtClean="0"/>
              <a:t>ield</a:t>
            </a:r>
            <a:r>
              <a:rPr lang="it-IT" sz="1600" dirty="0" smtClean="0"/>
              <a:t> </a:t>
            </a:r>
            <a:r>
              <a:rPr lang="it-IT" sz="1600" b="1" i="1" dirty="0" err="1" smtClean="0">
                <a:solidFill>
                  <a:srgbClr val="008000"/>
                </a:solidFill>
              </a:rPr>
              <a:t>L</a:t>
            </a:r>
            <a:r>
              <a:rPr lang="it-IT" sz="1600" dirty="0" err="1" smtClean="0"/>
              <a:t>oader</a:t>
            </a:r>
            <a:r>
              <a:rPr lang="it-IT" sz="1600" dirty="0" smtClean="0"/>
              <a:t> </a:t>
            </a:r>
            <a:r>
              <a:rPr lang="it-IT" sz="1600" b="1" i="1" dirty="0" smtClean="0">
                <a:solidFill>
                  <a:srgbClr val="008000"/>
                </a:solidFill>
              </a:rPr>
              <a:t>E</a:t>
            </a:r>
            <a:r>
              <a:rPr lang="it-IT" sz="1600" dirty="0" smtClean="0"/>
              <a:t>xperiment) </a:t>
            </a:r>
            <a:r>
              <a:rPr lang="it-IT" sz="1600" dirty="0" err="1" smtClean="0"/>
              <a:t>experiment</a:t>
            </a:r>
            <a:r>
              <a:rPr lang="it-IT" sz="1600" dirty="0" smtClean="0"/>
              <a:t> </a:t>
            </a:r>
            <a:r>
              <a:rPr lang="it-IT" sz="1600" dirty="0" err="1" smtClean="0"/>
              <a:t>at</a:t>
            </a:r>
            <a:r>
              <a:rPr lang="it-IT" sz="1600" dirty="0" smtClean="0"/>
              <a:t> INFN-LNS </a:t>
            </a:r>
            <a:r>
              <a:rPr lang="it-IT" sz="1600" dirty="0" smtClean="0">
                <a:sym typeface="Wingdings" pitchFamily="2" charset="2"/>
              </a:rPr>
              <a:t> a new </a:t>
            </a:r>
            <a:r>
              <a:rPr lang="it-IT" sz="1600" i="1" dirty="0" smtClean="0">
                <a:solidFill>
                  <a:srgbClr val="FF0000"/>
                </a:solidFill>
                <a:sym typeface="Wingdings" pitchFamily="2" charset="2"/>
              </a:rPr>
              <a:t>high </a:t>
            </a:r>
            <a:r>
              <a:rPr lang="it-IT" sz="1600" i="1" dirty="0" err="1" smtClean="0">
                <a:solidFill>
                  <a:srgbClr val="FF0000"/>
                </a:solidFill>
                <a:sym typeface="Wingdings" pitchFamily="2" charset="2"/>
              </a:rPr>
              <a:t>statistics</a:t>
            </a:r>
            <a:r>
              <a:rPr lang="it-IT" sz="1600" i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it-IT" sz="1600" dirty="0" smtClean="0">
                <a:sym typeface="Wingdings" pitchFamily="2" charset="2"/>
              </a:rPr>
              <a:t>and </a:t>
            </a:r>
            <a:r>
              <a:rPr lang="it-IT" sz="1600" i="1" dirty="0" err="1" smtClean="0">
                <a:solidFill>
                  <a:srgbClr val="0070C0"/>
                </a:solidFill>
                <a:sym typeface="Wingdings" pitchFamily="2" charset="2"/>
              </a:rPr>
              <a:t>low</a:t>
            </a:r>
            <a:r>
              <a:rPr lang="it-IT" sz="1600" i="1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it-IT" sz="1600" i="1" dirty="0" smtClean="0">
                <a:solidFill>
                  <a:srgbClr val="0070C0"/>
                </a:solidFill>
                <a:sym typeface="Wingdings" pitchFamily="2" charset="2"/>
              </a:rPr>
              <a:t>background</a:t>
            </a:r>
            <a:r>
              <a:rPr lang="it-IT" sz="1600" dirty="0" smtClean="0">
                <a:sym typeface="Wingdings" pitchFamily="2" charset="2"/>
              </a:rPr>
              <a:t> </a:t>
            </a:r>
            <a:r>
              <a:rPr lang="it-IT" sz="1600" dirty="0" err="1" smtClean="0">
                <a:sym typeface="Wingdings" pitchFamily="2" charset="2"/>
              </a:rPr>
              <a:t>investigation</a:t>
            </a:r>
            <a:r>
              <a:rPr lang="it-IT" sz="1600" dirty="0" smtClean="0">
                <a:sym typeface="Wingdings" pitchFamily="2" charset="2"/>
              </a:rPr>
              <a:t> of the HOYLE state by </a:t>
            </a:r>
            <a:r>
              <a:rPr lang="it-IT" sz="1600" dirty="0" err="1" smtClean="0">
                <a:sym typeface="Wingdings" pitchFamily="2" charset="2"/>
              </a:rPr>
              <a:t>means</a:t>
            </a:r>
            <a:r>
              <a:rPr lang="it-IT" sz="1600" dirty="0" smtClean="0">
                <a:sym typeface="Wingdings" pitchFamily="2" charset="2"/>
              </a:rPr>
              <a:t> of the </a:t>
            </a:r>
            <a:r>
              <a:rPr lang="it-IT" sz="1600" baseline="30000" dirty="0" smtClean="0">
                <a:solidFill>
                  <a:srgbClr val="7030A0"/>
                </a:solidFill>
                <a:sym typeface="Wingdings" pitchFamily="2" charset="2"/>
              </a:rPr>
              <a:t>14</a:t>
            </a:r>
            <a:r>
              <a:rPr lang="it-IT" sz="1600" dirty="0" smtClean="0">
                <a:solidFill>
                  <a:srgbClr val="7030A0"/>
                </a:solidFill>
                <a:sym typeface="Wingdings" pitchFamily="2" charset="2"/>
              </a:rPr>
              <a:t>N(d,</a:t>
            </a:r>
            <a:r>
              <a:rPr lang="it-IT" sz="1600" dirty="0" smtClean="0">
                <a:solidFill>
                  <a:srgbClr val="7030A0"/>
                </a:solidFill>
                <a:latin typeface="Symbol" pitchFamily="18" charset="2"/>
                <a:sym typeface="Wingdings" pitchFamily="2" charset="2"/>
              </a:rPr>
              <a:t>a</a:t>
            </a:r>
            <a:r>
              <a:rPr lang="it-IT" sz="1600" baseline="-25000" dirty="0" smtClean="0">
                <a:solidFill>
                  <a:srgbClr val="7030A0"/>
                </a:solidFill>
                <a:sym typeface="Wingdings" pitchFamily="2" charset="2"/>
              </a:rPr>
              <a:t>2</a:t>
            </a:r>
            <a:r>
              <a:rPr lang="it-IT" sz="1600" dirty="0" smtClean="0">
                <a:solidFill>
                  <a:srgbClr val="7030A0"/>
                </a:solidFill>
                <a:sym typeface="Wingdings" pitchFamily="2" charset="2"/>
              </a:rPr>
              <a:t>)</a:t>
            </a:r>
            <a:r>
              <a:rPr lang="it-IT" sz="1600" baseline="30000" dirty="0" smtClean="0">
                <a:solidFill>
                  <a:srgbClr val="7030A0"/>
                </a:solidFill>
                <a:sym typeface="Wingdings" pitchFamily="2" charset="2"/>
              </a:rPr>
              <a:t>12</a:t>
            </a:r>
            <a:r>
              <a:rPr lang="it-IT" sz="1600" dirty="0" smtClean="0">
                <a:solidFill>
                  <a:srgbClr val="7030A0"/>
                </a:solidFill>
                <a:sym typeface="Wingdings" pitchFamily="2" charset="2"/>
              </a:rPr>
              <a:t>C(7.654) </a:t>
            </a:r>
            <a:r>
              <a:rPr lang="it-IT" sz="1600" dirty="0" err="1" smtClean="0">
                <a:sym typeface="Wingdings" pitchFamily="2" charset="2"/>
              </a:rPr>
              <a:t>reaction</a:t>
            </a:r>
            <a:r>
              <a:rPr lang="it-IT" sz="1600" dirty="0">
                <a:sym typeface="Wingdings" pitchFamily="2" charset="2"/>
              </a:rPr>
              <a:t>.</a:t>
            </a:r>
            <a:endParaRPr lang="it-IT" sz="1600" dirty="0"/>
          </a:p>
        </p:txBody>
      </p:sp>
      <p:grpSp>
        <p:nvGrpSpPr>
          <p:cNvPr id="3" name="Gruppo 2"/>
          <p:cNvGrpSpPr/>
          <p:nvPr/>
        </p:nvGrpSpPr>
        <p:grpSpPr>
          <a:xfrm>
            <a:off x="701569" y="1357860"/>
            <a:ext cx="2646295" cy="1405976"/>
            <a:chOff x="701569" y="1357860"/>
            <a:chExt cx="2646295" cy="1405976"/>
          </a:xfrm>
        </p:grpSpPr>
        <p:pic>
          <p:nvPicPr>
            <p:cNvPr id="12" name="Immagin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569" y="1371497"/>
              <a:ext cx="2646295" cy="1392339"/>
            </a:xfrm>
            <a:prstGeom prst="rect">
              <a:avLst/>
            </a:prstGeom>
          </p:spPr>
        </p:pic>
        <p:sp>
          <p:nvSpPr>
            <p:cNvPr id="2" name="CasellaDiTesto 1"/>
            <p:cNvSpPr txBox="1"/>
            <p:nvPr/>
          </p:nvSpPr>
          <p:spPr>
            <a:xfrm>
              <a:off x="709206" y="1357860"/>
              <a:ext cx="11124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i="1" dirty="0" smtClean="0">
                  <a:solidFill>
                    <a:schemeClr val="bg1"/>
                  </a:solidFill>
                </a:rPr>
                <a:t>Tandem 15MV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CasellaDiTesto 15"/>
          <p:cNvSpPr txBox="1"/>
          <p:nvPr/>
        </p:nvSpPr>
        <p:spPr>
          <a:xfrm>
            <a:off x="723212" y="2863969"/>
            <a:ext cx="19253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i="1" dirty="0" smtClean="0">
                <a:solidFill>
                  <a:schemeClr val="bg1"/>
                </a:solidFill>
              </a:rPr>
              <a:t>CT-2000 </a:t>
            </a:r>
            <a:r>
              <a:rPr lang="it-IT" sz="1200" b="1" i="1" dirty="0" err="1" smtClean="0">
                <a:solidFill>
                  <a:schemeClr val="bg1"/>
                </a:solidFill>
              </a:rPr>
              <a:t>chamber</a:t>
            </a:r>
            <a:r>
              <a:rPr lang="it-IT" sz="1200" b="1" i="1" dirty="0" smtClean="0">
                <a:solidFill>
                  <a:schemeClr val="bg1"/>
                </a:solidFill>
              </a:rPr>
              <a:t> INFN-LNS</a:t>
            </a:r>
            <a:endParaRPr lang="en-US" sz="1200" b="1" i="1" dirty="0">
              <a:solidFill>
                <a:schemeClr val="bg1"/>
              </a:solidFill>
            </a:endParaRPr>
          </a:p>
        </p:txBody>
      </p:sp>
      <p:grpSp>
        <p:nvGrpSpPr>
          <p:cNvPr id="17" name="Gruppo 16"/>
          <p:cNvGrpSpPr/>
          <p:nvPr/>
        </p:nvGrpSpPr>
        <p:grpSpPr>
          <a:xfrm>
            <a:off x="3563888" y="1450985"/>
            <a:ext cx="3847834" cy="1113919"/>
            <a:chOff x="611560" y="369332"/>
            <a:chExt cx="3847834" cy="1113919"/>
          </a:xfrm>
        </p:grpSpPr>
        <p:pic>
          <p:nvPicPr>
            <p:cNvPr id="18" name="Picture 2" descr="http://upload.wikimedia.org/wikipedia/it/archive/5/58/20140103114318!INFN.g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369332"/>
              <a:ext cx="1136652" cy="1113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CasellaDiTesto 18"/>
            <p:cNvSpPr txBox="1"/>
            <p:nvPr/>
          </p:nvSpPr>
          <p:spPr>
            <a:xfrm>
              <a:off x="1682672" y="650404"/>
              <a:ext cx="27767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</a:rPr>
                <a:t>Istituto Nazionale di Fisica Nucleare</a:t>
              </a:r>
            </a:p>
            <a:p>
              <a:r>
                <a:rPr lang="it-IT" sz="1400" b="1" dirty="0" smtClean="0">
                  <a:solidFill>
                    <a:srgbClr val="FF0000"/>
                  </a:solidFill>
                </a:rPr>
                <a:t>LNS - Laboratori Nazionali del Sud</a:t>
              </a:r>
              <a:endParaRPr lang="it-IT" sz="1400" b="1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3563888" y="4869160"/>
                <a:ext cx="5646995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it-IT" sz="1600" i="1" dirty="0" smtClean="0">
                    <a:solidFill>
                      <a:srgbClr val="FF0000"/>
                    </a:solidFill>
                  </a:rPr>
                  <a:t>d </a:t>
                </a:r>
                <a:r>
                  <a:rPr lang="it-IT" sz="1600" i="1" dirty="0" err="1" smtClean="0">
                    <a:solidFill>
                      <a:srgbClr val="FF0000"/>
                    </a:solidFill>
                  </a:rPr>
                  <a:t>beam</a:t>
                </a:r>
                <a:r>
                  <a:rPr lang="it-IT" sz="1600" i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it-IT" sz="1600" dirty="0" err="1" smtClean="0"/>
                  <a:t>at</a:t>
                </a:r>
                <a:r>
                  <a:rPr lang="it-IT" sz="1600" dirty="0" smtClean="0"/>
                  <a:t> E</a:t>
                </a:r>
                <a:r>
                  <a:rPr lang="it-IT" sz="1600" baseline="-25000" dirty="0" smtClean="0"/>
                  <a:t>d</a:t>
                </a:r>
                <a:r>
                  <a:rPr lang="it-IT" sz="1600" dirty="0" smtClean="0"/>
                  <a:t> = 10.5 </a:t>
                </a:r>
                <a:r>
                  <a:rPr lang="it-IT" sz="1600" dirty="0" err="1" smtClean="0"/>
                  <a:t>MeV</a:t>
                </a:r>
                <a:r>
                  <a:rPr lang="it-IT" sz="1600" dirty="0" smtClean="0"/>
                  <a:t>;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it-IT" sz="1600" dirty="0" smtClean="0">
                    <a:solidFill>
                      <a:srgbClr val="0000FF"/>
                    </a:solidFill>
                  </a:rPr>
                  <a:t>C</a:t>
                </a:r>
                <a:r>
                  <a:rPr lang="it-IT" sz="1600" baseline="-25000" dirty="0" smtClean="0">
                    <a:solidFill>
                      <a:srgbClr val="0000FF"/>
                    </a:solidFill>
                  </a:rPr>
                  <a:t>3</a:t>
                </a:r>
                <a:r>
                  <a:rPr lang="it-IT" sz="1600" dirty="0" smtClean="0">
                    <a:solidFill>
                      <a:srgbClr val="0000FF"/>
                    </a:solidFill>
                  </a:rPr>
                  <a:t>N</a:t>
                </a:r>
                <a:r>
                  <a:rPr lang="it-IT" sz="1600" baseline="-25000" dirty="0" smtClean="0">
                    <a:solidFill>
                      <a:srgbClr val="0000FF"/>
                    </a:solidFill>
                  </a:rPr>
                  <a:t>6</a:t>
                </a:r>
                <a:r>
                  <a:rPr lang="it-IT" sz="1600" dirty="0" smtClean="0">
                    <a:solidFill>
                      <a:srgbClr val="0000FF"/>
                    </a:solidFill>
                  </a:rPr>
                  <a:t>H</a:t>
                </a:r>
                <a:r>
                  <a:rPr lang="it-IT" sz="1600" baseline="-25000" dirty="0" smtClean="0">
                    <a:solidFill>
                      <a:srgbClr val="0000FF"/>
                    </a:solidFill>
                  </a:rPr>
                  <a:t>6</a:t>
                </a:r>
                <a:r>
                  <a:rPr lang="it-IT" sz="1600" dirty="0" smtClean="0"/>
                  <a:t> target (</a:t>
                </a:r>
                <a:r>
                  <a:rPr lang="it-IT" sz="1600" b="1" dirty="0" smtClean="0">
                    <a:solidFill>
                      <a:srgbClr val="FF0000"/>
                    </a:solidFill>
                  </a:rPr>
                  <a:t>40 </a:t>
                </a:r>
                <a:r>
                  <a:rPr lang="it-IT" sz="1600" b="1" dirty="0" smtClean="0">
                    <a:solidFill>
                      <a:srgbClr val="FF0000"/>
                    </a:solidFill>
                    <a:latin typeface="Symbol" pitchFamily="18" charset="2"/>
                  </a:rPr>
                  <a:t>m</a:t>
                </a:r>
                <a:r>
                  <a:rPr lang="it-IT" sz="1600" b="1" dirty="0" smtClean="0">
                    <a:solidFill>
                      <a:srgbClr val="FF0000"/>
                    </a:solidFill>
                  </a:rPr>
                  <a:t>g/cm</a:t>
                </a:r>
                <a:r>
                  <a:rPr lang="it-IT" sz="1600" b="1" baseline="30000" dirty="0" smtClean="0">
                    <a:solidFill>
                      <a:srgbClr val="FF0000"/>
                    </a:solidFill>
                  </a:rPr>
                  <a:t>2</a:t>
                </a:r>
                <a:r>
                  <a:rPr lang="it-IT" sz="1600" dirty="0" smtClean="0"/>
                  <a:t>) + </a:t>
                </a:r>
                <a:r>
                  <a:rPr lang="it-IT" sz="1600" b="1" dirty="0" smtClean="0">
                    <a:solidFill>
                      <a:srgbClr val="7030A0"/>
                    </a:solidFill>
                  </a:rPr>
                  <a:t>5/10 </a:t>
                </a:r>
                <a:r>
                  <a:rPr lang="it-IT" sz="1600" b="1" dirty="0" smtClean="0">
                    <a:solidFill>
                      <a:srgbClr val="7030A0"/>
                    </a:solidFill>
                    <a:latin typeface="Symbol" pitchFamily="18" charset="2"/>
                  </a:rPr>
                  <a:t>m</a:t>
                </a:r>
                <a:r>
                  <a:rPr lang="it-IT" sz="1600" b="1" dirty="0" smtClean="0">
                    <a:solidFill>
                      <a:srgbClr val="7030A0"/>
                    </a:solidFill>
                  </a:rPr>
                  <a:t>g/cm</a:t>
                </a:r>
                <a:r>
                  <a:rPr lang="it-IT" sz="1600" b="1" baseline="30000" dirty="0" smtClean="0">
                    <a:solidFill>
                      <a:srgbClr val="7030A0"/>
                    </a:solidFill>
                  </a:rPr>
                  <a:t>2</a:t>
                </a:r>
                <a:r>
                  <a:rPr lang="it-IT" sz="1600" dirty="0" smtClean="0"/>
                  <a:t> </a:t>
                </a:r>
                <a:r>
                  <a:rPr lang="it-IT" sz="1600" i="1" dirty="0" err="1" smtClean="0"/>
                  <a:t>backing</a:t>
                </a:r>
                <a:r>
                  <a:rPr lang="it-IT" sz="1600" dirty="0" smtClean="0"/>
                  <a:t> C;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it-IT" sz="1600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it-IT" sz="1600" b="0" i="1" smtClean="0">
                        <a:latin typeface="Cambria Math"/>
                      </a:rPr>
                      <m:t>≈4</m:t>
                    </m:r>
                    <m:r>
                      <a:rPr lang="it-IT" sz="1600" b="0" i="1" smtClean="0">
                        <a:latin typeface="Cambria Math"/>
                      </a:rPr>
                      <m:t>𝑒𝑛𝐴</m:t>
                    </m:r>
                  </m:oMath>
                </a14:m>
                <a:r>
                  <a:rPr lang="en-US" sz="1600" dirty="0" smtClean="0"/>
                  <a:t>;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sz="1600" b="0" i="1" smtClean="0">
                        <a:latin typeface="Cambria Math"/>
                      </a:rPr>
                      <m:t>≈</m:t>
                    </m:r>
                    <m:r>
                      <a:rPr lang="it-IT" sz="1600" b="0" i="1" smtClean="0">
                        <a:solidFill>
                          <a:srgbClr val="0070C0"/>
                        </a:solidFill>
                        <a:latin typeface="Cambria Math"/>
                      </a:rPr>
                      <m:t>30 </m:t>
                    </m:r>
                    <m:r>
                      <a:rPr lang="it-IT" sz="1600" b="0" i="1" smtClean="0">
                        <a:solidFill>
                          <a:srgbClr val="0070C0"/>
                        </a:solidFill>
                        <a:latin typeface="Cambria Math"/>
                      </a:rPr>
                      <m:t>𝑑𝑎𝑦𝑠</m:t>
                    </m:r>
                  </m:oMath>
                </a14:m>
                <a:r>
                  <a:rPr lang="en-US" sz="1600" dirty="0" smtClean="0"/>
                  <a:t> of beam time;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it-IT" sz="1600" b="0" i="1" smtClean="0">
                            <a:latin typeface="Cambria Math"/>
                          </a:rPr>
                          <m:t>𝑙𝑎𝑏</m:t>
                        </m:r>
                      </m:sub>
                    </m:sSub>
                    <m:r>
                      <a:rPr lang="it-IT" sz="1600" b="0" i="1" smtClean="0">
                        <a:latin typeface="Cambria Math"/>
                      </a:rPr>
                      <m:t>=125°</m:t>
                    </m:r>
                  </m:oMath>
                </a14:m>
                <a:r>
                  <a:rPr lang="en-US" sz="1600" dirty="0" smtClean="0"/>
                  <a:t> anti-telescope  + </a:t>
                </a:r>
                <a:r>
                  <a:rPr lang="en-US" sz="1600" b="1" i="1" u="sng" dirty="0" err="1" smtClean="0">
                    <a:solidFill>
                      <a:srgbClr val="008000"/>
                    </a:solidFill>
                  </a:rPr>
                  <a:t>superOSCAR</a:t>
                </a:r>
                <a:r>
                  <a:rPr lang="en-US" sz="1600" dirty="0"/>
                  <a:t> </a:t>
                </a:r>
                <a:r>
                  <a:rPr lang="en-US" sz="1600" dirty="0" err="1" smtClean="0"/>
                  <a:t>hodoscope</a:t>
                </a:r>
                <a:r>
                  <a:rPr lang="en-US" sz="1600" dirty="0" smtClean="0"/>
                  <a:t> (31.4°).</a:t>
                </a:r>
                <a:endParaRPr lang="en-US" sz="1600" dirty="0"/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4869160"/>
                <a:ext cx="5646995" cy="1323439"/>
              </a:xfrm>
              <a:prstGeom prst="rect">
                <a:avLst/>
              </a:prstGeom>
              <a:blipFill rotWithShape="1">
                <a:blip r:embed="rId7"/>
                <a:stretch>
                  <a:fillRect l="-432" t="-1382" b="-506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Z:\home\daniele\Scrivania\DSC0059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852936"/>
            <a:ext cx="2232248" cy="167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20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11540</TotalTime>
  <Words>4391</Words>
  <Application>Microsoft Office PowerPoint</Application>
  <PresentationFormat>Presentazione su schermo (4:3)</PresentationFormat>
  <Paragraphs>606</Paragraphs>
  <Slides>33</Slides>
  <Notes>33</Notes>
  <HiddenSlides>1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35" baseType="lpstr">
      <vt:lpstr>Tema di Office</vt:lpstr>
      <vt:lpstr>Documento di Microsoft Word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daniele</dc:creator>
  <cp:lastModifiedBy>daniele</cp:lastModifiedBy>
  <cp:revision>1215</cp:revision>
  <dcterms:created xsi:type="dcterms:W3CDTF">2016-06-12T13:57:30Z</dcterms:created>
  <dcterms:modified xsi:type="dcterms:W3CDTF">2018-05-15T01:29:15Z</dcterms:modified>
</cp:coreProperties>
</file>