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259" r:id="rId4"/>
    <p:sldId id="258" r:id="rId5"/>
    <p:sldId id="277" r:id="rId6"/>
    <p:sldId id="278" r:id="rId7"/>
    <p:sldId id="279" r:id="rId8"/>
    <p:sldId id="260" r:id="rId9"/>
    <p:sldId id="261" r:id="rId10"/>
    <p:sldId id="263" r:id="rId11"/>
    <p:sldId id="280" r:id="rId12"/>
    <p:sldId id="264" r:id="rId13"/>
    <p:sldId id="265" r:id="rId14"/>
    <p:sldId id="262" r:id="rId15"/>
    <p:sldId id="266" r:id="rId16"/>
    <p:sldId id="268" r:id="rId17"/>
    <p:sldId id="267" r:id="rId18"/>
    <p:sldId id="269" r:id="rId19"/>
    <p:sldId id="272" r:id="rId20"/>
    <p:sldId id="273" r:id="rId21"/>
    <p:sldId id="285" r:id="rId22"/>
    <p:sldId id="283" r:id="rId23"/>
    <p:sldId id="281" r:id="rId24"/>
    <p:sldId id="282" r:id="rId25"/>
    <p:sldId id="275" r:id="rId26"/>
    <p:sldId id="270"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5C5C5C"/>
    <a:srgbClr val="BFBFB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41" autoAdjust="0"/>
  </p:normalViewPr>
  <p:slideViewPr>
    <p:cSldViewPr>
      <p:cViewPr varScale="1">
        <p:scale>
          <a:sx n="66" d="100"/>
          <a:sy n="66" d="100"/>
        </p:scale>
        <p:origin x="756" y="3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AEBA5-D69F-463B-AF1A-AAF0D6C323F8}" type="datetimeFigureOut">
              <a:rPr lang="en-US" smtClean="0"/>
              <a:t>5/15/2018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D0696-01BB-47C3-8A00-F2FAEE3C9198}" type="slidenum">
              <a:rPr lang="en-US" smtClean="0"/>
              <a:t>‹#›</a:t>
            </a:fld>
            <a:endParaRPr lang="en-US"/>
          </a:p>
        </p:txBody>
      </p:sp>
    </p:spTree>
    <p:extLst>
      <p:ext uri="{BB962C8B-B14F-4D97-AF65-F5344CB8AC3E}">
        <p14:creationId xmlns:p14="http://schemas.microsoft.com/office/powerpoint/2010/main" val="6176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D0696-01BB-47C3-8A00-F2FAEE3C9198}" type="slidenum">
              <a:rPr lang="en-US" smtClean="0"/>
              <a:t>20</a:t>
            </a:fld>
            <a:endParaRPr lang="en-US"/>
          </a:p>
        </p:txBody>
      </p:sp>
    </p:spTree>
    <p:extLst>
      <p:ext uri="{BB962C8B-B14F-4D97-AF65-F5344CB8AC3E}">
        <p14:creationId xmlns:p14="http://schemas.microsoft.com/office/powerpoint/2010/main" val="330164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6.emf"/><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0.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upload.wikimedia.org/wikipedia/commons/e/e2/M92_arp_750pix.jpg"/>
          <p:cNvPicPr>
            <a:picLocks noChangeAspect="1" noChangeArrowheads="1"/>
          </p:cNvPicPr>
          <p:nvPr/>
        </p:nvPicPr>
        <p:blipFill rotWithShape="1">
          <a:blip r:embed="rId2">
            <a:extLst>
              <a:ext uri="{28A0092B-C50C-407E-A947-70E740481C1C}">
                <a14:useLocalDpi xmlns:a14="http://schemas.microsoft.com/office/drawing/2010/main" val="0"/>
              </a:ext>
            </a:extLst>
          </a:blip>
          <a:srcRect l="208" t="17700" r="-208" b="993"/>
          <a:stretch/>
        </p:blipFill>
        <p:spPr bwMode="auto">
          <a:xfrm>
            <a:off x="0" y="-1859"/>
            <a:ext cx="8077200" cy="6882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1066800"/>
            <a:ext cx="7772400" cy="1470025"/>
          </a:xfrm>
        </p:spPr>
        <p:txBody>
          <a:bodyPr/>
          <a:lstStyle/>
          <a:p>
            <a:r>
              <a:rPr lang="en-US" dirty="0" smtClean="0">
                <a:solidFill>
                  <a:schemeClr val="bg1"/>
                </a:solidFill>
              </a:rPr>
              <a:t>Clusters and Mirrors</a:t>
            </a:r>
            <a:endParaRPr lang="en-US" dirty="0">
              <a:solidFill>
                <a:schemeClr val="bg1"/>
              </a:solidFill>
            </a:endParaRPr>
          </a:p>
        </p:txBody>
      </p:sp>
      <p:sp>
        <p:nvSpPr>
          <p:cNvPr id="3" name="Subtitle 2"/>
          <p:cNvSpPr>
            <a:spLocks noGrp="1"/>
          </p:cNvSpPr>
          <p:nvPr>
            <p:ph type="subTitle" idx="1"/>
          </p:nvPr>
        </p:nvSpPr>
        <p:spPr>
          <a:xfrm>
            <a:off x="1447800" y="4572000"/>
            <a:ext cx="6400800" cy="1752600"/>
          </a:xfrm>
        </p:spPr>
        <p:txBody>
          <a:bodyPr>
            <a:normAutofit lnSpcReduction="10000"/>
          </a:bodyPr>
          <a:lstStyle/>
          <a:p>
            <a:r>
              <a:rPr lang="en-US" sz="2800" dirty="0" smtClean="0">
                <a:solidFill>
                  <a:schemeClr val="bg1"/>
                </a:solidFill>
              </a:rPr>
              <a:t>Clusters in Nuclear Astrophysics</a:t>
            </a:r>
          </a:p>
          <a:p>
            <a:endParaRPr lang="en-US" sz="1800" dirty="0" smtClean="0">
              <a:solidFill>
                <a:schemeClr val="bg1"/>
              </a:solidFill>
            </a:endParaRPr>
          </a:p>
          <a:p>
            <a:r>
              <a:rPr lang="en-US" sz="1800" dirty="0" smtClean="0">
                <a:solidFill>
                  <a:schemeClr val="bg1"/>
                </a:solidFill>
              </a:rPr>
              <a:t>Michael Wiescher</a:t>
            </a:r>
          </a:p>
          <a:p>
            <a:r>
              <a:rPr lang="en-US" sz="1600" dirty="0" smtClean="0">
                <a:solidFill>
                  <a:schemeClr val="bg1"/>
                </a:solidFill>
              </a:rPr>
              <a:t>University of Notre Dame</a:t>
            </a:r>
          </a:p>
          <a:p>
            <a:r>
              <a:rPr lang="en-US" sz="1600" dirty="0" smtClean="0">
                <a:solidFill>
                  <a:schemeClr val="bg1"/>
                </a:solidFill>
              </a:rPr>
              <a:t>Department of Physics &amp; Joint Institute of Nuclear Astrophysics</a:t>
            </a:r>
            <a:endParaRPr lang="en-US" sz="1600" dirty="0">
              <a:solidFill>
                <a:schemeClr val="bg1"/>
              </a:solidFill>
            </a:endParaRPr>
          </a:p>
        </p:txBody>
      </p:sp>
      <p:pic>
        <p:nvPicPr>
          <p:cNvPr id="10" name="Picture 8" descr="http://inspirehep.net/record/1127746/files/dense-fig.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66" t="15187" r="69856" b="61980"/>
          <a:stretch/>
        </p:blipFill>
        <p:spPr bwMode="auto">
          <a:xfrm>
            <a:off x="228600" y="4572000"/>
            <a:ext cx="1059708" cy="1152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8" descr="http://inspirehep.net/record/1127746/files/dense-fig.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753" t="16494" r="42734" b="65172"/>
          <a:stretch/>
        </p:blipFill>
        <p:spPr bwMode="auto">
          <a:xfrm>
            <a:off x="685800" y="4027327"/>
            <a:ext cx="931127" cy="925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8" descr="http://inspirehep.net/record/1127746/files/dense-fig.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66" t="17433" r="69816" b="61665"/>
          <a:stretch/>
        </p:blipFill>
        <p:spPr bwMode="auto">
          <a:xfrm>
            <a:off x="1118616" y="4709226"/>
            <a:ext cx="1062381" cy="1055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ttps://upload.wikimedia.org/wikipedia/commons/e/e2/M92_arp_750pix.jpg"/>
          <p:cNvPicPr>
            <a:picLocks noChangeAspect="1" noChangeArrowheads="1"/>
          </p:cNvPicPr>
          <p:nvPr/>
        </p:nvPicPr>
        <p:blipFill rotWithShape="1">
          <a:blip r:embed="rId2">
            <a:extLst>
              <a:ext uri="{28A0092B-C50C-407E-A947-70E740481C1C}">
                <a14:useLocalDpi xmlns:a14="http://schemas.microsoft.com/office/drawing/2010/main" val="0"/>
              </a:ext>
            </a:extLst>
          </a:blip>
          <a:srcRect l="81579" t="17700" r="-208" b="993"/>
          <a:stretch/>
        </p:blipFill>
        <p:spPr bwMode="auto">
          <a:xfrm>
            <a:off x="7162800" y="-312421"/>
            <a:ext cx="2237744" cy="7612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http://inspirehep.net/record/1127746/files/dense-fig.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885" t="67685" r="41807" b="9796"/>
          <a:stretch/>
        </p:blipFill>
        <p:spPr bwMode="auto">
          <a:xfrm>
            <a:off x="7703350" y="4328227"/>
            <a:ext cx="1036817" cy="1117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http://inspirehep.net/record/1127746/files/dense-fig.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766" t="67685" r="70713" b="9796"/>
          <a:stretch/>
        </p:blipFill>
        <p:spPr bwMode="auto">
          <a:xfrm>
            <a:off x="6971799" y="4572000"/>
            <a:ext cx="983535" cy="1117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descr="http://inspirehep.net/record/1127746/files/dense-fig.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1047" t="67685" r="13748" b="9796"/>
          <a:stretch/>
        </p:blipFill>
        <p:spPr bwMode="auto">
          <a:xfrm>
            <a:off x="7568503" y="5181600"/>
            <a:ext cx="1029819" cy="1117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2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529" y="2171483"/>
            <a:ext cx="3903668" cy="290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Direct measurements of cluster resonances in </a:t>
            </a:r>
            <a:r>
              <a:rPr lang="en-US" baseline="30000" dirty="0" smtClean="0"/>
              <a:t>22</a:t>
            </a:r>
            <a:r>
              <a:rPr lang="en-US" dirty="0" smtClean="0"/>
              <a:t>Ne and </a:t>
            </a:r>
            <a:r>
              <a:rPr lang="en-US" baseline="30000" dirty="0" smtClean="0"/>
              <a:t>26</a:t>
            </a:r>
            <a:r>
              <a:rPr lang="en-US" dirty="0" smtClean="0"/>
              <a:t>Mg</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 y="2171483"/>
            <a:ext cx="4893812" cy="263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V="1">
            <a:off x="765717" y="2610244"/>
            <a:ext cx="0" cy="1146819"/>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0917" y="2276284"/>
            <a:ext cx="1512209" cy="307777"/>
          </a:xfrm>
          <a:prstGeom prst="rect">
            <a:avLst/>
          </a:prstGeom>
          <a:noFill/>
        </p:spPr>
        <p:txBody>
          <a:bodyPr wrap="none" rtlCol="0">
            <a:spAutoFit/>
          </a:bodyPr>
          <a:lstStyle/>
          <a:p>
            <a:r>
              <a:rPr lang="en-US" sz="1400" dirty="0" smtClean="0">
                <a:solidFill>
                  <a:srgbClr val="FF0000"/>
                </a:solidFill>
                <a:latin typeface="Calibri Light" panose="020F0302020204030204" pitchFamily="34" charset="0"/>
              </a:rPr>
              <a:t>Neutron threshold</a:t>
            </a:r>
            <a:endParaRPr lang="en-US" sz="1400" dirty="0">
              <a:solidFill>
                <a:srgbClr val="FF0000"/>
              </a:solidFill>
              <a:latin typeface="Calibri Light" panose="020F0302020204030204" pitchFamily="34" charset="0"/>
            </a:endParaRPr>
          </a:p>
        </p:txBody>
      </p:sp>
      <p:sp>
        <p:nvSpPr>
          <p:cNvPr id="3" name="TextBox 2"/>
          <p:cNvSpPr txBox="1"/>
          <p:nvPr/>
        </p:nvSpPr>
        <p:spPr>
          <a:xfrm>
            <a:off x="685800" y="5320959"/>
            <a:ext cx="8077200" cy="1200329"/>
          </a:xfrm>
          <a:prstGeom prst="rect">
            <a:avLst/>
          </a:prstGeom>
          <a:noFill/>
        </p:spPr>
        <p:txBody>
          <a:bodyPr wrap="square" rtlCol="0">
            <a:spAutoFit/>
          </a:bodyPr>
          <a:lstStyle/>
          <a:p>
            <a:r>
              <a:rPr lang="en-US" sz="2400" dirty="0" smtClean="0"/>
              <a:t>Resonance strengths suggests values of       </a:t>
            </a:r>
            <a:r>
              <a:rPr lang="en-US" sz="2400" dirty="0" smtClean="0">
                <a:sym typeface="Symbol"/>
              </a:rPr>
              <a:t>0.1-1.0 indicating a pronounced  alpha cluster configurations. The uncertainty is in the spin assignments, for some of the low energy resonances. </a:t>
            </a:r>
            <a:r>
              <a:rPr lang="en-US" sz="2400" dirty="0" smtClean="0"/>
              <a:t>  </a:t>
            </a:r>
            <a:endParaRPr lang="en-US" sz="2400" dirty="0"/>
          </a:p>
        </p:txBody>
      </p:sp>
      <p:pic>
        <p:nvPicPr>
          <p:cNvPr id="19" name="Picture 7"/>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940" r="41821"/>
          <a:stretch/>
        </p:blipFill>
        <p:spPr bwMode="auto">
          <a:xfrm>
            <a:off x="5715000" y="5246930"/>
            <a:ext cx="473642" cy="67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105400" y="1679600"/>
            <a:ext cx="4038600" cy="523220"/>
          </a:xfrm>
          <a:prstGeom prst="rect">
            <a:avLst/>
          </a:prstGeom>
          <a:noFill/>
        </p:spPr>
        <p:txBody>
          <a:bodyPr wrap="square" rtlCol="0">
            <a:spAutoFit/>
          </a:bodyPr>
          <a:lstStyle/>
          <a:p>
            <a:r>
              <a:rPr lang="de-DE" sz="1400" dirty="0"/>
              <a:t>M. Jaeger, R. Kunz, A. Mayer, J. W. Hammer, </a:t>
            </a:r>
            <a:r>
              <a:rPr lang="de-DE" sz="1400" dirty="0" smtClean="0"/>
              <a:t>et al.</a:t>
            </a:r>
            <a:endParaRPr lang="de-DE" sz="1400" dirty="0"/>
          </a:p>
          <a:p>
            <a:r>
              <a:rPr lang="de-DE" sz="1400" dirty="0"/>
              <a:t>Phys. Rev. Lett. 87, 202501 (2001)</a:t>
            </a:r>
          </a:p>
        </p:txBody>
      </p:sp>
      <p:grpSp>
        <p:nvGrpSpPr>
          <p:cNvPr id="7" name="Group 6"/>
          <p:cNvGrpSpPr/>
          <p:nvPr/>
        </p:nvGrpSpPr>
        <p:grpSpPr>
          <a:xfrm>
            <a:off x="5590997" y="2276283"/>
            <a:ext cx="1512209" cy="1653423"/>
            <a:chOff x="5587280" y="2080376"/>
            <a:chExt cx="1512209" cy="1653423"/>
          </a:xfrm>
        </p:grpSpPr>
        <p:grpSp>
          <p:nvGrpSpPr>
            <p:cNvPr id="5" name="Group 4"/>
            <p:cNvGrpSpPr/>
            <p:nvPr/>
          </p:nvGrpSpPr>
          <p:grpSpPr>
            <a:xfrm>
              <a:off x="5587280" y="2080376"/>
              <a:ext cx="1512209" cy="1653423"/>
              <a:chOff x="5587280" y="2080377"/>
              <a:chExt cx="1512209" cy="1589440"/>
            </a:xfrm>
          </p:grpSpPr>
          <p:sp>
            <p:nvSpPr>
              <p:cNvPr id="4" name="Rectangle 3"/>
              <p:cNvSpPr/>
              <p:nvPr/>
            </p:nvSpPr>
            <p:spPr>
              <a:xfrm>
                <a:off x="5587280" y="2080377"/>
                <a:ext cx="889720" cy="1120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87280" y="2247526"/>
                <a:ext cx="1512209" cy="307777"/>
              </a:xfrm>
              <a:prstGeom prst="rect">
                <a:avLst/>
              </a:prstGeom>
              <a:noFill/>
            </p:spPr>
            <p:txBody>
              <a:bodyPr wrap="none" rtlCol="0">
                <a:spAutoFit/>
              </a:bodyPr>
              <a:lstStyle/>
              <a:p>
                <a:r>
                  <a:rPr lang="en-US" sz="1400" dirty="0" smtClean="0">
                    <a:solidFill>
                      <a:srgbClr val="FF0000"/>
                    </a:solidFill>
                    <a:latin typeface="Calibri Light" panose="020F0302020204030204" pitchFamily="34" charset="0"/>
                  </a:rPr>
                  <a:t>Neutron threshold</a:t>
                </a:r>
                <a:endParaRPr lang="en-US" sz="1400" dirty="0">
                  <a:solidFill>
                    <a:srgbClr val="FF0000"/>
                  </a:solidFill>
                  <a:latin typeface="Calibri Light" panose="020F0302020204030204" pitchFamily="34" charset="0"/>
                </a:endParaRPr>
              </a:p>
            </p:txBody>
          </p:sp>
          <p:cxnSp>
            <p:nvCxnSpPr>
              <p:cNvPr id="10" name="Straight Arrow Connector 9"/>
              <p:cNvCxnSpPr/>
              <p:nvPr/>
            </p:nvCxnSpPr>
            <p:spPr>
              <a:xfrm flipV="1">
                <a:off x="5761345" y="2522998"/>
                <a:ext cx="0" cy="1146819"/>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Freeform 5"/>
            <p:cNvSpPr/>
            <p:nvPr/>
          </p:nvSpPr>
          <p:spPr>
            <a:xfrm>
              <a:off x="5865541" y="3241288"/>
              <a:ext cx="624469" cy="423746"/>
            </a:xfrm>
            <a:custGeom>
              <a:avLst/>
              <a:gdLst>
                <a:gd name="connsiteX0" fmla="*/ 0 w 624469"/>
                <a:gd name="connsiteY0" fmla="*/ 7434 h 423746"/>
                <a:gd name="connsiteX1" fmla="*/ 14869 w 624469"/>
                <a:gd name="connsiteY1" fmla="*/ 423746 h 423746"/>
                <a:gd name="connsiteX2" fmla="*/ 617035 w 624469"/>
                <a:gd name="connsiteY2" fmla="*/ 230458 h 423746"/>
                <a:gd name="connsiteX3" fmla="*/ 624469 w 624469"/>
                <a:gd name="connsiteY3" fmla="*/ 0 h 423746"/>
                <a:gd name="connsiteX4" fmla="*/ 0 w 624469"/>
                <a:gd name="connsiteY4" fmla="*/ 7434 h 42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469" h="423746">
                  <a:moveTo>
                    <a:pt x="0" y="7434"/>
                  </a:moveTo>
                  <a:lnTo>
                    <a:pt x="14869" y="423746"/>
                  </a:lnTo>
                  <a:lnTo>
                    <a:pt x="617035" y="230458"/>
                  </a:lnTo>
                  <a:lnTo>
                    <a:pt x="624469" y="0"/>
                  </a:lnTo>
                  <a:lnTo>
                    <a:pt x="0" y="74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6022445" y="2770328"/>
            <a:ext cx="1535998" cy="369332"/>
          </a:xfrm>
          <a:prstGeom prst="rect">
            <a:avLst/>
          </a:prstGeom>
          <a:noFill/>
        </p:spPr>
        <p:txBody>
          <a:bodyPr wrap="none" rtlCol="0">
            <a:spAutoFit/>
          </a:bodyPr>
          <a:lstStyle/>
          <a:p>
            <a:r>
              <a:rPr lang="en-US" baseline="30000" dirty="0" smtClean="0"/>
              <a:t>22</a:t>
            </a:r>
            <a:r>
              <a:rPr lang="en-US" dirty="0" smtClean="0"/>
              <a:t>Ne(</a:t>
            </a:r>
            <a:r>
              <a:rPr lang="en-US" dirty="0" smtClean="0">
                <a:sym typeface="Symbol"/>
              </a:rPr>
              <a:t>,n)</a:t>
            </a:r>
            <a:r>
              <a:rPr lang="en-US" baseline="30000" dirty="0" smtClean="0">
                <a:sym typeface="Symbol"/>
              </a:rPr>
              <a:t>25</a:t>
            </a:r>
            <a:r>
              <a:rPr lang="en-US" dirty="0" smtClean="0">
                <a:sym typeface="Symbol"/>
              </a:rPr>
              <a:t>Mg</a:t>
            </a:r>
            <a:endParaRPr lang="en-US" dirty="0"/>
          </a:p>
        </p:txBody>
      </p:sp>
      <p:sp>
        <p:nvSpPr>
          <p:cNvPr id="26" name="TextBox 25"/>
          <p:cNvSpPr txBox="1"/>
          <p:nvPr/>
        </p:nvSpPr>
        <p:spPr>
          <a:xfrm>
            <a:off x="1973126" y="2367390"/>
            <a:ext cx="1354858" cy="369332"/>
          </a:xfrm>
          <a:prstGeom prst="rect">
            <a:avLst/>
          </a:prstGeom>
          <a:solidFill>
            <a:schemeClr val="bg1"/>
          </a:solidFill>
        </p:spPr>
        <p:txBody>
          <a:bodyPr wrap="none" rtlCol="0">
            <a:spAutoFit/>
          </a:bodyPr>
          <a:lstStyle/>
          <a:p>
            <a:r>
              <a:rPr lang="en-US" baseline="30000" dirty="0" smtClean="0"/>
              <a:t>18</a:t>
            </a:r>
            <a:r>
              <a:rPr lang="en-US" dirty="0" smtClean="0"/>
              <a:t>O(</a:t>
            </a:r>
            <a:r>
              <a:rPr lang="en-US" dirty="0" smtClean="0">
                <a:sym typeface="Symbol"/>
              </a:rPr>
              <a:t>,)</a:t>
            </a:r>
            <a:r>
              <a:rPr lang="en-US" baseline="30000" dirty="0" smtClean="0">
                <a:sym typeface="Symbol"/>
              </a:rPr>
              <a:t>22</a:t>
            </a:r>
            <a:r>
              <a:rPr lang="en-US" dirty="0" smtClean="0">
                <a:sym typeface="Symbol"/>
              </a:rPr>
              <a:t>Ne</a:t>
            </a:r>
            <a:endParaRPr lang="en-US" dirty="0"/>
          </a:p>
        </p:txBody>
      </p:sp>
      <p:sp>
        <p:nvSpPr>
          <p:cNvPr id="23" name="TextBox 22"/>
          <p:cNvSpPr txBox="1"/>
          <p:nvPr/>
        </p:nvSpPr>
        <p:spPr>
          <a:xfrm>
            <a:off x="474035" y="1699469"/>
            <a:ext cx="3953175" cy="523220"/>
          </a:xfrm>
          <a:prstGeom prst="rect">
            <a:avLst/>
          </a:prstGeom>
          <a:noFill/>
        </p:spPr>
        <p:txBody>
          <a:bodyPr wrap="square" rtlCol="0">
            <a:spAutoFit/>
          </a:bodyPr>
          <a:lstStyle/>
          <a:p>
            <a:r>
              <a:rPr lang="en-US" sz="1400" dirty="0" err="1" smtClean="0"/>
              <a:t>Trautvetter</a:t>
            </a:r>
            <a:r>
              <a:rPr lang="en-US" sz="1400" dirty="0" smtClean="0"/>
              <a:t> , M. </a:t>
            </a:r>
            <a:r>
              <a:rPr lang="en-US" sz="1400" dirty="0" err="1" smtClean="0"/>
              <a:t>Wiescher</a:t>
            </a:r>
            <a:r>
              <a:rPr lang="en-US" sz="1400" dirty="0" smtClean="0"/>
              <a:t>, K.-U. </a:t>
            </a:r>
            <a:r>
              <a:rPr lang="en-US" sz="1400" dirty="0" err="1" smtClean="0"/>
              <a:t>Kettner</a:t>
            </a:r>
            <a:r>
              <a:rPr lang="en-US" sz="1400" dirty="0" smtClean="0"/>
              <a:t>, C. Rolfs, W. Hammer, </a:t>
            </a:r>
            <a:r>
              <a:rPr lang="en-US" sz="1400" dirty="0" err="1" smtClean="0"/>
              <a:t>Nucl</a:t>
            </a:r>
            <a:r>
              <a:rPr lang="en-US" sz="1400" dirty="0" smtClean="0"/>
              <a:t>. Phys. A 297 (1978) 4891978</a:t>
            </a:r>
            <a:endParaRPr lang="en-US" sz="1400" dirty="0"/>
          </a:p>
        </p:txBody>
      </p:sp>
    </p:spTree>
    <p:extLst>
      <p:ext uri="{BB962C8B-B14F-4D97-AF65-F5344CB8AC3E}">
        <p14:creationId xmlns:p14="http://schemas.microsoft.com/office/powerpoint/2010/main" val="3458789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Theoretical Modeling of </a:t>
            </a:r>
            <a:r>
              <a:rPr lang="en-US" baseline="30000" dirty="0" smtClean="0"/>
              <a:t>22</a:t>
            </a:r>
            <a:r>
              <a:rPr lang="en-US" dirty="0" smtClean="0"/>
              <a:t>Ne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542" y="1066799"/>
            <a:ext cx="2819858" cy="304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7609" y="3948520"/>
            <a:ext cx="2443742" cy="248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815" y="1143000"/>
            <a:ext cx="4648200" cy="345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95927" y="6258580"/>
            <a:ext cx="2924273" cy="523220"/>
          </a:xfrm>
          <a:prstGeom prst="rect">
            <a:avLst/>
          </a:prstGeom>
          <a:noFill/>
        </p:spPr>
        <p:txBody>
          <a:bodyPr wrap="square" rtlCol="0">
            <a:spAutoFit/>
          </a:bodyPr>
          <a:lstStyle/>
          <a:p>
            <a:r>
              <a:rPr lang="en-US" sz="1400" dirty="0" smtClean="0"/>
              <a:t>M. Kimura, N. </a:t>
            </a:r>
            <a:r>
              <a:rPr lang="en-US" sz="1400" dirty="0" err="1" smtClean="0"/>
              <a:t>Furutachi</a:t>
            </a:r>
            <a:r>
              <a:rPr lang="en-US" sz="1400" dirty="0" smtClean="0"/>
              <a:t>, Y. </a:t>
            </a:r>
            <a:r>
              <a:rPr lang="en-US" sz="1400" dirty="0" err="1" smtClean="0"/>
              <a:t>Kanada-En’yo</a:t>
            </a:r>
            <a:r>
              <a:rPr lang="en-US" sz="1400" dirty="0" smtClean="0"/>
              <a:t>, </a:t>
            </a:r>
            <a:r>
              <a:rPr lang="en-US" sz="1400" dirty="0" err="1" smtClean="0"/>
              <a:t>Nucl</a:t>
            </a:r>
            <a:r>
              <a:rPr lang="en-US" sz="1400" dirty="0" smtClean="0"/>
              <a:t>. Phys. A 834 (2010) 482c </a:t>
            </a:r>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3969497762"/>
              </p:ext>
            </p:extLst>
          </p:nvPr>
        </p:nvGraphicFramePr>
        <p:xfrm>
          <a:off x="609600" y="5201348"/>
          <a:ext cx="5353050" cy="1580452"/>
        </p:xfrm>
        <a:graphic>
          <a:graphicData uri="http://schemas.openxmlformats.org/presentationml/2006/ole">
            <mc:AlternateContent xmlns:mc="http://schemas.openxmlformats.org/markup-compatibility/2006">
              <mc:Choice xmlns:v="urn:schemas-microsoft-com:vml" Requires="v">
                <p:oleObj spid="_x0000_s6186" name="Equation" r:id="rId6" imgW="4775040" imgH="1409400" progId="Equation.3">
                  <p:embed/>
                </p:oleObj>
              </mc:Choice>
              <mc:Fallback>
                <p:oleObj name="Equation" r:id="rId6" imgW="4775040" imgH="1409400" progId="Equation.3">
                  <p:embed/>
                  <p:pic>
                    <p:nvPicPr>
                      <p:cNvPr id="0" name=""/>
                      <p:cNvPicPr/>
                      <p:nvPr/>
                    </p:nvPicPr>
                    <p:blipFill>
                      <a:blip r:embed="rId7"/>
                      <a:stretch>
                        <a:fillRect/>
                      </a:stretch>
                    </p:blipFill>
                    <p:spPr>
                      <a:xfrm>
                        <a:off x="609600" y="5201348"/>
                        <a:ext cx="5353050" cy="1580452"/>
                      </a:xfrm>
                      <a:prstGeom prst="rect">
                        <a:avLst/>
                      </a:prstGeom>
                    </p:spPr>
                  </p:pic>
                </p:oleObj>
              </mc:Fallback>
            </mc:AlternateContent>
          </a:graphicData>
        </a:graphic>
      </p:graphicFrame>
      <p:sp>
        <p:nvSpPr>
          <p:cNvPr id="8" name="TextBox 7"/>
          <p:cNvSpPr txBox="1"/>
          <p:nvPr/>
        </p:nvSpPr>
        <p:spPr>
          <a:xfrm>
            <a:off x="4179277" y="1613246"/>
            <a:ext cx="2221523" cy="954107"/>
          </a:xfrm>
          <a:prstGeom prst="rect">
            <a:avLst/>
          </a:prstGeom>
          <a:solidFill>
            <a:schemeClr val="bg1"/>
          </a:solidFill>
        </p:spPr>
        <p:txBody>
          <a:bodyPr wrap="square" rtlCol="0">
            <a:spAutoFit/>
          </a:bodyPr>
          <a:lstStyle/>
          <a:p>
            <a:r>
              <a:rPr lang="en-US" sz="1400" dirty="0" smtClean="0"/>
              <a:t>H.P. </a:t>
            </a:r>
            <a:r>
              <a:rPr lang="en-US" sz="1400" dirty="0" err="1" smtClean="0"/>
              <a:t>Trautvetter</a:t>
            </a:r>
            <a:r>
              <a:rPr lang="en-US" sz="1400" dirty="0" smtClean="0"/>
              <a:t> et </a:t>
            </a:r>
            <a:r>
              <a:rPr lang="en-US" sz="1300" dirty="0" smtClean="0"/>
              <a:t>al</a:t>
            </a:r>
            <a:r>
              <a:rPr lang="en-US" sz="1400" dirty="0" smtClean="0"/>
              <a:t>. </a:t>
            </a:r>
            <a:r>
              <a:rPr lang="en-US" sz="1400" dirty="0" err="1" smtClean="0"/>
              <a:t>Nucl.Phys</a:t>
            </a:r>
            <a:r>
              <a:rPr lang="en-US" sz="1400" dirty="0" smtClean="0"/>
              <a:t>. A 297 (1978) 489</a:t>
            </a:r>
          </a:p>
          <a:p>
            <a:r>
              <a:rPr lang="en-US" sz="1400" dirty="0" smtClean="0"/>
              <a:t>S. </a:t>
            </a:r>
            <a:r>
              <a:rPr lang="en-US" sz="1400" dirty="0" err="1" smtClean="0"/>
              <a:t>Dababneh</a:t>
            </a:r>
            <a:r>
              <a:rPr lang="en-US" sz="1400" dirty="0" smtClean="0"/>
              <a:t> et al. </a:t>
            </a:r>
            <a:r>
              <a:rPr lang="en-US" sz="1400" dirty="0" err="1" smtClean="0"/>
              <a:t>Phys.Rev</a:t>
            </a:r>
            <a:r>
              <a:rPr lang="en-US" sz="1400" dirty="0" smtClean="0"/>
              <a:t>. C 68 (2003) 025801</a:t>
            </a:r>
            <a:endParaRPr lang="en-US" sz="1400" dirty="0"/>
          </a:p>
        </p:txBody>
      </p:sp>
      <p:sp>
        <p:nvSpPr>
          <p:cNvPr id="3" name="TextBox 2"/>
          <p:cNvSpPr txBox="1"/>
          <p:nvPr/>
        </p:nvSpPr>
        <p:spPr>
          <a:xfrm>
            <a:off x="4343400" y="3429000"/>
            <a:ext cx="1840523" cy="523220"/>
          </a:xfrm>
          <a:prstGeom prst="rect">
            <a:avLst/>
          </a:prstGeom>
          <a:solidFill>
            <a:schemeClr val="bg1"/>
          </a:solidFill>
        </p:spPr>
        <p:txBody>
          <a:bodyPr wrap="square" rtlCol="0">
            <a:spAutoFit/>
          </a:bodyPr>
          <a:lstStyle/>
          <a:p>
            <a:r>
              <a:rPr lang="en-US" sz="1400" dirty="0" smtClean="0"/>
              <a:t>A. Best et al. </a:t>
            </a:r>
            <a:r>
              <a:rPr lang="en-US" sz="1400" dirty="0" err="1" smtClean="0"/>
              <a:t>Phys.Rev</a:t>
            </a:r>
            <a:r>
              <a:rPr lang="en-US" sz="1400" dirty="0" smtClean="0"/>
              <a:t>. C 87 (2013) 045806</a:t>
            </a:r>
            <a:endParaRPr lang="en-US" sz="1400" dirty="0"/>
          </a:p>
        </p:txBody>
      </p:sp>
      <p:sp>
        <p:nvSpPr>
          <p:cNvPr id="5" name="TextBox 4"/>
          <p:cNvSpPr txBox="1"/>
          <p:nvPr/>
        </p:nvSpPr>
        <p:spPr>
          <a:xfrm>
            <a:off x="1066800" y="4610884"/>
            <a:ext cx="3810000" cy="584775"/>
          </a:xfrm>
          <a:prstGeom prst="rect">
            <a:avLst/>
          </a:prstGeom>
          <a:noFill/>
        </p:spPr>
        <p:txBody>
          <a:bodyPr wrap="square" rtlCol="0">
            <a:spAutoFit/>
          </a:bodyPr>
          <a:lstStyle/>
          <a:p>
            <a:r>
              <a:rPr lang="en-US" sz="1600" dirty="0" smtClean="0">
                <a:solidFill>
                  <a:srgbClr val="FF0000"/>
                </a:solidFill>
              </a:rPr>
              <a:t>Resonances with comparable strength in </a:t>
            </a:r>
            <a:r>
              <a:rPr lang="en-US" sz="1600" dirty="0" smtClean="0">
                <a:solidFill>
                  <a:srgbClr val="FF0000"/>
                </a:solidFill>
                <a:sym typeface="Symbol"/>
              </a:rPr>
              <a:t> and n channel are dominated by  channel!</a:t>
            </a:r>
            <a:endParaRPr lang="en-US" sz="1600" dirty="0">
              <a:solidFill>
                <a:srgbClr val="FF0000"/>
              </a:solidFill>
            </a:endParaRPr>
          </a:p>
        </p:txBody>
      </p:sp>
    </p:spTree>
    <p:extLst>
      <p:ext uri="{BB962C8B-B14F-4D97-AF65-F5344CB8AC3E}">
        <p14:creationId xmlns:p14="http://schemas.microsoft.com/office/powerpoint/2010/main" val="154188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relations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 y="2136967"/>
            <a:ext cx="3769360" cy="365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772" y="1149350"/>
            <a:ext cx="42195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09835"/>
            <a:ext cx="4771072" cy="338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81000" y="5835134"/>
            <a:ext cx="8153400" cy="707886"/>
          </a:xfrm>
          <a:prstGeom prst="rect">
            <a:avLst/>
          </a:prstGeom>
          <a:noFill/>
        </p:spPr>
        <p:txBody>
          <a:bodyPr wrap="square" rtlCol="0">
            <a:spAutoFit/>
          </a:bodyPr>
          <a:lstStyle/>
          <a:p>
            <a:r>
              <a:rPr lang="en-US" sz="2000" dirty="0" smtClean="0"/>
              <a:t>Comparison is handicapped due to the different thresholds and the changes in the corresponding total widths of resonance states: </a:t>
            </a:r>
            <a:r>
              <a:rPr lang="en-US" sz="2000" dirty="0" smtClean="0">
                <a:sym typeface="Symbol"/>
              </a:rPr>
              <a:t></a:t>
            </a:r>
            <a:r>
              <a:rPr lang="en-US" sz="2000" baseline="-25000" dirty="0" smtClean="0">
                <a:sym typeface="Symbol"/>
              </a:rPr>
              <a:t>tot</a:t>
            </a:r>
            <a:r>
              <a:rPr lang="en-US" sz="2000" dirty="0" smtClean="0">
                <a:sym typeface="Symbol"/>
              </a:rPr>
              <a:t>=</a:t>
            </a:r>
            <a:r>
              <a:rPr lang="en-US" sz="2000" baseline="-25000" dirty="0" smtClean="0">
                <a:sym typeface="Symbol"/>
              </a:rPr>
              <a:t></a:t>
            </a:r>
            <a:r>
              <a:rPr lang="en-US" sz="2000" dirty="0" smtClean="0">
                <a:sym typeface="Symbol"/>
              </a:rPr>
              <a:t>+</a:t>
            </a:r>
            <a:r>
              <a:rPr lang="en-US" sz="2000" dirty="0">
                <a:sym typeface="Symbol"/>
              </a:rPr>
              <a:t> </a:t>
            </a:r>
            <a:r>
              <a:rPr lang="en-US" sz="2000" dirty="0" smtClean="0">
                <a:sym typeface="Symbol"/>
              </a:rPr>
              <a:t></a:t>
            </a:r>
            <a:r>
              <a:rPr lang="en-US" sz="2000" baseline="-25000" dirty="0" smtClean="0">
                <a:sym typeface="Symbol"/>
              </a:rPr>
              <a:t>p</a:t>
            </a:r>
            <a:r>
              <a:rPr lang="en-US" sz="2000" dirty="0">
                <a:sym typeface="Symbol"/>
              </a:rPr>
              <a:t> + </a:t>
            </a:r>
            <a:r>
              <a:rPr lang="en-US" sz="2000" dirty="0" smtClean="0">
                <a:sym typeface="Symbol"/>
              </a:rPr>
              <a:t></a:t>
            </a:r>
            <a:r>
              <a:rPr lang="en-US" sz="2000" baseline="-25000" dirty="0" smtClean="0">
                <a:sym typeface="Symbol"/>
              </a:rPr>
              <a:t>n</a:t>
            </a:r>
            <a:r>
              <a:rPr lang="en-US" sz="2000" dirty="0" smtClean="0">
                <a:sym typeface="Symbol"/>
              </a:rPr>
              <a:t> </a:t>
            </a:r>
            <a:r>
              <a:rPr lang="en-US" sz="2000" dirty="0">
                <a:sym typeface="Symbol"/>
              </a:rPr>
              <a:t>+ </a:t>
            </a:r>
            <a:r>
              <a:rPr lang="en-US" sz="2000" dirty="0" smtClean="0">
                <a:sym typeface="Symbol"/>
              </a:rPr>
              <a:t></a:t>
            </a:r>
            <a:r>
              <a:rPr lang="en-US" sz="2000" baseline="-25000" dirty="0" smtClean="0">
                <a:sym typeface="Symbol"/>
              </a:rPr>
              <a:t></a:t>
            </a:r>
            <a:r>
              <a:rPr lang="en-US" sz="2000" dirty="0" smtClean="0">
                <a:sym typeface="Symbol"/>
              </a:rPr>
              <a:t>.</a:t>
            </a:r>
            <a:endParaRPr lang="en-US" sz="2000" dirty="0"/>
          </a:p>
        </p:txBody>
      </p:sp>
      <p:sp>
        <p:nvSpPr>
          <p:cNvPr id="14" name="TextBox 13"/>
          <p:cNvSpPr txBox="1"/>
          <p:nvPr/>
        </p:nvSpPr>
        <p:spPr>
          <a:xfrm>
            <a:off x="1406788" y="2462818"/>
            <a:ext cx="1008609"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18</a:t>
            </a:r>
            <a:r>
              <a:rPr lang="en-US" dirty="0" smtClean="0">
                <a:latin typeface="Times New Roman" panose="02020603050405020304" pitchFamily="18" charset="0"/>
                <a:cs typeface="Times New Roman" panose="02020603050405020304" pitchFamily="18" charset="0"/>
              </a:rPr>
              <a:t>O(</a:t>
            </a:r>
            <a:r>
              <a:rPr lang="en-US" dirty="0">
                <a:sym typeface="Symbol"/>
              </a:rPr>
              <a:t></a:t>
            </a:r>
            <a:r>
              <a:rPr lang="en-US" dirty="0" smtClean="0">
                <a:latin typeface="Times New Roman" panose="02020603050405020304" pitchFamily="18" charset="0"/>
                <a:cs typeface="Times New Roman" panose="02020603050405020304" pitchFamily="18" charset="0"/>
              </a:rPr>
              <a:t>,</a:t>
            </a:r>
            <a:r>
              <a:rPr lang="en-US" dirty="0" smtClean="0">
                <a:sym typeface="Symbol"/>
              </a:rPr>
              <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560695" y="4316450"/>
            <a:ext cx="1111202"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18</a:t>
            </a:r>
            <a:r>
              <a:rPr lang="en-US" dirty="0" smtClean="0">
                <a:latin typeface="Times New Roman" panose="02020603050405020304" pitchFamily="18" charset="0"/>
                <a:cs typeface="Times New Roman" panose="02020603050405020304" pitchFamily="18" charset="0"/>
              </a:rPr>
              <a:t>Ne(</a:t>
            </a:r>
            <a:r>
              <a:rPr lang="en-US" dirty="0">
                <a:sym typeface="Symbol"/>
              </a:rPr>
              <a:t></a:t>
            </a:r>
            <a:r>
              <a:rPr lang="en-US" dirty="0" smtClean="0">
                <a:latin typeface="Times New Roman" panose="02020603050405020304" pitchFamily="18" charset="0"/>
                <a:cs typeface="Times New Roman" panose="02020603050405020304" pitchFamily="18" charset="0"/>
              </a:rPr>
              <a:t>,</a:t>
            </a:r>
            <a:r>
              <a:rPr lang="en-US" dirty="0" smtClean="0">
                <a:sym typeface="Symbol"/>
              </a:rPr>
              <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81000" y="1945896"/>
            <a:ext cx="3743076" cy="307777"/>
          </a:xfrm>
          <a:prstGeom prst="rect">
            <a:avLst/>
          </a:prstGeom>
          <a:noFill/>
        </p:spPr>
        <p:txBody>
          <a:bodyPr wrap="none" rtlCol="0">
            <a:spAutoFit/>
          </a:bodyPr>
          <a:lstStyle/>
          <a:p>
            <a:r>
              <a:rPr lang="en-US" sz="1400" dirty="0" smtClean="0"/>
              <a:t>V. Goldberg et al. Phys. Rev. C </a:t>
            </a:r>
            <a:r>
              <a:rPr lang="en-US" sz="1400" b="1" dirty="0" smtClean="0"/>
              <a:t>69</a:t>
            </a:r>
            <a:r>
              <a:rPr lang="en-US" sz="1400" dirty="0"/>
              <a:t> </a:t>
            </a:r>
            <a:r>
              <a:rPr lang="en-US" sz="1400" dirty="0" smtClean="0"/>
              <a:t>(2004) 024602</a:t>
            </a:r>
            <a:endParaRPr lang="en-US" sz="1400" dirty="0"/>
          </a:p>
        </p:txBody>
      </p:sp>
      <p:sp>
        <p:nvSpPr>
          <p:cNvPr id="10" name="TextBox 9"/>
          <p:cNvSpPr txBox="1"/>
          <p:nvPr/>
        </p:nvSpPr>
        <p:spPr>
          <a:xfrm>
            <a:off x="5334000" y="1945896"/>
            <a:ext cx="3458254" cy="307777"/>
          </a:xfrm>
          <a:prstGeom prst="rect">
            <a:avLst/>
          </a:prstGeom>
          <a:noFill/>
        </p:spPr>
        <p:txBody>
          <a:bodyPr wrap="none" rtlCol="0">
            <a:spAutoFit/>
          </a:bodyPr>
          <a:lstStyle/>
          <a:p>
            <a:r>
              <a:rPr lang="fr-FR" sz="1400" dirty="0"/>
              <a:t>A. </a:t>
            </a:r>
            <a:r>
              <a:rPr lang="fr-FR" sz="1400" dirty="0" err="1"/>
              <a:t>Matic</a:t>
            </a:r>
            <a:r>
              <a:rPr lang="fr-FR" sz="1400" dirty="0"/>
              <a:t> </a:t>
            </a:r>
            <a:r>
              <a:rPr lang="fr-FR" sz="1400" i="1" dirty="0"/>
              <a:t>et al.</a:t>
            </a:r>
            <a:r>
              <a:rPr lang="fr-FR" sz="1400" dirty="0"/>
              <a:t>, Phys. </a:t>
            </a:r>
            <a:r>
              <a:rPr lang="fr-FR" sz="1400" dirty="0" err="1"/>
              <a:t>Rev</a:t>
            </a:r>
            <a:r>
              <a:rPr lang="fr-FR" sz="1400" dirty="0"/>
              <a:t>. C </a:t>
            </a:r>
            <a:r>
              <a:rPr lang="fr-FR" sz="1400" dirty="0" smtClean="0"/>
              <a:t>80 (2009) 055804</a:t>
            </a:r>
            <a:endParaRPr lang="en-US" sz="1400" dirty="0"/>
          </a:p>
        </p:txBody>
      </p:sp>
    </p:spTree>
    <p:extLst>
      <p:ext uri="{BB962C8B-B14F-4D97-AF65-F5344CB8AC3E}">
        <p14:creationId xmlns:p14="http://schemas.microsoft.com/office/powerpoint/2010/main" val="3284080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852" y="0"/>
            <a:ext cx="5257800" cy="1143000"/>
          </a:xfrm>
        </p:spPr>
        <p:txBody>
          <a:bodyPr/>
          <a:lstStyle/>
          <a:p>
            <a:r>
              <a:rPr lang="en-US" dirty="0" smtClean="0"/>
              <a:t>Are clusters mirrors?</a:t>
            </a:r>
            <a:endParaRPr lang="en-US" dirty="0"/>
          </a:p>
        </p:txBody>
      </p:sp>
      <p:grpSp>
        <p:nvGrpSpPr>
          <p:cNvPr id="7168" name="Group 7167"/>
          <p:cNvGrpSpPr/>
          <p:nvPr/>
        </p:nvGrpSpPr>
        <p:grpSpPr>
          <a:xfrm>
            <a:off x="-76200" y="-11151"/>
            <a:ext cx="3279401" cy="6928901"/>
            <a:chOff x="0" y="-11151"/>
            <a:chExt cx="3279401" cy="6928901"/>
          </a:xfrm>
        </p:grpSpPr>
        <p:grpSp>
          <p:nvGrpSpPr>
            <p:cNvPr id="19" name="Group 18"/>
            <p:cNvGrpSpPr/>
            <p:nvPr/>
          </p:nvGrpSpPr>
          <p:grpSpPr>
            <a:xfrm>
              <a:off x="0" y="-11151"/>
              <a:ext cx="3279401" cy="6928901"/>
              <a:chOff x="0" y="-11151"/>
              <a:chExt cx="3279401" cy="6928901"/>
            </a:xfrm>
          </p:grpSpPr>
          <p:grpSp>
            <p:nvGrpSpPr>
              <p:cNvPr id="14" name="Group 13"/>
              <p:cNvGrpSpPr/>
              <p:nvPr/>
            </p:nvGrpSpPr>
            <p:grpSpPr>
              <a:xfrm>
                <a:off x="20126" y="-11151"/>
                <a:ext cx="3259275" cy="6564351"/>
                <a:chOff x="-196198" y="-11151"/>
                <a:chExt cx="4475539" cy="8921343"/>
              </a:xfrm>
            </p:grpSpPr>
            <p:grpSp>
              <p:nvGrpSpPr>
                <p:cNvPr id="13" name="Group 12"/>
                <p:cNvGrpSpPr/>
                <p:nvPr/>
              </p:nvGrpSpPr>
              <p:grpSpPr>
                <a:xfrm>
                  <a:off x="-196198" y="-11151"/>
                  <a:ext cx="4475539" cy="5523570"/>
                  <a:chOff x="-223823" y="1334430"/>
                  <a:chExt cx="4475539" cy="5523570"/>
                </a:xfrm>
              </p:grpSpPr>
              <p:grpSp>
                <p:nvGrpSpPr>
                  <p:cNvPr id="7" name="Group 6"/>
                  <p:cNvGrpSpPr/>
                  <p:nvPr/>
                </p:nvGrpSpPr>
                <p:grpSpPr>
                  <a:xfrm>
                    <a:off x="733455" y="1702420"/>
                    <a:ext cx="2416970" cy="5155580"/>
                    <a:chOff x="-1" y="1698151"/>
                    <a:chExt cx="2416970" cy="515558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881"/>
                    <a:stretch/>
                  </p:blipFill>
                  <p:spPr bwMode="auto">
                    <a:xfrm>
                      <a:off x="-1" y="1698151"/>
                      <a:ext cx="2390969" cy="260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3" y="3779044"/>
                      <a:ext cx="2341324" cy="307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319" y="3733799"/>
                      <a:ext cx="1390650" cy="310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Connector 4"/>
                  <p:cNvCxnSpPr/>
                  <p:nvPr/>
                </p:nvCxnSpPr>
                <p:spPr>
                  <a:xfrm>
                    <a:off x="2743424" y="4649825"/>
                    <a:ext cx="762000" cy="0"/>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53695" y="4336109"/>
                    <a:ext cx="1083430" cy="627430"/>
                  </a:xfrm>
                  <a:prstGeom prst="rect">
                    <a:avLst/>
                  </a:prstGeom>
                  <a:noFill/>
                </p:spPr>
                <p:txBody>
                  <a:bodyPr wrap="none" rtlCol="0">
                    <a:spAutoFit/>
                  </a:bodyPr>
                  <a:lstStyle/>
                  <a:p>
                    <a:r>
                      <a:rPr lang="en-US" sz="1200" baseline="30000" dirty="0" smtClean="0">
                        <a:solidFill>
                          <a:srgbClr val="FF0000"/>
                        </a:solidFill>
                      </a:rPr>
                      <a:t>18</a:t>
                    </a:r>
                    <a:r>
                      <a:rPr lang="en-US" sz="1200" dirty="0" smtClean="0">
                        <a:solidFill>
                          <a:srgbClr val="FF0000"/>
                        </a:solidFill>
                      </a:rPr>
                      <a:t>O+</a:t>
                    </a:r>
                    <a:r>
                      <a:rPr lang="en-US" sz="1200" dirty="0" smtClean="0">
                        <a:solidFill>
                          <a:srgbClr val="FF0000"/>
                        </a:solidFill>
                        <a:sym typeface="Symbol"/>
                      </a:rPr>
                      <a:t></a:t>
                    </a:r>
                  </a:p>
                  <a:p>
                    <a:r>
                      <a:rPr lang="en-US" sz="1200" dirty="0" smtClean="0">
                        <a:solidFill>
                          <a:srgbClr val="FF0000"/>
                        </a:solidFill>
                      </a:rPr>
                      <a:t>9.67 MeV</a:t>
                    </a:r>
                    <a:endParaRPr lang="en-US" sz="1200" dirty="0">
                      <a:solidFill>
                        <a:srgbClr val="FF0000"/>
                      </a:solidFill>
                    </a:endParaRPr>
                  </a:p>
                </p:txBody>
              </p:sp>
              <p:cxnSp>
                <p:nvCxnSpPr>
                  <p:cNvPr id="15" name="Straight Connector 14"/>
                  <p:cNvCxnSpPr/>
                  <p:nvPr/>
                </p:nvCxnSpPr>
                <p:spPr>
                  <a:xfrm>
                    <a:off x="426289" y="6477000"/>
                    <a:ext cx="762000" cy="0"/>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3823" y="6160982"/>
                    <a:ext cx="1083430" cy="627430"/>
                  </a:xfrm>
                  <a:prstGeom prst="rect">
                    <a:avLst/>
                  </a:prstGeom>
                  <a:noFill/>
                </p:spPr>
                <p:txBody>
                  <a:bodyPr wrap="none" rtlCol="0">
                    <a:spAutoFit/>
                  </a:bodyPr>
                  <a:lstStyle/>
                  <a:p>
                    <a:r>
                      <a:rPr lang="en-US" sz="1200" baseline="30000" dirty="0" smtClean="0">
                        <a:solidFill>
                          <a:srgbClr val="FF0000"/>
                        </a:solidFill>
                      </a:rPr>
                      <a:t>18</a:t>
                    </a:r>
                    <a:r>
                      <a:rPr lang="en-US" sz="1200" dirty="0" smtClean="0">
                        <a:solidFill>
                          <a:srgbClr val="FF0000"/>
                        </a:solidFill>
                      </a:rPr>
                      <a:t>Ne+</a:t>
                    </a:r>
                    <a:r>
                      <a:rPr lang="en-US" sz="1200" dirty="0" smtClean="0">
                        <a:solidFill>
                          <a:srgbClr val="FF0000"/>
                        </a:solidFill>
                        <a:sym typeface="Symbol"/>
                      </a:rPr>
                      <a:t></a:t>
                    </a:r>
                  </a:p>
                  <a:p>
                    <a:r>
                      <a:rPr lang="en-US" sz="1200" dirty="0" smtClean="0">
                        <a:solidFill>
                          <a:srgbClr val="FF0000"/>
                        </a:solidFill>
                      </a:rPr>
                      <a:t>8.14 MeV</a:t>
                    </a:r>
                    <a:endParaRPr lang="en-US" sz="1200" dirty="0">
                      <a:solidFill>
                        <a:srgbClr val="FF0000"/>
                      </a:solidFill>
                    </a:endParaRPr>
                  </a:p>
                </p:txBody>
              </p:sp>
              <p:grpSp>
                <p:nvGrpSpPr>
                  <p:cNvPr id="9" name="Group 8"/>
                  <p:cNvGrpSpPr/>
                  <p:nvPr/>
                </p:nvGrpSpPr>
                <p:grpSpPr>
                  <a:xfrm>
                    <a:off x="2753422" y="3420791"/>
                    <a:ext cx="1498294" cy="627430"/>
                    <a:chOff x="3187265" y="5272695"/>
                    <a:chExt cx="1498294" cy="627430"/>
                  </a:xfrm>
                </p:grpSpPr>
                <p:cxnSp>
                  <p:nvCxnSpPr>
                    <p:cNvPr id="17" name="Straight Connector 16"/>
                    <p:cNvCxnSpPr/>
                    <p:nvPr/>
                  </p:nvCxnSpPr>
                  <p:spPr>
                    <a:xfrm>
                      <a:off x="3187265" y="5593129"/>
                      <a:ext cx="76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94272" y="5272695"/>
                      <a:ext cx="1191287" cy="627430"/>
                    </a:xfrm>
                    <a:prstGeom prst="rect">
                      <a:avLst/>
                    </a:prstGeom>
                    <a:noFill/>
                    <a:ln>
                      <a:noFill/>
                    </a:ln>
                  </p:spPr>
                  <p:txBody>
                    <a:bodyPr wrap="none" rtlCol="0">
                      <a:spAutoFit/>
                    </a:bodyPr>
                    <a:lstStyle/>
                    <a:p>
                      <a:r>
                        <a:rPr lang="en-US" sz="1200" baseline="30000" dirty="0" smtClean="0">
                          <a:solidFill>
                            <a:schemeClr val="tx2">
                              <a:lumMod val="60000"/>
                              <a:lumOff val="40000"/>
                            </a:schemeClr>
                          </a:solidFill>
                        </a:rPr>
                        <a:t>21</a:t>
                      </a:r>
                      <a:r>
                        <a:rPr lang="en-US" sz="1200" dirty="0" smtClean="0">
                          <a:solidFill>
                            <a:schemeClr val="tx2">
                              <a:lumMod val="60000"/>
                              <a:lumOff val="40000"/>
                            </a:schemeClr>
                          </a:solidFill>
                        </a:rPr>
                        <a:t>Ne+</a:t>
                      </a:r>
                      <a:r>
                        <a:rPr lang="en-US" sz="1200" dirty="0" smtClean="0">
                          <a:solidFill>
                            <a:schemeClr val="tx2">
                              <a:lumMod val="60000"/>
                              <a:lumOff val="40000"/>
                            </a:schemeClr>
                          </a:solidFill>
                          <a:sym typeface="Symbol"/>
                        </a:rPr>
                        <a:t>n</a:t>
                      </a:r>
                    </a:p>
                    <a:p>
                      <a:r>
                        <a:rPr lang="en-US" sz="1200" dirty="0" smtClean="0">
                          <a:solidFill>
                            <a:schemeClr val="tx2">
                              <a:lumMod val="60000"/>
                              <a:lumOff val="40000"/>
                            </a:schemeClr>
                          </a:solidFill>
                        </a:rPr>
                        <a:t>10.37 MeV</a:t>
                      </a:r>
                      <a:endParaRPr lang="en-US" sz="1200" dirty="0">
                        <a:solidFill>
                          <a:schemeClr val="tx2">
                            <a:lumMod val="60000"/>
                            <a:lumOff val="40000"/>
                          </a:schemeClr>
                        </a:solidFill>
                      </a:endParaRPr>
                    </a:p>
                  </p:txBody>
                </p:sp>
              </p:grpSp>
              <p:grpSp>
                <p:nvGrpSpPr>
                  <p:cNvPr id="12" name="Group 11"/>
                  <p:cNvGrpSpPr/>
                  <p:nvPr/>
                </p:nvGrpSpPr>
                <p:grpSpPr>
                  <a:xfrm>
                    <a:off x="739698" y="1334430"/>
                    <a:ext cx="2384756" cy="390292"/>
                    <a:chOff x="3810001" y="271347"/>
                    <a:chExt cx="2384756" cy="390292"/>
                  </a:xfrm>
                </p:grpSpPr>
                <p:pic>
                  <p:nvPicPr>
                    <p:cNvPr id="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34" b="88002"/>
                    <a:stretch/>
                  </p:blipFill>
                  <p:spPr bwMode="auto">
                    <a:xfrm>
                      <a:off x="3810001" y="297366"/>
                      <a:ext cx="2384756" cy="34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5744736" y="271347"/>
                      <a:ext cx="436756" cy="390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6"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13" r="52468"/>
                <a:stretch/>
              </p:blipFill>
              <p:spPr bwMode="auto">
                <a:xfrm>
                  <a:off x="787267" y="5181600"/>
                  <a:ext cx="1138177" cy="371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73"/>
                <a:stretch/>
              </p:blipFill>
              <p:spPr bwMode="auto">
                <a:xfrm>
                  <a:off x="1739590" y="5129116"/>
                  <a:ext cx="1125087" cy="378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0" y="5738647"/>
                <a:ext cx="1048485" cy="461665"/>
                <a:chOff x="3621232" y="5593128"/>
                <a:chExt cx="1048485" cy="461665"/>
              </a:xfrm>
            </p:grpSpPr>
            <p:cxnSp>
              <p:nvCxnSpPr>
                <p:cNvPr id="20" name="Straight Connector 19"/>
                <p:cNvCxnSpPr/>
                <p:nvPr/>
              </p:nvCxnSpPr>
              <p:spPr>
                <a:xfrm>
                  <a:off x="3907717" y="5823960"/>
                  <a:ext cx="762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21232" y="5593128"/>
                  <a:ext cx="788999" cy="461665"/>
                </a:xfrm>
                <a:prstGeom prst="rect">
                  <a:avLst/>
                </a:prstGeom>
                <a:noFill/>
              </p:spPr>
              <p:txBody>
                <a:bodyPr wrap="none" rtlCol="0">
                  <a:spAutoFit/>
                </a:bodyPr>
                <a:lstStyle/>
                <a:p>
                  <a:r>
                    <a:rPr lang="en-US" sz="1200" baseline="30000" dirty="0" smtClean="0">
                      <a:solidFill>
                        <a:schemeClr val="tx2">
                          <a:lumMod val="60000"/>
                          <a:lumOff val="40000"/>
                        </a:schemeClr>
                      </a:solidFill>
                    </a:rPr>
                    <a:t>21</a:t>
                  </a:r>
                  <a:r>
                    <a:rPr lang="en-US" sz="1200" dirty="0" smtClean="0">
                      <a:solidFill>
                        <a:schemeClr val="tx2">
                          <a:lumMod val="60000"/>
                          <a:lumOff val="40000"/>
                        </a:schemeClr>
                      </a:solidFill>
                    </a:rPr>
                    <a:t>Na+</a:t>
                  </a:r>
                  <a:r>
                    <a:rPr lang="en-US" sz="1200" dirty="0">
                      <a:solidFill>
                        <a:schemeClr val="tx2">
                          <a:lumMod val="60000"/>
                          <a:lumOff val="40000"/>
                        </a:schemeClr>
                      </a:solidFill>
                      <a:sym typeface="Symbol"/>
                    </a:rPr>
                    <a:t>p</a:t>
                  </a:r>
                  <a:endParaRPr lang="en-US" sz="1200" dirty="0" smtClean="0">
                    <a:solidFill>
                      <a:schemeClr val="tx2">
                        <a:lumMod val="60000"/>
                        <a:lumOff val="40000"/>
                      </a:schemeClr>
                    </a:solidFill>
                    <a:sym typeface="Symbol"/>
                  </a:endParaRPr>
                </a:p>
                <a:p>
                  <a:r>
                    <a:rPr lang="en-US" sz="1200" dirty="0" smtClean="0">
                      <a:solidFill>
                        <a:schemeClr val="tx2">
                          <a:lumMod val="60000"/>
                          <a:lumOff val="40000"/>
                        </a:schemeClr>
                      </a:solidFill>
                    </a:rPr>
                    <a:t>5.54 MeV</a:t>
                  </a:r>
                  <a:endParaRPr lang="en-US" sz="1200" dirty="0">
                    <a:solidFill>
                      <a:schemeClr val="tx2">
                        <a:lumMod val="60000"/>
                        <a:lumOff val="40000"/>
                      </a:schemeClr>
                    </a:solidFill>
                  </a:endParaRPr>
                </a:p>
              </p:txBody>
            </p:sp>
          </p:grpSp>
          <p:pic>
            <p:nvPicPr>
              <p:cNvPr id="2058"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r="58903"/>
              <a:stretch/>
            </p:blipFill>
            <p:spPr bwMode="auto">
              <a:xfrm>
                <a:off x="748359" y="6618989"/>
                <a:ext cx="816836" cy="23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68112" t="1" b="-24999"/>
              <a:stretch/>
            </p:blipFill>
            <p:spPr bwMode="auto">
              <a:xfrm>
                <a:off x="1522621" y="6618989"/>
                <a:ext cx="633788" cy="29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Oval 23"/>
            <p:cNvSpPr/>
            <p:nvPr/>
          </p:nvSpPr>
          <p:spPr>
            <a:xfrm>
              <a:off x="664535" y="1869055"/>
              <a:ext cx="1085115" cy="21336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90960" y="777015"/>
              <a:ext cx="1085115" cy="1835976"/>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849405" y="5444930"/>
            <a:ext cx="3456395" cy="1323439"/>
          </a:xfrm>
          <a:prstGeom prst="rect">
            <a:avLst/>
          </a:prstGeom>
          <a:noFill/>
        </p:spPr>
        <p:txBody>
          <a:bodyPr wrap="none" rtlCol="0">
            <a:spAutoFit/>
          </a:bodyPr>
          <a:lstStyle/>
          <a:p>
            <a:r>
              <a:rPr lang="en-US" sz="2000" baseline="30000" dirty="0" smtClean="0"/>
              <a:t>22</a:t>
            </a:r>
            <a:r>
              <a:rPr lang="en-US" sz="2000" dirty="0" smtClean="0"/>
              <a:t>Ne+</a:t>
            </a:r>
            <a:r>
              <a:rPr lang="en-US" sz="2000" dirty="0" smtClean="0">
                <a:sym typeface="Symbol"/>
              </a:rPr>
              <a:t>→</a:t>
            </a:r>
            <a:r>
              <a:rPr lang="en-US" sz="2000" baseline="30000" dirty="0" smtClean="0"/>
              <a:t>26</a:t>
            </a:r>
            <a:r>
              <a:rPr lang="en-US" sz="2000" dirty="0" smtClean="0"/>
              <a:t>Mg    	</a:t>
            </a:r>
            <a:r>
              <a:rPr lang="en-US" sz="2000" baseline="30000" dirty="0" smtClean="0"/>
              <a:t>22</a:t>
            </a:r>
            <a:r>
              <a:rPr lang="en-US" sz="2000" dirty="0" smtClean="0"/>
              <a:t>Mg+</a:t>
            </a:r>
            <a:r>
              <a:rPr lang="en-US" sz="2000" dirty="0">
                <a:sym typeface="Symbol"/>
              </a:rPr>
              <a:t>→</a:t>
            </a:r>
            <a:r>
              <a:rPr lang="en-US" sz="2000" baseline="30000" dirty="0" smtClean="0"/>
              <a:t>26</a:t>
            </a:r>
            <a:r>
              <a:rPr lang="en-US" sz="2000" dirty="0" smtClean="0"/>
              <a:t>Si</a:t>
            </a:r>
            <a:endParaRPr lang="en-US" sz="2000" dirty="0"/>
          </a:p>
          <a:p>
            <a:r>
              <a:rPr lang="en-US" sz="2000" baseline="30000" dirty="0" smtClean="0"/>
              <a:t>26</a:t>
            </a:r>
            <a:r>
              <a:rPr lang="en-US" sz="2000" dirty="0" smtClean="0"/>
              <a:t>Mg+</a:t>
            </a:r>
            <a:r>
              <a:rPr lang="en-US" sz="2000" dirty="0" smtClean="0">
                <a:sym typeface="Symbol"/>
              </a:rPr>
              <a:t>→</a:t>
            </a:r>
            <a:r>
              <a:rPr lang="en-US" sz="2000" baseline="30000" dirty="0" smtClean="0">
                <a:sym typeface="Symbol"/>
              </a:rPr>
              <a:t>30</a:t>
            </a:r>
            <a:r>
              <a:rPr lang="en-US" sz="2000" dirty="0" smtClean="0">
                <a:sym typeface="Symbol"/>
              </a:rPr>
              <a:t>Si</a:t>
            </a:r>
            <a:r>
              <a:rPr lang="en-US" sz="2000" dirty="0" smtClean="0"/>
              <a:t>       	</a:t>
            </a:r>
            <a:r>
              <a:rPr lang="en-US" sz="2000" baseline="30000" dirty="0" smtClean="0"/>
              <a:t>26</a:t>
            </a:r>
            <a:r>
              <a:rPr lang="en-US" sz="2000" dirty="0" smtClean="0"/>
              <a:t>Si+</a:t>
            </a:r>
            <a:r>
              <a:rPr lang="en-US" sz="2000" dirty="0" smtClean="0">
                <a:sym typeface="Symbol"/>
              </a:rPr>
              <a:t>→</a:t>
            </a:r>
            <a:r>
              <a:rPr lang="en-US" sz="2000" baseline="30000" dirty="0" smtClean="0">
                <a:sym typeface="Symbol"/>
              </a:rPr>
              <a:t>30</a:t>
            </a:r>
            <a:r>
              <a:rPr lang="en-US" sz="2000" dirty="0" smtClean="0"/>
              <a:t>S</a:t>
            </a:r>
            <a:endParaRPr lang="en-US" sz="2000" dirty="0"/>
          </a:p>
          <a:p>
            <a:r>
              <a:rPr lang="en-US" sz="2000" baseline="30000" dirty="0" smtClean="0"/>
              <a:t>30</a:t>
            </a:r>
            <a:r>
              <a:rPr lang="en-US" sz="2000" dirty="0" smtClean="0"/>
              <a:t>Si+</a:t>
            </a:r>
            <a:r>
              <a:rPr lang="en-US" sz="2000" dirty="0" smtClean="0">
                <a:sym typeface="Symbol"/>
              </a:rPr>
              <a:t>→</a:t>
            </a:r>
            <a:r>
              <a:rPr lang="en-US" sz="2000" baseline="30000" dirty="0" smtClean="0">
                <a:sym typeface="Symbol"/>
              </a:rPr>
              <a:t>34</a:t>
            </a:r>
            <a:r>
              <a:rPr lang="en-US" sz="2000" dirty="0">
                <a:sym typeface="Symbol"/>
              </a:rPr>
              <a:t>S</a:t>
            </a:r>
            <a:r>
              <a:rPr lang="en-US" sz="2000" dirty="0" smtClean="0"/>
              <a:t>         	</a:t>
            </a:r>
            <a:r>
              <a:rPr lang="en-US" sz="2000" baseline="30000" dirty="0" smtClean="0"/>
              <a:t>30</a:t>
            </a:r>
            <a:r>
              <a:rPr lang="en-US" sz="2000" dirty="0" smtClean="0"/>
              <a:t>S+</a:t>
            </a:r>
            <a:r>
              <a:rPr lang="en-US" sz="2000" dirty="0" smtClean="0">
                <a:sym typeface="Symbol"/>
              </a:rPr>
              <a:t>→</a:t>
            </a:r>
            <a:r>
              <a:rPr lang="en-US" sz="2000" baseline="30000" dirty="0" smtClean="0">
                <a:sym typeface="Symbol"/>
              </a:rPr>
              <a:t>34</a:t>
            </a:r>
            <a:r>
              <a:rPr lang="en-US" sz="2000" dirty="0" smtClean="0">
                <a:sym typeface="Symbol"/>
              </a:rPr>
              <a:t>Ar</a:t>
            </a:r>
          </a:p>
          <a:p>
            <a:r>
              <a:rPr lang="en-US" sz="2000" baseline="30000" dirty="0" smtClean="0"/>
              <a:t>34</a:t>
            </a:r>
            <a:r>
              <a:rPr lang="en-US" sz="2000" dirty="0"/>
              <a:t>S</a:t>
            </a:r>
            <a:r>
              <a:rPr lang="en-US" sz="2000" dirty="0" smtClean="0"/>
              <a:t>+</a:t>
            </a:r>
            <a:r>
              <a:rPr lang="en-US" sz="2000" dirty="0" smtClean="0">
                <a:sym typeface="Symbol"/>
              </a:rPr>
              <a:t>→</a:t>
            </a:r>
            <a:r>
              <a:rPr lang="en-US" sz="2000" baseline="30000" dirty="0" smtClean="0">
                <a:sym typeface="Symbol"/>
              </a:rPr>
              <a:t>38</a:t>
            </a:r>
            <a:r>
              <a:rPr lang="en-US" sz="2000" dirty="0" smtClean="0">
                <a:sym typeface="Symbol"/>
              </a:rPr>
              <a:t>Ar</a:t>
            </a:r>
            <a:r>
              <a:rPr lang="en-US" sz="2000" dirty="0" smtClean="0"/>
              <a:t>        	</a:t>
            </a:r>
            <a:r>
              <a:rPr lang="en-US" sz="2000" baseline="30000" dirty="0" smtClean="0"/>
              <a:t>34</a:t>
            </a:r>
            <a:r>
              <a:rPr lang="en-US" sz="2000" dirty="0" smtClean="0"/>
              <a:t>Ar+</a:t>
            </a:r>
            <a:r>
              <a:rPr lang="en-US" sz="2000" dirty="0" smtClean="0">
                <a:sym typeface="Symbol"/>
              </a:rPr>
              <a:t>→</a:t>
            </a:r>
            <a:r>
              <a:rPr lang="en-US" sz="2000" baseline="30000" dirty="0" smtClean="0">
                <a:sym typeface="Symbol"/>
              </a:rPr>
              <a:t>38</a:t>
            </a:r>
            <a:r>
              <a:rPr lang="en-US" sz="2000" dirty="0" smtClean="0">
                <a:sym typeface="Symbol"/>
              </a:rPr>
              <a:t>Ca </a:t>
            </a:r>
            <a:endParaRPr lang="en-US" sz="2000" dirty="0"/>
          </a:p>
        </p:txBody>
      </p:sp>
      <p:grpSp>
        <p:nvGrpSpPr>
          <p:cNvPr id="29" name="Group 28"/>
          <p:cNvGrpSpPr/>
          <p:nvPr/>
        </p:nvGrpSpPr>
        <p:grpSpPr>
          <a:xfrm>
            <a:off x="3962400" y="981161"/>
            <a:ext cx="4507571" cy="4316918"/>
            <a:chOff x="4247376" y="981161"/>
            <a:chExt cx="3993995" cy="4316918"/>
          </a:xfrm>
        </p:grpSpPr>
        <p:grpSp>
          <p:nvGrpSpPr>
            <p:cNvPr id="27" name="Group 26"/>
            <p:cNvGrpSpPr/>
            <p:nvPr/>
          </p:nvGrpSpPr>
          <p:grpSpPr>
            <a:xfrm>
              <a:off x="4247376" y="981161"/>
              <a:ext cx="3993995" cy="4316918"/>
              <a:chOff x="4337824" y="1025912"/>
              <a:chExt cx="3389971" cy="3711534"/>
            </a:xfrm>
          </p:grpSpPr>
          <p:pic>
            <p:nvPicPr>
              <p:cNvPr id="3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3329" t="42976" r="19423" b="1815"/>
              <a:stretch/>
            </p:blipFill>
            <p:spPr bwMode="auto">
              <a:xfrm>
                <a:off x="4637709" y="1025912"/>
                <a:ext cx="3090086" cy="163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7824" y="2343033"/>
                <a:ext cx="3387318" cy="239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p:nvGrpSpPr>
            <p:grpSpPr>
              <a:xfrm>
                <a:off x="4493468" y="1029894"/>
                <a:ext cx="3234327" cy="1376130"/>
                <a:chOff x="4493468" y="1029894"/>
                <a:chExt cx="3234327" cy="1376130"/>
              </a:xfrm>
            </p:grpSpPr>
            <p:pic>
              <p:nvPicPr>
                <p:cNvPr id="3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622" t="41481" r="87874" b="8775"/>
                <a:stretch/>
              </p:blipFill>
              <p:spPr bwMode="auto">
                <a:xfrm>
                  <a:off x="4493468" y="1029894"/>
                  <a:ext cx="301083" cy="137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28117" y="1070517"/>
                  <a:ext cx="2999678" cy="1260088"/>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86258" y="1217915"/>
                  <a:ext cx="409942" cy="306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6553200" y="1187442"/>
              <a:ext cx="1197764" cy="307777"/>
            </a:xfrm>
            <a:prstGeom prst="rect">
              <a:avLst/>
            </a:prstGeom>
            <a:noFill/>
          </p:spPr>
          <p:txBody>
            <a:bodyPr wrap="none" rtlCol="0">
              <a:spAutoFit/>
            </a:bodyPr>
            <a:lstStyle/>
            <a:p>
              <a:r>
                <a:rPr lang="en-US" sz="1400" baseline="30000" dirty="0" smtClean="0"/>
                <a:t>18</a:t>
              </a:r>
              <a:r>
                <a:rPr lang="en-US" sz="1400" dirty="0" smtClean="0"/>
                <a:t>Ne(</a:t>
              </a:r>
              <a:r>
                <a:rPr lang="en-US" sz="1400" dirty="0" smtClean="0">
                  <a:sym typeface="Symbol"/>
                </a:rPr>
                <a:t>,p)</a:t>
              </a:r>
              <a:r>
                <a:rPr lang="en-US" sz="1400" baseline="30000" dirty="0" smtClean="0">
                  <a:sym typeface="Symbol"/>
                </a:rPr>
                <a:t>21</a:t>
              </a:r>
              <a:r>
                <a:rPr lang="en-US" sz="1400" dirty="0" smtClean="0">
                  <a:sym typeface="Symbol"/>
                </a:rPr>
                <a:t>Na</a:t>
              </a:r>
              <a:endParaRPr lang="en-US" sz="1400" dirty="0"/>
            </a:p>
          </p:txBody>
        </p:sp>
      </p:grpSp>
      <p:pic>
        <p:nvPicPr>
          <p:cNvPr id="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8954" y="777015"/>
            <a:ext cx="4671646" cy="474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362199" y="3982674"/>
            <a:ext cx="2057401" cy="1169551"/>
          </a:xfrm>
          <a:prstGeom prst="rect">
            <a:avLst/>
          </a:prstGeom>
          <a:noFill/>
        </p:spPr>
        <p:txBody>
          <a:bodyPr wrap="square" rtlCol="0">
            <a:spAutoFit/>
          </a:bodyPr>
          <a:lstStyle/>
          <a:p>
            <a:r>
              <a:rPr lang="en-US" sz="1400" dirty="0" smtClean="0"/>
              <a:t>D. </a:t>
            </a:r>
            <a:r>
              <a:rPr lang="en-US" sz="1400" dirty="0" err="1" smtClean="0"/>
              <a:t>Kurath</a:t>
            </a:r>
            <a:r>
              <a:rPr lang="en-US" sz="1400" dirty="0" smtClean="0"/>
              <a:t>, I. Towner </a:t>
            </a:r>
            <a:r>
              <a:rPr lang="en-US" sz="1400" dirty="0" err="1" smtClean="0"/>
              <a:t>Nucl</a:t>
            </a:r>
            <a:r>
              <a:rPr lang="en-US" sz="1400" dirty="0" smtClean="0"/>
              <a:t>. Phys. A222 (1974) 1</a:t>
            </a:r>
          </a:p>
          <a:p>
            <a:endParaRPr lang="en-US" sz="1400" dirty="0"/>
          </a:p>
          <a:p>
            <a:r>
              <a:rPr lang="en-US" sz="1400" dirty="0" smtClean="0"/>
              <a:t>R. N. Boyd et al. Phys. </a:t>
            </a:r>
            <a:r>
              <a:rPr lang="en-US" sz="1400" dirty="0"/>
              <a:t>R</a:t>
            </a:r>
            <a:r>
              <a:rPr lang="en-US" sz="1400" dirty="0" smtClean="0"/>
              <a:t>ev. C 14 (1976) 4</a:t>
            </a:r>
            <a:endParaRPr lang="en-US" sz="1400" dirty="0"/>
          </a:p>
        </p:txBody>
      </p:sp>
      <p:sp>
        <p:nvSpPr>
          <p:cNvPr id="7169" name="TextBox 7168"/>
          <p:cNvSpPr txBox="1"/>
          <p:nvPr/>
        </p:nvSpPr>
        <p:spPr>
          <a:xfrm>
            <a:off x="2181221" y="5310064"/>
            <a:ext cx="2466979" cy="923330"/>
          </a:xfrm>
          <a:prstGeom prst="rect">
            <a:avLst/>
          </a:prstGeom>
          <a:noFill/>
        </p:spPr>
        <p:txBody>
          <a:bodyPr wrap="square" rtlCol="0">
            <a:spAutoFit/>
          </a:bodyPr>
          <a:lstStyle/>
          <a:p>
            <a:r>
              <a:rPr lang="en-US" dirty="0" smtClean="0"/>
              <a:t>Close correlation between two-nucleon transfer and  </a:t>
            </a:r>
            <a:r>
              <a:rPr lang="en-US" dirty="0" smtClean="0">
                <a:sym typeface="Symbol"/>
              </a:rPr>
              <a:t> </a:t>
            </a:r>
            <a:r>
              <a:rPr lang="en-US" dirty="0" smtClean="0"/>
              <a:t>transfer!</a:t>
            </a:r>
            <a:endParaRPr lang="en-US" dirty="0"/>
          </a:p>
        </p:txBody>
      </p:sp>
    </p:spTree>
    <p:extLst>
      <p:ext uri="{BB962C8B-B14F-4D97-AF65-F5344CB8AC3E}">
        <p14:creationId xmlns:p14="http://schemas.microsoft.com/office/powerpoint/2010/main" val="25354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22</a:t>
            </a:r>
            <a:r>
              <a:rPr lang="en-US" dirty="0" smtClean="0"/>
              <a:t>Ne(</a:t>
            </a:r>
            <a:r>
              <a:rPr lang="en-US" dirty="0" smtClean="0">
                <a:sym typeface="Symbol"/>
              </a:rPr>
              <a:t>,), </a:t>
            </a:r>
            <a:r>
              <a:rPr lang="en-US" baseline="30000" dirty="0" smtClean="0">
                <a:sym typeface="Symbol"/>
              </a:rPr>
              <a:t>22</a:t>
            </a:r>
            <a:r>
              <a:rPr lang="en-US" dirty="0" smtClean="0">
                <a:sym typeface="Symbol"/>
              </a:rPr>
              <a:t>Ne(,n)</a:t>
            </a:r>
            <a:endParaRPr lang="en-US" dirty="0"/>
          </a:p>
        </p:txBody>
      </p:sp>
      <p:grpSp>
        <p:nvGrpSpPr>
          <p:cNvPr id="11" name="Group 13"/>
          <p:cNvGrpSpPr>
            <a:grpSpLocks/>
          </p:cNvGrpSpPr>
          <p:nvPr/>
        </p:nvGrpSpPr>
        <p:grpSpPr bwMode="auto">
          <a:xfrm>
            <a:off x="609600" y="2167038"/>
            <a:ext cx="3008422" cy="4481412"/>
            <a:chOff x="611" y="1200"/>
            <a:chExt cx="2201" cy="3120"/>
          </a:xfrm>
        </p:grpSpPr>
        <p:pic>
          <p:nvPicPr>
            <p:cNvPr id="12" name="Picture 14"/>
            <p:cNvPicPr>
              <a:picLocks noChangeAspect="1" noChangeArrowheads="1"/>
            </p:cNvPicPr>
            <p:nvPr/>
          </p:nvPicPr>
          <p:blipFill>
            <a:blip r:embed="rId2" cstate="print"/>
            <a:srcRect/>
            <a:stretch>
              <a:fillRect/>
            </a:stretch>
          </p:blipFill>
          <p:spPr bwMode="auto">
            <a:xfrm>
              <a:off x="611" y="1200"/>
              <a:ext cx="2201" cy="3120"/>
            </a:xfrm>
            <a:prstGeom prst="rect">
              <a:avLst/>
            </a:prstGeom>
            <a:noFill/>
            <a:ln w="9525">
              <a:noFill/>
              <a:miter lim="800000"/>
              <a:headEnd/>
              <a:tailEnd/>
            </a:ln>
          </p:spPr>
        </p:pic>
        <p:sp>
          <p:nvSpPr>
            <p:cNvPr id="13" name="Line 15"/>
            <p:cNvSpPr>
              <a:spLocks noChangeShapeType="1"/>
            </p:cNvSpPr>
            <p:nvPr/>
          </p:nvSpPr>
          <p:spPr bwMode="auto">
            <a:xfrm flipV="1">
              <a:off x="1596" y="2372"/>
              <a:ext cx="340" cy="0"/>
            </a:xfrm>
            <a:prstGeom prst="line">
              <a:avLst/>
            </a:prstGeom>
            <a:noFill/>
            <a:ln w="19050">
              <a:solidFill>
                <a:srgbClr val="CC0000"/>
              </a:solidFill>
              <a:round/>
              <a:headEnd/>
              <a:tailEnd/>
            </a:ln>
          </p:spPr>
          <p:txBody>
            <a:bodyPr/>
            <a:lstStyle/>
            <a:p>
              <a:endParaRPr lang="en-US">
                <a:latin typeface="Calibri Light" panose="020F0302020204030204" pitchFamily="34" charset="0"/>
              </a:endParaRPr>
            </a:p>
          </p:txBody>
        </p:sp>
      </p:grpSp>
      <p:sp>
        <p:nvSpPr>
          <p:cNvPr id="14" name="TextBox 13"/>
          <p:cNvSpPr txBox="1"/>
          <p:nvPr/>
        </p:nvSpPr>
        <p:spPr>
          <a:xfrm>
            <a:off x="228600" y="1244262"/>
            <a:ext cx="8458200" cy="923330"/>
          </a:xfrm>
          <a:prstGeom prst="rect">
            <a:avLst/>
          </a:prstGeom>
          <a:noFill/>
        </p:spPr>
        <p:txBody>
          <a:bodyPr wrap="square" rtlCol="0">
            <a:spAutoFit/>
          </a:bodyPr>
          <a:lstStyle/>
          <a:p>
            <a:r>
              <a:rPr lang="en-US" dirty="0" smtClean="0">
                <a:latin typeface="Calibri Light" panose="020F0302020204030204" pitchFamily="34" charset="0"/>
              </a:rPr>
              <a:t>The main nucleosynthesis product of stellar hydrogen burning besides </a:t>
            </a:r>
            <a:r>
              <a:rPr lang="en-US" baseline="30000" dirty="0" smtClean="0">
                <a:latin typeface="Calibri Light" panose="020F0302020204030204" pitchFamily="34" charset="0"/>
              </a:rPr>
              <a:t>4</a:t>
            </a:r>
            <a:r>
              <a:rPr lang="en-US" dirty="0" smtClean="0">
                <a:latin typeface="Calibri Light" panose="020F0302020204030204" pitchFamily="34" charset="0"/>
              </a:rPr>
              <a:t>He is </a:t>
            </a:r>
            <a:r>
              <a:rPr lang="en-US" baseline="30000" dirty="0" smtClean="0">
                <a:latin typeface="Calibri Light" panose="020F0302020204030204" pitchFamily="34" charset="0"/>
              </a:rPr>
              <a:t>14</a:t>
            </a:r>
            <a:r>
              <a:rPr lang="en-US" dirty="0" smtClean="0">
                <a:latin typeface="Calibri Light" panose="020F0302020204030204" pitchFamily="34" charset="0"/>
              </a:rPr>
              <a:t>N which is rapidly  converted to </a:t>
            </a:r>
            <a:r>
              <a:rPr lang="en-US" baseline="30000" dirty="0" smtClean="0">
                <a:latin typeface="Calibri Light" panose="020F0302020204030204" pitchFamily="34" charset="0"/>
              </a:rPr>
              <a:t>22</a:t>
            </a:r>
            <a:r>
              <a:rPr lang="en-US" dirty="0" smtClean="0">
                <a:latin typeface="Calibri Light" panose="020F0302020204030204" pitchFamily="34" charset="0"/>
              </a:rPr>
              <a:t>Ne by </a:t>
            </a:r>
            <a:r>
              <a:rPr lang="en-US" baseline="30000" dirty="0" smtClean="0">
                <a:latin typeface="Calibri Light" panose="020F0302020204030204" pitchFamily="34" charset="0"/>
              </a:rPr>
              <a:t>14</a:t>
            </a:r>
            <a:r>
              <a:rPr lang="en-US" dirty="0" smtClean="0">
                <a:latin typeface="Calibri Light" panose="020F0302020204030204" pitchFamily="34" charset="0"/>
              </a:rPr>
              <a:t>N(</a:t>
            </a:r>
            <a:r>
              <a:rPr lang="el-GR" dirty="0" smtClean="0">
                <a:latin typeface="Calibri Light" panose="020F0302020204030204" pitchFamily="34" charset="0"/>
                <a:cs typeface="Times New Roman"/>
              </a:rPr>
              <a:t>α</a:t>
            </a:r>
            <a:r>
              <a:rPr lang="en-US" dirty="0" smtClean="0">
                <a:latin typeface="Calibri Light" panose="020F0302020204030204" pitchFamily="34" charset="0"/>
                <a:cs typeface="Times New Roman"/>
              </a:rPr>
              <a:t>,</a:t>
            </a:r>
            <a:r>
              <a:rPr lang="el-GR" dirty="0" smtClean="0">
                <a:latin typeface="Calibri Light" panose="020F0302020204030204" pitchFamily="34" charset="0"/>
                <a:cs typeface="Times New Roman"/>
                <a:sym typeface="Symbol"/>
              </a:rPr>
              <a:t></a:t>
            </a:r>
            <a:r>
              <a:rPr lang="en-US" dirty="0" smtClean="0">
                <a:latin typeface="Calibri Light" panose="020F0302020204030204" pitchFamily="34" charset="0"/>
                <a:cs typeface="Times New Roman"/>
                <a:sym typeface="Symbol"/>
              </a:rPr>
              <a:t>)</a:t>
            </a:r>
            <a:r>
              <a:rPr lang="en-US" baseline="30000" dirty="0" smtClean="0">
                <a:latin typeface="Calibri Light" panose="020F0302020204030204" pitchFamily="34" charset="0"/>
                <a:cs typeface="Times New Roman"/>
                <a:sym typeface="Symbol"/>
              </a:rPr>
              <a:t>18</a:t>
            </a:r>
            <a:r>
              <a:rPr lang="en-US" dirty="0" smtClean="0">
                <a:latin typeface="Calibri Light" panose="020F0302020204030204" pitchFamily="34" charset="0"/>
                <a:cs typeface="Times New Roman"/>
                <a:sym typeface="Symbol"/>
              </a:rPr>
              <a:t>F(</a:t>
            </a:r>
            <a:r>
              <a:rPr lang="el-GR" dirty="0" smtClean="0">
                <a:latin typeface="Calibri Light" panose="020F0302020204030204" pitchFamily="34" charset="0"/>
                <a:cs typeface="Times New Roman"/>
                <a:sym typeface="Symbol"/>
              </a:rPr>
              <a:t></a:t>
            </a:r>
            <a:r>
              <a:rPr lang="en-US" baseline="30000" dirty="0" smtClean="0">
                <a:latin typeface="Calibri Light" panose="020F0302020204030204" pitchFamily="34" charset="0"/>
                <a:cs typeface="Times New Roman"/>
                <a:sym typeface="Symbol"/>
              </a:rPr>
              <a:t>+</a:t>
            </a:r>
            <a:r>
              <a:rPr lang="el-GR" dirty="0" smtClean="0">
                <a:latin typeface="Calibri Light" panose="020F0302020204030204" pitchFamily="34" charset="0"/>
                <a:cs typeface="Times New Roman"/>
                <a:sym typeface="Symbol"/>
              </a:rPr>
              <a:t></a:t>
            </a:r>
            <a:r>
              <a:rPr lang="en-US" dirty="0" smtClean="0">
                <a:latin typeface="Calibri Light" panose="020F0302020204030204" pitchFamily="34" charset="0"/>
                <a:cs typeface="Times New Roman"/>
                <a:sym typeface="Symbol"/>
              </a:rPr>
              <a:t>)</a:t>
            </a:r>
            <a:r>
              <a:rPr lang="en-US" baseline="30000" dirty="0" smtClean="0">
                <a:latin typeface="Calibri Light" panose="020F0302020204030204" pitchFamily="34" charset="0"/>
                <a:cs typeface="Times New Roman"/>
                <a:sym typeface="Symbol"/>
              </a:rPr>
              <a:t>18</a:t>
            </a:r>
            <a:r>
              <a:rPr lang="en-US" dirty="0" smtClean="0">
                <a:latin typeface="Calibri Light" panose="020F0302020204030204" pitchFamily="34" charset="0"/>
                <a:cs typeface="Times New Roman"/>
                <a:sym typeface="Symbol"/>
              </a:rPr>
              <a:t>O(</a:t>
            </a:r>
            <a:r>
              <a:rPr lang="el-GR" dirty="0" smtClean="0">
                <a:latin typeface="Calibri Light" panose="020F0302020204030204" pitchFamily="34" charset="0"/>
                <a:cs typeface="Times New Roman"/>
                <a:sym typeface="Symbol"/>
              </a:rPr>
              <a:t>α</a:t>
            </a:r>
            <a:r>
              <a:rPr lang="en-US" dirty="0" smtClean="0">
                <a:latin typeface="Calibri Light" panose="020F0302020204030204" pitchFamily="34" charset="0"/>
                <a:cs typeface="Times New Roman"/>
                <a:sym typeface="Symbol"/>
              </a:rPr>
              <a:t>,</a:t>
            </a:r>
            <a:r>
              <a:rPr lang="el-GR" dirty="0" smtClean="0">
                <a:latin typeface="Calibri Light" panose="020F0302020204030204" pitchFamily="34" charset="0"/>
                <a:cs typeface="Times New Roman"/>
                <a:sym typeface="Symbol"/>
              </a:rPr>
              <a:t></a:t>
            </a:r>
            <a:r>
              <a:rPr lang="en-US" dirty="0" smtClean="0">
                <a:latin typeface="Calibri Light" panose="020F0302020204030204" pitchFamily="34" charset="0"/>
                <a:cs typeface="Times New Roman"/>
                <a:sym typeface="Symbol"/>
              </a:rPr>
              <a:t>)</a:t>
            </a:r>
            <a:r>
              <a:rPr lang="en-US" baseline="30000" dirty="0" smtClean="0">
                <a:latin typeface="Calibri Light" panose="020F0302020204030204" pitchFamily="34" charset="0"/>
                <a:cs typeface="Times New Roman"/>
                <a:sym typeface="Symbol"/>
              </a:rPr>
              <a:t>22</a:t>
            </a:r>
            <a:r>
              <a:rPr lang="en-US" dirty="0" smtClean="0">
                <a:latin typeface="Calibri Light" panose="020F0302020204030204" pitchFamily="34" charset="0"/>
                <a:cs typeface="Times New Roman"/>
                <a:sym typeface="Symbol"/>
              </a:rPr>
              <a:t>Ne. The critical question is the strength of possible unobserved low-energy resonances in both reaction channels!</a:t>
            </a:r>
            <a:endParaRPr lang="en-US" dirty="0">
              <a:latin typeface="Calibri Light" panose="020F0302020204030204" pitchFamily="34" charset="0"/>
            </a:endParaRPr>
          </a:p>
        </p:txBody>
      </p:sp>
      <p:grpSp>
        <p:nvGrpSpPr>
          <p:cNvPr id="23" name="Group 22"/>
          <p:cNvGrpSpPr/>
          <p:nvPr/>
        </p:nvGrpSpPr>
        <p:grpSpPr>
          <a:xfrm>
            <a:off x="3886199" y="2214115"/>
            <a:ext cx="4000095" cy="4110485"/>
            <a:chOff x="5224119" y="1203323"/>
            <a:chExt cx="3998040" cy="4422924"/>
          </a:xfrm>
        </p:grpSpPr>
        <p:grpSp>
          <p:nvGrpSpPr>
            <p:cNvPr id="24" name="Group 23"/>
            <p:cNvGrpSpPr/>
            <p:nvPr/>
          </p:nvGrpSpPr>
          <p:grpSpPr>
            <a:xfrm>
              <a:off x="5224119" y="1203323"/>
              <a:ext cx="3998040" cy="4257973"/>
              <a:chOff x="4648200" y="1905001"/>
              <a:chExt cx="3813499" cy="3907464"/>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414" y="3886814"/>
                <a:ext cx="3776285" cy="192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09"/>
              <a:stretch/>
            </p:blipFill>
            <p:spPr bwMode="auto">
              <a:xfrm>
                <a:off x="4648200" y="1905001"/>
                <a:ext cx="3755027" cy="201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174858" y="2225321"/>
                <a:ext cx="1566454" cy="338554"/>
              </a:xfrm>
              <a:prstGeom prst="rect">
                <a:avLst/>
              </a:prstGeom>
              <a:noFill/>
            </p:spPr>
            <p:txBody>
              <a:bodyPr wrap="none" rtlCol="0">
                <a:spAutoFit/>
              </a:bodyPr>
              <a:lstStyle/>
              <a:p>
                <a:r>
                  <a:rPr lang="en-US" sz="1600" baseline="30000" dirty="0"/>
                  <a:t>26</a:t>
                </a:r>
                <a:r>
                  <a:rPr lang="en-US" sz="1600" dirty="0"/>
                  <a:t>Mg(</a:t>
                </a:r>
                <a:r>
                  <a:rPr lang="el-GR" sz="1600" dirty="0">
                    <a:cs typeface="Times New Roman"/>
                  </a:rPr>
                  <a:t>α</a:t>
                </a:r>
                <a:r>
                  <a:rPr lang="en-US" sz="1600" dirty="0">
                    <a:cs typeface="Times New Roman"/>
                  </a:rPr>
                  <a:t>,</a:t>
                </a:r>
                <a:r>
                  <a:rPr lang="el-GR" sz="1600" dirty="0">
                    <a:cs typeface="Times New Roman"/>
                  </a:rPr>
                  <a:t>α</a:t>
                </a:r>
                <a:r>
                  <a:rPr lang="en-US" sz="1600" dirty="0">
                    <a:cs typeface="Times New Roman"/>
                  </a:rPr>
                  <a:t>’)</a:t>
                </a:r>
                <a:r>
                  <a:rPr lang="en-US" sz="1600" baseline="30000" dirty="0">
                    <a:cs typeface="Times New Roman"/>
                  </a:rPr>
                  <a:t>26</a:t>
                </a:r>
                <a:r>
                  <a:rPr lang="en-US" sz="1600" dirty="0">
                    <a:cs typeface="Times New Roman"/>
                  </a:rPr>
                  <a:t>Mg*</a:t>
                </a:r>
                <a:endParaRPr lang="en-US" sz="1600" dirty="0"/>
              </a:p>
            </p:txBody>
          </p:sp>
          <p:sp>
            <p:nvSpPr>
              <p:cNvPr id="29" name="TextBox 28"/>
              <p:cNvSpPr txBox="1"/>
              <p:nvPr/>
            </p:nvSpPr>
            <p:spPr>
              <a:xfrm>
                <a:off x="6464337" y="4071067"/>
                <a:ext cx="1377300" cy="323165"/>
              </a:xfrm>
              <a:prstGeom prst="rect">
                <a:avLst/>
              </a:prstGeom>
              <a:noFill/>
            </p:spPr>
            <p:txBody>
              <a:bodyPr wrap="none" rtlCol="0">
                <a:spAutoFit/>
              </a:bodyPr>
              <a:lstStyle/>
              <a:p>
                <a:r>
                  <a:rPr lang="en-US" sz="1500" baseline="30000" dirty="0" smtClean="0">
                    <a:cs typeface="Times New Roman"/>
                  </a:rPr>
                  <a:t>22</a:t>
                </a:r>
                <a:r>
                  <a:rPr lang="en-US" sz="1500" dirty="0" smtClean="0">
                    <a:cs typeface="Times New Roman"/>
                  </a:rPr>
                  <a:t>Ne(</a:t>
                </a:r>
                <a:r>
                  <a:rPr lang="en-US" sz="1500" baseline="30000" dirty="0" smtClean="0">
                    <a:cs typeface="Times New Roman"/>
                  </a:rPr>
                  <a:t>6</a:t>
                </a:r>
                <a:r>
                  <a:rPr lang="en-US" sz="1500" dirty="0" smtClean="0">
                    <a:cs typeface="Times New Roman"/>
                  </a:rPr>
                  <a:t>Li,d)</a:t>
                </a:r>
                <a:r>
                  <a:rPr lang="en-US" sz="1500" baseline="30000" dirty="0" smtClean="0">
                    <a:cs typeface="Times New Roman"/>
                  </a:rPr>
                  <a:t>26</a:t>
                </a:r>
                <a:r>
                  <a:rPr lang="en-US" sz="1500" dirty="0" smtClean="0">
                    <a:cs typeface="Times New Roman"/>
                  </a:rPr>
                  <a:t>Mg</a:t>
                </a:r>
                <a:endParaRPr lang="en-US" sz="1500" dirty="0"/>
              </a:p>
            </p:txBody>
          </p:sp>
        </p:grpSp>
        <p:sp>
          <p:nvSpPr>
            <p:cNvPr id="25" name="Rectangle 24"/>
            <p:cNvSpPr/>
            <p:nvPr/>
          </p:nvSpPr>
          <p:spPr>
            <a:xfrm>
              <a:off x="5475072" y="5461296"/>
              <a:ext cx="3747087" cy="164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324162" y="6247950"/>
            <a:ext cx="5149871" cy="338554"/>
          </a:xfrm>
          <a:prstGeom prst="rect">
            <a:avLst/>
          </a:prstGeom>
          <a:noFill/>
        </p:spPr>
        <p:txBody>
          <a:bodyPr wrap="none" rtlCol="0">
            <a:spAutoFit/>
          </a:bodyPr>
          <a:lstStyle/>
          <a:p>
            <a:r>
              <a:rPr lang="en-US" sz="1600" dirty="0" smtClean="0"/>
              <a:t>R. </a:t>
            </a:r>
            <a:r>
              <a:rPr lang="en-US" sz="1600" dirty="0" err="1" smtClean="0"/>
              <a:t>Talwar</a:t>
            </a:r>
            <a:r>
              <a:rPr lang="en-US" sz="1600" dirty="0"/>
              <a:t> et al. Physical Review C, Volume </a:t>
            </a:r>
            <a:r>
              <a:rPr lang="en-US" sz="1600" dirty="0" smtClean="0"/>
              <a:t>93 (2016) 055803</a:t>
            </a:r>
            <a:endParaRPr lang="en-US" sz="1600" dirty="0"/>
          </a:p>
        </p:txBody>
      </p:sp>
    </p:spTree>
    <p:extLst>
      <p:ext uri="{BB962C8B-B14F-4D97-AF65-F5344CB8AC3E}">
        <p14:creationId xmlns:p14="http://schemas.microsoft.com/office/powerpoint/2010/main" val="2816759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low energy measurements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66" y="1295400"/>
            <a:ext cx="404902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1731"/>
          <a:stretch/>
        </p:blipFill>
        <p:spPr>
          <a:xfrm>
            <a:off x="609600" y="4648200"/>
            <a:ext cx="3816354" cy="1981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102" y="1464527"/>
            <a:ext cx="4142490" cy="2677226"/>
          </a:xfrm>
          <a:prstGeom prst="rect">
            <a:avLst/>
          </a:prstGeom>
        </p:spPr>
      </p:pic>
      <p:sp>
        <p:nvSpPr>
          <p:cNvPr id="3" name="TextBox 2"/>
          <p:cNvSpPr txBox="1"/>
          <p:nvPr/>
        </p:nvSpPr>
        <p:spPr>
          <a:xfrm>
            <a:off x="693885" y="6553200"/>
            <a:ext cx="3382080" cy="307777"/>
          </a:xfrm>
          <a:prstGeom prst="rect">
            <a:avLst/>
          </a:prstGeom>
          <a:noFill/>
        </p:spPr>
        <p:txBody>
          <a:bodyPr wrap="none" rtlCol="0">
            <a:spAutoFit/>
          </a:bodyPr>
          <a:lstStyle/>
          <a:p>
            <a:r>
              <a:rPr lang="en-US" sz="1400" dirty="0" smtClean="0"/>
              <a:t>D. Robertson et al. EPJWC 109 (2016) 09002</a:t>
            </a:r>
            <a:endParaRPr lang="en-US" sz="1400" dirty="0"/>
          </a:p>
        </p:txBody>
      </p:sp>
      <p:sp>
        <p:nvSpPr>
          <p:cNvPr id="11" name="TextBox 10"/>
          <p:cNvSpPr txBox="1"/>
          <p:nvPr/>
        </p:nvSpPr>
        <p:spPr>
          <a:xfrm>
            <a:off x="576076" y="4063425"/>
            <a:ext cx="3810001" cy="584775"/>
          </a:xfrm>
          <a:prstGeom prst="rect">
            <a:avLst/>
          </a:prstGeom>
          <a:noFill/>
        </p:spPr>
        <p:txBody>
          <a:bodyPr wrap="square" rtlCol="0">
            <a:spAutoFit/>
          </a:bodyPr>
          <a:lstStyle/>
          <a:p>
            <a:r>
              <a:rPr lang="en-US" sz="1600" dirty="0" smtClean="0">
                <a:solidFill>
                  <a:srgbClr val="FF0000"/>
                </a:solidFill>
              </a:rPr>
              <a:t>Resonances with comparable strength in </a:t>
            </a:r>
            <a:r>
              <a:rPr lang="en-US" sz="1600" dirty="0" smtClean="0">
                <a:solidFill>
                  <a:srgbClr val="FF0000"/>
                </a:solidFill>
                <a:sym typeface="Symbol"/>
              </a:rPr>
              <a:t> and n channel are dominated by  channel!</a:t>
            </a:r>
            <a:endParaRPr lang="en-US" sz="1600" dirty="0">
              <a:solidFill>
                <a:srgbClr val="FF0000"/>
              </a:solidFill>
            </a:endParaRPr>
          </a:p>
        </p:txBody>
      </p:sp>
      <p:pic>
        <p:nvPicPr>
          <p:cNvPr id="12" name="Picture 4" descr="Image result for st. george notre dame physics"/>
          <p:cNvPicPr>
            <a:picLocks noChangeAspect="1" noChangeArrowheads="1"/>
          </p:cNvPicPr>
          <p:nvPr/>
        </p:nvPicPr>
        <p:blipFill rotWithShape="1">
          <a:blip r:embed="rId5">
            <a:extLst>
              <a:ext uri="{28A0092B-C50C-407E-A947-70E740481C1C}">
                <a14:useLocalDpi xmlns:a14="http://schemas.microsoft.com/office/drawing/2010/main" val="0"/>
              </a:ext>
            </a:extLst>
          </a:blip>
          <a:srcRect l="21397" r="7737"/>
          <a:stretch/>
        </p:blipFill>
        <p:spPr bwMode="auto">
          <a:xfrm>
            <a:off x="4696331" y="4648200"/>
            <a:ext cx="4128261"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9750" y="4242369"/>
            <a:ext cx="4104842" cy="369332"/>
          </a:xfrm>
          <a:prstGeom prst="rect">
            <a:avLst/>
          </a:prstGeom>
          <a:noFill/>
        </p:spPr>
        <p:txBody>
          <a:bodyPr wrap="none" rtlCol="0">
            <a:spAutoFit/>
          </a:bodyPr>
          <a:lstStyle/>
          <a:p>
            <a:r>
              <a:rPr lang="en-US" dirty="0" smtClean="0"/>
              <a:t>Underground or inverse kinematic studies</a:t>
            </a:r>
            <a:endParaRPr lang="de-DE" dirty="0"/>
          </a:p>
        </p:txBody>
      </p:sp>
      <p:sp>
        <p:nvSpPr>
          <p:cNvPr id="13" name="TextBox 12"/>
          <p:cNvSpPr txBox="1"/>
          <p:nvPr/>
        </p:nvSpPr>
        <p:spPr>
          <a:xfrm>
            <a:off x="4876800" y="6553200"/>
            <a:ext cx="3732560" cy="307777"/>
          </a:xfrm>
          <a:prstGeom prst="rect">
            <a:avLst/>
          </a:prstGeom>
          <a:noFill/>
        </p:spPr>
        <p:txBody>
          <a:bodyPr wrap="none" rtlCol="0">
            <a:spAutoFit/>
          </a:bodyPr>
          <a:lstStyle/>
          <a:p>
            <a:r>
              <a:rPr lang="en-US" sz="1400" dirty="0" smtClean="0"/>
              <a:t>Z. </a:t>
            </a:r>
            <a:r>
              <a:rPr lang="en-US" sz="1400" dirty="0" err="1" smtClean="0"/>
              <a:t>Meisel</a:t>
            </a:r>
            <a:r>
              <a:rPr lang="en-US" sz="1400" dirty="0" smtClean="0"/>
              <a:t> et al. </a:t>
            </a:r>
            <a:r>
              <a:rPr lang="en-US" sz="1400" dirty="0" err="1" smtClean="0"/>
              <a:t>Nucl</a:t>
            </a:r>
            <a:r>
              <a:rPr lang="en-US" sz="1400" dirty="0" smtClean="0"/>
              <a:t>. Instr. Meth. A 850 (2017) 48</a:t>
            </a:r>
            <a:endParaRPr lang="en-US" sz="1400" dirty="0"/>
          </a:p>
        </p:txBody>
      </p:sp>
    </p:spTree>
    <p:extLst>
      <p:ext uri="{BB962C8B-B14F-4D97-AF65-F5344CB8AC3E}">
        <p14:creationId xmlns:p14="http://schemas.microsoft.com/office/powerpoint/2010/main" val="1817813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747713"/>
          </a:xfrm>
        </p:spPr>
        <p:txBody>
          <a:bodyPr>
            <a:normAutofit fontScale="90000"/>
          </a:bodyPr>
          <a:lstStyle/>
          <a:p>
            <a:r>
              <a:rPr lang="en-US" dirty="0" smtClean="0"/>
              <a:t>Probing natural parity mirror states </a:t>
            </a:r>
            <a:br>
              <a:rPr lang="en-US" dirty="0" smtClean="0"/>
            </a:br>
            <a:r>
              <a:rPr lang="en-US" sz="4000" dirty="0" smtClean="0"/>
              <a:t>in </a:t>
            </a:r>
            <a:r>
              <a:rPr lang="en-US" sz="4000" baseline="30000" dirty="0" smtClean="0"/>
              <a:t>26</a:t>
            </a:r>
            <a:r>
              <a:rPr lang="en-US" sz="4000" dirty="0" smtClean="0"/>
              <a:t>Si (</a:t>
            </a:r>
            <a:r>
              <a:rPr lang="en-US" sz="4000" baseline="30000" dirty="0" smtClean="0"/>
              <a:t>26</a:t>
            </a:r>
            <a:r>
              <a:rPr lang="en-US" sz="4000" dirty="0" smtClean="0"/>
              <a:t>Mg) and </a:t>
            </a:r>
            <a:r>
              <a:rPr lang="en-US" sz="4000" baseline="30000" dirty="0" smtClean="0"/>
              <a:t>30</a:t>
            </a:r>
            <a:r>
              <a:rPr lang="en-US" sz="4000" dirty="0" smtClean="0"/>
              <a:t>S (</a:t>
            </a:r>
            <a:r>
              <a:rPr lang="en-US" sz="4000" baseline="30000" dirty="0" smtClean="0"/>
              <a:t>30</a:t>
            </a:r>
            <a:r>
              <a:rPr lang="en-US" sz="4000" dirty="0" smtClean="0"/>
              <a:t>Si)with (</a:t>
            </a:r>
            <a:r>
              <a:rPr lang="en-US" sz="4000" dirty="0" err="1" smtClean="0"/>
              <a:t>p,t</a:t>
            </a:r>
            <a:r>
              <a:rPr lang="en-US" sz="4000" dirty="0" smtClean="0"/>
              <a:t>) reactions</a:t>
            </a:r>
            <a:endParaRPr lang="en-US" sz="4000" dirty="0"/>
          </a:p>
        </p:txBody>
      </p:sp>
      <p:pic>
        <p:nvPicPr>
          <p:cNvPr id="5" name="Picture 2" descr="http://www.phys.sci.osaka-u.ac.jp/en/research_groups/group/12-1_ia/tamii/fig_01_l.jpg"/>
          <p:cNvPicPr>
            <a:picLocks noChangeAspect="1" noChangeArrowheads="1"/>
          </p:cNvPicPr>
          <p:nvPr/>
        </p:nvPicPr>
        <p:blipFill>
          <a:blip r:embed="rId2">
            <a:extLst>
              <a:ext uri="{28A0092B-C50C-407E-A947-70E740481C1C}">
                <a14:useLocalDpi xmlns:a14="http://schemas.microsoft.com/office/drawing/2010/main" val="0"/>
              </a:ext>
            </a:extLst>
          </a:blip>
          <a:srcRect b="24234"/>
          <a:stretch>
            <a:fillRect/>
          </a:stretch>
        </p:blipFill>
        <p:spPr bwMode="auto">
          <a:xfrm>
            <a:off x="3062321" y="3622075"/>
            <a:ext cx="4923535" cy="276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images.slideplayer.com/39/10926137/slides/slide_11.jpg"/>
          <p:cNvPicPr>
            <a:picLocks noChangeAspect="1" noChangeArrowheads="1"/>
          </p:cNvPicPr>
          <p:nvPr/>
        </p:nvPicPr>
        <p:blipFill rotWithShape="1">
          <a:blip r:embed="rId3">
            <a:extLst>
              <a:ext uri="{28A0092B-C50C-407E-A947-70E740481C1C}">
                <a14:useLocalDpi xmlns:a14="http://schemas.microsoft.com/office/drawing/2010/main" val="0"/>
              </a:ext>
            </a:extLst>
          </a:blip>
          <a:srcRect l="-916" t="33131" r="916" b="23111"/>
          <a:stretch/>
        </p:blipFill>
        <p:spPr bwMode="auto">
          <a:xfrm>
            <a:off x="3011692" y="1788332"/>
            <a:ext cx="4974163" cy="16747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8158" y="1854740"/>
            <a:ext cx="2503862" cy="1754326"/>
          </a:xfrm>
          <a:prstGeom prst="rect">
            <a:avLst/>
          </a:prstGeom>
          <a:noFill/>
        </p:spPr>
        <p:txBody>
          <a:bodyPr wrap="square" rtlCol="0">
            <a:spAutoFit/>
          </a:bodyPr>
          <a:lstStyle/>
          <a:p>
            <a:r>
              <a:rPr lang="en-US" dirty="0" smtClean="0"/>
              <a:t>Resolution within a few keV at the focal plane. Target thickness and energy loss effects of particles increases the resolution to 30-60 keV.</a:t>
            </a:r>
            <a:endParaRPr lang="en-US" dirty="0"/>
          </a:p>
        </p:txBody>
      </p:sp>
      <p:sp>
        <p:nvSpPr>
          <p:cNvPr id="7" name="TextBox 6"/>
          <p:cNvSpPr txBox="1"/>
          <p:nvPr/>
        </p:nvSpPr>
        <p:spPr>
          <a:xfrm>
            <a:off x="4375010" y="3037915"/>
            <a:ext cx="1952266" cy="369332"/>
          </a:xfrm>
          <a:prstGeom prst="rect">
            <a:avLst/>
          </a:prstGeom>
          <a:noFill/>
        </p:spPr>
        <p:txBody>
          <a:bodyPr wrap="none" rtlCol="0">
            <a:spAutoFit/>
          </a:bodyPr>
          <a:lstStyle/>
          <a:p>
            <a:r>
              <a:rPr lang="en-US" dirty="0" smtClean="0">
                <a:solidFill>
                  <a:schemeClr val="bg1"/>
                </a:solidFill>
              </a:rPr>
              <a:t>K-600 at </a:t>
            </a:r>
            <a:r>
              <a:rPr lang="en-US" dirty="0" err="1" smtClean="0">
                <a:solidFill>
                  <a:schemeClr val="bg1"/>
                </a:solidFill>
              </a:rPr>
              <a:t>i_Themba</a:t>
            </a:r>
            <a:endParaRPr lang="en-US" dirty="0">
              <a:solidFill>
                <a:schemeClr val="bg1"/>
              </a:solidFill>
            </a:endParaRPr>
          </a:p>
        </p:txBody>
      </p:sp>
      <p:sp>
        <p:nvSpPr>
          <p:cNvPr id="10" name="TextBox 9"/>
          <p:cNvSpPr txBox="1"/>
          <p:nvPr/>
        </p:nvSpPr>
        <p:spPr>
          <a:xfrm>
            <a:off x="4068305" y="5937683"/>
            <a:ext cx="2911566" cy="369332"/>
          </a:xfrm>
          <a:prstGeom prst="rect">
            <a:avLst/>
          </a:prstGeom>
          <a:noFill/>
        </p:spPr>
        <p:txBody>
          <a:bodyPr wrap="none" rtlCol="0">
            <a:spAutoFit/>
          </a:bodyPr>
          <a:lstStyle/>
          <a:p>
            <a:r>
              <a:rPr lang="en-US" dirty="0" smtClean="0">
                <a:solidFill>
                  <a:schemeClr val="bg1"/>
                </a:solidFill>
              </a:rPr>
              <a:t>Grand Raiden at RCNP, Osaka</a:t>
            </a:r>
            <a:endParaRPr lang="en-US" dirty="0">
              <a:solidFill>
                <a:schemeClr val="bg1"/>
              </a:solidFill>
            </a:endParaRPr>
          </a:p>
        </p:txBody>
      </p:sp>
      <p:sp>
        <p:nvSpPr>
          <p:cNvPr id="8" name="TextBox 7"/>
          <p:cNvSpPr txBox="1"/>
          <p:nvPr/>
        </p:nvSpPr>
        <p:spPr>
          <a:xfrm>
            <a:off x="355943" y="3996967"/>
            <a:ext cx="2503862" cy="2031325"/>
          </a:xfrm>
          <a:prstGeom prst="rect">
            <a:avLst/>
          </a:prstGeom>
          <a:noFill/>
        </p:spPr>
        <p:txBody>
          <a:bodyPr wrap="square" rtlCol="0">
            <a:spAutoFit/>
          </a:bodyPr>
          <a:lstStyle/>
          <a:p>
            <a:r>
              <a:rPr lang="en-US" dirty="0" smtClean="0"/>
              <a:t>The measurements were made by using two different magnet field settings to have two momentum bites, covering the entire excitation range.</a:t>
            </a:r>
            <a:endParaRPr lang="en-US" dirty="0"/>
          </a:p>
        </p:txBody>
      </p:sp>
    </p:spTree>
    <p:extLst>
      <p:ext uri="{BB962C8B-B14F-4D97-AF65-F5344CB8AC3E}">
        <p14:creationId xmlns:p14="http://schemas.microsoft.com/office/powerpoint/2010/main" val="1006123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 y="2380"/>
            <a:ext cx="2843561" cy="683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05" name="Group 8204"/>
          <p:cNvGrpSpPr/>
          <p:nvPr/>
        </p:nvGrpSpPr>
        <p:grpSpPr>
          <a:xfrm>
            <a:off x="2856058" y="914400"/>
            <a:ext cx="5373543" cy="5562599"/>
            <a:chOff x="2856058" y="1143000"/>
            <a:chExt cx="5373543" cy="5562599"/>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03"/>
            <a:stretch/>
          </p:blipFill>
          <p:spPr bwMode="auto">
            <a:xfrm>
              <a:off x="5257801" y="3933824"/>
              <a:ext cx="29718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143000"/>
              <a:ext cx="3828717" cy="2664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43701" y="4083605"/>
              <a:ext cx="1208921" cy="369332"/>
            </a:xfrm>
            <a:prstGeom prst="rect">
              <a:avLst/>
            </a:prstGeom>
            <a:noFill/>
          </p:spPr>
          <p:txBody>
            <a:bodyPr wrap="none" rtlCol="0">
              <a:spAutoFit/>
            </a:bodyPr>
            <a:lstStyle/>
            <a:p>
              <a:r>
                <a:rPr lang="en-US" baseline="30000" dirty="0" smtClean="0"/>
                <a:t>28</a:t>
              </a:r>
              <a:r>
                <a:rPr lang="en-US" dirty="0" smtClean="0"/>
                <a:t>Si(</a:t>
              </a:r>
              <a:r>
                <a:rPr lang="en-US" dirty="0" err="1" smtClean="0"/>
                <a:t>p,t</a:t>
              </a:r>
              <a:r>
                <a:rPr lang="en-US" dirty="0" smtClean="0"/>
                <a:t>)</a:t>
              </a:r>
              <a:r>
                <a:rPr lang="en-US" baseline="30000" dirty="0" smtClean="0"/>
                <a:t>26</a:t>
              </a:r>
              <a:r>
                <a:rPr lang="en-US" dirty="0" smtClean="0"/>
                <a:t>Si</a:t>
              </a:r>
              <a:endParaRPr lang="en-US" dirty="0"/>
            </a:p>
          </p:txBody>
        </p:sp>
        <p:pic>
          <p:nvPicPr>
            <p:cNvPr id="8196" name="Picture 4" descr="Figure 5"/>
            <p:cNvPicPr>
              <a:picLocks noChangeAspect="1" noChangeArrowheads="1"/>
            </p:cNvPicPr>
            <p:nvPr/>
          </p:nvPicPr>
          <p:blipFill rotWithShape="1">
            <a:blip r:embed="rId5">
              <a:extLst>
                <a:ext uri="{28A0092B-C50C-407E-A947-70E740481C1C}">
                  <a14:useLocalDpi xmlns:a14="http://schemas.microsoft.com/office/drawing/2010/main" val="0"/>
                </a:ext>
              </a:extLst>
            </a:blip>
            <a:srcRect t="5569"/>
            <a:stretch/>
          </p:blipFill>
          <p:spPr bwMode="auto">
            <a:xfrm>
              <a:off x="2856058" y="3929063"/>
              <a:ext cx="2642608" cy="26717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p:nvPr/>
          </p:nvCxnSpPr>
          <p:spPr>
            <a:xfrm rot="5400000">
              <a:off x="4860131" y="4355306"/>
              <a:ext cx="3224214" cy="38100"/>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4876801" y="4633912"/>
              <a:ext cx="2828925" cy="76200"/>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H="1">
              <a:off x="4705350" y="4519612"/>
              <a:ext cx="2914650" cy="85725"/>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5400000">
              <a:off x="4521995" y="4450556"/>
              <a:ext cx="2943225" cy="4763"/>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5400000">
              <a:off x="3867152" y="4119564"/>
              <a:ext cx="3452813" cy="471485"/>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3757616" y="4386264"/>
              <a:ext cx="3171821" cy="371474"/>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a:off x="3164682" y="3798094"/>
              <a:ext cx="3890963" cy="428625"/>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3278981" y="4464844"/>
              <a:ext cx="3109914" cy="390525"/>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92" name="Elbow Connector 8191"/>
            <p:cNvCxnSpPr/>
            <p:nvPr/>
          </p:nvCxnSpPr>
          <p:spPr>
            <a:xfrm rot="5400000">
              <a:off x="2712245" y="4502945"/>
              <a:ext cx="3200400" cy="261936"/>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95" name="Elbow Connector 8194"/>
            <p:cNvCxnSpPr/>
            <p:nvPr/>
          </p:nvCxnSpPr>
          <p:spPr>
            <a:xfrm rot="5400000">
              <a:off x="3338513" y="4433888"/>
              <a:ext cx="2747962" cy="404812"/>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99" name="Elbow Connector 8198"/>
            <p:cNvCxnSpPr/>
            <p:nvPr/>
          </p:nvCxnSpPr>
          <p:spPr>
            <a:xfrm rot="5400000">
              <a:off x="3217069" y="4488656"/>
              <a:ext cx="2705100" cy="357188"/>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01" name="Elbow Connector 8200"/>
            <p:cNvCxnSpPr/>
            <p:nvPr/>
          </p:nvCxnSpPr>
          <p:spPr>
            <a:xfrm rot="5400000">
              <a:off x="3145632" y="4498182"/>
              <a:ext cx="2719388" cy="314325"/>
            </a:xfrm>
            <a:prstGeom prst="bentConnector3">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04" name="Elbow Connector 8203"/>
            <p:cNvCxnSpPr/>
            <p:nvPr/>
          </p:nvCxnSpPr>
          <p:spPr>
            <a:xfrm rot="5400000">
              <a:off x="3501483" y="4430751"/>
              <a:ext cx="3040566" cy="423746"/>
            </a:xfrm>
            <a:prstGeom prst="bentConnector3">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206" name="TextBox 8205"/>
          <p:cNvSpPr txBox="1"/>
          <p:nvPr/>
        </p:nvSpPr>
        <p:spPr>
          <a:xfrm>
            <a:off x="3477803" y="6460272"/>
            <a:ext cx="3866636" cy="338554"/>
          </a:xfrm>
          <a:prstGeom prst="rect">
            <a:avLst/>
          </a:prstGeom>
          <a:noFill/>
        </p:spPr>
        <p:txBody>
          <a:bodyPr wrap="none" rtlCol="0">
            <a:spAutoFit/>
          </a:bodyPr>
          <a:lstStyle/>
          <a:p>
            <a:r>
              <a:rPr lang="en-US" sz="1600" dirty="0" smtClean="0"/>
              <a:t>A. </a:t>
            </a:r>
            <a:r>
              <a:rPr lang="en-US" sz="1600" dirty="0" err="1" smtClean="0"/>
              <a:t>Matic</a:t>
            </a:r>
            <a:r>
              <a:rPr lang="en-US" sz="1600" dirty="0" smtClean="0"/>
              <a:t> et al. Phys. Rev. C 82 (2010) 025807</a:t>
            </a:r>
            <a:endParaRPr lang="en-US" sz="1600" dirty="0"/>
          </a:p>
        </p:txBody>
      </p:sp>
      <p:sp>
        <p:nvSpPr>
          <p:cNvPr id="2" name="Title 1"/>
          <p:cNvSpPr>
            <a:spLocks noGrp="1"/>
          </p:cNvSpPr>
          <p:nvPr>
            <p:ph type="title"/>
          </p:nvPr>
        </p:nvSpPr>
        <p:spPr>
          <a:xfrm>
            <a:off x="3351791" y="152400"/>
            <a:ext cx="4732780" cy="1143000"/>
          </a:xfrm>
        </p:spPr>
        <p:txBody>
          <a:bodyPr/>
          <a:lstStyle/>
          <a:p>
            <a:r>
              <a:rPr lang="en-US" baseline="30000" dirty="0" smtClean="0"/>
              <a:t>26</a:t>
            </a:r>
            <a:r>
              <a:rPr lang="en-US" dirty="0" smtClean="0"/>
              <a:t>Mg - </a:t>
            </a:r>
            <a:r>
              <a:rPr lang="en-US" baseline="30000" dirty="0" smtClean="0">
                <a:sym typeface="Symbol"/>
              </a:rPr>
              <a:t>26</a:t>
            </a:r>
            <a:r>
              <a:rPr lang="en-US" dirty="0" smtClean="0">
                <a:sym typeface="Symbol"/>
              </a:rPr>
              <a:t>Si mirrors</a:t>
            </a:r>
            <a:endParaRPr lang="en-US" dirty="0"/>
          </a:p>
        </p:txBody>
      </p:sp>
      <p:sp>
        <p:nvSpPr>
          <p:cNvPr id="3" name="TextBox 2"/>
          <p:cNvSpPr txBox="1"/>
          <p:nvPr/>
        </p:nvSpPr>
        <p:spPr>
          <a:xfrm>
            <a:off x="2409298" y="2901687"/>
            <a:ext cx="1691040" cy="677108"/>
          </a:xfrm>
          <a:prstGeom prst="rect">
            <a:avLst/>
          </a:prstGeom>
          <a:noFill/>
        </p:spPr>
        <p:txBody>
          <a:bodyPr wrap="none" rtlCol="0">
            <a:spAutoFit/>
          </a:bodyPr>
          <a:lstStyle/>
          <a:p>
            <a:r>
              <a:rPr lang="en-US" dirty="0" smtClean="0">
                <a:solidFill>
                  <a:srgbClr val="FF0000"/>
                </a:solidFill>
              </a:rPr>
              <a:t>For determining</a:t>
            </a:r>
          </a:p>
          <a:p>
            <a:r>
              <a:rPr lang="en-US" sz="2000" baseline="30000" dirty="0" smtClean="0">
                <a:solidFill>
                  <a:srgbClr val="FF0000"/>
                </a:solidFill>
              </a:rPr>
              <a:t>22</a:t>
            </a:r>
            <a:r>
              <a:rPr lang="en-US" sz="2000" dirty="0" smtClean="0">
                <a:solidFill>
                  <a:srgbClr val="FF0000"/>
                </a:solidFill>
              </a:rPr>
              <a:t>Mg(</a:t>
            </a:r>
            <a:r>
              <a:rPr lang="el-GR" sz="2000" dirty="0" smtClean="0">
                <a:solidFill>
                  <a:srgbClr val="FF0000"/>
                </a:solidFill>
              </a:rPr>
              <a:t>α</a:t>
            </a:r>
            <a:r>
              <a:rPr lang="en-US" sz="2000" dirty="0" smtClean="0">
                <a:solidFill>
                  <a:srgbClr val="FF0000"/>
                </a:solidFill>
              </a:rPr>
              <a:t>,p)</a:t>
            </a:r>
            <a:r>
              <a:rPr lang="en-US" sz="2000" baseline="30000" dirty="0" smtClean="0">
                <a:solidFill>
                  <a:srgbClr val="FF0000"/>
                </a:solidFill>
              </a:rPr>
              <a:t>25</a:t>
            </a:r>
            <a:r>
              <a:rPr lang="en-US" sz="2000" dirty="0" smtClean="0">
                <a:solidFill>
                  <a:srgbClr val="FF0000"/>
                </a:solidFill>
              </a:rPr>
              <a:t>Al</a:t>
            </a:r>
            <a:endParaRPr lang="de-DE" sz="2000" dirty="0">
              <a:solidFill>
                <a:srgbClr val="FF0000"/>
              </a:solidFill>
            </a:endParaRPr>
          </a:p>
        </p:txBody>
      </p:sp>
    </p:spTree>
    <p:extLst>
      <p:ext uri="{BB962C8B-B14F-4D97-AF65-F5344CB8AC3E}">
        <p14:creationId xmlns:p14="http://schemas.microsoft.com/office/powerpoint/2010/main" val="2377855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66" y="304800"/>
            <a:ext cx="7869670" cy="747713"/>
          </a:xfrm>
        </p:spPr>
        <p:txBody>
          <a:bodyPr>
            <a:normAutofit fontScale="90000"/>
          </a:bodyPr>
          <a:lstStyle/>
          <a:p>
            <a:pPr algn="l"/>
            <a:r>
              <a:rPr lang="en-US" sz="3800" dirty="0" smtClean="0"/>
              <a:t>The level density in </a:t>
            </a:r>
            <a:r>
              <a:rPr lang="en-US" sz="3800" baseline="30000" dirty="0" smtClean="0"/>
              <a:t>30</a:t>
            </a:r>
            <a:r>
              <a:rPr lang="en-US" sz="3800" dirty="0" smtClean="0"/>
              <a:t>S </a:t>
            </a:r>
            <a:r>
              <a:rPr lang="en-US" sz="3800" dirty="0" smtClean="0">
                <a:sym typeface="Symbol"/>
              </a:rPr>
              <a:t></a:t>
            </a:r>
            <a:r>
              <a:rPr lang="en-US" sz="3800" dirty="0" smtClean="0"/>
              <a:t> </a:t>
            </a:r>
            <a:r>
              <a:rPr lang="en-US" sz="3800" baseline="30000" dirty="0" smtClean="0"/>
              <a:t>26</a:t>
            </a:r>
            <a:r>
              <a:rPr lang="en-US" sz="3800" dirty="0" smtClean="0"/>
              <a:t>Si(</a:t>
            </a:r>
            <a:r>
              <a:rPr lang="en-US" sz="3800" dirty="0" smtClean="0">
                <a:sym typeface="Symbol"/>
              </a:rPr>
              <a:t>,p)</a:t>
            </a:r>
            <a:r>
              <a:rPr lang="en-US" sz="3800" baseline="30000" dirty="0" smtClean="0">
                <a:sym typeface="Symbol"/>
              </a:rPr>
              <a:t>29</a:t>
            </a:r>
            <a:r>
              <a:rPr lang="en-US" sz="3800" dirty="0" smtClean="0">
                <a:sym typeface="Symbol"/>
              </a:rPr>
              <a:t>P</a:t>
            </a:r>
            <a:br>
              <a:rPr lang="en-US" sz="3800" dirty="0" smtClean="0">
                <a:sym typeface="Symbol"/>
              </a:rPr>
            </a:br>
            <a:r>
              <a:rPr lang="en-US" sz="3800" dirty="0" smtClean="0">
                <a:sym typeface="Symbol"/>
              </a:rPr>
              <a:t>		mirror </a:t>
            </a:r>
            <a:r>
              <a:rPr lang="en-US" sz="3800" dirty="0">
                <a:sym typeface="Symbol"/>
              </a:rPr>
              <a:t>to </a:t>
            </a:r>
            <a:r>
              <a:rPr lang="en-US" sz="3800" baseline="30000" dirty="0" smtClean="0">
                <a:sym typeface="Symbol"/>
              </a:rPr>
              <a:t>30</a:t>
            </a:r>
            <a:r>
              <a:rPr lang="en-US" sz="3800" dirty="0" smtClean="0">
                <a:sym typeface="Symbol"/>
              </a:rPr>
              <a:t>Si</a:t>
            </a:r>
            <a:endParaRPr lang="en-US" sz="3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45" y="1331709"/>
            <a:ext cx="7627502" cy="496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6400800"/>
            <a:ext cx="3132909" cy="338554"/>
          </a:xfrm>
          <a:prstGeom prst="rect">
            <a:avLst/>
          </a:prstGeom>
          <a:noFill/>
        </p:spPr>
        <p:txBody>
          <a:bodyPr wrap="none" rtlCol="0">
            <a:spAutoFit/>
          </a:bodyPr>
          <a:lstStyle/>
          <a:p>
            <a:r>
              <a:rPr lang="en-US" sz="1600" dirty="0" smtClean="0"/>
              <a:t>A. Long et al., Phys. Rev. C accepted</a:t>
            </a:r>
            <a:endParaRPr lang="en-US" sz="1600" dirty="0"/>
          </a:p>
        </p:txBody>
      </p:sp>
    </p:spTree>
    <p:extLst>
      <p:ext uri="{BB962C8B-B14F-4D97-AF65-F5344CB8AC3E}">
        <p14:creationId xmlns:p14="http://schemas.microsoft.com/office/powerpoint/2010/main" val="4002774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67676" cy="747713"/>
          </a:xfrm>
        </p:spPr>
        <p:txBody>
          <a:bodyPr>
            <a:normAutofit fontScale="90000"/>
          </a:bodyPr>
          <a:lstStyle/>
          <a:p>
            <a:pPr algn="l"/>
            <a:r>
              <a:rPr lang="en-US" sz="3600" dirty="0" smtClean="0"/>
              <a:t>The level parameters: </a:t>
            </a:r>
            <a:br>
              <a:rPr lang="en-US" sz="3600" dirty="0" smtClean="0"/>
            </a:br>
            <a:r>
              <a:rPr lang="en-US" sz="3600" dirty="0"/>
              <a:t>	</a:t>
            </a:r>
            <a:r>
              <a:rPr lang="en-US" sz="3600" dirty="0" smtClean="0"/>
              <a:t>		spin, parity, partial widths</a:t>
            </a:r>
            <a:endParaRPr lang="en-US" sz="36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73" y="1635176"/>
            <a:ext cx="3790317" cy="95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155" y="1911259"/>
            <a:ext cx="2911976" cy="61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636" y="2791783"/>
            <a:ext cx="3641845" cy="280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73" y="2743799"/>
            <a:ext cx="3320634" cy="285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1973" y="5595572"/>
            <a:ext cx="3608505" cy="646331"/>
          </a:xfrm>
          <a:prstGeom prst="rect">
            <a:avLst/>
          </a:prstGeom>
          <a:noFill/>
        </p:spPr>
        <p:txBody>
          <a:bodyPr wrap="square" rtlCol="0">
            <a:spAutoFit/>
          </a:bodyPr>
          <a:lstStyle/>
          <a:p>
            <a:r>
              <a:rPr lang="en-US" dirty="0" smtClean="0"/>
              <a:t>Spin distribution calculated using the back-shifted Fermi-Gas model</a:t>
            </a:r>
            <a:endParaRPr lang="en-US" dirty="0"/>
          </a:p>
        </p:txBody>
      </p:sp>
      <p:sp>
        <p:nvSpPr>
          <p:cNvPr id="6" name="TextBox 5"/>
          <p:cNvSpPr txBox="1"/>
          <p:nvPr/>
        </p:nvSpPr>
        <p:spPr>
          <a:xfrm>
            <a:off x="3982055" y="5595572"/>
            <a:ext cx="4628368" cy="646331"/>
          </a:xfrm>
          <a:prstGeom prst="rect">
            <a:avLst/>
          </a:prstGeom>
          <a:noFill/>
        </p:spPr>
        <p:txBody>
          <a:bodyPr wrap="square" rtlCol="0">
            <a:spAutoFit/>
          </a:bodyPr>
          <a:lstStyle/>
          <a:p>
            <a:r>
              <a:rPr lang="en-US" dirty="0" smtClean="0"/>
              <a:t>Level distribution, calculated using a nuclear cluster configuration shell model approach</a:t>
            </a:r>
          </a:p>
        </p:txBody>
      </p:sp>
      <p:sp>
        <p:nvSpPr>
          <p:cNvPr id="3" name="TextBox 2"/>
          <p:cNvSpPr txBox="1"/>
          <p:nvPr/>
        </p:nvSpPr>
        <p:spPr>
          <a:xfrm>
            <a:off x="4052290" y="6324600"/>
            <a:ext cx="5010731" cy="307777"/>
          </a:xfrm>
          <a:prstGeom prst="rect">
            <a:avLst/>
          </a:prstGeom>
          <a:noFill/>
        </p:spPr>
        <p:txBody>
          <a:bodyPr wrap="none" rtlCol="0">
            <a:spAutoFit/>
          </a:bodyPr>
          <a:lstStyle/>
          <a:p>
            <a:r>
              <a:rPr lang="en-US" sz="1400" dirty="0"/>
              <a:t>A. </a:t>
            </a:r>
            <a:r>
              <a:rPr lang="en-US" sz="1400" dirty="0" err="1"/>
              <a:t>Volya</a:t>
            </a:r>
            <a:r>
              <a:rPr lang="en-US" sz="1400" dirty="0"/>
              <a:t> and Y. M. </a:t>
            </a:r>
            <a:r>
              <a:rPr lang="en-US" sz="1400" dirty="0" err="1"/>
              <a:t>Tchuvil’sky</a:t>
            </a:r>
            <a:r>
              <a:rPr lang="en-US" sz="1400" dirty="0"/>
              <a:t>, Physical Review C 91, 044319 (2015)</a:t>
            </a:r>
            <a:endParaRPr lang="de-DE" sz="1400" dirty="0"/>
          </a:p>
        </p:txBody>
      </p:sp>
    </p:spTree>
    <p:extLst>
      <p:ext uri="{BB962C8B-B14F-4D97-AF65-F5344CB8AC3E}">
        <p14:creationId xmlns:p14="http://schemas.microsoft.com/office/powerpoint/2010/main" val="3203578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Cluster States facilitate formation of </a:t>
            </a:r>
            <a:br>
              <a:rPr lang="en-US" dirty="0" smtClean="0"/>
            </a:br>
            <a:r>
              <a:rPr lang="en-US" baseline="30000" dirty="0" smtClean="0"/>
              <a:t>12</a:t>
            </a:r>
            <a:r>
              <a:rPr lang="en-US" dirty="0" smtClean="0"/>
              <a:t>C and </a:t>
            </a:r>
            <a:r>
              <a:rPr lang="en-US" baseline="30000" dirty="0" smtClean="0"/>
              <a:t>16</a:t>
            </a:r>
            <a:r>
              <a:rPr lang="en-US" dirty="0" smtClean="0"/>
              <a:t>O in first star nucleosynthesis</a:t>
            </a:r>
            <a:endParaRPr lang="de-DE" dirty="0"/>
          </a:p>
        </p:txBody>
      </p:sp>
      <p:grpSp>
        <p:nvGrpSpPr>
          <p:cNvPr id="3" name="Group 2"/>
          <p:cNvGrpSpPr/>
          <p:nvPr/>
        </p:nvGrpSpPr>
        <p:grpSpPr>
          <a:xfrm>
            <a:off x="445118" y="1585556"/>
            <a:ext cx="4318291" cy="4662844"/>
            <a:chOff x="4302947" y="2095790"/>
            <a:chExt cx="4495800" cy="4648200"/>
          </a:xfrm>
        </p:grpSpPr>
        <p:grpSp>
          <p:nvGrpSpPr>
            <p:cNvPr id="4" name="Group 3"/>
            <p:cNvGrpSpPr/>
            <p:nvPr/>
          </p:nvGrpSpPr>
          <p:grpSpPr>
            <a:xfrm>
              <a:off x="4302947" y="2095790"/>
              <a:ext cx="4495800" cy="4648200"/>
              <a:chOff x="3581400" y="2057400"/>
              <a:chExt cx="4495800" cy="4648200"/>
            </a:xfrm>
          </p:grpSpPr>
          <p:grpSp>
            <p:nvGrpSpPr>
              <p:cNvPr id="9" name="Group 8"/>
              <p:cNvGrpSpPr/>
              <p:nvPr/>
            </p:nvGrpSpPr>
            <p:grpSpPr>
              <a:xfrm>
                <a:off x="3581400" y="2057400"/>
                <a:ext cx="4495800" cy="4648200"/>
                <a:chOff x="3581400" y="2057400"/>
                <a:chExt cx="4495800" cy="4648200"/>
              </a:xfrm>
            </p:grpSpPr>
            <p:pic>
              <p:nvPicPr>
                <p:cNvPr id="1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59" r="2483"/>
                <a:stretch/>
              </p:blipFill>
              <p:spPr bwMode="auto">
                <a:xfrm>
                  <a:off x="4102856" y="2057400"/>
                  <a:ext cx="366954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287707" y="3049954"/>
                  <a:ext cx="1874231" cy="646331"/>
                </a:xfrm>
                <a:prstGeom prst="rect">
                  <a:avLst/>
                </a:prstGeom>
                <a:noFill/>
              </p:spPr>
              <p:txBody>
                <a:bodyPr wrap="none" rtlCol="0">
                  <a:spAutoFit/>
                </a:bodyPr>
                <a:lstStyle/>
                <a:p>
                  <a:r>
                    <a:rPr lang="en-US" dirty="0" smtClean="0">
                      <a:solidFill>
                        <a:schemeClr val="accent1">
                          <a:lumMod val="75000"/>
                        </a:schemeClr>
                      </a:solidFill>
                      <a:latin typeface="Calibri Light" panose="020F0302020204030204" pitchFamily="34" charset="0"/>
                    </a:rPr>
                    <a:t>hot pp-chains and</a:t>
                  </a:r>
                </a:p>
                <a:p>
                  <a:r>
                    <a:rPr lang="en-US" dirty="0" smtClean="0">
                      <a:solidFill>
                        <a:schemeClr val="accent1">
                          <a:lumMod val="75000"/>
                        </a:schemeClr>
                      </a:solidFill>
                      <a:latin typeface="Calibri Light" panose="020F0302020204030204" pitchFamily="34" charset="0"/>
                    </a:rPr>
                    <a:t>deuteron cycling</a:t>
                  </a:r>
                  <a:endParaRPr lang="en-US" dirty="0">
                    <a:solidFill>
                      <a:schemeClr val="accent1">
                        <a:lumMod val="75000"/>
                      </a:schemeClr>
                    </a:solidFill>
                    <a:latin typeface="Calibri Light" panose="020F0302020204030204" pitchFamily="34" charset="0"/>
                  </a:endParaRPr>
                </a:p>
              </p:txBody>
            </p:sp>
            <p:cxnSp>
              <p:nvCxnSpPr>
                <p:cNvPr id="14" name="Straight Arrow Connector 13"/>
                <p:cNvCxnSpPr/>
                <p:nvPr/>
              </p:nvCxnSpPr>
              <p:spPr>
                <a:xfrm flipV="1">
                  <a:off x="5105400" y="4070773"/>
                  <a:ext cx="1836496" cy="151434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095480" y="5410907"/>
                  <a:ext cx="429776" cy="208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35724" y="4100496"/>
                  <a:ext cx="487657" cy="2231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5256" y="4419890"/>
                  <a:ext cx="809888" cy="7620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2386"/>
                <a:stretch/>
              </p:blipFill>
              <p:spPr bwMode="auto">
                <a:xfrm>
                  <a:off x="3581400" y="2057400"/>
                  <a:ext cx="57307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a:xfrm flipV="1">
                  <a:off x="6435724" y="3658821"/>
                  <a:ext cx="487657" cy="6648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31952" y="3661361"/>
                  <a:ext cx="487657" cy="6648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1232" r="2483"/>
                <a:stretch/>
              </p:blipFill>
              <p:spPr bwMode="auto">
                <a:xfrm>
                  <a:off x="7604088" y="2057400"/>
                  <a:ext cx="47311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V="1">
                  <a:off x="6836372" y="3256280"/>
                  <a:ext cx="919013" cy="636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476" t="9945" r="6504" b="83607"/>
                <a:stretch/>
              </p:blipFill>
              <p:spPr bwMode="auto">
                <a:xfrm>
                  <a:off x="7604088" y="2956560"/>
                  <a:ext cx="302595" cy="29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Freeform 9"/>
              <p:cNvSpPr/>
              <p:nvPr/>
            </p:nvSpPr>
            <p:spPr>
              <a:xfrm>
                <a:off x="7518400" y="3373120"/>
                <a:ext cx="375920" cy="934720"/>
              </a:xfrm>
              <a:custGeom>
                <a:avLst/>
                <a:gdLst>
                  <a:gd name="connsiteX0" fmla="*/ 0 w 375920"/>
                  <a:gd name="connsiteY0" fmla="*/ 934720 h 934720"/>
                  <a:gd name="connsiteX1" fmla="*/ 0 w 375920"/>
                  <a:gd name="connsiteY1" fmla="*/ 934720 h 934720"/>
                  <a:gd name="connsiteX2" fmla="*/ 10160 w 375920"/>
                  <a:gd name="connsiteY2" fmla="*/ 396240 h 934720"/>
                  <a:gd name="connsiteX3" fmla="*/ 20320 w 375920"/>
                  <a:gd name="connsiteY3" fmla="*/ 365760 h 934720"/>
                  <a:gd name="connsiteX4" fmla="*/ 30480 w 375920"/>
                  <a:gd name="connsiteY4" fmla="*/ 314960 h 934720"/>
                  <a:gd name="connsiteX5" fmla="*/ 30480 w 375920"/>
                  <a:gd name="connsiteY5" fmla="*/ 81280 h 934720"/>
                  <a:gd name="connsiteX6" fmla="*/ 60960 w 375920"/>
                  <a:gd name="connsiteY6" fmla="*/ 71120 h 934720"/>
                  <a:gd name="connsiteX7" fmla="*/ 81280 w 375920"/>
                  <a:gd name="connsiteY7" fmla="*/ 40640 h 934720"/>
                  <a:gd name="connsiteX8" fmla="*/ 111760 w 375920"/>
                  <a:gd name="connsiteY8" fmla="*/ 30480 h 934720"/>
                  <a:gd name="connsiteX9" fmla="*/ 172720 w 375920"/>
                  <a:gd name="connsiteY9" fmla="*/ 0 h 934720"/>
                  <a:gd name="connsiteX10" fmla="*/ 193040 w 375920"/>
                  <a:gd name="connsiteY10" fmla="*/ 30480 h 934720"/>
                  <a:gd name="connsiteX11" fmla="*/ 254000 w 375920"/>
                  <a:gd name="connsiteY11" fmla="*/ 71120 h 934720"/>
                  <a:gd name="connsiteX12" fmla="*/ 365760 w 375920"/>
                  <a:gd name="connsiteY12" fmla="*/ 91440 h 934720"/>
                  <a:gd name="connsiteX13" fmla="*/ 375920 w 375920"/>
                  <a:gd name="connsiteY13" fmla="*/ 274320 h 934720"/>
                  <a:gd name="connsiteX14" fmla="*/ 355600 w 375920"/>
                  <a:gd name="connsiteY14" fmla="*/ 416560 h 934720"/>
                  <a:gd name="connsiteX15" fmla="*/ 335280 w 375920"/>
                  <a:gd name="connsiteY15" fmla="*/ 477520 h 934720"/>
                  <a:gd name="connsiteX16" fmla="*/ 314960 w 375920"/>
                  <a:gd name="connsiteY16" fmla="*/ 508000 h 934720"/>
                  <a:gd name="connsiteX17" fmla="*/ 284480 w 375920"/>
                  <a:gd name="connsiteY17" fmla="*/ 619760 h 934720"/>
                  <a:gd name="connsiteX18" fmla="*/ 264160 w 375920"/>
                  <a:gd name="connsiteY18" fmla="*/ 680720 h 934720"/>
                  <a:gd name="connsiteX19" fmla="*/ 254000 w 375920"/>
                  <a:gd name="connsiteY19" fmla="*/ 711200 h 934720"/>
                  <a:gd name="connsiteX20" fmla="*/ 182880 w 375920"/>
                  <a:gd name="connsiteY20" fmla="*/ 802640 h 934720"/>
                  <a:gd name="connsiteX21" fmla="*/ 162560 w 375920"/>
                  <a:gd name="connsiteY21" fmla="*/ 833120 h 934720"/>
                  <a:gd name="connsiteX22" fmla="*/ 132080 w 375920"/>
                  <a:gd name="connsiteY22" fmla="*/ 843280 h 934720"/>
                  <a:gd name="connsiteX23" fmla="*/ 101600 w 375920"/>
                  <a:gd name="connsiteY23" fmla="*/ 863600 h 934720"/>
                  <a:gd name="connsiteX24" fmla="*/ 40640 w 375920"/>
                  <a:gd name="connsiteY24" fmla="*/ 904240 h 934720"/>
                  <a:gd name="connsiteX25" fmla="*/ 0 w 375920"/>
                  <a:gd name="connsiteY25" fmla="*/ 93472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5920" h="934720">
                    <a:moveTo>
                      <a:pt x="0" y="934720"/>
                    </a:moveTo>
                    <a:lnTo>
                      <a:pt x="0" y="934720"/>
                    </a:lnTo>
                    <a:cubicBezTo>
                      <a:pt x="3387" y="755227"/>
                      <a:pt x="3752" y="575651"/>
                      <a:pt x="10160" y="396240"/>
                    </a:cubicBezTo>
                    <a:cubicBezTo>
                      <a:pt x="10542" y="385537"/>
                      <a:pt x="17723" y="376150"/>
                      <a:pt x="20320" y="365760"/>
                    </a:cubicBezTo>
                    <a:cubicBezTo>
                      <a:pt x="24508" y="349007"/>
                      <a:pt x="27093" y="331893"/>
                      <a:pt x="30480" y="314960"/>
                    </a:cubicBezTo>
                    <a:cubicBezTo>
                      <a:pt x="21474" y="233903"/>
                      <a:pt x="8211" y="164790"/>
                      <a:pt x="30480" y="81280"/>
                    </a:cubicBezTo>
                    <a:cubicBezTo>
                      <a:pt x="33239" y="70932"/>
                      <a:pt x="50800" y="74507"/>
                      <a:pt x="60960" y="71120"/>
                    </a:cubicBezTo>
                    <a:cubicBezTo>
                      <a:pt x="67733" y="60960"/>
                      <a:pt x="71745" y="48268"/>
                      <a:pt x="81280" y="40640"/>
                    </a:cubicBezTo>
                    <a:cubicBezTo>
                      <a:pt x="89643" y="33950"/>
                      <a:pt x="102181" y="35269"/>
                      <a:pt x="111760" y="30480"/>
                    </a:cubicBezTo>
                    <a:cubicBezTo>
                      <a:pt x="190542" y="-8911"/>
                      <a:pt x="96108" y="25537"/>
                      <a:pt x="172720" y="0"/>
                    </a:cubicBezTo>
                    <a:cubicBezTo>
                      <a:pt x="179493" y="10160"/>
                      <a:pt x="183850" y="22439"/>
                      <a:pt x="193040" y="30480"/>
                    </a:cubicBezTo>
                    <a:cubicBezTo>
                      <a:pt x="211419" y="46562"/>
                      <a:pt x="229824" y="67666"/>
                      <a:pt x="254000" y="71120"/>
                    </a:cubicBezTo>
                    <a:cubicBezTo>
                      <a:pt x="338943" y="83255"/>
                      <a:pt x="301888" y="75472"/>
                      <a:pt x="365760" y="91440"/>
                    </a:cubicBezTo>
                    <a:cubicBezTo>
                      <a:pt x="369147" y="152400"/>
                      <a:pt x="375920" y="213266"/>
                      <a:pt x="375920" y="274320"/>
                    </a:cubicBezTo>
                    <a:cubicBezTo>
                      <a:pt x="375920" y="286349"/>
                      <a:pt x="360656" y="396338"/>
                      <a:pt x="355600" y="416560"/>
                    </a:cubicBezTo>
                    <a:cubicBezTo>
                      <a:pt x="350405" y="437340"/>
                      <a:pt x="347161" y="459698"/>
                      <a:pt x="335280" y="477520"/>
                    </a:cubicBezTo>
                    <a:cubicBezTo>
                      <a:pt x="328507" y="487680"/>
                      <a:pt x="319919" y="496842"/>
                      <a:pt x="314960" y="508000"/>
                    </a:cubicBezTo>
                    <a:cubicBezTo>
                      <a:pt x="286063" y="573017"/>
                      <a:pt x="301353" y="557894"/>
                      <a:pt x="284480" y="619760"/>
                    </a:cubicBezTo>
                    <a:cubicBezTo>
                      <a:pt x="278844" y="640424"/>
                      <a:pt x="270933" y="660400"/>
                      <a:pt x="264160" y="680720"/>
                    </a:cubicBezTo>
                    <a:cubicBezTo>
                      <a:pt x="260773" y="690880"/>
                      <a:pt x="259941" y="702289"/>
                      <a:pt x="254000" y="711200"/>
                    </a:cubicBezTo>
                    <a:cubicBezTo>
                      <a:pt x="151285" y="865272"/>
                      <a:pt x="262461" y="707143"/>
                      <a:pt x="182880" y="802640"/>
                    </a:cubicBezTo>
                    <a:cubicBezTo>
                      <a:pt x="175063" y="812021"/>
                      <a:pt x="172095" y="825492"/>
                      <a:pt x="162560" y="833120"/>
                    </a:cubicBezTo>
                    <a:cubicBezTo>
                      <a:pt x="154197" y="839810"/>
                      <a:pt x="141659" y="838491"/>
                      <a:pt x="132080" y="843280"/>
                    </a:cubicBezTo>
                    <a:cubicBezTo>
                      <a:pt x="121158" y="848741"/>
                      <a:pt x="110981" y="855783"/>
                      <a:pt x="101600" y="863600"/>
                    </a:cubicBezTo>
                    <a:cubicBezTo>
                      <a:pt x="72975" y="887454"/>
                      <a:pt x="77724" y="900120"/>
                      <a:pt x="40640" y="904240"/>
                    </a:cubicBezTo>
                    <a:cubicBezTo>
                      <a:pt x="20444" y="906484"/>
                      <a:pt x="6773" y="929640"/>
                      <a:pt x="0" y="93472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
            <p:nvSpPr>
              <p:cNvPr id="11" name="Freeform 10"/>
              <p:cNvSpPr/>
              <p:nvPr/>
            </p:nvSpPr>
            <p:spPr>
              <a:xfrm>
                <a:off x="7345680" y="2448560"/>
                <a:ext cx="609600" cy="548640"/>
              </a:xfrm>
              <a:custGeom>
                <a:avLst/>
                <a:gdLst>
                  <a:gd name="connsiteX0" fmla="*/ 193040 w 609600"/>
                  <a:gd name="connsiteY0" fmla="*/ 30480 h 548640"/>
                  <a:gd name="connsiteX1" fmla="*/ 193040 w 609600"/>
                  <a:gd name="connsiteY1" fmla="*/ 30480 h 548640"/>
                  <a:gd name="connsiteX2" fmla="*/ 182880 w 609600"/>
                  <a:gd name="connsiteY2" fmla="*/ 162560 h 548640"/>
                  <a:gd name="connsiteX3" fmla="*/ 172720 w 609600"/>
                  <a:gd name="connsiteY3" fmla="*/ 213360 h 548640"/>
                  <a:gd name="connsiteX4" fmla="*/ 162560 w 609600"/>
                  <a:gd name="connsiteY4" fmla="*/ 294640 h 548640"/>
                  <a:gd name="connsiteX5" fmla="*/ 152400 w 609600"/>
                  <a:gd name="connsiteY5" fmla="*/ 325120 h 548640"/>
                  <a:gd name="connsiteX6" fmla="*/ 142240 w 609600"/>
                  <a:gd name="connsiteY6" fmla="*/ 386080 h 548640"/>
                  <a:gd name="connsiteX7" fmla="*/ 121920 w 609600"/>
                  <a:gd name="connsiteY7" fmla="*/ 416560 h 548640"/>
                  <a:gd name="connsiteX8" fmla="*/ 0 w 609600"/>
                  <a:gd name="connsiteY8" fmla="*/ 548640 h 548640"/>
                  <a:gd name="connsiteX9" fmla="*/ 579120 w 609600"/>
                  <a:gd name="connsiteY9" fmla="*/ 538480 h 548640"/>
                  <a:gd name="connsiteX10" fmla="*/ 609600 w 609600"/>
                  <a:gd name="connsiteY10" fmla="*/ 294640 h 548640"/>
                  <a:gd name="connsiteX11" fmla="*/ 304800 w 609600"/>
                  <a:gd name="connsiteY11" fmla="*/ 0 h 548640"/>
                  <a:gd name="connsiteX12" fmla="*/ 193040 w 609600"/>
                  <a:gd name="connsiteY12" fmla="*/ 3048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548640">
                    <a:moveTo>
                      <a:pt x="193040" y="30480"/>
                    </a:moveTo>
                    <a:lnTo>
                      <a:pt x="193040" y="30480"/>
                    </a:lnTo>
                    <a:cubicBezTo>
                      <a:pt x="189653" y="74507"/>
                      <a:pt x="187756" y="118673"/>
                      <a:pt x="182880" y="162560"/>
                    </a:cubicBezTo>
                    <a:cubicBezTo>
                      <a:pt x="180973" y="179723"/>
                      <a:pt x="175346" y="196292"/>
                      <a:pt x="172720" y="213360"/>
                    </a:cubicBezTo>
                    <a:cubicBezTo>
                      <a:pt x="168568" y="240347"/>
                      <a:pt x="167444" y="267776"/>
                      <a:pt x="162560" y="294640"/>
                    </a:cubicBezTo>
                    <a:cubicBezTo>
                      <a:pt x="160644" y="305177"/>
                      <a:pt x="154723" y="314665"/>
                      <a:pt x="152400" y="325120"/>
                    </a:cubicBezTo>
                    <a:cubicBezTo>
                      <a:pt x="147931" y="345230"/>
                      <a:pt x="148754" y="366537"/>
                      <a:pt x="142240" y="386080"/>
                    </a:cubicBezTo>
                    <a:cubicBezTo>
                      <a:pt x="138379" y="397664"/>
                      <a:pt x="121920" y="416560"/>
                      <a:pt x="121920" y="416560"/>
                    </a:cubicBezTo>
                    <a:lnTo>
                      <a:pt x="0" y="548640"/>
                    </a:lnTo>
                    <a:lnTo>
                      <a:pt x="579120" y="538480"/>
                    </a:lnTo>
                    <a:lnTo>
                      <a:pt x="609600" y="294640"/>
                    </a:lnTo>
                    <a:lnTo>
                      <a:pt x="304800" y="0"/>
                    </a:lnTo>
                    <a:lnTo>
                      <a:pt x="193040" y="3048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grpSp>
        <p:sp>
          <p:nvSpPr>
            <p:cNvPr id="5" name="TextBox 4"/>
            <p:cNvSpPr txBox="1"/>
            <p:nvPr/>
          </p:nvSpPr>
          <p:spPr>
            <a:xfrm>
              <a:off x="6161938" y="5514964"/>
              <a:ext cx="1356462" cy="369332"/>
            </a:xfrm>
            <a:prstGeom prst="rect">
              <a:avLst/>
            </a:prstGeom>
            <a:noFill/>
          </p:spPr>
          <p:txBody>
            <a:bodyPr wrap="none" rtlCol="0">
              <a:spAutoFit/>
            </a:bodyPr>
            <a:lstStyle/>
            <a:p>
              <a:r>
                <a:rPr lang="en-US" dirty="0" smtClean="0">
                  <a:solidFill>
                    <a:srgbClr val="FF0000"/>
                  </a:solidFill>
                  <a:latin typeface="Calibri Light" panose="020F0302020204030204" pitchFamily="34" charset="0"/>
                </a:rPr>
                <a:t>alpha fusion</a:t>
              </a:r>
              <a:endParaRPr lang="en-US" dirty="0">
                <a:solidFill>
                  <a:srgbClr val="FF0000"/>
                </a:solidFill>
                <a:latin typeface="Calibri Light" panose="020F0302020204030204" pitchFamily="34" charset="0"/>
              </a:endParaRPr>
            </a:p>
          </p:txBody>
        </p:sp>
        <p:cxnSp>
          <p:nvCxnSpPr>
            <p:cNvPr id="6" name="Straight Arrow Connector 5"/>
            <p:cNvCxnSpPr/>
            <p:nvPr/>
          </p:nvCxnSpPr>
          <p:spPr>
            <a:xfrm flipV="1">
              <a:off x="5397171" y="4976857"/>
              <a:ext cx="849632" cy="666022"/>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284688" y="4136030"/>
              <a:ext cx="898524" cy="634064"/>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57271" y="4164368"/>
              <a:ext cx="422276" cy="197184"/>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440864" y="1814156"/>
            <a:ext cx="3593244" cy="4256401"/>
            <a:chOff x="5245956" y="1905000"/>
            <a:chExt cx="3593244" cy="4256401"/>
          </a:xfrm>
        </p:grpSpPr>
        <p:sp>
          <p:nvSpPr>
            <p:cNvPr id="25" name="TextBox 24"/>
            <p:cNvSpPr txBox="1"/>
            <p:nvPr/>
          </p:nvSpPr>
          <p:spPr>
            <a:xfrm>
              <a:off x="5251852" y="5334000"/>
              <a:ext cx="2853666" cy="400110"/>
            </a:xfrm>
            <a:prstGeom prst="rect">
              <a:avLst/>
            </a:prstGeom>
            <a:noFill/>
          </p:spPr>
          <p:txBody>
            <a:bodyPr wrap="none" rtlCol="0">
              <a:spAutoFit/>
            </a:bodyPr>
            <a:lstStyle/>
            <a:p>
              <a:r>
                <a:rPr lang="en-US" sz="2000" baseline="30000" dirty="0" smtClean="0">
                  <a:solidFill>
                    <a:srgbClr val="0070C0"/>
                  </a:solidFill>
                  <a:latin typeface="Calibri Light" panose="020F0302020204030204" pitchFamily="34" charset="0"/>
                  <a:cs typeface="Calibri Light" panose="020F0302020204030204" pitchFamily="34" charset="0"/>
                </a:rPr>
                <a:t>4</a:t>
              </a:r>
              <a:r>
                <a:rPr lang="en-US" sz="2000" dirty="0" smtClean="0">
                  <a:solidFill>
                    <a:srgbClr val="0070C0"/>
                  </a:solidFill>
                  <a:latin typeface="Calibri Light" panose="020F0302020204030204" pitchFamily="34" charset="0"/>
                  <a:cs typeface="Calibri Light" panose="020F0302020204030204" pitchFamily="34" charset="0"/>
                </a:rPr>
                <a:t>He(d,</a:t>
              </a:r>
              <a:r>
                <a:rPr lang="el-GR" sz="2000" dirty="0" smtClean="0">
                  <a:solidFill>
                    <a:srgbClr val="0070C0"/>
                  </a:solidFill>
                  <a:latin typeface="Calibri Light" panose="020F0302020204030204" pitchFamily="34" charset="0"/>
                  <a:cs typeface="Calibri Light" panose="020F0302020204030204" pitchFamily="34" charset="0"/>
                </a:rPr>
                <a:t>γ</a:t>
              </a:r>
              <a:r>
                <a:rPr lang="en-US" sz="2000" dirty="0" smtClean="0">
                  <a:solidFill>
                    <a:srgbClr val="0070C0"/>
                  </a:solidFill>
                  <a:latin typeface="Calibri Light" panose="020F0302020204030204" pitchFamily="34" charset="0"/>
                  <a:cs typeface="Calibri Light" panose="020F0302020204030204" pitchFamily="34" charset="0"/>
                </a:rPr>
                <a:t>)</a:t>
              </a:r>
              <a:r>
                <a:rPr lang="en-US" sz="2000" baseline="30000" dirty="0" smtClean="0">
                  <a:solidFill>
                    <a:srgbClr val="0070C0"/>
                  </a:solidFill>
                  <a:latin typeface="Calibri Light" panose="020F0302020204030204" pitchFamily="34" charset="0"/>
                  <a:cs typeface="Calibri Light" panose="020F0302020204030204" pitchFamily="34" charset="0"/>
                </a:rPr>
                <a:t>6</a:t>
              </a:r>
              <a:r>
                <a:rPr lang="en-US" sz="2000" dirty="0" smtClean="0">
                  <a:solidFill>
                    <a:srgbClr val="0070C0"/>
                  </a:solidFill>
                  <a:latin typeface="Calibri Light" panose="020F0302020204030204" pitchFamily="34" charset="0"/>
                  <a:cs typeface="Calibri Light" panose="020F0302020204030204" pitchFamily="34" charset="0"/>
                </a:rPr>
                <a:t>Li(</a:t>
              </a:r>
              <a:r>
                <a:rPr lang="el-GR" sz="2000" dirty="0" smtClean="0">
                  <a:solidFill>
                    <a:srgbClr val="0070C0"/>
                  </a:solidFill>
                  <a:latin typeface="Calibri Light" panose="020F0302020204030204" pitchFamily="34" charset="0"/>
                  <a:cs typeface="Calibri Light" panose="020F0302020204030204" pitchFamily="34" charset="0"/>
                </a:rPr>
                <a:t>α</a:t>
              </a:r>
              <a:r>
                <a:rPr lang="en-US" sz="2000" dirty="0" smtClean="0">
                  <a:solidFill>
                    <a:srgbClr val="0070C0"/>
                  </a:solidFill>
                  <a:latin typeface="Calibri Light" panose="020F0302020204030204" pitchFamily="34" charset="0"/>
                  <a:cs typeface="Calibri Light" panose="020F0302020204030204" pitchFamily="34" charset="0"/>
                </a:rPr>
                <a:t>,</a:t>
              </a:r>
              <a:r>
                <a:rPr lang="el-GR" sz="2000" dirty="0" smtClean="0">
                  <a:solidFill>
                    <a:srgbClr val="0070C0"/>
                  </a:solidFill>
                  <a:latin typeface="Calibri Light" panose="020F0302020204030204" pitchFamily="34" charset="0"/>
                  <a:cs typeface="Calibri Light" panose="020F0302020204030204" pitchFamily="34" charset="0"/>
                </a:rPr>
                <a:t>γ</a:t>
              </a:r>
              <a:r>
                <a:rPr lang="en-US" sz="2000" dirty="0" smtClean="0">
                  <a:solidFill>
                    <a:srgbClr val="0070C0"/>
                  </a:solidFill>
                  <a:latin typeface="Calibri Light" panose="020F0302020204030204" pitchFamily="34" charset="0"/>
                  <a:cs typeface="Calibri Light" panose="020F0302020204030204" pitchFamily="34" charset="0"/>
                </a:rPr>
                <a:t>)</a:t>
              </a:r>
              <a:r>
                <a:rPr lang="en-US" sz="2000" baseline="30000" dirty="0" smtClean="0">
                  <a:solidFill>
                    <a:srgbClr val="0070C0"/>
                  </a:solidFill>
                  <a:latin typeface="Calibri Light" panose="020F0302020204030204" pitchFamily="34" charset="0"/>
                  <a:cs typeface="Calibri Light" panose="020F0302020204030204" pitchFamily="34" charset="0"/>
                </a:rPr>
                <a:t>10</a:t>
              </a:r>
              <a:r>
                <a:rPr lang="en-US" sz="2000" dirty="0" smtClean="0">
                  <a:solidFill>
                    <a:srgbClr val="0070C0"/>
                  </a:solidFill>
                  <a:latin typeface="Calibri Light" panose="020F0302020204030204" pitchFamily="34" charset="0"/>
                  <a:cs typeface="Calibri Light" panose="020F0302020204030204" pitchFamily="34" charset="0"/>
                </a:rPr>
                <a:t>B(</a:t>
              </a:r>
              <a:r>
                <a:rPr lang="el-GR" sz="2000" dirty="0" smtClean="0">
                  <a:solidFill>
                    <a:srgbClr val="0070C0"/>
                  </a:solidFill>
                  <a:latin typeface="Calibri Light" panose="020F0302020204030204" pitchFamily="34" charset="0"/>
                  <a:cs typeface="Calibri Light" panose="020F0302020204030204" pitchFamily="34" charset="0"/>
                </a:rPr>
                <a:t>α</a:t>
              </a:r>
              <a:r>
                <a:rPr lang="en-US" sz="2000" dirty="0" smtClean="0">
                  <a:solidFill>
                    <a:srgbClr val="0070C0"/>
                  </a:solidFill>
                  <a:latin typeface="Calibri Light" panose="020F0302020204030204" pitchFamily="34" charset="0"/>
                  <a:cs typeface="Calibri Light" panose="020F0302020204030204" pitchFamily="34" charset="0"/>
                </a:rPr>
                <a:t>,d)</a:t>
              </a:r>
              <a:r>
                <a:rPr lang="en-US" sz="2000" baseline="30000" dirty="0" smtClean="0">
                  <a:solidFill>
                    <a:srgbClr val="0070C0"/>
                  </a:solidFill>
                  <a:latin typeface="Calibri Light" panose="020F0302020204030204" pitchFamily="34" charset="0"/>
                  <a:cs typeface="Calibri Light" panose="020F0302020204030204" pitchFamily="34" charset="0"/>
                </a:rPr>
                <a:t>12</a:t>
              </a:r>
              <a:r>
                <a:rPr lang="en-US" sz="2000" dirty="0" smtClean="0">
                  <a:solidFill>
                    <a:srgbClr val="0070C0"/>
                  </a:solidFill>
                  <a:latin typeface="Calibri Light" panose="020F0302020204030204" pitchFamily="34" charset="0"/>
                  <a:cs typeface="Calibri Light" panose="020F0302020204030204" pitchFamily="34" charset="0"/>
                </a:rPr>
                <a:t>C</a:t>
              </a:r>
              <a:endParaRPr lang="de-DE" sz="2000" dirty="0">
                <a:solidFill>
                  <a:srgbClr val="0070C0"/>
                </a:solidFill>
                <a:latin typeface="Calibri Light" panose="020F0302020204030204" pitchFamily="34" charset="0"/>
                <a:cs typeface="Calibri Light" panose="020F0302020204030204" pitchFamily="34" charset="0"/>
              </a:endParaRPr>
            </a:p>
          </p:txBody>
        </p:sp>
        <p:sp>
          <p:nvSpPr>
            <p:cNvPr id="26" name="TextBox 25"/>
            <p:cNvSpPr txBox="1"/>
            <p:nvPr/>
          </p:nvSpPr>
          <p:spPr>
            <a:xfrm>
              <a:off x="5250210" y="2649605"/>
              <a:ext cx="2367956" cy="400110"/>
            </a:xfrm>
            <a:prstGeom prst="rect">
              <a:avLst/>
            </a:prstGeom>
            <a:noFill/>
          </p:spPr>
          <p:txBody>
            <a:bodyPr wrap="none" rtlCol="0">
              <a:spAutoFit/>
            </a:bodyPr>
            <a:lstStyle/>
            <a:p>
              <a:r>
                <a:rPr lang="en-US" sz="2000" baseline="30000" dirty="0" smtClean="0">
                  <a:solidFill>
                    <a:srgbClr val="FF0000"/>
                  </a:solidFill>
                  <a:latin typeface="Calibri Light" panose="020F0302020204030204" pitchFamily="34" charset="0"/>
                  <a:cs typeface="Calibri Light" panose="020F0302020204030204" pitchFamily="34" charset="0"/>
                </a:rPr>
                <a:t>4</a:t>
              </a:r>
              <a:r>
                <a:rPr lang="en-US" sz="2000" dirty="0" smtClean="0">
                  <a:solidFill>
                    <a:srgbClr val="FF0000"/>
                  </a:solidFill>
                  <a:latin typeface="Calibri Light" panose="020F0302020204030204" pitchFamily="34" charset="0"/>
                  <a:cs typeface="Calibri Light" panose="020F0302020204030204" pitchFamily="34" charset="0"/>
                </a:rPr>
                <a:t>He(2</a:t>
              </a:r>
              <a:r>
                <a:rPr lang="el-GR" sz="2000" dirty="0" smtClean="0">
                  <a:solidFill>
                    <a:srgbClr val="FF0000"/>
                  </a:solidFill>
                  <a:latin typeface="Calibri Light" panose="020F0302020204030204" pitchFamily="34" charset="0"/>
                  <a:cs typeface="Calibri Light" panose="020F0302020204030204" pitchFamily="34" charset="0"/>
                </a:rPr>
                <a:t>α</a:t>
              </a:r>
              <a:r>
                <a:rPr lang="en-US" sz="2000" dirty="0" smtClean="0">
                  <a:solidFill>
                    <a:srgbClr val="FF0000"/>
                  </a:solidFill>
                  <a:latin typeface="Calibri Light" panose="020F0302020204030204" pitchFamily="34" charset="0"/>
                  <a:cs typeface="Calibri Light" panose="020F0302020204030204" pitchFamily="34" charset="0"/>
                </a:rPr>
                <a:t>,</a:t>
              </a:r>
              <a:r>
                <a:rPr lang="el-GR" sz="2000" dirty="0" smtClean="0">
                  <a:solidFill>
                    <a:srgbClr val="FF0000"/>
                  </a:solidFill>
                  <a:latin typeface="Calibri Light" panose="020F0302020204030204" pitchFamily="34" charset="0"/>
                  <a:cs typeface="Calibri Light" panose="020F0302020204030204" pitchFamily="34" charset="0"/>
                </a:rPr>
                <a:t>γ</a:t>
              </a:r>
              <a:r>
                <a:rPr lang="en-US" sz="2000" dirty="0" smtClean="0">
                  <a:solidFill>
                    <a:srgbClr val="FF0000"/>
                  </a:solidFill>
                  <a:latin typeface="Calibri Light" panose="020F0302020204030204" pitchFamily="34" charset="0"/>
                  <a:cs typeface="Calibri Light" panose="020F0302020204030204" pitchFamily="34" charset="0"/>
                </a:rPr>
                <a:t>)</a:t>
              </a:r>
              <a:r>
                <a:rPr lang="en-US" sz="2000" baseline="30000" dirty="0" smtClean="0">
                  <a:solidFill>
                    <a:srgbClr val="FF0000"/>
                  </a:solidFill>
                  <a:latin typeface="Calibri Light" panose="020F0302020204030204" pitchFamily="34" charset="0"/>
                  <a:cs typeface="Calibri Light" panose="020F0302020204030204" pitchFamily="34" charset="0"/>
                </a:rPr>
                <a:t>12</a:t>
              </a:r>
              <a:r>
                <a:rPr lang="en-US" sz="2000" dirty="0" smtClean="0">
                  <a:solidFill>
                    <a:srgbClr val="FF0000"/>
                  </a:solidFill>
                  <a:latin typeface="Calibri Light" panose="020F0302020204030204" pitchFamily="34" charset="0"/>
                  <a:cs typeface="Calibri Light" panose="020F0302020204030204" pitchFamily="34" charset="0"/>
                </a:rPr>
                <a:t>C(</a:t>
              </a:r>
              <a:r>
                <a:rPr lang="el-GR" sz="2000" dirty="0" smtClean="0">
                  <a:solidFill>
                    <a:srgbClr val="FF0000"/>
                  </a:solidFill>
                  <a:latin typeface="Calibri Light" panose="020F0302020204030204" pitchFamily="34" charset="0"/>
                  <a:cs typeface="Calibri Light" panose="020F0302020204030204" pitchFamily="34" charset="0"/>
                </a:rPr>
                <a:t>α</a:t>
              </a:r>
              <a:r>
                <a:rPr lang="en-US" sz="2000" dirty="0">
                  <a:solidFill>
                    <a:srgbClr val="FF0000"/>
                  </a:solidFill>
                  <a:latin typeface="Calibri Light" panose="020F0302020204030204" pitchFamily="34" charset="0"/>
                  <a:cs typeface="Calibri Light" panose="020F0302020204030204" pitchFamily="34" charset="0"/>
                </a:rPr>
                <a:t>,</a:t>
              </a:r>
              <a:r>
                <a:rPr lang="el-GR" sz="2000" dirty="0">
                  <a:solidFill>
                    <a:srgbClr val="FF0000"/>
                  </a:solidFill>
                  <a:latin typeface="Calibri Light" panose="020F0302020204030204" pitchFamily="34" charset="0"/>
                  <a:cs typeface="Calibri Light" panose="020F0302020204030204" pitchFamily="34" charset="0"/>
                </a:rPr>
                <a:t>γ</a:t>
              </a:r>
              <a:r>
                <a:rPr lang="en-US" sz="2000" dirty="0" smtClean="0">
                  <a:solidFill>
                    <a:srgbClr val="FF0000"/>
                  </a:solidFill>
                  <a:latin typeface="Calibri Light" panose="020F0302020204030204" pitchFamily="34" charset="0"/>
                  <a:cs typeface="Calibri Light" panose="020F0302020204030204" pitchFamily="34" charset="0"/>
                </a:rPr>
                <a:t>)</a:t>
              </a:r>
              <a:r>
                <a:rPr lang="en-US" sz="2000" baseline="30000" dirty="0" smtClean="0">
                  <a:solidFill>
                    <a:srgbClr val="FF0000"/>
                  </a:solidFill>
                  <a:latin typeface="Calibri Light" panose="020F0302020204030204" pitchFamily="34" charset="0"/>
                  <a:cs typeface="Calibri Light" panose="020F0302020204030204" pitchFamily="34" charset="0"/>
                </a:rPr>
                <a:t>16</a:t>
              </a:r>
              <a:r>
                <a:rPr lang="en-US" sz="2000" dirty="0" smtClean="0">
                  <a:solidFill>
                    <a:srgbClr val="FF0000"/>
                  </a:solidFill>
                  <a:latin typeface="Calibri Light" panose="020F0302020204030204" pitchFamily="34" charset="0"/>
                  <a:cs typeface="Calibri Light" panose="020F0302020204030204" pitchFamily="34" charset="0"/>
                </a:rPr>
                <a:t>O</a:t>
              </a:r>
              <a:endParaRPr lang="de-DE" sz="2000" dirty="0">
                <a:solidFill>
                  <a:srgbClr val="FF0000"/>
                </a:solidFill>
                <a:latin typeface="Calibri Light" panose="020F0302020204030204" pitchFamily="34" charset="0"/>
                <a:cs typeface="Calibri Light" panose="020F0302020204030204" pitchFamily="34" charset="0"/>
              </a:endParaRPr>
            </a:p>
          </p:txBody>
        </p:sp>
        <p:sp>
          <p:nvSpPr>
            <p:cNvPr id="27" name="TextBox 26"/>
            <p:cNvSpPr txBox="1"/>
            <p:nvPr/>
          </p:nvSpPr>
          <p:spPr>
            <a:xfrm>
              <a:off x="5271315" y="5761291"/>
              <a:ext cx="3187668" cy="400110"/>
            </a:xfrm>
            <a:prstGeom prst="rect">
              <a:avLst/>
            </a:prstGeom>
            <a:noFill/>
          </p:spPr>
          <p:txBody>
            <a:bodyPr wrap="none" rtlCol="0">
              <a:spAutoFit/>
            </a:bodyPr>
            <a:lstStyle/>
            <a:p>
              <a:r>
                <a:rPr lang="en-US" sz="2000" dirty="0" smtClean="0">
                  <a:solidFill>
                    <a:srgbClr val="0070C0"/>
                  </a:solidFill>
                  <a:latin typeface="Calibri Light" panose="020F0302020204030204" pitchFamily="34" charset="0"/>
                  <a:cs typeface="Calibri Light" panose="020F0302020204030204" pitchFamily="34" charset="0"/>
                </a:rPr>
                <a:t>Deuterons as catalyst isotope</a:t>
              </a:r>
              <a:endParaRPr lang="de-DE" sz="2000" dirty="0">
                <a:solidFill>
                  <a:srgbClr val="0070C0"/>
                </a:solidFill>
                <a:latin typeface="Calibri Light" panose="020F0302020204030204" pitchFamily="34" charset="0"/>
                <a:cs typeface="Calibri Light" panose="020F0302020204030204" pitchFamily="34" charset="0"/>
              </a:endParaRPr>
            </a:p>
          </p:txBody>
        </p:sp>
        <p:sp>
          <p:nvSpPr>
            <p:cNvPr id="29" name="TextBox 28"/>
            <p:cNvSpPr txBox="1"/>
            <p:nvPr/>
          </p:nvSpPr>
          <p:spPr>
            <a:xfrm>
              <a:off x="5250210" y="1905000"/>
              <a:ext cx="3108234" cy="707886"/>
            </a:xfrm>
            <a:prstGeom prst="rect">
              <a:avLst/>
            </a:prstGeom>
            <a:noFill/>
          </p:spPr>
          <p:txBody>
            <a:bodyPr wrap="square" rtlCol="0">
              <a:spAutoFit/>
            </a:bodyPr>
            <a:lstStyle/>
            <a:p>
              <a:r>
                <a:rPr lang="en-US" sz="2000" dirty="0" smtClean="0">
                  <a:latin typeface="Calibri Light" panose="020F0302020204030204" pitchFamily="34" charset="0"/>
                  <a:cs typeface="Calibri Light" panose="020F0302020204030204" pitchFamily="34" charset="0"/>
                </a:rPr>
                <a:t>Three ways to by-pass the mass 5 and mass 8 gaps:</a:t>
              </a:r>
              <a:endParaRPr lang="de-DE" sz="2000" dirty="0">
                <a:latin typeface="Calibri Light" panose="020F0302020204030204" pitchFamily="34" charset="0"/>
                <a:cs typeface="Calibri Light" panose="020F0302020204030204" pitchFamily="34" charset="0"/>
              </a:endParaRPr>
            </a:p>
          </p:txBody>
        </p:sp>
        <p:sp>
          <p:nvSpPr>
            <p:cNvPr id="30" name="TextBox 29"/>
            <p:cNvSpPr txBox="1"/>
            <p:nvPr/>
          </p:nvSpPr>
          <p:spPr>
            <a:xfrm>
              <a:off x="5257800" y="3801355"/>
              <a:ext cx="2994731" cy="400110"/>
            </a:xfrm>
            <a:prstGeom prst="rect">
              <a:avLst/>
            </a:prstGeom>
            <a:noFill/>
          </p:spPr>
          <p:txBody>
            <a:bodyPr wrap="none" rtlCol="0">
              <a:spAutoFit/>
            </a:bodyPr>
            <a:lstStyle/>
            <a:p>
              <a:r>
                <a:rPr lang="en-US" sz="2000" baseline="30000" dirty="0" smtClean="0">
                  <a:solidFill>
                    <a:srgbClr val="00B050"/>
                  </a:solidFill>
                  <a:latin typeface="Calibri Light" panose="020F0302020204030204" pitchFamily="34" charset="0"/>
                  <a:cs typeface="Calibri Light" panose="020F0302020204030204" pitchFamily="34" charset="0"/>
                </a:rPr>
                <a:t>3</a:t>
              </a:r>
              <a:r>
                <a:rPr lang="en-US" sz="2000" dirty="0" smtClean="0">
                  <a:solidFill>
                    <a:srgbClr val="00B050"/>
                  </a:solidFill>
                  <a:latin typeface="Calibri Light" panose="020F0302020204030204" pitchFamily="34" charset="0"/>
                  <a:cs typeface="Calibri Light" panose="020F0302020204030204" pitchFamily="34" charset="0"/>
                </a:rPr>
                <a:t>He(</a:t>
              </a:r>
              <a:r>
                <a:rPr lang="el-GR" sz="2000" dirty="0" smtClean="0">
                  <a:solidFill>
                    <a:srgbClr val="00B050"/>
                  </a:solidFill>
                  <a:latin typeface="Calibri Light" panose="020F0302020204030204" pitchFamily="34" charset="0"/>
                  <a:cs typeface="Calibri Light" panose="020F0302020204030204" pitchFamily="34" charset="0"/>
                </a:rPr>
                <a:t>α</a:t>
              </a:r>
              <a:r>
                <a:rPr lang="en-US" sz="2000" dirty="0" smtClean="0">
                  <a:solidFill>
                    <a:srgbClr val="00B050"/>
                  </a:solidFill>
                  <a:latin typeface="Calibri Light" panose="020F0302020204030204" pitchFamily="34" charset="0"/>
                  <a:cs typeface="Calibri Light" panose="020F0302020204030204" pitchFamily="34" charset="0"/>
                </a:rPr>
                <a:t>,</a:t>
              </a:r>
              <a:r>
                <a:rPr lang="el-GR" sz="2000" dirty="0" smtClean="0">
                  <a:solidFill>
                    <a:srgbClr val="00B050"/>
                  </a:solidFill>
                  <a:latin typeface="Calibri Light" panose="020F0302020204030204" pitchFamily="34" charset="0"/>
                  <a:cs typeface="Calibri Light" panose="020F0302020204030204" pitchFamily="34" charset="0"/>
                </a:rPr>
                <a:t>γ</a:t>
              </a:r>
              <a:r>
                <a:rPr lang="en-US" sz="2000" dirty="0" smtClean="0">
                  <a:solidFill>
                    <a:srgbClr val="00B050"/>
                  </a:solidFill>
                  <a:latin typeface="Calibri Light" panose="020F0302020204030204" pitchFamily="34" charset="0"/>
                  <a:cs typeface="Calibri Light" panose="020F0302020204030204" pitchFamily="34" charset="0"/>
                </a:rPr>
                <a:t>)</a:t>
              </a:r>
              <a:r>
                <a:rPr lang="en-US" sz="2000" baseline="30000" dirty="0" smtClean="0">
                  <a:solidFill>
                    <a:srgbClr val="00B050"/>
                  </a:solidFill>
                  <a:latin typeface="Calibri Light" panose="020F0302020204030204" pitchFamily="34" charset="0"/>
                  <a:cs typeface="Calibri Light" panose="020F0302020204030204" pitchFamily="34" charset="0"/>
                </a:rPr>
                <a:t>7</a:t>
              </a:r>
              <a:r>
                <a:rPr lang="en-US" sz="2000" dirty="0" smtClean="0">
                  <a:solidFill>
                    <a:srgbClr val="00B050"/>
                  </a:solidFill>
                  <a:latin typeface="Calibri Light" panose="020F0302020204030204" pitchFamily="34" charset="0"/>
                  <a:cs typeface="Calibri Light" panose="020F0302020204030204" pitchFamily="34" charset="0"/>
                </a:rPr>
                <a:t>Be(</a:t>
              </a:r>
              <a:r>
                <a:rPr lang="el-GR" sz="2000" dirty="0" smtClean="0">
                  <a:solidFill>
                    <a:srgbClr val="00B050"/>
                  </a:solidFill>
                  <a:latin typeface="Calibri Light" panose="020F0302020204030204" pitchFamily="34" charset="0"/>
                  <a:cs typeface="Calibri Light" panose="020F0302020204030204" pitchFamily="34" charset="0"/>
                </a:rPr>
                <a:t>α</a:t>
              </a:r>
              <a:r>
                <a:rPr lang="en-US" sz="2000" dirty="0">
                  <a:solidFill>
                    <a:srgbClr val="00B050"/>
                  </a:solidFill>
                  <a:latin typeface="Calibri Light" panose="020F0302020204030204" pitchFamily="34" charset="0"/>
                  <a:cs typeface="Calibri Light" panose="020F0302020204030204" pitchFamily="34" charset="0"/>
                </a:rPr>
                <a:t>,</a:t>
              </a:r>
              <a:r>
                <a:rPr lang="el-GR" sz="2000" dirty="0">
                  <a:solidFill>
                    <a:srgbClr val="00B050"/>
                  </a:solidFill>
                  <a:latin typeface="Calibri Light" panose="020F0302020204030204" pitchFamily="34" charset="0"/>
                  <a:cs typeface="Calibri Light" panose="020F0302020204030204" pitchFamily="34" charset="0"/>
                </a:rPr>
                <a:t>γ</a:t>
              </a:r>
              <a:r>
                <a:rPr lang="en-US" sz="2000" dirty="0" smtClean="0">
                  <a:solidFill>
                    <a:srgbClr val="00B050"/>
                  </a:solidFill>
                  <a:latin typeface="Calibri Light" panose="020F0302020204030204" pitchFamily="34" charset="0"/>
                  <a:cs typeface="Calibri Light" panose="020F0302020204030204" pitchFamily="34" charset="0"/>
                </a:rPr>
                <a:t>)</a:t>
              </a:r>
              <a:r>
                <a:rPr lang="en-US" sz="2000" baseline="30000" dirty="0" smtClean="0">
                  <a:solidFill>
                    <a:srgbClr val="00B050"/>
                  </a:solidFill>
                  <a:latin typeface="Calibri Light" panose="020F0302020204030204" pitchFamily="34" charset="0"/>
                  <a:cs typeface="Calibri Light" panose="020F0302020204030204" pitchFamily="34" charset="0"/>
                </a:rPr>
                <a:t>11</a:t>
              </a:r>
              <a:r>
                <a:rPr lang="en-US" sz="2000" dirty="0" smtClean="0">
                  <a:solidFill>
                    <a:srgbClr val="00B050"/>
                  </a:solidFill>
                  <a:latin typeface="Calibri Light" panose="020F0302020204030204" pitchFamily="34" charset="0"/>
                  <a:cs typeface="Calibri Light" panose="020F0302020204030204" pitchFamily="34" charset="0"/>
                </a:rPr>
                <a:t>C</a:t>
              </a:r>
              <a:r>
                <a:rPr lang="en-US" sz="2000" dirty="0" smtClean="0">
                  <a:solidFill>
                    <a:srgbClr val="00B050"/>
                  </a:solidFill>
                  <a:latin typeface="Calibri Light" panose="020F0302020204030204" pitchFamily="34" charset="0"/>
                  <a:cs typeface="Calibri Light" panose="020F0302020204030204" pitchFamily="34" charset="0"/>
                  <a:sym typeface="Symbol"/>
                </a:rPr>
                <a:t>(,</a:t>
              </a:r>
              <a:r>
                <a:rPr lang="el-GR" sz="2000" dirty="0" smtClean="0">
                  <a:solidFill>
                    <a:srgbClr val="00B050"/>
                  </a:solidFill>
                  <a:latin typeface="Times New Roman" panose="02020603050405020304" pitchFamily="18" charset="0"/>
                  <a:cs typeface="Times New Roman" panose="02020603050405020304" pitchFamily="18" charset="0"/>
                  <a:sym typeface="Symbol"/>
                </a:rPr>
                <a:t>γ</a:t>
              </a:r>
              <a:r>
                <a:rPr lang="en-US" sz="2000" dirty="0" smtClean="0">
                  <a:solidFill>
                    <a:srgbClr val="00B050"/>
                  </a:solidFill>
                  <a:latin typeface="Calibri Light" panose="020F0302020204030204" pitchFamily="34" charset="0"/>
                  <a:cs typeface="Calibri Light" panose="020F0302020204030204" pitchFamily="34" charset="0"/>
                  <a:sym typeface="Symbol"/>
                </a:rPr>
                <a:t>)</a:t>
              </a:r>
              <a:r>
                <a:rPr lang="en-US" sz="2000" baseline="30000" dirty="0" smtClean="0">
                  <a:solidFill>
                    <a:srgbClr val="00B050"/>
                  </a:solidFill>
                  <a:latin typeface="Calibri Light" panose="020F0302020204030204" pitchFamily="34" charset="0"/>
                  <a:cs typeface="Calibri Light" panose="020F0302020204030204" pitchFamily="34" charset="0"/>
                  <a:sym typeface="Symbol"/>
                </a:rPr>
                <a:t>15</a:t>
              </a:r>
              <a:r>
                <a:rPr lang="en-US" sz="2000" dirty="0">
                  <a:solidFill>
                    <a:srgbClr val="00B050"/>
                  </a:solidFill>
                  <a:latin typeface="Calibri Light" panose="020F0302020204030204" pitchFamily="34" charset="0"/>
                  <a:cs typeface="Calibri Light" panose="020F0302020204030204" pitchFamily="34" charset="0"/>
                  <a:sym typeface="Symbol"/>
                </a:rPr>
                <a:t>O</a:t>
              </a:r>
              <a:endParaRPr lang="de-DE" sz="2000" dirty="0">
                <a:solidFill>
                  <a:srgbClr val="00B050"/>
                </a:solidFill>
                <a:latin typeface="Calibri Light" panose="020F0302020204030204" pitchFamily="34" charset="0"/>
                <a:cs typeface="Calibri Light" panose="020F0302020204030204" pitchFamily="34" charset="0"/>
              </a:endParaRPr>
            </a:p>
          </p:txBody>
        </p:sp>
        <p:sp>
          <p:nvSpPr>
            <p:cNvPr id="33" name="TextBox 32"/>
            <p:cNvSpPr txBox="1"/>
            <p:nvPr/>
          </p:nvSpPr>
          <p:spPr>
            <a:xfrm>
              <a:off x="5245956" y="2991601"/>
              <a:ext cx="2854756" cy="707886"/>
            </a:xfrm>
            <a:prstGeom prst="rect">
              <a:avLst/>
            </a:prstGeom>
            <a:noFill/>
          </p:spPr>
          <p:txBody>
            <a:bodyPr wrap="none" rtlCol="0">
              <a:spAutoFit/>
            </a:bodyPr>
            <a:lstStyle/>
            <a:p>
              <a:r>
                <a:rPr lang="en-US" sz="2000" dirty="0" smtClean="0">
                  <a:solidFill>
                    <a:srgbClr val="FF0000"/>
                  </a:solidFill>
                  <a:latin typeface="Calibri Light" panose="020F0302020204030204" pitchFamily="34" charset="0"/>
                  <a:cs typeface="Calibri Light" panose="020F0302020204030204" pitchFamily="34" charset="0"/>
                </a:rPr>
                <a:t>Alpha clusters as catalytic </a:t>
              </a:r>
            </a:p>
            <a:p>
              <a:r>
                <a:rPr lang="en-US" sz="2000" dirty="0">
                  <a:solidFill>
                    <a:srgbClr val="FF0000"/>
                  </a:solidFill>
                  <a:latin typeface="Calibri Light" panose="020F0302020204030204" pitchFamily="34" charset="0"/>
                  <a:cs typeface="Calibri Light" panose="020F0302020204030204" pitchFamily="34" charset="0"/>
                </a:rPr>
                <a:t>c</a:t>
              </a:r>
              <a:r>
                <a:rPr lang="en-US" sz="2000" dirty="0" smtClean="0">
                  <a:solidFill>
                    <a:srgbClr val="FF0000"/>
                  </a:solidFill>
                  <a:latin typeface="Calibri Light" panose="020F0302020204030204" pitchFamily="34" charset="0"/>
                  <a:cs typeface="Calibri Light" panose="020F0302020204030204" pitchFamily="34" charset="0"/>
                </a:rPr>
                <a:t>ompound structure</a:t>
              </a:r>
              <a:endParaRPr lang="de-DE" sz="2000" dirty="0">
                <a:solidFill>
                  <a:srgbClr val="FF0000"/>
                </a:solidFill>
                <a:latin typeface="Calibri Light" panose="020F0302020204030204" pitchFamily="34" charset="0"/>
                <a:cs typeface="Calibri Light" panose="020F0302020204030204" pitchFamily="34" charset="0"/>
              </a:endParaRPr>
            </a:p>
          </p:txBody>
        </p:sp>
        <p:sp>
          <p:nvSpPr>
            <p:cNvPr id="34" name="TextBox 33"/>
            <p:cNvSpPr txBox="1"/>
            <p:nvPr/>
          </p:nvSpPr>
          <p:spPr>
            <a:xfrm>
              <a:off x="5313875" y="4165937"/>
              <a:ext cx="3525325" cy="1015663"/>
            </a:xfrm>
            <a:prstGeom prst="rect">
              <a:avLst/>
            </a:prstGeom>
            <a:noFill/>
          </p:spPr>
          <p:txBody>
            <a:bodyPr wrap="square" rtlCol="0">
              <a:spAutoFit/>
            </a:bodyPr>
            <a:lstStyle/>
            <a:p>
              <a:r>
                <a:rPr lang="en-US" sz="2000" dirty="0" smtClean="0">
                  <a:solidFill>
                    <a:srgbClr val="00B050"/>
                  </a:solidFill>
                  <a:latin typeface="Calibri Light" panose="020F0302020204030204" pitchFamily="34" charset="0"/>
                  <a:cs typeface="Calibri Light" panose="020F0302020204030204" pitchFamily="34" charset="0"/>
                </a:rPr>
                <a:t>A possible enhancement through alpha clusters resonances </a:t>
              </a:r>
            </a:p>
          </p:txBody>
        </p:sp>
      </p:grpSp>
      <p:pic>
        <p:nvPicPr>
          <p:cNvPr id="3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6369" b="3907"/>
          <a:stretch/>
        </p:blipFill>
        <p:spPr bwMode="auto">
          <a:xfrm>
            <a:off x="-11185" y="1597948"/>
            <a:ext cx="5424012" cy="458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 38"/>
          <p:cNvGrpSpPr/>
          <p:nvPr/>
        </p:nvGrpSpPr>
        <p:grpSpPr>
          <a:xfrm>
            <a:off x="-936237" y="6272659"/>
            <a:ext cx="7454348" cy="584775"/>
            <a:chOff x="-936237" y="6272659"/>
            <a:chExt cx="7454348" cy="584775"/>
          </a:xfrm>
        </p:grpSpPr>
        <p:sp>
          <p:nvSpPr>
            <p:cNvPr id="37" name="Text Box 8"/>
            <p:cNvSpPr txBox="1">
              <a:spLocks noChangeArrowheads="1"/>
            </p:cNvSpPr>
            <p:nvPr/>
          </p:nvSpPr>
          <p:spPr bwMode="auto">
            <a:xfrm>
              <a:off x="-936237" y="6272659"/>
              <a:ext cx="7454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altLang="zh-CN" sz="1600" dirty="0">
                  <a:latin typeface="Calibri" panose="020F0502020204030204" pitchFamily="34" charset="0"/>
                  <a:ea typeface="宋体" pitchFamily="2" charset="-122"/>
                </a:rPr>
                <a:t>The element abundance pattern for SMSS 0313–6708 compared</a:t>
              </a:r>
            </a:p>
            <a:p>
              <a:r>
                <a:rPr lang="en-GB" altLang="zh-CN" sz="1600" dirty="0">
                  <a:latin typeface="Calibri" panose="020F0502020204030204" pitchFamily="34" charset="0"/>
                  <a:ea typeface="宋体" pitchFamily="2" charset="-122"/>
                </a:rPr>
                <a:t>to model values.</a:t>
              </a:r>
            </a:p>
          </p:txBody>
        </p:sp>
        <p:sp>
          <p:nvSpPr>
            <p:cNvPr id="38" name="Text Box 4"/>
            <p:cNvSpPr txBox="1">
              <a:spLocks noChangeArrowheads="1"/>
            </p:cNvSpPr>
            <p:nvPr/>
          </p:nvSpPr>
          <p:spPr bwMode="auto">
            <a:xfrm>
              <a:off x="1371600" y="6585182"/>
              <a:ext cx="5052391" cy="2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1400" dirty="0">
                  <a:latin typeface="Calibri" panose="020F0502020204030204" pitchFamily="34" charset="0"/>
                </a:rPr>
                <a:t>SC Keller</a:t>
              </a:r>
              <a:r>
                <a:rPr lang="en-GB" altLang="zh-CN" sz="1400" dirty="0">
                  <a:latin typeface="Calibri" panose="020F0502020204030204" pitchFamily="34" charset="0"/>
                  <a:ea typeface="宋体" pitchFamily="2" charset="-122"/>
                </a:rPr>
                <a:t> </a:t>
              </a:r>
              <a:r>
                <a:rPr lang="en-GB" altLang="zh-CN" sz="1400" i="1" dirty="0">
                  <a:latin typeface="Calibri" panose="020F0502020204030204" pitchFamily="34" charset="0"/>
                  <a:ea typeface="宋体" pitchFamily="2" charset="-122"/>
                </a:rPr>
                <a:t>et al. </a:t>
              </a:r>
              <a:r>
                <a:rPr lang="en-GB" altLang="en-US" sz="1400" i="1" dirty="0">
                  <a:latin typeface="Calibri" panose="020F0502020204030204" pitchFamily="34" charset="0"/>
                </a:rPr>
                <a:t>Nature </a:t>
              </a:r>
              <a:r>
                <a:rPr lang="en-US" altLang="zh-CN" sz="1400" b="1" dirty="0">
                  <a:latin typeface="Calibri" panose="020F0502020204030204" pitchFamily="34" charset="0"/>
                  <a:ea typeface="宋体" pitchFamily="2" charset="-122"/>
                </a:rPr>
                <a:t>000</a:t>
              </a:r>
              <a:r>
                <a:rPr lang="en-GB" altLang="en-US" sz="1400" dirty="0">
                  <a:latin typeface="Calibri" panose="020F0502020204030204" pitchFamily="34" charset="0"/>
                </a:rPr>
                <a:t>, </a:t>
              </a:r>
              <a:r>
                <a:rPr lang="en-GB" altLang="zh-CN" sz="1400" dirty="0">
                  <a:latin typeface="Calibri" panose="020F0502020204030204" pitchFamily="34" charset="0"/>
                  <a:ea typeface="宋体" pitchFamily="2" charset="-122"/>
                </a:rPr>
                <a:t>1</a:t>
              </a:r>
              <a:r>
                <a:rPr lang="en-GB" altLang="en-US" sz="1400" dirty="0">
                  <a:latin typeface="Calibri" panose="020F0502020204030204" pitchFamily="34" charset="0"/>
                </a:rPr>
                <a:t>-</a:t>
              </a:r>
              <a:r>
                <a:rPr lang="en-GB" altLang="zh-CN" sz="1400" dirty="0">
                  <a:latin typeface="Calibri" panose="020F0502020204030204" pitchFamily="34" charset="0"/>
                  <a:ea typeface="宋体" pitchFamily="2" charset="-122"/>
                </a:rPr>
                <a:t>4</a:t>
              </a:r>
              <a:r>
                <a:rPr lang="en-GB" altLang="en-US" sz="1400" dirty="0">
                  <a:latin typeface="Calibri" panose="020F0502020204030204" pitchFamily="34" charset="0"/>
                </a:rPr>
                <a:t> (201</a:t>
              </a:r>
              <a:r>
                <a:rPr lang="en-GB" altLang="zh-CN" sz="1400" dirty="0">
                  <a:latin typeface="Calibri" panose="020F0502020204030204" pitchFamily="34" charset="0"/>
                  <a:ea typeface="宋体" pitchFamily="2" charset="-122"/>
                </a:rPr>
                <a:t>4</a:t>
              </a:r>
              <a:r>
                <a:rPr lang="en-GB" altLang="en-US" sz="1400" dirty="0">
                  <a:latin typeface="Calibri" panose="020F0502020204030204" pitchFamily="34" charset="0"/>
                </a:rPr>
                <a:t>) doi:10.1038/nature</a:t>
              </a:r>
              <a:r>
                <a:rPr lang="en-GB" altLang="zh-CN" sz="1400" dirty="0">
                  <a:latin typeface="Calibri" panose="020F0502020204030204" pitchFamily="34" charset="0"/>
                  <a:ea typeface="宋体" pitchFamily="2" charset="-122"/>
                </a:rPr>
                <a:t>12990</a:t>
              </a:r>
              <a:endParaRPr lang="en-GB" altLang="en-US" sz="1400" dirty="0">
                <a:latin typeface="Calibri" panose="020F0502020204030204" pitchFamily="34" charset="0"/>
                <a:ea typeface="宋体" pitchFamily="2" charset="-122"/>
              </a:endParaRPr>
            </a:p>
          </p:txBody>
        </p:sp>
      </p:grpSp>
      <p:cxnSp>
        <p:nvCxnSpPr>
          <p:cNvPr id="40" name="Straight Arrow Connector 39"/>
          <p:cNvCxnSpPr/>
          <p:nvPr/>
        </p:nvCxnSpPr>
        <p:spPr>
          <a:xfrm flipV="1">
            <a:off x="3171973" y="2776523"/>
            <a:ext cx="863047" cy="636062"/>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1" name="Picture 7" descr="Image resul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51" b="9028"/>
          <a:stretch/>
        </p:blipFill>
        <p:spPr bwMode="auto">
          <a:xfrm>
            <a:off x="133916" y="1801056"/>
            <a:ext cx="5076238" cy="438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1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5"/>
                                        </p:tgtEl>
                                      </p:cBhvr>
                                    </p:animEffect>
                                    <p:set>
                                      <p:cBhvr>
                                        <p:cTn id="12"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7"/>
          <p:cNvSpPr txBox="1"/>
          <p:nvPr/>
        </p:nvSpPr>
        <p:spPr>
          <a:xfrm>
            <a:off x="426841" y="990600"/>
            <a:ext cx="7315402" cy="721775"/>
          </a:xfrm>
          <a:prstGeom prst="rect">
            <a:avLst/>
          </a:prstGeom>
          <a:noFill/>
          <a:ln>
            <a:noFill/>
          </a:ln>
        </p:spPr>
        <p:txBody>
          <a:bodyPr lIns="91425" tIns="91425" rIns="91425" bIns="91425" anchor="t" anchorCtr="0">
            <a:noAutofit/>
          </a:bodyPr>
          <a:lstStyle/>
          <a:p>
            <a:pPr lvl="0" algn="ctr" rtl="0">
              <a:spcBef>
                <a:spcPts val="0"/>
              </a:spcBef>
              <a:buNone/>
            </a:pPr>
            <a:r>
              <a:rPr lang="en-US" sz="2400" dirty="0" smtClean="0">
                <a:solidFill>
                  <a:srgbClr val="376092"/>
                </a:solidFill>
              </a:rPr>
              <a:t>The reaction rates based on experimental and theoretical results</a:t>
            </a:r>
            <a:r>
              <a:rPr lang="en" sz="2400" dirty="0" smtClean="0">
                <a:solidFill>
                  <a:srgbClr val="376092"/>
                </a:solidFill>
              </a:rPr>
              <a:t> are well below the  </a:t>
            </a:r>
            <a:r>
              <a:rPr lang="en" sz="2400" dirty="0">
                <a:solidFill>
                  <a:srgbClr val="376092"/>
                </a:solidFill>
              </a:rPr>
              <a:t>HF model predictions.</a:t>
            </a:r>
          </a:p>
        </p:txBody>
      </p:sp>
      <p:sp>
        <p:nvSpPr>
          <p:cNvPr id="8" name="Shape 68"/>
          <p:cNvSpPr txBox="1"/>
          <p:nvPr/>
        </p:nvSpPr>
        <p:spPr>
          <a:xfrm>
            <a:off x="2296787" y="6172199"/>
            <a:ext cx="6713845" cy="526800"/>
          </a:xfrm>
          <a:prstGeom prst="rect">
            <a:avLst/>
          </a:prstGeom>
          <a:noFill/>
          <a:ln>
            <a:noFill/>
          </a:ln>
        </p:spPr>
        <p:txBody>
          <a:bodyPr lIns="91425" tIns="91425" rIns="91425" bIns="91425" anchor="ctr" anchorCtr="0">
            <a:noAutofit/>
          </a:bodyPr>
          <a:lstStyle/>
          <a:p>
            <a:pPr lvl="0" rtl="0">
              <a:spcBef>
                <a:spcPts val="0"/>
              </a:spcBef>
              <a:buNone/>
            </a:pPr>
            <a:r>
              <a:rPr lang="en" dirty="0" smtClean="0">
                <a:solidFill>
                  <a:srgbClr val="376092"/>
                </a:solidFill>
              </a:rPr>
              <a:t>Similar suppression factor observed for </a:t>
            </a:r>
            <a:r>
              <a:rPr lang="en" dirty="0" smtClean="0">
                <a:solidFill>
                  <a:srgbClr val="376092"/>
                </a:solidFill>
                <a:sym typeface="Symbol"/>
              </a:rPr>
              <a:t> capture on T=0 ee nuclei: </a:t>
            </a:r>
          </a:p>
          <a:p>
            <a:pPr lvl="0" rtl="0">
              <a:spcBef>
                <a:spcPts val="0"/>
              </a:spcBef>
              <a:buNone/>
            </a:pPr>
            <a:r>
              <a:rPr lang="en" sz="1400" dirty="0" smtClean="0">
                <a:solidFill>
                  <a:srgbClr val="376092"/>
                </a:solidFill>
              </a:rPr>
              <a:t>T. Rauscher, F.K. Thielemann. J. G</a:t>
            </a:r>
            <a:r>
              <a:rPr lang="en-US" sz="1400" dirty="0" err="1" smtClean="0">
                <a:solidFill>
                  <a:srgbClr val="376092"/>
                </a:solidFill>
              </a:rPr>
              <a:t>örres</a:t>
            </a:r>
            <a:r>
              <a:rPr lang="en-US" sz="1400" dirty="0" smtClean="0">
                <a:solidFill>
                  <a:srgbClr val="376092"/>
                </a:solidFill>
              </a:rPr>
              <a:t>. M. </a:t>
            </a:r>
            <a:r>
              <a:rPr lang="en-US" sz="1400" dirty="0" err="1" smtClean="0">
                <a:solidFill>
                  <a:srgbClr val="376092"/>
                </a:solidFill>
              </a:rPr>
              <a:t>Wiescher</a:t>
            </a:r>
            <a:r>
              <a:rPr lang="en-US" sz="1400" dirty="0" smtClean="0">
                <a:solidFill>
                  <a:srgbClr val="376092"/>
                </a:solidFill>
              </a:rPr>
              <a:t>, </a:t>
            </a:r>
            <a:r>
              <a:rPr lang="en-US" sz="1400" dirty="0" err="1" smtClean="0">
                <a:solidFill>
                  <a:srgbClr val="376092"/>
                </a:solidFill>
              </a:rPr>
              <a:t>Nucl</a:t>
            </a:r>
            <a:r>
              <a:rPr lang="en-US" sz="1400" dirty="0" smtClean="0">
                <a:solidFill>
                  <a:srgbClr val="376092"/>
                </a:solidFill>
              </a:rPr>
              <a:t>. Phys. A675 (2000) 695</a:t>
            </a:r>
            <a:endParaRPr lang="en" sz="1400" dirty="0">
              <a:solidFill>
                <a:srgbClr val="376092"/>
              </a:solidFill>
            </a:endParaRPr>
          </a:p>
        </p:txBody>
      </p:sp>
      <p:grpSp>
        <p:nvGrpSpPr>
          <p:cNvPr id="3" name="Group 2"/>
          <p:cNvGrpSpPr/>
          <p:nvPr/>
        </p:nvGrpSpPr>
        <p:grpSpPr>
          <a:xfrm>
            <a:off x="122656" y="1930287"/>
            <a:ext cx="8487944" cy="4157019"/>
            <a:chOff x="233451" y="1513724"/>
            <a:chExt cx="8767575" cy="4235544"/>
          </a:xfrm>
        </p:grpSpPr>
        <p:pic>
          <p:nvPicPr>
            <p:cNvPr id="4" name="Shape 61"/>
            <p:cNvPicPr preferRelativeResize="0"/>
            <p:nvPr/>
          </p:nvPicPr>
          <p:blipFill>
            <a:blip r:embed="rId3">
              <a:alphaModFix/>
            </a:blip>
            <a:stretch>
              <a:fillRect/>
            </a:stretch>
          </p:blipFill>
          <p:spPr>
            <a:xfrm>
              <a:off x="6074551" y="1513724"/>
              <a:ext cx="2926475" cy="4235544"/>
            </a:xfrm>
            <a:prstGeom prst="rect">
              <a:avLst/>
            </a:prstGeom>
            <a:noFill/>
            <a:ln>
              <a:noFill/>
            </a:ln>
          </p:spPr>
        </p:pic>
        <p:pic>
          <p:nvPicPr>
            <p:cNvPr id="5" name="Shape 62"/>
            <p:cNvPicPr preferRelativeResize="0"/>
            <p:nvPr/>
          </p:nvPicPr>
          <p:blipFill>
            <a:blip r:embed="rId4">
              <a:alphaModFix/>
            </a:blip>
            <a:stretch>
              <a:fillRect/>
            </a:stretch>
          </p:blipFill>
          <p:spPr>
            <a:xfrm>
              <a:off x="233451" y="1513724"/>
              <a:ext cx="2926474" cy="4235544"/>
            </a:xfrm>
            <a:prstGeom prst="rect">
              <a:avLst/>
            </a:prstGeom>
            <a:noFill/>
            <a:ln>
              <a:noFill/>
            </a:ln>
          </p:spPr>
        </p:pic>
        <p:pic>
          <p:nvPicPr>
            <p:cNvPr id="6" name="Picture 5" descr="rate_30S+a.pdf"/>
            <p:cNvPicPr>
              <a:picLocks noChangeAspect="1"/>
            </p:cNvPicPr>
            <p:nvPr/>
          </p:nvPicPr>
          <p:blipFill rotWithShape="1">
            <a:blip r:embed="rId5">
              <a:extLst>
                <a:ext uri="{28A0092B-C50C-407E-A947-70E740481C1C}">
                  <a14:useLocalDpi xmlns:a14="http://schemas.microsoft.com/office/drawing/2010/main" val="0"/>
                </a:ext>
              </a:extLst>
            </a:blip>
            <a:srcRect t="9584" r="7921" b="4716"/>
            <a:stretch/>
          </p:blipFill>
          <p:spPr>
            <a:xfrm>
              <a:off x="3208957" y="1513724"/>
              <a:ext cx="2926275" cy="4235544"/>
            </a:xfrm>
            <a:prstGeom prst="rect">
              <a:avLst/>
            </a:prstGeom>
          </p:spPr>
        </p:pic>
        <p:sp>
          <p:nvSpPr>
            <p:cNvPr id="2" name="Rectangle 1"/>
            <p:cNvSpPr/>
            <p:nvPr/>
          </p:nvSpPr>
          <p:spPr>
            <a:xfrm>
              <a:off x="1825902" y="3685020"/>
              <a:ext cx="1306612" cy="369332"/>
            </a:xfrm>
            <a:prstGeom prst="rect">
              <a:avLst/>
            </a:prstGeom>
          </p:spPr>
          <p:txBody>
            <a:bodyPr wrap="square">
              <a:spAutoFit/>
            </a:bodyPr>
            <a:lstStyle/>
            <a:p>
              <a:pPr algn="r"/>
              <a:r>
                <a:rPr lang="en-US" baseline="30000" dirty="0" smtClean="0">
                  <a:solidFill>
                    <a:srgbClr val="376092"/>
                  </a:solidFill>
                </a:rPr>
                <a:t>26</a:t>
              </a:r>
              <a:r>
                <a:rPr lang="en-US" dirty="0" smtClean="0">
                  <a:solidFill>
                    <a:srgbClr val="376092"/>
                  </a:solidFill>
                </a:rPr>
                <a:t>Si</a:t>
              </a:r>
              <a:r>
                <a:rPr lang="en" dirty="0" smtClean="0">
                  <a:solidFill>
                    <a:srgbClr val="376092"/>
                  </a:solidFill>
                </a:rPr>
                <a:t>(α,p)</a:t>
              </a:r>
              <a:r>
                <a:rPr lang="en-US" baseline="30000" dirty="0" smtClean="0">
                  <a:solidFill>
                    <a:srgbClr val="376092"/>
                  </a:solidFill>
                </a:rPr>
                <a:t>29</a:t>
              </a:r>
              <a:r>
                <a:rPr lang="en-US" dirty="0" smtClean="0">
                  <a:solidFill>
                    <a:srgbClr val="376092"/>
                  </a:solidFill>
                </a:rPr>
                <a:t>P</a:t>
              </a:r>
              <a:r>
                <a:rPr lang="en" dirty="0" smtClean="0">
                  <a:solidFill>
                    <a:srgbClr val="376092"/>
                  </a:solidFill>
                </a:rPr>
                <a:t> </a:t>
              </a:r>
              <a:endParaRPr lang="en-US" dirty="0"/>
            </a:p>
          </p:txBody>
        </p:sp>
        <p:sp>
          <p:nvSpPr>
            <p:cNvPr id="10" name="Rectangle 9"/>
            <p:cNvSpPr/>
            <p:nvPr/>
          </p:nvSpPr>
          <p:spPr>
            <a:xfrm>
              <a:off x="4758802" y="3685020"/>
              <a:ext cx="1306612" cy="369332"/>
            </a:xfrm>
            <a:prstGeom prst="rect">
              <a:avLst/>
            </a:prstGeom>
          </p:spPr>
          <p:txBody>
            <a:bodyPr wrap="square">
              <a:spAutoFit/>
            </a:bodyPr>
            <a:lstStyle/>
            <a:p>
              <a:pPr algn="r"/>
              <a:r>
                <a:rPr lang="en-US" baseline="30000" dirty="0" smtClean="0">
                  <a:solidFill>
                    <a:srgbClr val="376092"/>
                  </a:solidFill>
                </a:rPr>
                <a:t>30</a:t>
              </a:r>
              <a:r>
                <a:rPr lang="en-US" dirty="0" smtClean="0">
                  <a:solidFill>
                    <a:srgbClr val="376092"/>
                  </a:solidFill>
                </a:rPr>
                <a:t>S</a:t>
              </a:r>
              <a:r>
                <a:rPr lang="en" dirty="0" smtClean="0">
                  <a:solidFill>
                    <a:srgbClr val="376092"/>
                  </a:solidFill>
                </a:rPr>
                <a:t>(α,p)</a:t>
              </a:r>
              <a:r>
                <a:rPr lang="en-US" baseline="30000" dirty="0" smtClean="0">
                  <a:solidFill>
                    <a:srgbClr val="376092"/>
                  </a:solidFill>
                </a:rPr>
                <a:t>33</a:t>
              </a:r>
              <a:r>
                <a:rPr lang="en-US" dirty="0" smtClean="0">
                  <a:solidFill>
                    <a:srgbClr val="376092"/>
                  </a:solidFill>
                </a:rPr>
                <a:t>Cl</a:t>
              </a:r>
              <a:r>
                <a:rPr lang="en" dirty="0" smtClean="0">
                  <a:solidFill>
                    <a:srgbClr val="376092"/>
                  </a:solidFill>
                </a:rPr>
                <a:t> </a:t>
              </a:r>
              <a:endParaRPr lang="en-US" dirty="0"/>
            </a:p>
          </p:txBody>
        </p:sp>
        <p:sp>
          <p:nvSpPr>
            <p:cNvPr id="11" name="Rectangle 10"/>
            <p:cNvSpPr/>
            <p:nvPr/>
          </p:nvSpPr>
          <p:spPr>
            <a:xfrm>
              <a:off x="7487534" y="3685020"/>
              <a:ext cx="1495218" cy="369332"/>
            </a:xfrm>
            <a:prstGeom prst="rect">
              <a:avLst/>
            </a:prstGeom>
          </p:spPr>
          <p:txBody>
            <a:bodyPr wrap="square">
              <a:spAutoFit/>
            </a:bodyPr>
            <a:lstStyle/>
            <a:p>
              <a:pPr algn="r"/>
              <a:r>
                <a:rPr lang="en-US" baseline="30000" dirty="0" smtClean="0">
                  <a:solidFill>
                    <a:srgbClr val="376092"/>
                  </a:solidFill>
                </a:rPr>
                <a:t>34</a:t>
              </a:r>
              <a:r>
                <a:rPr lang="en-US" dirty="0" smtClean="0">
                  <a:solidFill>
                    <a:srgbClr val="376092"/>
                  </a:solidFill>
                </a:rPr>
                <a:t>Ar</a:t>
              </a:r>
              <a:r>
                <a:rPr lang="en" dirty="0" smtClean="0">
                  <a:solidFill>
                    <a:srgbClr val="376092"/>
                  </a:solidFill>
                </a:rPr>
                <a:t>(α,p)</a:t>
              </a:r>
              <a:r>
                <a:rPr lang="en-US" baseline="30000" dirty="0" smtClean="0">
                  <a:solidFill>
                    <a:srgbClr val="376092"/>
                  </a:solidFill>
                </a:rPr>
                <a:t>37</a:t>
              </a:r>
              <a:r>
                <a:rPr lang="en-US" dirty="0" smtClean="0">
                  <a:solidFill>
                    <a:srgbClr val="376092"/>
                  </a:solidFill>
                </a:rPr>
                <a:t>K</a:t>
              </a:r>
              <a:r>
                <a:rPr lang="en" dirty="0" smtClean="0">
                  <a:solidFill>
                    <a:srgbClr val="376092"/>
                  </a:solidFill>
                </a:rPr>
                <a:t> </a:t>
              </a:r>
              <a:endParaRPr lang="en-US" dirty="0"/>
            </a:p>
          </p:txBody>
        </p:sp>
      </p:grpSp>
      <p:sp>
        <p:nvSpPr>
          <p:cNvPr id="9" name="TextBox 8"/>
          <p:cNvSpPr txBox="1"/>
          <p:nvPr/>
        </p:nvSpPr>
        <p:spPr>
          <a:xfrm>
            <a:off x="1588408" y="228600"/>
            <a:ext cx="6009530" cy="769441"/>
          </a:xfrm>
          <a:prstGeom prst="rect">
            <a:avLst/>
          </a:prstGeom>
          <a:noFill/>
        </p:spPr>
        <p:txBody>
          <a:bodyPr wrap="none" rtlCol="0">
            <a:spAutoFit/>
          </a:bodyPr>
          <a:lstStyle/>
          <a:p>
            <a:r>
              <a:rPr lang="en-US" sz="4400" dirty="0" smtClean="0"/>
              <a:t>Impact on Reaction Rates</a:t>
            </a:r>
            <a:endParaRPr lang="en-US" sz="4400" dirty="0"/>
          </a:p>
        </p:txBody>
      </p:sp>
    </p:spTree>
    <p:extLst>
      <p:ext uri="{BB962C8B-B14F-4D97-AF65-F5344CB8AC3E}">
        <p14:creationId xmlns:p14="http://schemas.microsoft.com/office/powerpoint/2010/main" val="2241020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de-DE" dirty="0"/>
          </a:p>
        </p:txBody>
      </p:sp>
      <p:sp>
        <p:nvSpPr>
          <p:cNvPr id="3" name="Content Placeholder 2"/>
          <p:cNvSpPr>
            <a:spLocks noGrp="1"/>
          </p:cNvSpPr>
          <p:nvPr>
            <p:ph idx="1"/>
          </p:nvPr>
        </p:nvSpPr>
        <p:spPr/>
        <p:txBody>
          <a:bodyPr>
            <a:normAutofit fontScale="92500" lnSpcReduction="10000"/>
          </a:bodyPr>
          <a:lstStyle/>
          <a:p>
            <a:r>
              <a:rPr lang="en-US" dirty="0" smtClean="0"/>
              <a:t>Alpha cluster states facilitate important burning processes in stellar helium and carbon burning.</a:t>
            </a:r>
          </a:p>
          <a:p>
            <a:r>
              <a:rPr lang="en-US" dirty="0" smtClean="0"/>
              <a:t>Improved modeling of reaction contributions through cluster states is necessary</a:t>
            </a:r>
          </a:p>
          <a:p>
            <a:r>
              <a:rPr lang="en-US" dirty="0" smtClean="0"/>
              <a:t>Direct alpha capture studies can help to experimentally identify near threshold cluster states</a:t>
            </a:r>
          </a:p>
          <a:p>
            <a:r>
              <a:rPr lang="en-US" dirty="0" smtClean="0"/>
              <a:t>The cluster structure of T=1 e-e nuclei need to be studied for investigating stellar neutron sources and the </a:t>
            </a:r>
            <a:r>
              <a:rPr lang="el-GR" dirty="0" smtClean="0"/>
              <a:t>α</a:t>
            </a:r>
            <a:r>
              <a:rPr lang="en-US" dirty="0" smtClean="0"/>
              <a:t>p-process!</a:t>
            </a:r>
            <a:endParaRPr lang="de-DE" dirty="0"/>
          </a:p>
        </p:txBody>
      </p:sp>
    </p:spTree>
    <p:extLst>
      <p:ext uri="{BB962C8B-B14F-4D97-AF65-F5344CB8AC3E}">
        <p14:creationId xmlns:p14="http://schemas.microsoft.com/office/powerpoint/2010/main" val="179687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89"/>
            <a:ext cx="9236927" cy="6903889"/>
          </a:xfrm>
          <a:prstGeom prst="rect">
            <a:avLst/>
          </a:prstGeom>
        </p:spPr>
      </p:pic>
      <p:sp>
        <p:nvSpPr>
          <p:cNvPr id="2" name="Title 1"/>
          <p:cNvSpPr>
            <a:spLocks noGrp="1"/>
          </p:cNvSpPr>
          <p:nvPr>
            <p:ph type="title"/>
          </p:nvPr>
        </p:nvSpPr>
        <p:spPr>
          <a:xfrm>
            <a:off x="486935" y="533400"/>
            <a:ext cx="8229600" cy="1143000"/>
          </a:xfrm>
        </p:spPr>
        <p:txBody>
          <a:bodyPr/>
          <a:lstStyle/>
          <a:p>
            <a:r>
              <a:rPr lang="en-US" dirty="0" smtClean="0"/>
              <a:t>Acknowledgement</a:t>
            </a:r>
            <a:endParaRPr lang="en-US" dirty="0"/>
          </a:p>
        </p:txBody>
      </p:sp>
      <p:sp>
        <p:nvSpPr>
          <p:cNvPr id="8" name="TextBox 7"/>
          <p:cNvSpPr txBox="1"/>
          <p:nvPr/>
        </p:nvSpPr>
        <p:spPr>
          <a:xfrm>
            <a:off x="3507282" y="3124200"/>
            <a:ext cx="2124171" cy="1754326"/>
          </a:xfrm>
          <a:prstGeom prst="rect">
            <a:avLst/>
          </a:prstGeom>
          <a:noFill/>
        </p:spPr>
        <p:txBody>
          <a:bodyPr wrap="none" rtlCol="0">
            <a:spAutoFit/>
          </a:bodyPr>
          <a:lstStyle/>
          <a:p>
            <a:r>
              <a:rPr lang="en-US" dirty="0" smtClean="0">
                <a:solidFill>
                  <a:schemeClr val="bg1"/>
                </a:solidFill>
              </a:rPr>
              <a:t>Andreas Best</a:t>
            </a:r>
          </a:p>
          <a:p>
            <a:r>
              <a:rPr lang="en-US" dirty="0" smtClean="0">
                <a:solidFill>
                  <a:schemeClr val="bg1"/>
                </a:solidFill>
              </a:rPr>
              <a:t>Xiao Fang</a:t>
            </a:r>
          </a:p>
          <a:p>
            <a:r>
              <a:rPr lang="en-US" dirty="0" smtClean="0">
                <a:solidFill>
                  <a:schemeClr val="bg1"/>
                </a:solidFill>
              </a:rPr>
              <a:t>Alex Long</a:t>
            </a:r>
          </a:p>
          <a:p>
            <a:r>
              <a:rPr lang="en-US" dirty="0" smtClean="0">
                <a:solidFill>
                  <a:schemeClr val="bg1"/>
                </a:solidFill>
              </a:rPr>
              <a:t>Andrija </a:t>
            </a:r>
            <a:r>
              <a:rPr lang="en-US" dirty="0" err="1" smtClean="0">
                <a:solidFill>
                  <a:schemeClr val="bg1"/>
                </a:solidFill>
              </a:rPr>
              <a:t>Matic</a:t>
            </a:r>
            <a:endParaRPr lang="en-US" dirty="0" smtClean="0">
              <a:solidFill>
                <a:schemeClr val="bg1"/>
              </a:solidFill>
            </a:endParaRPr>
          </a:p>
          <a:p>
            <a:r>
              <a:rPr lang="en-US" dirty="0" smtClean="0">
                <a:solidFill>
                  <a:schemeClr val="bg1"/>
                </a:solidFill>
              </a:rPr>
              <a:t>Elizabeth </a:t>
            </a:r>
            <a:r>
              <a:rPr lang="en-US" dirty="0" err="1" smtClean="0">
                <a:solidFill>
                  <a:schemeClr val="bg1"/>
                </a:solidFill>
              </a:rPr>
              <a:t>Strandberg</a:t>
            </a:r>
            <a:endParaRPr lang="en-US" dirty="0" smtClean="0">
              <a:solidFill>
                <a:schemeClr val="bg1"/>
              </a:solidFill>
            </a:endParaRPr>
          </a:p>
          <a:p>
            <a:r>
              <a:rPr lang="en-US" dirty="0" err="1" smtClean="0">
                <a:solidFill>
                  <a:schemeClr val="bg1"/>
                </a:solidFill>
              </a:rPr>
              <a:t>Rashi</a:t>
            </a:r>
            <a:r>
              <a:rPr lang="en-US" dirty="0" smtClean="0">
                <a:solidFill>
                  <a:schemeClr val="bg1"/>
                </a:solidFill>
              </a:rPr>
              <a:t> </a:t>
            </a:r>
            <a:r>
              <a:rPr lang="en-US" dirty="0" err="1" smtClean="0">
                <a:solidFill>
                  <a:schemeClr val="bg1"/>
                </a:solidFill>
              </a:rPr>
              <a:t>Talwar</a:t>
            </a:r>
            <a:endParaRPr lang="en-US" dirty="0" smtClean="0">
              <a:solidFill>
                <a:schemeClr val="bg1"/>
              </a:solidFill>
            </a:endParaRPr>
          </a:p>
        </p:txBody>
      </p:sp>
      <p:sp>
        <p:nvSpPr>
          <p:cNvPr id="9" name="TextBox 8"/>
          <p:cNvSpPr txBox="1"/>
          <p:nvPr/>
        </p:nvSpPr>
        <p:spPr>
          <a:xfrm>
            <a:off x="7006276" y="2531327"/>
            <a:ext cx="1630767" cy="1754326"/>
          </a:xfrm>
          <a:prstGeom prst="rect">
            <a:avLst/>
          </a:prstGeom>
          <a:noFill/>
        </p:spPr>
        <p:txBody>
          <a:bodyPr wrap="none" rtlCol="0">
            <a:spAutoFit/>
          </a:bodyPr>
          <a:lstStyle/>
          <a:p>
            <a:r>
              <a:rPr lang="en-US" dirty="0" smtClean="0">
                <a:solidFill>
                  <a:schemeClr val="bg1"/>
                </a:solidFill>
              </a:rPr>
              <a:t>Mary Beard</a:t>
            </a:r>
          </a:p>
          <a:p>
            <a:r>
              <a:rPr lang="en-US" dirty="0" smtClean="0">
                <a:solidFill>
                  <a:schemeClr val="bg1"/>
                </a:solidFill>
              </a:rPr>
              <a:t>Georg Berg</a:t>
            </a:r>
          </a:p>
          <a:p>
            <a:r>
              <a:rPr lang="en-US" dirty="0" smtClean="0">
                <a:solidFill>
                  <a:schemeClr val="bg1"/>
                </a:solidFill>
              </a:rPr>
              <a:t>James </a:t>
            </a:r>
            <a:r>
              <a:rPr lang="en-US" dirty="0" err="1" smtClean="0">
                <a:solidFill>
                  <a:schemeClr val="bg1"/>
                </a:solidFill>
              </a:rPr>
              <a:t>DeBoer</a:t>
            </a:r>
            <a:endParaRPr lang="en-US" dirty="0" smtClean="0">
              <a:solidFill>
                <a:schemeClr val="bg1"/>
              </a:solidFill>
            </a:endParaRPr>
          </a:p>
          <a:p>
            <a:r>
              <a:rPr lang="en-US" dirty="0" smtClean="0">
                <a:solidFill>
                  <a:schemeClr val="bg1"/>
                </a:solidFill>
              </a:rPr>
              <a:t>Joachim </a:t>
            </a:r>
            <a:r>
              <a:rPr lang="en-US" dirty="0" err="1" smtClean="0">
                <a:solidFill>
                  <a:schemeClr val="bg1"/>
                </a:solidFill>
              </a:rPr>
              <a:t>Görres</a:t>
            </a:r>
            <a:endParaRPr lang="en-US" dirty="0" smtClean="0">
              <a:solidFill>
                <a:schemeClr val="bg1"/>
              </a:solidFill>
            </a:endParaRPr>
          </a:p>
          <a:p>
            <a:r>
              <a:rPr lang="en-US" dirty="0" smtClean="0">
                <a:solidFill>
                  <a:schemeClr val="bg1"/>
                </a:solidFill>
              </a:rPr>
              <a:t>Dan Robertson</a:t>
            </a:r>
          </a:p>
          <a:p>
            <a:r>
              <a:rPr lang="en-US" dirty="0" err="1" smtClean="0">
                <a:solidFill>
                  <a:schemeClr val="bg1"/>
                </a:solidFill>
              </a:rPr>
              <a:t>Xiadong</a:t>
            </a:r>
            <a:r>
              <a:rPr lang="en-US" dirty="0" smtClean="0">
                <a:solidFill>
                  <a:schemeClr val="bg1"/>
                </a:solidFill>
              </a:rPr>
              <a:t> Tang</a:t>
            </a:r>
            <a:endParaRPr lang="en-US" dirty="0">
              <a:solidFill>
                <a:schemeClr val="bg1"/>
              </a:solidFill>
            </a:endParaRPr>
          </a:p>
        </p:txBody>
      </p:sp>
      <p:sp>
        <p:nvSpPr>
          <p:cNvPr id="10" name="TextBox 9"/>
          <p:cNvSpPr txBox="1"/>
          <p:nvPr/>
        </p:nvSpPr>
        <p:spPr>
          <a:xfrm>
            <a:off x="1676400" y="6324600"/>
            <a:ext cx="7542193" cy="400110"/>
          </a:xfrm>
          <a:prstGeom prst="rect">
            <a:avLst/>
          </a:prstGeom>
          <a:noFill/>
        </p:spPr>
        <p:txBody>
          <a:bodyPr wrap="none" rtlCol="0">
            <a:spAutoFit/>
          </a:bodyPr>
          <a:lstStyle/>
          <a:p>
            <a:r>
              <a:rPr lang="en-US" sz="2000" dirty="0" smtClean="0">
                <a:solidFill>
                  <a:schemeClr val="bg1"/>
                </a:solidFill>
              </a:rPr>
              <a:t>And the rest of the research team at Groningen, Osaka, ORNL, and FSU</a:t>
            </a:r>
            <a:endParaRPr lang="en-US" sz="2000" dirty="0">
              <a:solidFill>
                <a:schemeClr val="bg1"/>
              </a:solidFill>
            </a:endParaRPr>
          </a:p>
        </p:txBody>
      </p:sp>
    </p:spTree>
    <p:extLst>
      <p:ext uri="{BB962C8B-B14F-4D97-AF65-F5344CB8AC3E}">
        <p14:creationId xmlns:p14="http://schemas.microsoft.com/office/powerpoint/2010/main" val="4183467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Experimental Problems</a:t>
            </a:r>
            <a:endParaRPr lang="en-US" dirty="0"/>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93"/>
          <a:stretch/>
        </p:blipFill>
        <p:spPr bwMode="auto">
          <a:xfrm>
            <a:off x="5004910" y="1080651"/>
            <a:ext cx="3986689" cy="578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289242" y="3369548"/>
            <a:ext cx="3473757" cy="2834419"/>
            <a:chOff x="4495800" y="2262352"/>
            <a:chExt cx="2273939" cy="2033306"/>
          </a:xfrm>
        </p:grpSpPr>
        <p:cxnSp>
          <p:nvCxnSpPr>
            <p:cNvPr id="5" name="Straight Arrow Connector 4"/>
            <p:cNvCxnSpPr/>
            <p:nvPr/>
          </p:nvCxnSpPr>
          <p:spPr>
            <a:xfrm>
              <a:off x="4495800" y="4218206"/>
              <a:ext cx="1155222" cy="1"/>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29438" y="2262352"/>
              <a:ext cx="816725" cy="280166"/>
            </a:xfrm>
            <a:prstGeom prst="rect">
              <a:avLst/>
            </a:prstGeom>
            <a:noFill/>
          </p:spPr>
          <p:txBody>
            <a:bodyPr wrap="none" rtlCol="0">
              <a:spAutoFit/>
            </a:bodyPr>
            <a:lstStyle/>
            <a:p>
              <a:r>
                <a:rPr lang="en-US" dirty="0" smtClean="0">
                  <a:solidFill>
                    <a:srgbClr val="FF0000"/>
                  </a:solidFill>
                </a:rPr>
                <a:t>NACRE</a:t>
              </a:r>
              <a:endParaRPr lang="en-US" dirty="0">
                <a:solidFill>
                  <a:srgbClr val="FF0000"/>
                </a:solidFill>
              </a:endParaRPr>
            </a:p>
          </p:txBody>
        </p:sp>
        <p:sp>
          <p:nvSpPr>
            <p:cNvPr id="7" name="Rectangle 6"/>
            <p:cNvSpPr/>
            <p:nvPr/>
          </p:nvSpPr>
          <p:spPr>
            <a:xfrm>
              <a:off x="4724623" y="4149759"/>
              <a:ext cx="685800" cy="123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19779" y="3191349"/>
              <a:ext cx="949960" cy="186777"/>
            </a:xfrm>
            <a:prstGeom prst="rect">
              <a:avLst/>
            </a:prstGeom>
            <a:noFill/>
          </p:spPr>
          <p:txBody>
            <a:bodyPr wrap="none" rtlCol="0">
              <a:spAutoFit/>
            </a:bodyPr>
            <a:lstStyle/>
            <a:p>
              <a:r>
                <a:rPr lang="en-US" sz="1000" dirty="0" smtClean="0"/>
                <a:t>ND data points</a:t>
              </a:r>
              <a:endParaRPr lang="en-US" sz="1000" dirty="0"/>
            </a:p>
          </p:txBody>
        </p:sp>
        <p:sp>
          <p:nvSpPr>
            <p:cNvPr id="9" name="TextBox 8"/>
            <p:cNvSpPr txBox="1"/>
            <p:nvPr/>
          </p:nvSpPr>
          <p:spPr>
            <a:xfrm>
              <a:off x="4748087" y="4108881"/>
              <a:ext cx="797764" cy="186777"/>
            </a:xfrm>
            <a:prstGeom prst="rect">
              <a:avLst/>
            </a:prstGeom>
            <a:noFill/>
          </p:spPr>
          <p:txBody>
            <a:bodyPr wrap="none" rtlCol="0">
              <a:spAutoFit/>
            </a:bodyPr>
            <a:lstStyle/>
            <a:p>
              <a:r>
                <a:rPr lang="en-US" sz="1000" dirty="0" smtClean="0">
                  <a:solidFill>
                    <a:srgbClr val="FF0000"/>
                  </a:solidFill>
                </a:rPr>
                <a:t>upper limits</a:t>
              </a:r>
              <a:endParaRPr lang="en-US" sz="1000" dirty="0">
                <a:solidFill>
                  <a:srgbClr val="FF0000"/>
                </a:solidFill>
              </a:endParaRPr>
            </a:p>
          </p:txBody>
        </p:sp>
      </p:grpSp>
      <p:sp>
        <p:nvSpPr>
          <p:cNvPr id="10" name="TextBox 22"/>
          <p:cNvSpPr txBox="1">
            <a:spLocks noChangeArrowheads="1"/>
          </p:cNvSpPr>
          <p:nvPr/>
        </p:nvSpPr>
        <p:spPr bwMode="auto">
          <a:xfrm>
            <a:off x="5469242" y="2133600"/>
            <a:ext cx="2028675" cy="461665"/>
          </a:xfrm>
          <a:prstGeom prst="rect">
            <a:avLst/>
          </a:prstGeom>
          <a:solidFill>
            <a:schemeClr val="bg1"/>
          </a:solidFill>
          <a:ln>
            <a:noFill/>
          </a:ln>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spcBef>
                <a:spcPct val="0"/>
              </a:spcBef>
              <a:spcAft>
                <a:spcPct val="0"/>
              </a:spcAft>
              <a:defRPr sz="2000" b="1">
                <a:solidFill>
                  <a:schemeClr val="tx1"/>
                </a:solidFill>
                <a:latin typeface="Arial" charset="0"/>
              </a:defRPr>
            </a:lvl6pPr>
            <a:lvl7pPr marL="2971800" indent="-228600" algn="ctr" eaLnBrk="0" fontAlgn="base" hangingPunct="0">
              <a:spcBef>
                <a:spcPct val="0"/>
              </a:spcBef>
              <a:spcAft>
                <a:spcPct val="0"/>
              </a:spcAft>
              <a:defRPr sz="2000" b="1">
                <a:solidFill>
                  <a:schemeClr val="tx1"/>
                </a:solidFill>
                <a:latin typeface="Arial" charset="0"/>
              </a:defRPr>
            </a:lvl7pPr>
            <a:lvl8pPr marL="3429000" indent="-228600" algn="ctr" eaLnBrk="0" fontAlgn="base" hangingPunct="0">
              <a:spcBef>
                <a:spcPct val="0"/>
              </a:spcBef>
              <a:spcAft>
                <a:spcPct val="0"/>
              </a:spcAft>
              <a:defRPr sz="2000" b="1">
                <a:solidFill>
                  <a:schemeClr val="tx1"/>
                </a:solidFill>
                <a:latin typeface="Arial" charset="0"/>
              </a:defRPr>
            </a:lvl8pPr>
            <a:lvl9pPr marL="3886200" indent="-228600" algn="ctr" eaLnBrk="0" fontAlgn="base" hangingPunct="0">
              <a:spcBef>
                <a:spcPct val="0"/>
              </a:spcBef>
              <a:spcAft>
                <a:spcPct val="0"/>
              </a:spcAft>
              <a:defRPr sz="2000" b="1">
                <a:solidFill>
                  <a:schemeClr val="tx1"/>
                </a:solidFill>
                <a:latin typeface="Arial" charset="0"/>
              </a:defRPr>
            </a:lvl9pPr>
          </a:lstStyle>
          <a:p>
            <a:pPr eaLnBrk="1" hangingPunct="1"/>
            <a:r>
              <a:rPr lang="en-US" sz="2400" b="0" baseline="30000" dirty="0" smtClean="0">
                <a:solidFill>
                  <a:schemeClr val="tx1">
                    <a:lumMod val="65000"/>
                    <a:lumOff val="35000"/>
                  </a:schemeClr>
                </a:solidFill>
                <a:latin typeface="+mn-lt"/>
              </a:rPr>
              <a:t>26</a:t>
            </a:r>
            <a:r>
              <a:rPr lang="en-US" sz="2400" b="0" dirty="0" smtClean="0">
                <a:solidFill>
                  <a:schemeClr val="tx1">
                    <a:lumMod val="65000"/>
                    <a:lumOff val="35000"/>
                  </a:schemeClr>
                </a:solidFill>
                <a:latin typeface="+mn-lt"/>
              </a:rPr>
              <a:t>Mg(α,n)</a:t>
            </a:r>
            <a:r>
              <a:rPr lang="en-US" sz="2400" b="0" baseline="30000" dirty="0" smtClean="0">
                <a:solidFill>
                  <a:schemeClr val="tx1">
                    <a:lumMod val="65000"/>
                    <a:lumOff val="35000"/>
                  </a:schemeClr>
                </a:solidFill>
                <a:latin typeface="+mn-lt"/>
              </a:rPr>
              <a:t>29</a:t>
            </a:r>
            <a:r>
              <a:rPr lang="en-US" sz="2400" b="0" dirty="0" smtClean="0">
                <a:solidFill>
                  <a:schemeClr val="tx1">
                    <a:lumMod val="65000"/>
                    <a:lumOff val="35000"/>
                  </a:schemeClr>
                </a:solidFill>
                <a:latin typeface="+mn-lt"/>
              </a:rPr>
              <a:t>Si</a:t>
            </a:r>
            <a:endParaRPr lang="en-US" sz="2400" b="0" dirty="0">
              <a:solidFill>
                <a:schemeClr val="tx1">
                  <a:lumMod val="65000"/>
                  <a:lumOff val="35000"/>
                </a:schemeClr>
              </a:solidFill>
              <a:latin typeface="+mn-lt"/>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77"/>
          <a:stretch/>
        </p:blipFill>
        <p:spPr bwMode="auto">
          <a:xfrm>
            <a:off x="140735" y="1189826"/>
            <a:ext cx="4701068" cy="31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0735" y="4462984"/>
            <a:ext cx="2274334" cy="1754326"/>
          </a:xfrm>
          <a:prstGeom prst="rect">
            <a:avLst/>
          </a:prstGeom>
          <a:noFill/>
        </p:spPr>
        <p:txBody>
          <a:bodyPr wrap="square" rtlCol="0">
            <a:spAutoFit/>
          </a:bodyPr>
          <a:lstStyle/>
          <a:p>
            <a:r>
              <a:rPr lang="en-US" dirty="0" smtClean="0"/>
              <a:t>Too much beam-induced neutron background on target impurities and contamination such as: </a:t>
            </a:r>
            <a:r>
              <a:rPr lang="en-US" baseline="30000" dirty="0" smtClean="0"/>
              <a:t>9</a:t>
            </a:r>
            <a:r>
              <a:rPr lang="en-US" dirty="0" smtClean="0"/>
              <a:t>Be, </a:t>
            </a:r>
            <a:r>
              <a:rPr lang="en-US" baseline="30000" dirty="0" smtClean="0"/>
              <a:t>11</a:t>
            </a:r>
            <a:r>
              <a:rPr lang="en-US" dirty="0" smtClean="0"/>
              <a:t>B, </a:t>
            </a:r>
            <a:r>
              <a:rPr lang="en-US" baseline="30000" dirty="0" smtClean="0"/>
              <a:t>13</a:t>
            </a:r>
            <a:r>
              <a:rPr lang="en-US" dirty="0" smtClean="0"/>
              <a:t>C, </a:t>
            </a:r>
            <a:r>
              <a:rPr lang="en-US" baseline="30000" dirty="0" smtClean="0"/>
              <a:t>17,18</a:t>
            </a:r>
            <a:r>
              <a:rPr lang="en-US" dirty="0" smtClean="0"/>
              <a:t>O! </a:t>
            </a:r>
            <a:endParaRPr lang="en-US" dirty="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1" y="4343399"/>
            <a:ext cx="2567468" cy="213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315200" y="4876800"/>
            <a:ext cx="1239442" cy="246221"/>
          </a:xfrm>
          <a:prstGeom prst="rect">
            <a:avLst/>
          </a:prstGeom>
          <a:noFill/>
        </p:spPr>
        <p:txBody>
          <a:bodyPr wrap="none" rtlCol="0">
            <a:spAutoFit/>
          </a:bodyPr>
          <a:lstStyle/>
          <a:p>
            <a:r>
              <a:rPr lang="en-US" sz="1000" dirty="0" smtClean="0"/>
              <a:t>after BG subtraction</a:t>
            </a:r>
            <a:endParaRPr lang="en-US" sz="1000" dirty="0"/>
          </a:p>
        </p:txBody>
      </p:sp>
    </p:spTree>
    <p:extLst>
      <p:ext uri="{BB962C8B-B14F-4D97-AF65-F5344CB8AC3E}">
        <p14:creationId xmlns:p14="http://schemas.microsoft.com/office/powerpoint/2010/main" val="1070299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831" y="152400"/>
            <a:ext cx="8229600" cy="1143000"/>
          </a:xfrm>
        </p:spPr>
        <p:txBody>
          <a:bodyPr>
            <a:normAutofit fontScale="90000"/>
          </a:bodyPr>
          <a:lstStyle/>
          <a:p>
            <a:r>
              <a:rPr lang="en-US" dirty="0" smtClean="0"/>
              <a:t>Predictive power for mirror structure?</a:t>
            </a:r>
            <a:endParaRPr lang="en-US" dirty="0"/>
          </a:p>
        </p:txBody>
      </p:sp>
      <p:sp>
        <p:nvSpPr>
          <p:cNvPr id="10" name="TextBox 9"/>
          <p:cNvSpPr txBox="1"/>
          <p:nvPr/>
        </p:nvSpPr>
        <p:spPr>
          <a:xfrm>
            <a:off x="5410200" y="1245886"/>
            <a:ext cx="3581400" cy="1477328"/>
          </a:xfrm>
          <a:prstGeom prst="rect">
            <a:avLst/>
          </a:prstGeom>
          <a:noFill/>
        </p:spPr>
        <p:txBody>
          <a:bodyPr wrap="square" rtlCol="0">
            <a:spAutoFit/>
          </a:bodyPr>
          <a:lstStyle/>
          <a:p>
            <a:r>
              <a:rPr lang="en-US" dirty="0" smtClean="0"/>
              <a:t>Large variations in S-factor due to uncertainties in the spectroscopic factors for cluster states. Claim of a reasonably good comparison with the statistical HF model.</a:t>
            </a:r>
            <a:endParaRPr lang="en-US" dirty="0"/>
          </a:p>
        </p:txBody>
      </p:sp>
      <p:grpSp>
        <p:nvGrpSpPr>
          <p:cNvPr id="13" name="Group 12"/>
          <p:cNvGrpSpPr/>
          <p:nvPr/>
        </p:nvGrpSpPr>
        <p:grpSpPr>
          <a:xfrm>
            <a:off x="277125" y="1062364"/>
            <a:ext cx="6276075" cy="5449468"/>
            <a:chOff x="279005" y="1828380"/>
            <a:chExt cx="5849652" cy="505006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7" y="3916469"/>
              <a:ext cx="5791200" cy="296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453" r="96761" b="30655"/>
            <a:stretch/>
          </p:blipFill>
          <p:spPr bwMode="auto">
            <a:xfrm>
              <a:off x="279005" y="1998451"/>
              <a:ext cx="170936" cy="158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762000" y="1828380"/>
              <a:ext cx="4056742" cy="2198992"/>
              <a:chOff x="762000" y="2252547"/>
              <a:chExt cx="4056742" cy="1774826"/>
            </a:xfrm>
          </p:grpSpPr>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19" t="39635"/>
              <a:stretch/>
            </p:blipFill>
            <p:spPr bwMode="auto">
              <a:xfrm>
                <a:off x="944003" y="2252547"/>
                <a:ext cx="3874739" cy="177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2252547"/>
                <a:ext cx="4033024" cy="1003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5430476" y="2806777"/>
            <a:ext cx="3458254" cy="307777"/>
          </a:xfrm>
          <a:prstGeom prst="rect">
            <a:avLst/>
          </a:prstGeom>
          <a:noFill/>
        </p:spPr>
        <p:txBody>
          <a:bodyPr wrap="none" rtlCol="0">
            <a:spAutoFit/>
          </a:bodyPr>
          <a:lstStyle/>
          <a:p>
            <a:r>
              <a:rPr lang="fr-FR" sz="1400" dirty="0"/>
              <a:t>A. </a:t>
            </a:r>
            <a:r>
              <a:rPr lang="fr-FR" sz="1400" dirty="0" err="1"/>
              <a:t>Matic</a:t>
            </a:r>
            <a:r>
              <a:rPr lang="fr-FR" sz="1400" dirty="0"/>
              <a:t> </a:t>
            </a:r>
            <a:r>
              <a:rPr lang="fr-FR" sz="1400" i="1" dirty="0"/>
              <a:t>et al.</a:t>
            </a:r>
            <a:r>
              <a:rPr lang="fr-FR" sz="1400" dirty="0"/>
              <a:t>, Phys. </a:t>
            </a:r>
            <a:r>
              <a:rPr lang="fr-FR" sz="1400" dirty="0" err="1"/>
              <a:t>Rev</a:t>
            </a:r>
            <a:r>
              <a:rPr lang="fr-FR" sz="1400" dirty="0"/>
              <a:t>. C </a:t>
            </a:r>
            <a:r>
              <a:rPr lang="fr-FR" sz="1400" dirty="0" smtClean="0"/>
              <a:t>80 (2009) 055804</a:t>
            </a:r>
            <a:endParaRPr lang="en-US" sz="1400" dirty="0"/>
          </a:p>
        </p:txBody>
      </p:sp>
      <p:sp>
        <p:nvSpPr>
          <p:cNvPr id="15" name="TextBox 14"/>
          <p:cNvSpPr txBox="1"/>
          <p:nvPr/>
        </p:nvSpPr>
        <p:spPr>
          <a:xfrm>
            <a:off x="6477000" y="4596263"/>
            <a:ext cx="2590800" cy="523220"/>
          </a:xfrm>
          <a:prstGeom prst="rect">
            <a:avLst/>
          </a:prstGeom>
          <a:noFill/>
        </p:spPr>
        <p:txBody>
          <a:bodyPr wrap="square" rtlCol="0">
            <a:spAutoFit/>
          </a:bodyPr>
          <a:lstStyle/>
          <a:p>
            <a:r>
              <a:rPr lang="en-US" sz="1400" dirty="0" smtClean="0"/>
              <a:t>P. Mohr, R. </a:t>
            </a:r>
            <a:r>
              <a:rPr lang="en-US" sz="1400" dirty="0" err="1" smtClean="0"/>
              <a:t>Longland</a:t>
            </a:r>
            <a:r>
              <a:rPr lang="en-US" sz="1400" dirty="0" smtClean="0"/>
              <a:t>, C. </a:t>
            </a:r>
            <a:r>
              <a:rPr lang="en-US" sz="1400" dirty="0" err="1" smtClean="0"/>
              <a:t>Iliadis</a:t>
            </a:r>
            <a:r>
              <a:rPr lang="en-US" sz="1400" dirty="0" smtClean="0"/>
              <a:t>, Phys. Rev. C90 (2014) 065806</a:t>
            </a:r>
            <a:endParaRPr lang="en-US" sz="1400" dirty="0"/>
          </a:p>
        </p:txBody>
      </p:sp>
      <p:sp>
        <p:nvSpPr>
          <p:cNvPr id="16" name="TextBox 15"/>
          <p:cNvSpPr txBox="1"/>
          <p:nvPr/>
        </p:nvSpPr>
        <p:spPr>
          <a:xfrm>
            <a:off x="6477000" y="3853190"/>
            <a:ext cx="2362200" cy="523220"/>
          </a:xfrm>
          <a:prstGeom prst="rect">
            <a:avLst/>
          </a:prstGeom>
          <a:noFill/>
        </p:spPr>
        <p:txBody>
          <a:bodyPr wrap="square" rtlCol="0">
            <a:spAutoFit/>
          </a:bodyPr>
          <a:lstStyle/>
          <a:p>
            <a:r>
              <a:rPr lang="en-US" sz="1400" dirty="0"/>
              <a:t>P. Mohr and A. </a:t>
            </a:r>
            <a:r>
              <a:rPr lang="en-US" sz="1400" dirty="0" err="1"/>
              <a:t>Matic</a:t>
            </a:r>
            <a:r>
              <a:rPr lang="en-US" sz="1400" dirty="0"/>
              <a:t>, Phys. Rev. C </a:t>
            </a:r>
            <a:r>
              <a:rPr lang="en-US" sz="1400" dirty="0" smtClean="0"/>
              <a:t>87</a:t>
            </a:r>
            <a:r>
              <a:rPr lang="en-US" sz="1400" dirty="0"/>
              <a:t> </a:t>
            </a:r>
            <a:r>
              <a:rPr lang="en-US" sz="1400" dirty="0" smtClean="0"/>
              <a:t>(2013) </a:t>
            </a:r>
            <a:r>
              <a:rPr lang="en-US" sz="1400" dirty="0"/>
              <a:t>035801</a:t>
            </a:r>
          </a:p>
        </p:txBody>
      </p:sp>
      <p:sp>
        <p:nvSpPr>
          <p:cNvPr id="17" name="TextBox 16"/>
          <p:cNvSpPr txBox="1"/>
          <p:nvPr/>
        </p:nvSpPr>
        <p:spPr>
          <a:xfrm>
            <a:off x="6477000" y="5562600"/>
            <a:ext cx="2743200" cy="523220"/>
          </a:xfrm>
          <a:prstGeom prst="rect">
            <a:avLst/>
          </a:prstGeom>
          <a:noFill/>
        </p:spPr>
        <p:txBody>
          <a:bodyPr wrap="square" rtlCol="0">
            <a:spAutoFit/>
          </a:bodyPr>
          <a:lstStyle/>
          <a:p>
            <a:r>
              <a:rPr lang="nb-NO" sz="1400" dirty="0"/>
              <a:t>P. J. C. Salter </a:t>
            </a:r>
            <a:r>
              <a:rPr lang="nb-NO" sz="1400" i="1" dirty="0"/>
              <a:t>et al.</a:t>
            </a:r>
            <a:r>
              <a:rPr lang="nb-NO" sz="1400" dirty="0"/>
              <a:t>, </a:t>
            </a:r>
            <a:r>
              <a:rPr lang="nb-NO" sz="1400" dirty="0" smtClean="0"/>
              <a:t>   	      </a:t>
            </a:r>
          </a:p>
          <a:p>
            <a:r>
              <a:rPr lang="nb-NO" sz="1400" dirty="0" smtClean="0"/>
              <a:t>Phys</a:t>
            </a:r>
            <a:r>
              <a:rPr lang="nb-NO" sz="1400" dirty="0"/>
              <a:t>. Rev. Lett. </a:t>
            </a:r>
            <a:r>
              <a:rPr lang="nb-NO" sz="1400" dirty="0" smtClean="0"/>
              <a:t>108</a:t>
            </a:r>
            <a:r>
              <a:rPr lang="nb-NO" sz="1400" dirty="0"/>
              <a:t> </a:t>
            </a:r>
            <a:r>
              <a:rPr lang="nb-NO" sz="1400" dirty="0" smtClean="0"/>
              <a:t>(2012) 242701 </a:t>
            </a:r>
            <a:endParaRPr lang="en-US" sz="1400" dirty="0"/>
          </a:p>
        </p:txBody>
      </p:sp>
      <p:sp>
        <p:nvSpPr>
          <p:cNvPr id="18" name="Arc 17"/>
          <p:cNvSpPr/>
          <p:nvPr/>
        </p:nvSpPr>
        <p:spPr>
          <a:xfrm rot="255516">
            <a:off x="836220" y="1907832"/>
            <a:ext cx="4185292" cy="119307"/>
          </a:xfrm>
          <a:prstGeom prst="arc">
            <a:avLst>
              <a:gd name="adj1" fmla="val 10771021"/>
              <a:gd name="adj2" fmla="val 21590600"/>
            </a:avLst>
          </a:prstGeom>
          <a:ln>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0053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solidFill>
                  <a:schemeClr val="tx2">
                    <a:lumMod val="75000"/>
                  </a:schemeClr>
                </a:solidFill>
                <a:effectLst>
                  <a:outerShdw blurRad="38100" dist="38100" dir="2700000" algn="tl">
                    <a:srgbClr val="000000">
                      <a:alpha val="43137"/>
                    </a:srgbClr>
                  </a:outerShdw>
                </a:effectLst>
              </a:rPr>
              <a:t>Future plans on </a:t>
            </a:r>
            <a:r>
              <a:rPr lang="el-GR" altLang="en-US" dirty="0" smtClean="0">
                <a:solidFill>
                  <a:schemeClr val="tx2">
                    <a:lumMod val="75000"/>
                  </a:schemeClr>
                </a:solidFill>
                <a:effectLst>
                  <a:outerShdw blurRad="38100" dist="38100" dir="2700000" algn="tl">
                    <a:srgbClr val="000000">
                      <a:alpha val="43137"/>
                    </a:srgbClr>
                  </a:outerShdw>
                </a:effectLst>
              </a:rPr>
              <a:t>α</a:t>
            </a:r>
            <a:r>
              <a:rPr lang="en-US" altLang="en-US" dirty="0" smtClean="0">
                <a:solidFill>
                  <a:schemeClr val="tx2">
                    <a:lumMod val="75000"/>
                  </a:schemeClr>
                </a:solidFill>
                <a:effectLst>
                  <a:outerShdw blurRad="38100" dist="38100" dir="2700000" algn="tl">
                    <a:srgbClr val="000000">
                      <a:alpha val="43137"/>
                    </a:srgbClr>
                  </a:outerShdw>
                </a:effectLst>
              </a:rPr>
              <a:t>p-process</a:t>
            </a:r>
          </a:p>
        </p:txBody>
      </p:sp>
      <p:pic>
        <p:nvPicPr>
          <p:cNvPr id="23556" name="Picture 4"/>
          <p:cNvPicPr>
            <a:picLocks noChangeAspect="1"/>
          </p:cNvPicPr>
          <p:nvPr/>
        </p:nvPicPr>
        <p:blipFill rotWithShape="1">
          <a:blip r:embed="rId2">
            <a:extLst>
              <a:ext uri="{28A0092B-C50C-407E-A947-70E740481C1C}">
                <a14:useLocalDpi xmlns:a14="http://schemas.microsoft.com/office/drawing/2010/main" val="0"/>
              </a:ext>
            </a:extLst>
          </a:blip>
          <a:srcRect l="8584" t="3354" b="16416"/>
          <a:stretch/>
        </p:blipFill>
        <p:spPr bwMode="auto">
          <a:xfrm>
            <a:off x="4596658" y="4346635"/>
            <a:ext cx="4318742" cy="22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230729" y="1375539"/>
            <a:ext cx="47934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dirty="0"/>
              <a:t>Mapping the </a:t>
            </a:r>
            <a:r>
              <a:rPr lang="el-GR" altLang="en-US" sz="2000" dirty="0">
                <a:latin typeface="Times New Roman" pitchFamily="18" charset="0"/>
                <a:cs typeface="Times New Roman" pitchFamily="18" charset="0"/>
              </a:rPr>
              <a:t>α</a:t>
            </a:r>
            <a:r>
              <a:rPr lang="en-US" altLang="en-US" sz="2000" dirty="0"/>
              <a:t>p-rp transition range </a:t>
            </a:r>
            <a:r>
              <a:rPr lang="en-US" altLang="en-US" sz="2000" baseline="30000" dirty="0"/>
              <a:t>42</a:t>
            </a:r>
            <a:r>
              <a:rPr lang="en-US" altLang="en-US" sz="2000" dirty="0"/>
              <a:t>Ti, </a:t>
            </a:r>
            <a:r>
              <a:rPr lang="en-US" altLang="en-US" sz="2000" baseline="30000" dirty="0" smtClean="0"/>
              <a:t>46</a:t>
            </a:r>
            <a:r>
              <a:rPr lang="en-US" altLang="en-US" sz="2000" dirty="0" smtClean="0"/>
              <a:t>Cr</a:t>
            </a:r>
            <a:endParaRPr lang="en-US" altLang="en-US" dirty="0"/>
          </a:p>
        </p:txBody>
      </p:sp>
      <p:sp>
        <p:nvSpPr>
          <p:cNvPr id="23559" name="TextBox 7"/>
          <p:cNvSpPr txBox="1">
            <a:spLocks noChangeArrowheads="1"/>
          </p:cNvSpPr>
          <p:nvPr/>
        </p:nvSpPr>
        <p:spPr bwMode="auto">
          <a:xfrm>
            <a:off x="0" y="3882761"/>
            <a:ext cx="91194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dirty="0"/>
              <a:t>Measuring inverse kinematics reaction cross sections </a:t>
            </a:r>
            <a:r>
              <a:rPr lang="en-US" altLang="en-US" sz="2000" dirty="0" smtClean="0"/>
              <a:t>with ANASEN (or SECAR) at ReA3</a:t>
            </a:r>
            <a:endParaRPr lang="en-US" altLang="en-US" sz="1400" dirty="0"/>
          </a:p>
        </p:txBody>
      </p:sp>
      <p:pic>
        <p:nvPicPr>
          <p:cNvPr id="23560" name="Picture 2" descr="http://www.phys.sci.osaka-u.ac.jp/en/research_groups/group/12-1_ia/tamii/fig_01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7" y="1512888"/>
            <a:ext cx="2868613"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83" y="2025996"/>
            <a:ext cx="2440073" cy="176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0" t="12379" r="36986" b="29560"/>
          <a:stretch/>
        </p:blipFill>
        <p:spPr bwMode="auto">
          <a:xfrm>
            <a:off x="2864327" y="1775649"/>
            <a:ext cx="3155473" cy="212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p:cNvPicPr>
          <p:nvPr/>
        </p:nvPicPr>
        <p:blipFill>
          <a:blip r:embed="rId6">
            <a:extLst>
              <a:ext uri="{28A0092B-C50C-407E-A947-70E740481C1C}">
                <a14:useLocalDpi xmlns:a14="http://schemas.microsoft.com/office/drawing/2010/main" val="0"/>
              </a:ext>
            </a:extLst>
          </a:blip>
          <a:srcRect t="6071" r="473" b="1875"/>
          <a:stretch>
            <a:fillRect/>
          </a:stretch>
        </p:blipFill>
        <p:spPr bwMode="auto">
          <a:xfrm>
            <a:off x="176561" y="4346635"/>
            <a:ext cx="43783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94"/>
          <a:stretch/>
        </p:blipFill>
        <p:spPr bwMode="auto">
          <a:xfrm>
            <a:off x="840487" y="1300906"/>
            <a:ext cx="7169750" cy="498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0562" y="381000"/>
            <a:ext cx="8229600" cy="747713"/>
          </a:xfrm>
        </p:spPr>
        <p:txBody>
          <a:bodyPr>
            <a:normAutofit fontScale="90000"/>
          </a:bodyPr>
          <a:lstStyle/>
          <a:p>
            <a:pPr algn="l"/>
            <a:r>
              <a:rPr lang="en-US" sz="3800" dirty="0"/>
              <a:t>The level density in </a:t>
            </a:r>
            <a:r>
              <a:rPr lang="en-US" sz="3800" baseline="30000" dirty="0" smtClean="0"/>
              <a:t>34</a:t>
            </a:r>
            <a:r>
              <a:rPr lang="en-US" sz="3800" dirty="0" smtClean="0"/>
              <a:t>Ar </a:t>
            </a:r>
            <a:r>
              <a:rPr lang="en-US" sz="3800" dirty="0">
                <a:sym typeface="Symbol"/>
              </a:rPr>
              <a:t></a:t>
            </a:r>
            <a:r>
              <a:rPr lang="en-US" sz="3800" dirty="0"/>
              <a:t> </a:t>
            </a:r>
            <a:r>
              <a:rPr lang="en-US" sz="3800" baseline="30000" dirty="0" smtClean="0"/>
              <a:t>30</a:t>
            </a:r>
            <a:r>
              <a:rPr lang="en-US" sz="3800" dirty="0" smtClean="0"/>
              <a:t>S(</a:t>
            </a:r>
            <a:r>
              <a:rPr lang="en-US" sz="3800" dirty="0">
                <a:sym typeface="Symbol"/>
              </a:rPr>
              <a:t>,</a:t>
            </a:r>
            <a:r>
              <a:rPr lang="en-US" sz="3800" dirty="0" smtClean="0">
                <a:sym typeface="Symbol"/>
              </a:rPr>
              <a:t>p)</a:t>
            </a:r>
            <a:r>
              <a:rPr lang="en-US" sz="3800" baseline="30000" dirty="0" smtClean="0">
                <a:sym typeface="Symbol"/>
              </a:rPr>
              <a:t>35</a:t>
            </a:r>
            <a:r>
              <a:rPr lang="en-US" sz="3800" dirty="0">
                <a:sym typeface="Symbol"/>
              </a:rPr>
              <a:t>Cl</a:t>
            </a:r>
            <a:br>
              <a:rPr lang="en-US" sz="3800" dirty="0">
                <a:sym typeface="Symbol"/>
              </a:rPr>
            </a:br>
            <a:r>
              <a:rPr lang="en-US" sz="3800" dirty="0">
                <a:sym typeface="Symbol"/>
              </a:rPr>
              <a:t>		mirror to </a:t>
            </a:r>
            <a:r>
              <a:rPr lang="en-US" sz="3800" baseline="30000" dirty="0" smtClean="0">
                <a:sym typeface="Symbol"/>
              </a:rPr>
              <a:t>34</a:t>
            </a:r>
            <a:r>
              <a:rPr lang="en-US" sz="3800" dirty="0" smtClean="0">
                <a:sym typeface="Symbol"/>
              </a:rPr>
              <a:t>S</a:t>
            </a:r>
            <a:endParaRPr lang="en-US" sz="3800" dirty="0"/>
          </a:p>
        </p:txBody>
      </p:sp>
      <p:sp>
        <p:nvSpPr>
          <p:cNvPr id="3" name="TextBox 2"/>
          <p:cNvSpPr txBox="1"/>
          <p:nvPr/>
        </p:nvSpPr>
        <p:spPr>
          <a:xfrm>
            <a:off x="5181600" y="6400800"/>
            <a:ext cx="3223896" cy="338554"/>
          </a:xfrm>
          <a:prstGeom prst="rect">
            <a:avLst/>
          </a:prstGeom>
          <a:noFill/>
        </p:spPr>
        <p:txBody>
          <a:bodyPr wrap="none" rtlCol="0">
            <a:spAutoFit/>
          </a:bodyPr>
          <a:lstStyle/>
          <a:p>
            <a:r>
              <a:rPr lang="en-US" sz="1600" dirty="0" smtClean="0"/>
              <a:t>A. Long et al., Phys. Rev. C submitted</a:t>
            </a:r>
            <a:endParaRPr lang="en-US" sz="1600" dirty="0"/>
          </a:p>
        </p:txBody>
      </p:sp>
    </p:spTree>
    <p:extLst>
      <p:ext uri="{BB962C8B-B14F-4D97-AF65-F5344CB8AC3E}">
        <p14:creationId xmlns:p14="http://schemas.microsoft.com/office/powerpoint/2010/main" val="637085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7" b="1016"/>
          <a:stretch/>
        </p:blipFill>
        <p:spPr bwMode="auto">
          <a:xfrm>
            <a:off x="505838" y="1360444"/>
            <a:ext cx="7558800" cy="496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381000"/>
            <a:ext cx="8177720" cy="747713"/>
          </a:xfrm>
        </p:spPr>
        <p:txBody>
          <a:bodyPr>
            <a:normAutofit fontScale="90000"/>
          </a:bodyPr>
          <a:lstStyle/>
          <a:p>
            <a:pPr algn="l"/>
            <a:r>
              <a:rPr lang="en-US" sz="3800" dirty="0"/>
              <a:t>The level density in </a:t>
            </a:r>
            <a:r>
              <a:rPr lang="en-US" sz="3800" baseline="30000" dirty="0" smtClean="0"/>
              <a:t>38</a:t>
            </a:r>
            <a:r>
              <a:rPr lang="en-US" sz="3800" dirty="0" smtClean="0"/>
              <a:t>Ca </a:t>
            </a:r>
            <a:r>
              <a:rPr lang="en-US" sz="3800" dirty="0">
                <a:sym typeface="Symbol"/>
              </a:rPr>
              <a:t></a:t>
            </a:r>
            <a:r>
              <a:rPr lang="en-US" sz="3800" dirty="0"/>
              <a:t> </a:t>
            </a:r>
            <a:r>
              <a:rPr lang="en-US" sz="3800" baseline="30000" dirty="0" smtClean="0"/>
              <a:t>34</a:t>
            </a:r>
            <a:r>
              <a:rPr lang="en-US" sz="3800" dirty="0" smtClean="0"/>
              <a:t>Ar(</a:t>
            </a:r>
            <a:r>
              <a:rPr lang="en-US" sz="3800" dirty="0">
                <a:sym typeface="Symbol"/>
              </a:rPr>
              <a:t>,</a:t>
            </a:r>
            <a:r>
              <a:rPr lang="en-US" sz="3800" dirty="0" smtClean="0">
                <a:sym typeface="Symbol"/>
              </a:rPr>
              <a:t>p)</a:t>
            </a:r>
            <a:r>
              <a:rPr lang="en-US" sz="3800" baseline="30000" dirty="0" smtClean="0">
                <a:sym typeface="Symbol"/>
              </a:rPr>
              <a:t>39</a:t>
            </a:r>
            <a:r>
              <a:rPr lang="en-US" sz="3800" dirty="0" smtClean="0">
                <a:sym typeface="Symbol"/>
              </a:rPr>
              <a:t>K</a:t>
            </a:r>
            <a:br>
              <a:rPr lang="en-US" sz="3800" dirty="0" smtClean="0">
                <a:sym typeface="Symbol"/>
              </a:rPr>
            </a:br>
            <a:r>
              <a:rPr lang="en-US" sz="3800" dirty="0">
                <a:sym typeface="Symbol"/>
              </a:rPr>
              <a:t>	</a:t>
            </a:r>
            <a:r>
              <a:rPr lang="en-US" sz="3800" dirty="0" smtClean="0">
                <a:sym typeface="Symbol"/>
              </a:rPr>
              <a:t>	mirror to </a:t>
            </a:r>
            <a:r>
              <a:rPr lang="en-US" sz="3800" baseline="30000" dirty="0" smtClean="0">
                <a:sym typeface="Symbol"/>
              </a:rPr>
              <a:t>38</a:t>
            </a:r>
            <a:r>
              <a:rPr lang="en-US" sz="3800" dirty="0" smtClean="0">
                <a:sym typeface="Symbol"/>
              </a:rPr>
              <a:t>Ar</a:t>
            </a:r>
            <a:endParaRPr lang="en-US" sz="3800" dirty="0"/>
          </a:p>
        </p:txBody>
      </p:sp>
      <p:sp>
        <p:nvSpPr>
          <p:cNvPr id="3" name="TextBox 2"/>
          <p:cNvSpPr txBox="1"/>
          <p:nvPr/>
        </p:nvSpPr>
        <p:spPr>
          <a:xfrm>
            <a:off x="4800600" y="6444734"/>
            <a:ext cx="3793218" cy="338554"/>
          </a:xfrm>
          <a:prstGeom prst="rect">
            <a:avLst/>
          </a:prstGeom>
          <a:noFill/>
        </p:spPr>
        <p:txBody>
          <a:bodyPr wrap="none" rtlCol="0">
            <a:spAutoFit/>
          </a:bodyPr>
          <a:lstStyle/>
          <a:p>
            <a:r>
              <a:rPr lang="en-US" sz="1600" dirty="0" smtClean="0"/>
              <a:t>A. Long et al. Phys. Rev. C 95 (2017) 055803</a:t>
            </a:r>
            <a:endParaRPr lang="en-US" sz="1600" dirty="0"/>
          </a:p>
        </p:txBody>
      </p:sp>
    </p:spTree>
    <p:extLst>
      <p:ext uri="{BB962C8B-B14F-4D97-AF65-F5344CB8AC3E}">
        <p14:creationId xmlns:p14="http://schemas.microsoft.com/office/powerpoint/2010/main" val="3562816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Clusters in Astrophysics</a:t>
            </a:r>
            <a:endParaRPr lang="en-US" dirty="0"/>
          </a:p>
        </p:txBody>
      </p:sp>
      <p:sp>
        <p:nvSpPr>
          <p:cNvPr id="3" name="Content Placeholder 2"/>
          <p:cNvSpPr>
            <a:spLocks noGrp="1"/>
          </p:cNvSpPr>
          <p:nvPr>
            <p:ph idx="1"/>
          </p:nvPr>
        </p:nvSpPr>
        <p:spPr>
          <a:xfrm>
            <a:off x="811306" y="1447800"/>
            <a:ext cx="4572000" cy="4525963"/>
          </a:xfrm>
        </p:spPr>
        <p:txBody>
          <a:bodyPr>
            <a:normAutofit/>
          </a:bodyPr>
          <a:lstStyle/>
          <a:p>
            <a:pPr>
              <a:buFont typeface="Wingdings" panose="05000000000000000000" pitchFamily="2" charset="2"/>
              <a:buChar char="Ø"/>
            </a:pPr>
            <a:r>
              <a:rPr lang="en-US" sz="2400" dirty="0" smtClean="0"/>
              <a:t>Formation of </a:t>
            </a:r>
            <a:r>
              <a:rPr lang="en-US" sz="2400" baseline="30000" dirty="0" smtClean="0"/>
              <a:t>12</a:t>
            </a:r>
            <a:r>
              <a:rPr lang="en-US" sz="2400" dirty="0" smtClean="0"/>
              <a:t>C and </a:t>
            </a:r>
            <a:r>
              <a:rPr lang="en-US" sz="2400" baseline="30000" dirty="0" smtClean="0"/>
              <a:t>16</a:t>
            </a:r>
            <a:r>
              <a:rPr lang="en-US" sz="2400" dirty="0" smtClean="0"/>
              <a:t>O from primordial matter in first stars</a:t>
            </a:r>
          </a:p>
          <a:p>
            <a:pPr>
              <a:buFont typeface="Wingdings" panose="05000000000000000000" pitchFamily="2" charset="2"/>
              <a:buChar char="Ø"/>
            </a:pPr>
            <a:r>
              <a:rPr lang="en-US" sz="2400" dirty="0" smtClean="0"/>
              <a:t>Cyclic Burning (CNO, NeNa) in massive main sequence stars</a:t>
            </a:r>
          </a:p>
          <a:p>
            <a:pPr>
              <a:buFont typeface="Wingdings" panose="05000000000000000000" pitchFamily="2" charset="2"/>
              <a:buChar char="Ø"/>
            </a:pPr>
            <a:r>
              <a:rPr lang="en-US" sz="2400" dirty="0" smtClean="0"/>
              <a:t>He burning in Red Giant Stars</a:t>
            </a:r>
          </a:p>
          <a:p>
            <a:pPr>
              <a:buFont typeface="Wingdings" panose="05000000000000000000" pitchFamily="2" charset="2"/>
              <a:buChar char="Ø"/>
            </a:pPr>
            <a:r>
              <a:rPr lang="en-US" sz="2400" dirty="0" smtClean="0">
                <a:solidFill>
                  <a:srgbClr val="FF0000"/>
                </a:solidFill>
              </a:rPr>
              <a:t>Stellar Neutron Sources for the s-process</a:t>
            </a:r>
          </a:p>
          <a:p>
            <a:pPr>
              <a:buFont typeface="Wingdings" panose="05000000000000000000" pitchFamily="2" charset="2"/>
              <a:buChar char="Ø"/>
            </a:pPr>
            <a:r>
              <a:rPr lang="en-US" sz="2400" dirty="0" smtClean="0"/>
              <a:t>Carbon and Oxygen burning in late stellar evolution</a:t>
            </a:r>
          </a:p>
          <a:p>
            <a:pPr>
              <a:buFont typeface="Wingdings" panose="05000000000000000000" pitchFamily="2" charset="2"/>
              <a:buChar char="Ø"/>
            </a:pPr>
            <a:r>
              <a:rPr lang="en-US" sz="2400" dirty="0" smtClean="0">
                <a:solidFill>
                  <a:srgbClr val="FF0000"/>
                </a:solidFill>
              </a:rPr>
              <a:t>Thermonuclear runaway in cataclysmic hydrogen burning</a:t>
            </a:r>
            <a:endParaRPr lang="en-US" sz="24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24000"/>
            <a:ext cx="325120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62" y="3962400"/>
            <a:ext cx="3244438" cy="2438400"/>
          </a:xfrm>
          <a:prstGeom prst="rect">
            <a:avLst/>
          </a:prstGeom>
        </p:spPr>
      </p:pic>
      <p:sp>
        <p:nvSpPr>
          <p:cNvPr id="6" name="TextBox 5"/>
          <p:cNvSpPr txBox="1"/>
          <p:nvPr/>
        </p:nvSpPr>
        <p:spPr>
          <a:xfrm>
            <a:off x="838200" y="5982345"/>
            <a:ext cx="3962400" cy="738664"/>
          </a:xfrm>
          <a:prstGeom prst="rect">
            <a:avLst/>
          </a:prstGeom>
          <a:noFill/>
        </p:spPr>
        <p:txBody>
          <a:bodyPr wrap="square" rtlCol="0">
            <a:spAutoFit/>
          </a:bodyPr>
          <a:lstStyle/>
          <a:p>
            <a:r>
              <a:rPr lang="en-US" sz="1400" dirty="0" smtClean="0"/>
              <a:t>M. </a:t>
            </a:r>
            <a:r>
              <a:rPr lang="en-US" sz="1400" dirty="0" err="1" smtClean="0"/>
              <a:t>Wiescher</a:t>
            </a:r>
            <a:r>
              <a:rPr lang="en-US" sz="1400" dirty="0" smtClean="0"/>
              <a:t>, T. </a:t>
            </a:r>
            <a:r>
              <a:rPr lang="en-US" sz="1400" dirty="0" err="1" smtClean="0"/>
              <a:t>Ahn</a:t>
            </a:r>
            <a:r>
              <a:rPr lang="en-US" sz="1400" dirty="0" smtClean="0"/>
              <a:t>, </a:t>
            </a:r>
            <a:r>
              <a:rPr lang="en-US" sz="1400" i="1" dirty="0" smtClean="0"/>
              <a:t>Clusters in Astrophysics,</a:t>
            </a:r>
            <a:r>
              <a:rPr lang="en-US" sz="1400" dirty="0" smtClean="0"/>
              <a:t> in</a:t>
            </a:r>
            <a:r>
              <a:rPr lang="en-US" sz="1400" i="1" dirty="0" smtClean="0"/>
              <a:t> Nuclear Particle Correlations and Cluster Physics</a:t>
            </a:r>
            <a:r>
              <a:rPr lang="en-US" sz="1400" dirty="0" smtClean="0"/>
              <a:t>, ed. W.-U. </a:t>
            </a:r>
            <a:r>
              <a:rPr lang="en-US" sz="1400" dirty="0" err="1" smtClean="0"/>
              <a:t>Schröder</a:t>
            </a:r>
            <a:r>
              <a:rPr lang="en-US" sz="1400" dirty="0" smtClean="0"/>
              <a:t>, Word Scientific, 2017, 203-256</a:t>
            </a:r>
            <a:endParaRPr lang="en-US" sz="1400" dirty="0"/>
          </a:p>
        </p:txBody>
      </p:sp>
    </p:spTree>
    <p:extLst>
      <p:ext uri="{BB962C8B-B14F-4D97-AF65-F5344CB8AC3E}">
        <p14:creationId xmlns:p14="http://schemas.microsoft.com/office/powerpoint/2010/main" val="29506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chains in He burning</a:t>
            </a:r>
            <a:endParaRPr lang="en-US" dirty="0"/>
          </a:p>
        </p:txBody>
      </p:sp>
      <p:pic>
        <p:nvPicPr>
          <p:cNvPr id="4" name="Picture 2" descr="https://upload.wikimedia.org/wikipedia/commons/thumb/5/5d/Triple-Alpha_Process.svg/750px-Triple-Alpha_Proces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543300"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8600" y="4124960"/>
            <a:ext cx="1046330" cy="1073479"/>
            <a:chOff x="5105399" y="4648200"/>
            <a:chExt cx="1933127" cy="1804252"/>
          </a:xfrm>
        </p:grpSpPr>
        <p:pic>
          <p:nvPicPr>
            <p:cNvPr id="6" name="Picture 6" descr="http://images.slideplayer.com/14/4458863/slides/slide_10.jpg"/>
            <p:cNvPicPr>
              <a:picLocks noChangeAspect="1" noChangeArrowheads="1"/>
            </p:cNvPicPr>
            <p:nvPr/>
          </p:nvPicPr>
          <p:blipFill rotWithShape="1">
            <a:blip r:embed="rId3">
              <a:extLst>
                <a:ext uri="{28A0092B-C50C-407E-A947-70E740481C1C}">
                  <a14:useLocalDpi xmlns:a14="http://schemas.microsoft.com/office/drawing/2010/main" val="0"/>
                </a:ext>
              </a:extLst>
            </a:blip>
            <a:srcRect l="54066" t="19187" r="24793" b="54504"/>
            <a:stretch/>
          </p:blipFill>
          <p:spPr bwMode="auto">
            <a:xfrm>
              <a:off x="5105399" y="4648200"/>
              <a:ext cx="1933127" cy="18042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81600" y="6172200"/>
              <a:ext cx="533400" cy="269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908611" y="4724400"/>
            <a:ext cx="3728686" cy="1777152"/>
            <a:chOff x="2743200" y="4434536"/>
            <a:chExt cx="3728686" cy="1777152"/>
          </a:xfrm>
        </p:grpSpPr>
        <p:pic>
          <p:nvPicPr>
            <p:cNvPr id="8" name="Picture 7"/>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255" r="23245"/>
            <a:stretch/>
          </p:blipFill>
          <p:spPr bwMode="auto">
            <a:xfrm>
              <a:off x="2743200" y="4434536"/>
              <a:ext cx="3728686" cy="177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19400" y="5015335"/>
              <a:ext cx="420308" cy="307777"/>
            </a:xfrm>
            <a:prstGeom prst="rect">
              <a:avLst/>
            </a:prstGeom>
            <a:noFill/>
          </p:spPr>
          <p:txBody>
            <a:bodyPr wrap="none" rtlCol="0">
              <a:spAutoFit/>
            </a:bodyPr>
            <a:lstStyle/>
            <a:p>
              <a:r>
                <a:rPr lang="en-US" sz="1400" baseline="30000" dirty="0" smtClean="0">
                  <a:solidFill>
                    <a:srgbClr val="FFFF00"/>
                  </a:solidFill>
                  <a:latin typeface="Comic Sans MS" panose="030F0702030302020204" pitchFamily="66" charset="0"/>
                </a:rPr>
                <a:t>12</a:t>
              </a:r>
              <a:r>
                <a:rPr lang="en-US" sz="1400" dirty="0" smtClean="0">
                  <a:solidFill>
                    <a:srgbClr val="FFFF00"/>
                  </a:solidFill>
                  <a:latin typeface="Comic Sans MS" panose="030F0702030302020204" pitchFamily="66" charset="0"/>
                </a:rPr>
                <a:t>C</a:t>
              </a:r>
              <a:endParaRPr lang="en-US" sz="1400" dirty="0">
                <a:solidFill>
                  <a:srgbClr val="FFFF00"/>
                </a:solidFill>
                <a:latin typeface="Comic Sans MS" panose="030F0702030302020204" pitchFamily="66" charset="0"/>
              </a:endParaRPr>
            </a:p>
          </p:txBody>
        </p:sp>
        <p:sp>
          <p:nvSpPr>
            <p:cNvPr id="10" name="TextBox 9"/>
            <p:cNvSpPr txBox="1"/>
            <p:nvPr/>
          </p:nvSpPr>
          <p:spPr>
            <a:xfrm>
              <a:off x="5533630" y="4953000"/>
              <a:ext cx="867170" cy="461665"/>
            </a:xfrm>
            <a:prstGeom prst="rect">
              <a:avLst/>
            </a:prstGeom>
            <a:noFill/>
          </p:spPr>
          <p:txBody>
            <a:bodyPr wrap="square" rtlCol="0">
              <a:spAutoFit/>
            </a:bodyPr>
            <a:lstStyle/>
            <a:p>
              <a:r>
                <a:rPr lang="en-US" sz="1200" baseline="30000" dirty="0" smtClean="0">
                  <a:solidFill>
                    <a:srgbClr val="FFFF00"/>
                  </a:solidFill>
                  <a:latin typeface="Comic Sans MS" panose="030F0702030302020204" pitchFamily="66" charset="0"/>
                </a:rPr>
                <a:t>12</a:t>
              </a:r>
              <a:r>
                <a:rPr lang="en-US" sz="1200" dirty="0" smtClean="0">
                  <a:solidFill>
                    <a:srgbClr val="FFFF00"/>
                  </a:solidFill>
                  <a:latin typeface="Comic Sans MS" panose="030F0702030302020204" pitchFamily="66" charset="0"/>
                </a:rPr>
                <a:t>C Hoyle </a:t>
              </a:r>
            </a:p>
            <a:p>
              <a:pPr algn="r"/>
              <a:r>
                <a:rPr lang="en-US" sz="1200" dirty="0" smtClean="0">
                  <a:solidFill>
                    <a:srgbClr val="FFFF00"/>
                  </a:solidFill>
                  <a:latin typeface="Comic Sans MS" panose="030F0702030302020204" pitchFamily="66" charset="0"/>
                </a:rPr>
                <a:t>State</a:t>
              </a:r>
              <a:endParaRPr lang="en-US" sz="1200" dirty="0">
                <a:solidFill>
                  <a:srgbClr val="FFFF00"/>
                </a:solidFill>
                <a:latin typeface="Comic Sans MS" panose="030F0702030302020204" pitchFamily="66" charset="0"/>
              </a:endParaRPr>
            </a:p>
          </p:txBody>
        </p:sp>
      </p:grpSp>
      <p:pic>
        <p:nvPicPr>
          <p:cNvPr id="14"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58" r="5371"/>
          <a:stretch/>
        </p:blipFill>
        <p:spPr bwMode="auto">
          <a:xfrm>
            <a:off x="5997983" y="3886200"/>
            <a:ext cx="2617172" cy="29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C:\Users\Michael Wiescher\Downloads\image (4).png"/>
          <p:cNvPicPr>
            <a:picLocks noChangeAspect="1" noChangeArrowheads="1"/>
          </p:cNvPicPr>
          <p:nvPr/>
        </p:nvPicPr>
        <p:blipFill rotWithShape="1">
          <a:blip r:embed="rId6">
            <a:extLst>
              <a:ext uri="{28A0092B-C50C-407E-A947-70E740481C1C}">
                <a14:useLocalDpi xmlns:a14="http://schemas.microsoft.com/office/drawing/2010/main" val="0"/>
              </a:ext>
            </a:extLst>
          </a:blip>
          <a:srcRect l="9617" t="4414" r="10545"/>
          <a:stretch/>
        </p:blipFill>
        <p:spPr bwMode="auto">
          <a:xfrm>
            <a:off x="5163378" y="4038600"/>
            <a:ext cx="2045590" cy="27707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233052" y="6350280"/>
            <a:ext cx="3297021" cy="523220"/>
          </a:xfrm>
          <a:prstGeom prst="rect">
            <a:avLst/>
          </a:prstGeom>
          <a:noFill/>
        </p:spPr>
        <p:txBody>
          <a:bodyPr wrap="square" rtlCol="0">
            <a:spAutoFit/>
          </a:bodyPr>
          <a:lstStyle/>
          <a:p>
            <a:r>
              <a:rPr lang="en-US" sz="1400" dirty="0" smtClean="0">
                <a:latin typeface="+mj-lt"/>
              </a:rPr>
              <a:t>Y. </a:t>
            </a:r>
            <a:r>
              <a:rPr lang="en-US" sz="1400" dirty="0" err="1" smtClean="0">
                <a:latin typeface="+mj-lt"/>
              </a:rPr>
              <a:t>Kanada</a:t>
            </a:r>
            <a:r>
              <a:rPr lang="en-US" sz="1400" dirty="0" smtClean="0">
                <a:latin typeface="+mj-lt"/>
              </a:rPr>
              <a:t> </a:t>
            </a:r>
            <a:r>
              <a:rPr lang="en-US" sz="1400" dirty="0" err="1" smtClean="0">
                <a:latin typeface="+mj-lt"/>
              </a:rPr>
              <a:t>En’yo</a:t>
            </a:r>
            <a:r>
              <a:rPr lang="en-US" sz="1400" dirty="0" smtClean="0">
                <a:latin typeface="+mj-lt"/>
              </a:rPr>
              <a:t>, M. Kimura, A. Ono, </a:t>
            </a:r>
            <a:r>
              <a:rPr lang="en-US" sz="1400" dirty="0" err="1" smtClean="0"/>
              <a:t>Prog</a:t>
            </a:r>
            <a:r>
              <a:rPr lang="en-US" sz="1400" dirty="0" smtClean="0"/>
              <a:t>. </a:t>
            </a:r>
            <a:r>
              <a:rPr lang="en-US" sz="1400" dirty="0"/>
              <a:t>of </a:t>
            </a:r>
            <a:r>
              <a:rPr lang="en-US" sz="1400" dirty="0" smtClean="0"/>
              <a:t>Theo. Exp.Phys..2012 (2012) 01A202</a:t>
            </a:r>
            <a:endParaRPr lang="en-US" sz="1400" dirty="0">
              <a:latin typeface="+mj-lt"/>
            </a:endParaRPr>
          </a:p>
        </p:txBody>
      </p:sp>
      <p:sp>
        <p:nvSpPr>
          <p:cNvPr id="28" name="TextBox 27"/>
          <p:cNvSpPr txBox="1"/>
          <p:nvPr/>
        </p:nvSpPr>
        <p:spPr>
          <a:xfrm>
            <a:off x="984811" y="1346220"/>
            <a:ext cx="2481385" cy="369332"/>
          </a:xfrm>
          <a:prstGeom prst="rect">
            <a:avLst/>
          </a:prstGeom>
          <a:noFill/>
        </p:spPr>
        <p:txBody>
          <a:bodyPr wrap="none" rtlCol="0">
            <a:spAutoFit/>
          </a:bodyPr>
          <a:lstStyle/>
          <a:p>
            <a:r>
              <a:rPr lang="en-US" dirty="0" smtClean="0"/>
              <a:t>The Triple-Alpha Process</a:t>
            </a:r>
            <a:endParaRPr lang="en-US" dirty="0"/>
          </a:p>
        </p:txBody>
      </p:sp>
      <p:sp>
        <p:nvSpPr>
          <p:cNvPr id="29" name="TextBox 28"/>
          <p:cNvSpPr txBox="1"/>
          <p:nvPr/>
        </p:nvSpPr>
        <p:spPr>
          <a:xfrm>
            <a:off x="1409490" y="4124960"/>
            <a:ext cx="3156721" cy="584775"/>
          </a:xfrm>
          <a:prstGeom prst="rect">
            <a:avLst/>
          </a:prstGeom>
          <a:noFill/>
        </p:spPr>
        <p:txBody>
          <a:bodyPr wrap="square" rtlCol="0">
            <a:spAutoFit/>
          </a:bodyPr>
          <a:lstStyle/>
          <a:p>
            <a:r>
              <a:rPr lang="en-US" sz="1600" dirty="0" smtClean="0"/>
              <a:t>Facilitated by the cluster structure of the </a:t>
            </a:r>
            <a:r>
              <a:rPr lang="en-US" sz="1600" baseline="30000" dirty="0" smtClean="0"/>
              <a:t>8</a:t>
            </a:r>
            <a:r>
              <a:rPr lang="en-US" sz="1600" dirty="0" smtClean="0"/>
              <a:t>Be and the </a:t>
            </a:r>
            <a:r>
              <a:rPr lang="en-US" sz="1600" baseline="30000" dirty="0" smtClean="0"/>
              <a:t>12</a:t>
            </a:r>
            <a:r>
              <a:rPr lang="en-US" sz="1600" dirty="0" smtClean="0"/>
              <a:t>C Hoyle State</a:t>
            </a:r>
            <a:endParaRPr lang="en-US" sz="1600" dirty="0"/>
          </a:p>
        </p:txBody>
      </p:sp>
      <p:sp>
        <p:nvSpPr>
          <p:cNvPr id="31" name="TextBox 30"/>
          <p:cNvSpPr txBox="1"/>
          <p:nvPr/>
        </p:nvSpPr>
        <p:spPr>
          <a:xfrm>
            <a:off x="5396675" y="3318728"/>
            <a:ext cx="3061526" cy="584775"/>
          </a:xfrm>
          <a:prstGeom prst="rect">
            <a:avLst/>
          </a:prstGeom>
          <a:noFill/>
        </p:spPr>
        <p:txBody>
          <a:bodyPr wrap="square" rtlCol="0">
            <a:spAutoFit/>
          </a:bodyPr>
          <a:lstStyle/>
          <a:p>
            <a:r>
              <a:rPr lang="en-US" sz="1600" dirty="0" smtClean="0"/>
              <a:t>Facilitated by the cluster structure of bound and unbound </a:t>
            </a:r>
            <a:r>
              <a:rPr lang="en-US" sz="1600" baseline="30000" dirty="0" smtClean="0"/>
              <a:t>16</a:t>
            </a:r>
            <a:r>
              <a:rPr lang="en-US" sz="1600" dirty="0" smtClean="0"/>
              <a:t>O states</a:t>
            </a:r>
            <a:endParaRPr lang="en-US" sz="1600" dirty="0"/>
          </a:p>
        </p:txBody>
      </p:sp>
      <p:grpSp>
        <p:nvGrpSpPr>
          <p:cNvPr id="36" name="Group 35"/>
          <p:cNvGrpSpPr/>
          <p:nvPr/>
        </p:nvGrpSpPr>
        <p:grpSpPr>
          <a:xfrm>
            <a:off x="5377629" y="1346220"/>
            <a:ext cx="2744237" cy="1977588"/>
            <a:chOff x="5377629" y="1346220"/>
            <a:chExt cx="2744237" cy="1977588"/>
          </a:xfrm>
        </p:grpSpPr>
        <p:grpSp>
          <p:nvGrpSpPr>
            <p:cNvPr id="26" name="Group 25"/>
            <p:cNvGrpSpPr/>
            <p:nvPr/>
          </p:nvGrpSpPr>
          <p:grpSpPr>
            <a:xfrm>
              <a:off x="5377629" y="1676400"/>
              <a:ext cx="2295174" cy="1647408"/>
              <a:chOff x="5358717" y="2631440"/>
              <a:chExt cx="2295174" cy="1647408"/>
            </a:xfrm>
          </p:grpSpPr>
          <p:pic>
            <p:nvPicPr>
              <p:cNvPr id="1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3465" t="6558" r="6761" b="60000"/>
              <a:stretch/>
            </p:blipFill>
            <p:spPr bwMode="auto">
              <a:xfrm>
                <a:off x="6525216" y="2743200"/>
                <a:ext cx="1054976" cy="7899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8821" t="36211" r="4661" b="32713"/>
              <a:stretch/>
            </p:blipFill>
            <p:spPr bwMode="auto">
              <a:xfrm>
                <a:off x="6714269" y="3449320"/>
                <a:ext cx="939622" cy="7340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6188" t="36211" r="23059" b="50886"/>
              <a:stretch/>
            </p:blipFill>
            <p:spPr bwMode="auto">
              <a:xfrm>
                <a:off x="6223000" y="3144520"/>
                <a:ext cx="381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1545" t="40213" r="4661" b="30969"/>
              <a:stretch/>
            </p:blipFill>
            <p:spPr bwMode="auto">
              <a:xfrm>
                <a:off x="5557520" y="2702560"/>
                <a:ext cx="843102" cy="680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538" t="35753" r="31978" b="38870"/>
              <a:stretch/>
            </p:blipFill>
            <p:spPr bwMode="auto">
              <a:xfrm>
                <a:off x="6139180" y="3449320"/>
                <a:ext cx="548640" cy="59944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9"/>
              <p:cNvSpPr/>
              <p:nvPr/>
            </p:nvSpPr>
            <p:spPr>
              <a:xfrm>
                <a:off x="5358717" y="2631440"/>
                <a:ext cx="417533" cy="284480"/>
              </a:xfrm>
              <a:custGeom>
                <a:avLst/>
                <a:gdLst>
                  <a:gd name="connsiteX0" fmla="*/ 15923 w 417533"/>
                  <a:gd name="connsiteY0" fmla="*/ 40640 h 284480"/>
                  <a:gd name="connsiteX1" fmla="*/ 15923 w 417533"/>
                  <a:gd name="connsiteY1" fmla="*/ 40640 h 284480"/>
                  <a:gd name="connsiteX2" fmla="*/ 87043 w 417533"/>
                  <a:gd name="connsiteY2" fmla="*/ 121920 h 284480"/>
                  <a:gd name="connsiteX3" fmla="*/ 127683 w 417533"/>
                  <a:gd name="connsiteY3" fmla="*/ 152400 h 284480"/>
                  <a:gd name="connsiteX4" fmla="*/ 137843 w 417533"/>
                  <a:gd name="connsiteY4" fmla="*/ 182880 h 284480"/>
                  <a:gd name="connsiteX5" fmla="*/ 168323 w 417533"/>
                  <a:gd name="connsiteY5" fmla="*/ 203200 h 284480"/>
                  <a:gd name="connsiteX6" fmla="*/ 198803 w 417533"/>
                  <a:gd name="connsiteY6" fmla="*/ 233680 h 284480"/>
                  <a:gd name="connsiteX7" fmla="*/ 290243 w 417533"/>
                  <a:gd name="connsiteY7" fmla="*/ 284480 h 284480"/>
                  <a:gd name="connsiteX8" fmla="*/ 391843 w 417533"/>
                  <a:gd name="connsiteY8" fmla="*/ 213360 h 284480"/>
                  <a:gd name="connsiteX9" fmla="*/ 412163 w 417533"/>
                  <a:gd name="connsiteY9" fmla="*/ 152400 h 284480"/>
                  <a:gd name="connsiteX10" fmla="*/ 402003 w 417533"/>
                  <a:gd name="connsiteY10" fmla="*/ 40640 h 284480"/>
                  <a:gd name="connsiteX11" fmla="*/ 249603 w 417533"/>
                  <a:gd name="connsiteY11" fmla="*/ 30480 h 284480"/>
                  <a:gd name="connsiteX12" fmla="*/ 168323 w 417533"/>
                  <a:gd name="connsiteY12" fmla="*/ 0 h 284480"/>
                  <a:gd name="connsiteX13" fmla="*/ 5763 w 417533"/>
                  <a:gd name="connsiteY13" fmla="*/ 10160 h 284480"/>
                  <a:gd name="connsiteX14" fmla="*/ 15923 w 417533"/>
                  <a:gd name="connsiteY14" fmla="*/ 50800 h 284480"/>
                  <a:gd name="connsiteX15" fmla="*/ 15923 w 417533"/>
                  <a:gd name="connsiteY15" fmla="*/ 40640 h 28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33" h="284480">
                    <a:moveTo>
                      <a:pt x="15923" y="40640"/>
                    </a:moveTo>
                    <a:lnTo>
                      <a:pt x="15923" y="40640"/>
                    </a:lnTo>
                    <a:cubicBezTo>
                      <a:pt x="39630" y="67733"/>
                      <a:pt x="61587" y="96464"/>
                      <a:pt x="87043" y="121920"/>
                    </a:cubicBezTo>
                    <a:cubicBezTo>
                      <a:pt x="99017" y="133894"/>
                      <a:pt x="116843" y="139391"/>
                      <a:pt x="127683" y="152400"/>
                    </a:cubicBezTo>
                    <a:cubicBezTo>
                      <a:pt x="134539" y="160627"/>
                      <a:pt x="131153" y="174517"/>
                      <a:pt x="137843" y="182880"/>
                    </a:cubicBezTo>
                    <a:cubicBezTo>
                      <a:pt x="145471" y="192415"/>
                      <a:pt x="158942" y="195383"/>
                      <a:pt x="168323" y="203200"/>
                    </a:cubicBezTo>
                    <a:cubicBezTo>
                      <a:pt x="179361" y="212398"/>
                      <a:pt x="187461" y="224859"/>
                      <a:pt x="198803" y="233680"/>
                    </a:cubicBezTo>
                    <a:cubicBezTo>
                      <a:pt x="251206" y="274438"/>
                      <a:pt x="244255" y="269151"/>
                      <a:pt x="290243" y="284480"/>
                    </a:cubicBezTo>
                    <a:cubicBezTo>
                      <a:pt x="352041" y="274180"/>
                      <a:pt x="367341" y="286866"/>
                      <a:pt x="391843" y="213360"/>
                    </a:cubicBezTo>
                    <a:lnTo>
                      <a:pt x="412163" y="152400"/>
                    </a:lnTo>
                    <a:cubicBezTo>
                      <a:pt x="408776" y="115147"/>
                      <a:pt x="431929" y="63084"/>
                      <a:pt x="402003" y="40640"/>
                    </a:cubicBezTo>
                    <a:cubicBezTo>
                      <a:pt x="361273" y="10092"/>
                      <a:pt x="300236" y="35810"/>
                      <a:pt x="249603" y="30480"/>
                    </a:cubicBezTo>
                    <a:cubicBezTo>
                      <a:pt x="214558" y="26791"/>
                      <a:pt x="199446" y="15561"/>
                      <a:pt x="168323" y="0"/>
                    </a:cubicBezTo>
                    <a:lnTo>
                      <a:pt x="5763" y="10160"/>
                    </a:lnTo>
                    <a:cubicBezTo>
                      <a:pt x="-7484" y="14576"/>
                      <a:pt x="4752" y="42422"/>
                      <a:pt x="15923" y="50800"/>
                    </a:cubicBezTo>
                    <a:cubicBezTo>
                      <a:pt x="24491" y="57226"/>
                      <a:pt x="15923" y="42333"/>
                      <a:pt x="15923" y="4064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53200" y="3971071"/>
                <a:ext cx="425116" cy="307777"/>
              </a:xfrm>
              <a:prstGeom prst="rect">
                <a:avLst/>
              </a:prstGeom>
              <a:solidFill>
                <a:schemeClr val="bg1"/>
              </a:solidFill>
              <a:effectLst>
                <a:softEdge rad="31750"/>
              </a:effectLst>
            </p:spPr>
            <p:txBody>
              <a:bodyPr wrap="none" rtlCol="0">
                <a:spAutoFit/>
              </a:bodyPr>
              <a:lstStyle/>
              <a:p>
                <a:r>
                  <a:rPr lang="en-US" sz="1400" baseline="30000" dirty="0" smtClean="0"/>
                  <a:t>16</a:t>
                </a:r>
                <a:r>
                  <a:rPr lang="en-US" sz="1400" dirty="0" smtClean="0"/>
                  <a:t>O</a:t>
                </a:r>
                <a:endParaRPr lang="en-US" sz="1400" dirty="0"/>
              </a:p>
            </p:txBody>
          </p:sp>
          <p:pic>
            <p:nvPicPr>
              <p:cNvPr id="2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7142480" y="397764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909759" y="3563620"/>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7349091" y="374777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899268" y="3895090"/>
                <a:ext cx="290175" cy="2667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6505718" y="1346220"/>
              <a:ext cx="1616148" cy="369332"/>
            </a:xfrm>
            <a:prstGeom prst="rect">
              <a:avLst/>
            </a:prstGeom>
            <a:noFill/>
          </p:spPr>
          <p:txBody>
            <a:bodyPr wrap="none" rtlCol="0">
              <a:spAutoFit/>
            </a:bodyPr>
            <a:lstStyle/>
            <a:p>
              <a:r>
                <a:rPr lang="en-US" dirty="0" smtClean="0"/>
                <a:t>The </a:t>
              </a:r>
              <a:r>
                <a:rPr lang="en-US" baseline="30000" dirty="0" smtClean="0"/>
                <a:t>12</a:t>
              </a:r>
              <a:r>
                <a:rPr lang="en-US" dirty="0" smtClean="0"/>
                <a:t>C(</a:t>
              </a:r>
              <a:r>
                <a:rPr lang="en-US" dirty="0" smtClean="0">
                  <a:sym typeface="Symbol"/>
                </a:rPr>
                <a:t>,)</a:t>
              </a:r>
              <a:r>
                <a:rPr lang="en-US" baseline="30000" dirty="0" smtClean="0">
                  <a:sym typeface="Symbol"/>
                </a:rPr>
                <a:t>16</a:t>
              </a:r>
              <a:r>
                <a:rPr lang="en-US" dirty="0" smtClean="0">
                  <a:sym typeface="Symbol"/>
                </a:rPr>
                <a:t>O</a:t>
              </a:r>
              <a:endParaRPr lang="en-US" dirty="0"/>
            </a:p>
          </p:txBody>
        </p:sp>
        <p:cxnSp>
          <p:nvCxnSpPr>
            <p:cNvPr id="13" name="Straight Connector 12"/>
            <p:cNvCxnSpPr/>
            <p:nvPr/>
          </p:nvCxnSpPr>
          <p:spPr>
            <a:xfrm flipH="1" flipV="1">
              <a:off x="6933420" y="3141980"/>
              <a:ext cx="145560" cy="1346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118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75" y="144367"/>
            <a:ext cx="8991600" cy="1143000"/>
          </a:xfrm>
        </p:spPr>
        <p:txBody>
          <a:bodyPr>
            <a:normAutofit fontScale="90000"/>
          </a:bodyPr>
          <a:lstStyle/>
          <a:p>
            <a:r>
              <a:rPr lang="en-US" dirty="0" smtClean="0"/>
              <a:t>Fusion reactions in stellar Carbon burning</a:t>
            </a:r>
            <a:endParaRPr lang="en-US" dirty="0"/>
          </a:p>
        </p:txBody>
      </p:sp>
      <p:grpSp>
        <p:nvGrpSpPr>
          <p:cNvPr id="175" name="Group 174"/>
          <p:cNvGrpSpPr/>
          <p:nvPr/>
        </p:nvGrpSpPr>
        <p:grpSpPr>
          <a:xfrm>
            <a:off x="868001" y="1060829"/>
            <a:ext cx="3199739" cy="3233941"/>
            <a:chOff x="565823" y="1719059"/>
            <a:chExt cx="3199739" cy="3233941"/>
          </a:xfrm>
        </p:grpSpPr>
        <p:pic>
          <p:nvPicPr>
            <p:cNvPr id="1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776" t="9814" r="81002" b="72979"/>
            <a:stretch/>
          </p:blipFill>
          <p:spPr bwMode="auto">
            <a:xfrm rot="9590824">
              <a:off x="3297026" y="3761765"/>
              <a:ext cx="468536" cy="4064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3465" t="6558" r="6761" b="60000"/>
            <a:stretch/>
          </p:blipFill>
          <p:spPr bwMode="auto">
            <a:xfrm>
              <a:off x="2033237" y="1839741"/>
              <a:ext cx="1054976" cy="7899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6188" t="36211" r="23059" b="50886"/>
            <a:stretch/>
          </p:blipFill>
          <p:spPr bwMode="auto">
            <a:xfrm>
              <a:off x="1731021" y="2241061"/>
              <a:ext cx="381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1545" t="40213" r="4661" b="30969"/>
            <a:stretch/>
          </p:blipFill>
          <p:spPr bwMode="auto">
            <a:xfrm>
              <a:off x="1065541" y="1799101"/>
              <a:ext cx="843102" cy="6807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538" t="35753" r="31978" b="38870"/>
            <a:stretch/>
          </p:blipFill>
          <p:spPr bwMode="auto">
            <a:xfrm>
              <a:off x="1647201" y="2545861"/>
              <a:ext cx="548640" cy="599440"/>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24"/>
            <p:cNvSpPr/>
            <p:nvPr/>
          </p:nvSpPr>
          <p:spPr>
            <a:xfrm>
              <a:off x="866738" y="1727981"/>
              <a:ext cx="417533" cy="284480"/>
            </a:xfrm>
            <a:custGeom>
              <a:avLst/>
              <a:gdLst>
                <a:gd name="connsiteX0" fmla="*/ 15923 w 417533"/>
                <a:gd name="connsiteY0" fmla="*/ 40640 h 284480"/>
                <a:gd name="connsiteX1" fmla="*/ 15923 w 417533"/>
                <a:gd name="connsiteY1" fmla="*/ 40640 h 284480"/>
                <a:gd name="connsiteX2" fmla="*/ 87043 w 417533"/>
                <a:gd name="connsiteY2" fmla="*/ 121920 h 284480"/>
                <a:gd name="connsiteX3" fmla="*/ 127683 w 417533"/>
                <a:gd name="connsiteY3" fmla="*/ 152400 h 284480"/>
                <a:gd name="connsiteX4" fmla="*/ 137843 w 417533"/>
                <a:gd name="connsiteY4" fmla="*/ 182880 h 284480"/>
                <a:gd name="connsiteX5" fmla="*/ 168323 w 417533"/>
                <a:gd name="connsiteY5" fmla="*/ 203200 h 284480"/>
                <a:gd name="connsiteX6" fmla="*/ 198803 w 417533"/>
                <a:gd name="connsiteY6" fmla="*/ 233680 h 284480"/>
                <a:gd name="connsiteX7" fmla="*/ 290243 w 417533"/>
                <a:gd name="connsiteY7" fmla="*/ 284480 h 284480"/>
                <a:gd name="connsiteX8" fmla="*/ 391843 w 417533"/>
                <a:gd name="connsiteY8" fmla="*/ 213360 h 284480"/>
                <a:gd name="connsiteX9" fmla="*/ 412163 w 417533"/>
                <a:gd name="connsiteY9" fmla="*/ 152400 h 284480"/>
                <a:gd name="connsiteX10" fmla="*/ 402003 w 417533"/>
                <a:gd name="connsiteY10" fmla="*/ 40640 h 284480"/>
                <a:gd name="connsiteX11" fmla="*/ 249603 w 417533"/>
                <a:gd name="connsiteY11" fmla="*/ 30480 h 284480"/>
                <a:gd name="connsiteX12" fmla="*/ 168323 w 417533"/>
                <a:gd name="connsiteY12" fmla="*/ 0 h 284480"/>
                <a:gd name="connsiteX13" fmla="*/ 5763 w 417533"/>
                <a:gd name="connsiteY13" fmla="*/ 10160 h 284480"/>
                <a:gd name="connsiteX14" fmla="*/ 15923 w 417533"/>
                <a:gd name="connsiteY14" fmla="*/ 50800 h 284480"/>
                <a:gd name="connsiteX15" fmla="*/ 15923 w 417533"/>
                <a:gd name="connsiteY15" fmla="*/ 40640 h 28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33" h="284480">
                  <a:moveTo>
                    <a:pt x="15923" y="40640"/>
                  </a:moveTo>
                  <a:lnTo>
                    <a:pt x="15923" y="40640"/>
                  </a:lnTo>
                  <a:cubicBezTo>
                    <a:pt x="39630" y="67733"/>
                    <a:pt x="61587" y="96464"/>
                    <a:pt x="87043" y="121920"/>
                  </a:cubicBezTo>
                  <a:cubicBezTo>
                    <a:pt x="99017" y="133894"/>
                    <a:pt x="116843" y="139391"/>
                    <a:pt x="127683" y="152400"/>
                  </a:cubicBezTo>
                  <a:cubicBezTo>
                    <a:pt x="134539" y="160627"/>
                    <a:pt x="131153" y="174517"/>
                    <a:pt x="137843" y="182880"/>
                  </a:cubicBezTo>
                  <a:cubicBezTo>
                    <a:pt x="145471" y="192415"/>
                    <a:pt x="158942" y="195383"/>
                    <a:pt x="168323" y="203200"/>
                  </a:cubicBezTo>
                  <a:cubicBezTo>
                    <a:pt x="179361" y="212398"/>
                    <a:pt x="187461" y="224859"/>
                    <a:pt x="198803" y="233680"/>
                  </a:cubicBezTo>
                  <a:cubicBezTo>
                    <a:pt x="251206" y="274438"/>
                    <a:pt x="244255" y="269151"/>
                    <a:pt x="290243" y="284480"/>
                  </a:cubicBezTo>
                  <a:cubicBezTo>
                    <a:pt x="352041" y="274180"/>
                    <a:pt x="367341" y="286866"/>
                    <a:pt x="391843" y="213360"/>
                  </a:cubicBezTo>
                  <a:lnTo>
                    <a:pt x="412163" y="152400"/>
                  </a:lnTo>
                  <a:cubicBezTo>
                    <a:pt x="408776" y="115147"/>
                    <a:pt x="431929" y="63084"/>
                    <a:pt x="402003" y="40640"/>
                  </a:cubicBezTo>
                  <a:cubicBezTo>
                    <a:pt x="361273" y="10092"/>
                    <a:pt x="300236" y="35810"/>
                    <a:pt x="249603" y="30480"/>
                  </a:cubicBezTo>
                  <a:cubicBezTo>
                    <a:pt x="214558" y="26791"/>
                    <a:pt x="199446" y="15561"/>
                    <a:pt x="168323" y="0"/>
                  </a:cubicBezTo>
                  <a:lnTo>
                    <a:pt x="5763" y="10160"/>
                  </a:lnTo>
                  <a:cubicBezTo>
                    <a:pt x="-7484" y="14576"/>
                    <a:pt x="4752" y="42422"/>
                    <a:pt x="15923" y="50800"/>
                  </a:cubicBezTo>
                  <a:cubicBezTo>
                    <a:pt x="24491" y="57226"/>
                    <a:pt x="15923" y="42333"/>
                    <a:pt x="15923" y="4064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294883" y="1766763"/>
              <a:ext cx="810322" cy="609600"/>
            </a:xfrm>
            <a:custGeom>
              <a:avLst/>
              <a:gdLst>
                <a:gd name="connsiteX0" fmla="*/ 66908 w 810322"/>
                <a:gd name="connsiteY0" fmla="*/ 14868 h 609600"/>
                <a:gd name="connsiteX1" fmla="*/ 0 w 810322"/>
                <a:gd name="connsiteY1" fmla="*/ 371707 h 609600"/>
                <a:gd name="connsiteX2" fmla="*/ 304800 w 810322"/>
                <a:gd name="connsiteY2" fmla="*/ 453483 h 609600"/>
                <a:gd name="connsiteX3" fmla="*/ 431181 w 810322"/>
                <a:gd name="connsiteY3" fmla="*/ 609600 h 609600"/>
                <a:gd name="connsiteX4" fmla="*/ 810322 w 810322"/>
                <a:gd name="connsiteY4" fmla="*/ 520390 h 609600"/>
                <a:gd name="connsiteX5" fmla="*/ 721113 w 810322"/>
                <a:gd name="connsiteY5" fmla="*/ 0 h 609600"/>
                <a:gd name="connsiteX6" fmla="*/ 66908 w 810322"/>
                <a:gd name="connsiteY6" fmla="*/ 14868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22" h="609600">
                  <a:moveTo>
                    <a:pt x="66908" y="14868"/>
                  </a:moveTo>
                  <a:lnTo>
                    <a:pt x="0" y="371707"/>
                  </a:lnTo>
                  <a:lnTo>
                    <a:pt x="304800" y="453483"/>
                  </a:lnTo>
                  <a:lnTo>
                    <a:pt x="431181" y="609600"/>
                  </a:lnTo>
                  <a:lnTo>
                    <a:pt x="810322" y="520390"/>
                  </a:lnTo>
                  <a:lnTo>
                    <a:pt x="721113" y="0"/>
                  </a:lnTo>
                  <a:lnTo>
                    <a:pt x="66908" y="1486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241826" y="1719059"/>
              <a:ext cx="1055200" cy="735980"/>
              <a:chOff x="5568175" y="1509317"/>
              <a:chExt cx="1055200" cy="735980"/>
            </a:xfrm>
          </p:grpSpPr>
          <p:grpSp>
            <p:nvGrpSpPr>
              <p:cNvPr id="32" name="Group 31"/>
              <p:cNvGrpSpPr/>
              <p:nvPr/>
            </p:nvGrpSpPr>
            <p:grpSpPr>
              <a:xfrm>
                <a:off x="5568175" y="1509317"/>
                <a:ext cx="1055200" cy="735980"/>
                <a:chOff x="6958361" y="5010615"/>
                <a:chExt cx="1055200" cy="735980"/>
              </a:xfrm>
            </p:grpSpPr>
            <p:pic>
              <p:nvPicPr>
                <p:cNvPr id="1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4636" t="38002" b="30842"/>
                <a:stretch/>
              </p:blipFill>
              <p:spPr bwMode="auto">
                <a:xfrm>
                  <a:off x="7114832" y="5010615"/>
                  <a:ext cx="898729" cy="735980"/>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0"/>
                <p:cNvSpPr/>
                <p:nvPr/>
              </p:nvSpPr>
              <p:spPr>
                <a:xfrm>
                  <a:off x="6958361" y="5084956"/>
                  <a:ext cx="223024" cy="193288"/>
                </a:xfrm>
                <a:custGeom>
                  <a:avLst/>
                  <a:gdLst>
                    <a:gd name="connsiteX0" fmla="*/ 0 w 223024"/>
                    <a:gd name="connsiteY0" fmla="*/ 14868 h 193288"/>
                    <a:gd name="connsiteX1" fmla="*/ 0 w 223024"/>
                    <a:gd name="connsiteY1" fmla="*/ 14868 h 193288"/>
                    <a:gd name="connsiteX2" fmla="*/ 29737 w 223024"/>
                    <a:gd name="connsiteY2" fmla="*/ 74342 h 193288"/>
                    <a:gd name="connsiteX3" fmla="*/ 44605 w 223024"/>
                    <a:gd name="connsiteY3" fmla="*/ 96644 h 193288"/>
                    <a:gd name="connsiteX4" fmla="*/ 52039 w 223024"/>
                    <a:gd name="connsiteY4" fmla="*/ 126381 h 193288"/>
                    <a:gd name="connsiteX5" fmla="*/ 66907 w 223024"/>
                    <a:gd name="connsiteY5" fmla="*/ 148683 h 193288"/>
                    <a:gd name="connsiteX6" fmla="*/ 89210 w 223024"/>
                    <a:gd name="connsiteY6" fmla="*/ 193288 h 193288"/>
                    <a:gd name="connsiteX7" fmla="*/ 118946 w 223024"/>
                    <a:gd name="connsiteY7" fmla="*/ 185854 h 193288"/>
                    <a:gd name="connsiteX8" fmla="*/ 156117 w 223024"/>
                    <a:gd name="connsiteY8" fmla="*/ 133815 h 193288"/>
                    <a:gd name="connsiteX9" fmla="*/ 170985 w 223024"/>
                    <a:gd name="connsiteY9" fmla="*/ 118946 h 193288"/>
                    <a:gd name="connsiteX10" fmla="*/ 193288 w 223024"/>
                    <a:gd name="connsiteY10" fmla="*/ 111512 h 193288"/>
                    <a:gd name="connsiteX11" fmla="*/ 223024 w 223024"/>
                    <a:gd name="connsiteY11" fmla="*/ 66907 h 193288"/>
                    <a:gd name="connsiteX12" fmla="*/ 208156 w 223024"/>
                    <a:gd name="connsiteY12" fmla="*/ 44605 h 193288"/>
                    <a:gd name="connsiteX13" fmla="*/ 200722 w 223024"/>
                    <a:gd name="connsiteY13" fmla="*/ 14868 h 193288"/>
                    <a:gd name="connsiteX14" fmla="*/ 178419 w 223024"/>
                    <a:gd name="connsiteY14" fmla="*/ 0 h 193288"/>
                    <a:gd name="connsiteX15" fmla="*/ 52039 w 223024"/>
                    <a:gd name="connsiteY15" fmla="*/ 7434 h 193288"/>
                    <a:gd name="connsiteX16" fmla="*/ 0 w 223024"/>
                    <a:gd name="connsiteY16" fmla="*/ 22303 h 193288"/>
                    <a:gd name="connsiteX17" fmla="*/ 0 w 223024"/>
                    <a:gd name="connsiteY17" fmla="*/ 14868 h 1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024" h="193288">
                      <a:moveTo>
                        <a:pt x="0" y="14868"/>
                      </a:moveTo>
                      <a:lnTo>
                        <a:pt x="0" y="14868"/>
                      </a:lnTo>
                      <a:cubicBezTo>
                        <a:pt x="9912" y="34693"/>
                        <a:pt x="19123" y="54884"/>
                        <a:pt x="29737" y="74342"/>
                      </a:cubicBezTo>
                      <a:cubicBezTo>
                        <a:pt x="34015" y="82186"/>
                        <a:pt x="41086" y="88432"/>
                        <a:pt x="44605" y="96644"/>
                      </a:cubicBezTo>
                      <a:cubicBezTo>
                        <a:pt x="48630" y="106035"/>
                        <a:pt x="48014" y="116990"/>
                        <a:pt x="52039" y="126381"/>
                      </a:cubicBezTo>
                      <a:cubicBezTo>
                        <a:pt x="55558" y="134593"/>
                        <a:pt x="62911" y="140692"/>
                        <a:pt x="66907" y="148683"/>
                      </a:cubicBezTo>
                      <a:cubicBezTo>
                        <a:pt x="97684" y="210237"/>
                        <a:pt x="46599" y="129373"/>
                        <a:pt x="89210" y="193288"/>
                      </a:cubicBezTo>
                      <a:cubicBezTo>
                        <a:pt x="99122" y="190810"/>
                        <a:pt x="112297" y="193611"/>
                        <a:pt x="118946" y="185854"/>
                      </a:cubicBezTo>
                      <a:cubicBezTo>
                        <a:pt x="174454" y="121095"/>
                        <a:pt x="99867" y="152565"/>
                        <a:pt x="156117" y="133815"/>
                      </a:cubicBezTo>
                      <a:cubicBezTo>
                        <a:pt x="161073" y="128859"/>
                        <a:pt x="164975" y="122552"/>
                        <a:pt x="170985" y="118946"/>
                      </a:cubicBezTo>
                      <a:cubicBezTo>
                        <a:pt x="177705" y="114914"/>
                        <a:pt x="187747" y="117053"/>
                        <a:pt x="193288" y="111512"/>
                      </a:cubicBezTo>
                      <a:cubicBezTo>
                        <a:pt x="205924" y="98876"/>
                        <a:pt x="223024" y="66907"/>
                        <a:pt x="223024" y="66907"/>
                      </a:cubicBezTo>
                      <a:cubicBezTo>
                        <a:pt x="218068" y="59473"/>
                        <a:pt x="211675" y="52817"/>
                        <a:pt x="208156" y="44605"/>
                      </a:cubicBezTo>
                      <a:cubicBezTo>
                        <a:pt x="204131" y="35214"/>
                        <a:pt x="206390" y="23369"/>
                        <a:pt x="200722" y="14868"/>
                      </a:cubicBezTo>
                      <a:cubicBezTo>
                        <a:pt x="195766" y="7434"/>
                        <a:pt x="185853" y="4956"/>
                        <a:pt x="178419" y="0"/>
                      </a:cubicBezTo>
                      <a:cubicBezTo>
                        <a:pt x="136292" y="2478"/>
                        <a:pt x="94048" y="3433"/>
                        <a:pt x="52039" y="7434"/>
                      </a:cubicBezTo>
                      <a:cubicBezTo>
                        <a:pt x="51824" y="7454"/>
                        <a:pt x="3523" y="18780"/>
                        <a:pt x="0" y="22303"/>
                      </a:cubicBezTo>
                      <a:lnTo>
                        <a:pt x="0" y="1486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Freeform 33"/>
              <p:cNvSpPr/>
              <p:nvPr/>
            </p:nvSpPr>
            <p:spPr>
              <a:xfrm>
                <a:off x="5627649" y="2014654"/>
                <a:ext cx="193288" cy="163551"/>
              </a:xfrm>
              <a:custGeom>
                <a:avLst/>
                <a:gdLst>
                  <a:gd name="connsiteX0" fmla="*/ 0 w 193288"/>
                  <a:gd name="connsiteY0" fmla="*/ 7434 h 163551"/>
                  <a:gd name="connsiteX1" fmla="*/ 0 w 193288"/>
                  <a:gd name="connsiteY1" fmla="*/ 7434 h 163551"/>
                  <a:gd name="connsiteX2" fmla="*/ 104078 w 193288"/>
                  <a:gd name="connsiteY2" fmla="*/ 7434 h 163551"/>
                  <a:gd name="connsiteX3" fmla="*/ 111512 w 193288"/>
                  <a:gd name="connsiteY3" fmla="*/ 0 h 163551"/>
                  <a:gd name="connsiteX4" fmla="*/ 193288 w 193288"/>
                  <a:gd name="connsiteY4" fmla="*/ 52039 h 163551"/>
                  <a:gd name="connsiteX5" fmla="*/ 156117 w 193288"/>
                  <a:gd name="connsiteY5" fmla="*/ 163551 h 163551"/>
                  <a:gd name="connsiteX6" fmla="*/ 52039 w 193288"/>
                  <a:gd name="connsiteY6" fmla="*/ 126380 h 163551"/>
                  <a:gd name="connsiteX7" fmla="*/ 0 w 193288"/>
                  <a:gd name="connsiteY7" fmla="*/ 7434 h 16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88" h="163551">
                    <a:moveTo>
                      <a:pt x="0" y="7434"/>
                    </a:moveTo>
                    <a:lnTo>
                      <a:pt x="0" y="7434"/>
                    </a:lnTo>
                    <a:cubicBezTo>
                      <a:pt x="47939" y="12760"/>
                      <a:pt x="62656" y="21241"/>
                      <a:pt x="104078" y="7434"/>
                    </a:cubicBezTo>
                    <a:cubicBezTo>
                      <a:pt x="107403" y="6326"/>
                      <a:pt x="109034" y="2478"/>
                      <a:pt x="111512" y="0"/>
                    </a:cubicBezTo>
                    <a:lnTo>
                      <a:pt x="193288" y="52039"/>
                    </a:lnTo>
                    <a:lnTo>
                      <a:pt x="156117" y="163551"/>
                    </a:lnTo>
                    <a:lnTo>
                      <a:pt x="52039" y="126380"/>
                    </a:lnTo>
                    <a:lnTo>
                      <a:pt x="0" y="74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057400" y="4099387"/>
              <a:ext cx="1219200" cy="853613"/>
              <a:chOff x="4973116" y="4381500"/>
              <a:chExt cx="1219200" cy="853613"/>
            </a:xfrm>
          </p:grpSpPr>
          <p:pic>
            <p:nvPicPr>
              <p:cNvPr id="4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527468" y="4914900"/>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47881" y="488696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632541" y="4403090"/>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69735" y="4488676"/>
                <a:ext cx="304800" cy="26670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5400069" y="4381500"/>
                <a:ext cx="792247" cy="816610"/>
                <a:chOff x="8275890" y="2362478"/>
                <a:chExt cx="792247" cy="816610"/>
              </a:xfrm>
            </p:grpSpPr>
            <p:pic>
              <p:nvPicPr>
                <p:cNvPr id="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806" t="36211" r="4661" b="32713"/>
                <a:stretch/>
              </p:blipFill>
              <p:spPr bwMode="auto">
                <a:xfrm>
                  <a:off x="8305165" y="2362478"/>
                  <a:ext cx="762972" cy="73406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8275890" y="2498368"/>
                  <a:ext cx="783898" cy="680720"/>
                  <a:chOff x="8275890" y="2498368"/>
                  <a:chExt cx="783898" cy="680720"/>
                </a:xfrm>
              </p:grpSpPr>
              <p:pic>
                <p:nvPicPr>
                  <p:cNvPr id="1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8548377" y="291238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8315656" y="2498368"/>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8754988" y="268251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8275890" y="2832409"/>
                    <a:ext cx="290175" cy="2667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1" name="TextBox 50"/>
              <p:cNvSpPr txBox="1"/>
              <p:nvPr/>
            </p:nvSpPr>
            <p:spPr>
              <a:xfrm>
                <a:off x="4973116" y="4927336"/>
                <a:ext cx="511679" cy="307777"/>
              </a:xfrm>
              <a:prstGeom prst="rect">
                <a:avLst/>
              </a:prstGeom>
              <a:noFill/>
              <a:effectLst>
                <a:softEdge rad="31750"/>
              </a:effectLst>
            </p:spPr>
            <p:txBody>
              <a:bodyPr wrap="none" rtlCol="0">
                <a:spAutoFit/>
              </a:bodyPr>
              <a:lstStyle/>
              <a:p>
                <a:r>
                  <a:rPr lang="en-US" sz="1400" baseline="30000" dirty="0" smtClean="0"/>
                  <a:t>20</a:t>
                </a:r>
                <a:r>
                  <a:rPr lang="en-US" sz="1400" dirty="0" smtClean="0"/>
                  <a:t>Ne</a:t>
                </a:r>
                <a:endParaRPr lang="en-US" sz="1400" dirty="0"/>
              </a:p>
            </p:txBody>
          </p:sp>
          <p:sp>
            <p:nvSpPr>
              <p:cNvPr id="56" name="Freeform 55"/>
              <p:cNvSpPr/>
              <p:nvPr/>
            </p:nvSpPr>
            <p:spPr>
              <a:xfrm>
                <a:off x="5345151" y="4490224"/>
                <a:ext cx="126381" cy="148683"/>
              </a:xfrm>
              <a:custGeom>
                <a:avLst/>
                <a:gdLst>
                  <a:gd name="connsiteX0" fmla="*/ 0 w 126381"/>
                  <a:gd name="connsiteY0" fmla="*/ 0 h 148683"/>
                  <a:gd name="connsiteX1" fmla="*/ 0 w 126381"/>
                  <a:gd name="connsiteY1" fmla="*/ 0 h 148683"/>
                  <a:gd name="connsiteX2" fmla="*/ 14869 w 126381"/>
                  <a:gd name="connsiteY2" fmla="*/ 66908 h 148683"/>
                  <a:gd name="connsiteX3" fmla="*/ 44605 w 126381"/>
                  <a:gd name="connsiteY3" fmla="*/ 111513 h 148683"/>
                  <a:gd name="connsiteX4" fmla="*/ 66908 w 126381"/>
                  <a:gd name="connsiteY4" fmla="*/ 148683 h 148683"/>
                  <a:gd name="connsiteX5" fmla="*/ 96644 w 126381"/>
                  <a:gd name="connsiteY5" fmla="*/ 104078 h 148683"/>
                  <a:gd name="connsiteX6" fmla="*/ 111512 w 126381"/>
                  <a:gd name="connsiteY6" fmla="*/ 81776 h 148683"/>
                  <a:gd name="connsiteX7" fmla="*/ 126381 w 126381"/>
                  <a:gd name="connsiteY7" fmla="*/ 37171 h 148683"/>
                  <a:gd name="connsiteX8" fmla="*/ 111512 w 126381"/>
                  <a:gd name="connsiteY8" fmla="*/ 22303 h 148683"/>
                  <a:gd name="connsiteX9" fmla="*/ 66908 w 126381"/>
                  <a:gd name="connsiteY9" fmla="*/ 37171 h 148683"/>
                  <a:gd name="connsiteX10" fmla="*/ 0 w 126381"/>
                  <a:gd name="connsiteY10" fmla="*/ 0 h 1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81" h="148683">
                    <a:moveTo>
                      <a:pt x="0" y="0"/>
                    </a:moveTo>
                    <a:lnTo>
                      <a:pt x="0" y="0"/>
                    </a:lnTo>
                    <a:cubicBezTo>
                      <a:pt x="4956" y="22303"/>
                      <a:pt x="6384" y="45695"/>
                      <a:pt x="14869" y="66908"/>
                    </a:cubicBezTo>
                    <a:cubicBezTo>
                      <a:pt x="21505" y="83499"/>
                      <a:pt x="38954" y="94561"/>
                      <a:pt x="44605" y="111513"/>
                    </a:cubicBezTo>
                    <a:cubicBezTo>
                      <a:pt x="54255" y="140464"/>
                      <a:pt x="46498" y="128274"/>
                      <a:pt x="66908" y="148683"/>
                    </a:cubicBezTo>
                    <a:lnTo>
                      <a:pt x="96644" y="104078"/>
                    </a:lnTo>
                    <a:cubicBezTo>
                      <a:pt x="101600" y="96644"/>
                      <a:pt x="108687" y="90252"/>
                      <a:pt x="111512" y="81776"/>
                    </a:cubicBezTo>
                    <a:lnTo>
                      <a:pt x="126381" y="37171"/>
                    </a:lnTo>
                    <a:cubicBezTo>
                      <a:pt x="121425" y="32215"/>
                      <a:pt x="118521" y="22303"/>
                      <a:pt x="111512" y="22303"/>
                    </a:cubicBezTo>
                    <a:cubicBezTo>
                      <a:pt x="95840" y="22303"/>
                      <a:pt x="66908" y="37171"/>
                      <a:pt x="66908" y="37171"/>
                    </a:cubicBezTo>
                    <a:cubicBezTo>
                      <a:pt x="39348" y="27985"/>
                      <a:pt x="11151" y="6195"/>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2296" y="3888476"/>
              <a:ext cx="304800" cy="26670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p:cNvGrpSpPr/>
            <p:nvPr/>
          </p:nvGrpSpPr>
          <p:grpSpPr>
            <a:xfrm>
              <a:off x="609600" y="4012351"/>
              <a:ext cx="1311921" cy="940649"/>
              <a:chOff x="3911079" y="5787253"/>
              <a:chExt cx="1311921" cy="940649"/>
            </a:xfrm>
          </p:grpSpPr>
          <p:pic>
            <p:nvPicPr>
              <p:cNvPr id="8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4346265" y="6257184"/>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4484040" y="6420383"/>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4876799" y="6075543"/>
                <a:ext cx="346201" cy="2667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4802894" y="641027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4473664" y="632065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4837854" y="6292713"/>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4578737" y="580884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4815931" y="5894429"/>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806" t="36211" r="4661" b="32713"/>
              <a:stretch/>
            </p:blipFill>
            <p:spPr bwMode="auto">
              <a:xfrm rot="20928148">
                <a:off x="4352842" y="5787253"/>
                <a:ext cx="762972" cy="73406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4618752" y="6337163"/>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4375025" y="5990484"/>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4757026" y="6171141"/>
                <a:ext cx="304800" cy="26670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3911079" y="6420125"/>
                <a:ext cx="508473" cy="307777"/>
              </a:xfrm>
              <a:prstGeom prst="rect">
                <a:avLst/>
              </a:prstGeom>
              <a:noFill/>
              <a:effectLst>
                <a:softEdge rad="31750"/>
              </a:effectLst>
            </p:spPr>
            <p:txBody>
              <a:bodyPr wrap="none" rtlCol="0">
                <a:spAutoFit/>
              </a:bodyPr>
              <a:lstStyle/>
              <a:p>
                <a:r>
                  <a:rPr lang="en-US" sz="1400" baseline="30000" dirty="0" smtClean="0"/>
                  <a:t>23</a:t>
                </a:r>
                <a:r>
                  <a:rPr lang="en-US" sz="1400" dirty="0" smtClean="0"/>
                  <a:t>Na</a:t>
                </a:r>
                <a:endParaRPr lang="en-US" sz="1400" dirty="0"/>
              </a:p>
            </p:txBody>
          </p:sp>
          <p:sp>
            <p:nvSpPr>
              <p:cNvPr id="79" name="Freeform 78"/>
              <p:cNvSpPr/>
              <p:nvPr/>
            </p:nvSpPr>
            <p:spPr>
              <a:xfrm>
                <a:off x="4291347" y="5947317"/>
                <a:ext cx="126381" cy="148683"/>
              </a:xfrm>
              <a:custGeom>
                <a:avLst/>
                <a:gdLst>
                  <a:gd name="connsiteX0" fmla="*/ 0 w 126381"/>
                  <a:gd name="connsiteY0" fmla="*/ 0 h 148683"/>
                  <a:gd name="connsiteX1" fmla="*/ 0 w 126381"/>
                  <a:gd name="connsiteY1" fmla="*/ 0 h 148683"/>
                  <a:gd name="connsiteX2" fmla="*/ 14869 w 126381"/>
                  <a:gd name="connsiteY2" fmla="*/ 66908 h 148683"/>
                  <a:gd name="connsiteX3" fmla="*/ 44605 w 126381"/>
                  <a:gd name="connsiteY3" fmla="*/ 111513 h 148683"/>
                  <a:gd name="connsiteX4" fmla="*/ 66908 w 126381"/>
                  <a:gd name="connsiteY4" fmla="*/ 148683 h 148683"/>
                  <a:gd name="connsiteX5" fmla="*/ 96644 w 126381"/>
                  <a:gd name="connsiteY5" fmla="*/ 104078 h 148683"/>
                  <a:gd name="connsiteX6" fmla="*/ 111512 w 126381"/>
                  <a:gd name="connsiteY6" fmla="*/ 81776 h 148683"/>
                  <a:gd name="connsiteX7" fmla="*/ 126381 w 126381"/>
                  <a:gd name="connsiteY7" fmla="*/ 37171 h 148683"/>
                  <a:gd name="connsiteX8" fmla="*/ 111512 w 126381"/>
                  <a:gd name="connsiteY8" fmla="*/ 22303 h 148683"/>
                  <a:gd name="connsiteX9" fmla="*/ 66908 w 126381"/>
                  <a:gd name="connsiteY9" fmla="*/ 37171 h 148683"/>
                  <a:gd name="connsiteX10" fmla="*/ 0 w 126381"/>
                  <a:gd name="connsiteY10" fmla="*/ 0 h 1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81" h="148683">
                    <a:moveTo>
                      <a:pt x="0" y="0"/>
                    </a:moveTo>
                    <a:lnTo>
                      <a:pt x="0" y="0"/>
                    </a:lnTo>
                    <a:cubicBezTo>
                      <a:pt x="4956" y="22303"/>
                      <a:pt x="6384" y="45695"/>
                      <a:pt x="14869" y="66908"/>
                    </a:cubicBezTo>
                    <a:cubicBezTo>
                      <a:pt x="21505" y="83499"/>
                      <a:pt x="38954" y="94561"/>
                      <a:pt x="44605" y="111513"/>
                    </a:cubicBezTo>
                    <a:cubicBezTo>
                      <a:pt x="54255" y="140464"/>
                      <a:pt x="46498" y="128274"/>
                      <a:pt x="66908" y="148683"/>
                    </a:cubicBezTo>
                    <a:lnTo>
                      <a:pt x="96644" y="104078"/>
                    </a:lnTo>
                    <a:cubicBezTo>
                      <a:pt x="101600" y="96644"/>
                      <a:pt x="108687" y="90252"/>
                      <a:pt x="111512" y="81776"/>
                    </a:cubicBezTo>
                    <a:lnTo>
                      <a:pt x="126381" y="37171"/>
                    </a:lnTo>
                    <a:cubicBezTo>
                      <a:pt x="121425" y="32215"/>
                      <a:pt x="118521" y="22303"/>
                      <a:pt x="111512" y="22303"/>
                    </a:cubicBezTo>
                    <a:cubicBezTo>
                      <a:pt x="95840" y="22303"/>
                      <a:pt x="66908" y="37171"/>
                      <a:pt x="66908" y="37171"/>
                    </a:cubicBezTo>
                    <a:cubicBezTo>
                      <a:pt x="39348" y="27985"/>
                      <a:pt x="11151" y="6195"/>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4363844" y="6496185"/>
                <a:ext cx="133815" cy="231717"/>
              </a:xfrm>
              <a:custGeom>
                <a:avLst/>
                <a:gdLst>
                  <a:gd name="connsiteX0" fmla="*/ 0 w 133815"/>
                  <a:gd name="connsiteY0" fmla="*/ 231717 h 231717"/>
                  <a:gd name="connsiteX1" fmla="*/ 0 w 133815"/>
                  <a:gd name="connsiteY1" fmla="*/ 231717 h 231717"/>
                  <a:gd name="connsiteX2" fmla="*/ 37171 w 133815"/>
                  <a:gd name="connsiteY2" fmla="*/ 142508 h 231717"/>
                  <a:gd name="connsiteX3" fmla="*/ 52039 w 133815"/>
                  <a:gd name="connsiteY3" fmla="*/ 97903 h 231717"/>
                  <a:gd name="connsiteX4" fmla="*/ 59473 w 133815"/>
                  <a:gd name="connsiteY4" fmla="*/ 16127 h 231717"/>
                  <a:gd name="connsiteX5" fmla="*/ 59473 w 133815"/>
                  <a:gd name="connsiteY5" fmla="*/ 16127 h 231717"/>
                  <a:gd name="connsiteX6" fmla="*/ 118946 w 133815"/>
                  <a:gd name="connsiteY6" fmla="*/ 38430 h 231717"/>
                  <a:gd name="connsiteX7" fmla="*/ 126380 w 133815"/>
                  <a:gd name="connsiteY7" fmla="*/ 16127 h 231717"/>
                  <a:gd name="connsiteX8" fmla="*/ 133815 w 133815"/>
                  <a:gd name="connsiteY8" fmla="*/ 16127 h 231717"/>
                  <a:gd name="connsiteX9" fmla="*/ 118946 w 133815"/>
                  <a:gd name="connsiteY9" fmla="*/ 187113 h 231717"/>
                  <a:gd name="connsiteX10" fmla="*/ 0 w 133815"/>
                  <a:gd name="connsiteY10" fmla="*/ 231717 h 2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815" h="231717">
                    <a:moveTo>
                      <a:pt x="0" y="231717"/>
                    </a:moveTo>
                    <a:lnTo>
                      <a:pt x="0" y="231717"/>
                    </a:lnTo>
                    <a:cubicBezTo>
                      <a:pt x="48193" y="135328"/>
                      <a:pt x="17958" y="206551"/>
                      <a:pt x="37171" y="142508"/>
                    </a:cubicBezTo>
                    <a:cubicBezTo>
                      <a:pt x="41675" y="127496"/>
                      <a:pt x="52039" y="97903"/>
                      <a:pt x="52039" y="97903"/>
                    </a:cubicBezTo>
                    <a:cubicBezTo>
                      <a:pt x="59679" y="6224"/>
                      <a:pt x="59473" y="-21147"/>
                      <a:pt x="59473" y="16127"/>
                    </a:cubicBezTo>
                    <a:lnTo>
                      <a:pt x="59473" y="16127"/>
                    </a:lnTo>
                    <a:cubicBezTo>
                      <a:pt x="79297" y="23561"/>
                      <a:pt x="97774" y="38430"/>
                      <a:pt x="118946" y="38430"/>
                    </a:cubicBezTo>
                    <a:cubicBezTo>
                      <a:pt x="126782" y="38430"/>
                      <a:pt x="122033" y="22647"/>
                      <a:pt x="126380" y="16127"/>
                    </a:cubicBezTo>
                    <a:cubicBezTo>
                      <a:pt x="127755" y="14065"/>
                      <a:pt x="131337" y="16127"/>
                      <a:pt x="133815" y="16127"/>
                    </a:cubicBezTo>
                    <a:lnTo>
                      <a:pt x="118946" y="187113"/>
                    </a:lnTo>
                    <a:lnTo>
                      <a:pt x="0" y="23171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TextBox 136"/>
            <p:cNvSpPr txBox="1"/>
            <p:nvPr/>
          </p:nvSpPr>
          <p:spPr>
            <a:xfrm>
              <a:off x="3022356" y="1958660"/>
              <a:ext cx="402674" cy="307777"/>
            </a:xfrm>
            <a:prstGeom prst="rect">
              <a:avLst/>
            </a:prstGeom>
            <a:noFill/>
            <a:effectLst>
              <a:softEdge rad="31750"/>
            </a:effectLst>
          </p:spPr>
          <p:txBody>
            <a:bodyPr wrap="none" rtlCol="0">
              <a:spAutoFit/>
            </a:bodyPr>
            <a:lstStyle/>
            <a:p>
              <a:r>
                <a:rPr lang="en-US" sz="1400" baseline="30000" dirty="0" smtClean="0"/>
                <a:t>12</a:t>
              </a:r>
              <a:r>
                <a:rPr lang="en-US" sz="1400" dirty="0" smtClean="0"/>
                <a:t>C</a:t>
              </a:r>
              <a:endParaRPr lang="en-US" sz="1400" dirty="0"/>
            </a:p>
          </p:txBody>
        </p:sp>
        <p:sp>
          <p:nvSpPr>
            <p:cNvPr id="138" name="TextBox 137"/>
            <p:cNvSpPr txBox="1"/>
            <p:nvPr/>
          </p:nvSpPr>
          <p:spPr>
            <a:xfrm>
              <a:off x="841938" y="1973009"/>
              <a:ext cx="402674" cy="307777"/>
            </a:xfrm>
            <a:prstGeom prst="rect">
              <a:avLst/>
            </a:prstGeom>
            <a:noFill/>
            <a:effectLst>
              <a:softEdge rad="31750"/>
            </a:effectLst>
          </p:spPr>
          <p:txBody>
            <a:bodyPr wrap="none" rtlCol="0">
              <a:spAutoFit/>
            </a:bodyPr>
            <a:lstStyle/>
            <a:p>
              <a:r>
                <a:rPr lang="en-US" sz="1400" baseline="30000" dirty="0" smtClean="0"/>
                <a:t>12</a:t>
              </a:r>
              <a:r>
                <a:rPr lang="en-US" sz="1400" dirty="0" smtClean="0"/>
                <a:t>C</a:t>
              </a:r>
              <a:endParaRPr lang="en-US" sz="1400" dirty="0"/>
            </a:p>
          </p:txBody>
        </p:sp>
        <p:sp>
          <p:nvSpPr>
            <p:cNvPr id="139" name="Freeform 138"/>
            <p:cNvSpPr/>
            <p:nvPr/>
          </p:nvSpPr>
          <p:spPr>
            <a:xfrm>
              <a:off x="934127" y="2199234"/>
              <a:ext cx="355181" cy="400522"/>
            </a:xfrm>
            <a:custGeom>
              <a:avLst/>
              <a:gdLst>
                <a:gd name="connsiteX0" fmla="*/ 173812 w 355181"/>
                <a:gd name="connsiteY0" fmla="*/ 400522 h 400522"/>
                <a:gd name="connsiteX1" fmla="*/ 173812 w 355181"/>
                <a:gd name="connsiteY1" fmla="*/ 400522 h 400522"/>
                <a:gd name="connsiteX2" fmla="*/ 151141 w 355181"/>
                <a:gd name="connsiteY2" fmla="*/ 340066 h 400522"/>
                <a:gd name="connsiteX3" fmla="*/ 128470 w 355181"/>
                <a:gd name="connsiteY3" fmla="*/ 324952 h 400522"/>
                <a:gd name="connsiteX4" fmla="*/ 113356 w 355181"/>
                <a:gd name="connsiteY4" fmla="*/ 302281 h 400522"/>
                <a:gd name="connsiteX5" fmla="*/ 90685 w 355181"/>
                <a:gd name="connsiteY5" fmla="*/ 272053 h 400522"/>
                <a:gd name="connsiteX6" fmla="*/ 45343 w 355181"/>
                <a:gd name="connsiteY6" fmla="*/ 211596 h 400522"/>
                <a:gd name="connsiteX7" fmla="*/ 37786 w 355181"/>
                <a:gd name="connsiteY7" fmla="*/ 188925 h 400522"/>
                <a:gd name="connsiteX8" fmla="*/ 22672 w 355181"/>
                <a:gd name="connsiteY8" fmla="*/ 166254 h 400522"/>
                <a:gd name="connsiteX9" fmla="*/ 7557 w 355181"/>
                <a:gd name="connsiteY9" fmla="*/ 120912 h 400522"/>
                <a:gd name="connsiteX10" fmla="*/ 0 w 355181"/>
                <a:gd name="connsiteY10" fmla="*/ 98241 h 400522"/>
                <a:gd name="connsiteX11" fmla="*/ 7557 w 355181"/>
                <a:gd name="connsiteY11" fmla="*/ 52899 h 400522"/>
                <a:gd name="connsiteX12" fmla="*/ 22672 w 355181"/>
                <a:gd name="connsiteY12" fmla="*/ 37785 h 400522"/>
                <a:gd name="connsiteX13" fmla="*/ 128470 w 355181"/>
                <a:gd name="connsiteY13" fmla="*/ 22671 h 400522"/>
                <a:gd name="connsiteX14" fmla="*/ 196483 w 355181"/>
                <a:gd name="connsiteY14" fmla="*/ 0 h 400522"/>
                <a:gd name="connsiteX15" fmla="*/ 355181 w 355181"/>
                <a:gd name="connsiteY15" fmla="*/ 120912 h 400522"/>
                <a:gd name="connsiteX16" fmla="*/ 234268 w 355181"/>
                <a:gd name="connsiteY16" fmla="*/ 377851 h 400522"/>
                <a:gd name="connsiteX17" fmla="*/ 173812 w 355181"/>
                <a:gd name="connsiteY17" fmla="*/ 400522 h 40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81" h="400522">
                  <a:moveTo>
                    <a:pt x="173812" y="400522"/>
                  </a:moveTo>
                  <a:lnTo>
                    <a:pt x="173812" y="400522"/>
                  </a:lnTo>
                  <a:cubicBezTo>
                    <a:pt x="166255" y="380370"/>
                    <a:pt x="162214" y="358521"/>
                    <a:pt x="151141" y="340066"/>
                  </a:cubicBezTo>
                  <a:cubicBezTo>
                    <a:pt x="146468" y="332278"/>
                    <a:pt x="134892" y="331374"/>
                    <a:pt x="128470" y="324952"/>
                  </a:cubicBezTo>
                  <a:cubicBezTo>
                    <a:pt x="122048" y="318530"/>
                    <a:pt x="118635" y="309672"/>
                    <a:pt x="113356" y="302281"/>
                  </a:cubicBezTo>
                  <a:cubicBezTo>
                    <a:pt x="106035" y="292032"/>
                    <a:pt x="97908" y="282371"/>
                    <a:pt x="90685" y="272053"/>
                  </a:cubicBezTo>
                  <a:cubicBezTo>
                    <a:pt x="50807" y="215085"/>
                    <a:pt x="75536" y="241791"/>
                    <a:pt x="45343" y="211596"/>
                  </a:cubicBezTo>
                  <a:cubicBezTo>
                    <a:pt x="42824" y="204039"/>
                    <a:pt x="41348" y="196050"/>
                    <a:pt x="37786" y="188925"/>
                  </a:cubicBezTo>
                  <a:cubicBezTo>
                    <a:pt x="33724" y="180801"/>
                    <a:pt x="26361" y="174554"/>
                    <a:pt x="22672" y="166254"/>
                  </a:cubicBezTo>
                  <a:cubicBezTo>
                    <a:pt x="16201" y="151696"/>
                    <a:pt x="12595" y="136026"/>
                    <a:pt x="7557" y="120912"/>
                  </a:cubicBezTo>
                  <a:lnTo>
                    <a:pt x="0" y="98241"/>
                  </a:lnTo>
                  <a:cubicBezTo>
                    <a:pt x="2519" y="83127"/>
                    <a:pt x="2177" y="67246"/>
                    <a:pt x="7557" y="52899"/>
                  </a:cubicBezTo>
                  <a:cubicBezTo>
                    <a:pt x="10059" y="46228"/>
                    <a:pt x="16562" y="41451"/>
                    <a:pt x="22672" y="37785"/>
                  </a:cubicBezTo>
                  <a:cubicBezTo>
                    <a:pt x="46038" y="23766"/>
                    <a:pt x="127179" y="22788"/>
                    <a:pt x="128470" y="22671"/>
                  </a:cubicBezTo>
                  <a:lnTo>
                    <a:pt x="196483" y="0"/>
                  </a:lnTo>
                  <a:lnTo>
                    <a:pt x="355181" y="120912"/>
                  </a:lnTo>
                  <a:lnTo>
                    <a:pt x="234268" y="377851"/>
                  </a:lnTo>
                  <a:lnTo>
                    <a:pt x="173812" y="4005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1629374" y="2561971"/>
              <a:ext cx="528991" cy="702803"/>
            </a:xfrm>
            <a:custGeom>
              <a:avLst/>
              <a:gdLst>
                <a:gd name="connsiteX0" fmla="*/ 0 w 528991"/>
                <a:gd name="connsiteY0" fmla="*/ 702803 h 702803"/>
                <a:gd name="connsiteX1" fmla="*/ 0 w 528991"/>
                <a:gd name="connsiteY1" fmla="*/ 702803 h 702803"/>
                <a:gd name="connsiteX2" fmla="*/ 37785 w 528991"/>
                <a:gd name="connsiteY2" fmla="*/ 649904 h 702803"/>
                <a:gd name="connsiteX3" fmla="*/ 45342 w 528991"/>
                <a:gd name="connsiteY3" fmla="*/ 627233 h 702803"/>
                <a:gd name="connsiteX4" fmla="*/ 68013 w 528991"/>
                <a:gd name="connsiteY4" fmla="*/ 604562 h 702803"/>
                <a:gd name="connsiteX5" fmla="*/ 83127 w 528991"/>
                <a:gd name="connsiteY5" fmla="*/ 581891 h 702803"/>
                <a:gd name="connsiteX6" fmla="*/ 105798 w 528991"/>
                <a:gd name="connsiteY6" fmla="*/ 559220 h 702803"/>
                <a:gd name="connsiteX7" fmla="*/ 528991 w 528991"/>
                <a:gd name="connsiteY7" fmla="*/ 226711 h 702803"/>
                <a:gd name="connsiteX8" fmla="*/ 460978 w 528991"/>
                <a:gd name="connsiteY8" fmla="*/ 0 h 702803"/>
                <a:gd name="connsiteX9" fmla="*/ 105798 w 528991"/>
                <a:gd name="connsiteY9" fmla="*/ 219154 h 702803"/>
                <a:gd name="connsiteX10" fmla="*/ 0 w 528991"/>
                <a:gd name="connsiteY10" fmla="*/ 702803 h 7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991" h="702803">
                  <a:moveTo>
                    <a:pt x="0" y="702803"/>
                  </a:moveTo>
                  <a:lnTo>
                    <a:pt x="0" y="702803"/>
                  </a:lnTo>
                  <a:cubicBezTo>
                    <a:pt x="12595" y="685170"/>
                    <a:pt x="26636" y="668485"/>
                    <a:pt x="37785" y="649904"/>
                  </a:cubicBezTo>
                  <a:cubicBezTo>
                    <a:pt x="41883" y="643073"/>
                    <a:pt x="40923" y="633861"/>
                    <a:pt x="45342" y="627233"/>
                  </a:cubicBezTo>
                  <a:cubicBezTo>
                    <a:pt x="51270" y="618341"/>
                    <a:pt x="61171" y="612772"/>
                    <a:pt x="68013" y="604562"/>
                  </a:cubicBezTo>
                  <a:cubicBezTo>
                    <a:pt x="73827" y="597585"/>
                    <a:pt x="77313" y="588868"/>
                    <a:pt x="83127" y="581891"/>
                  </a:cubicBezTo>
                  <a:cubicBezTo>
                    <a:pt x="89969" y="573681"/>
                    <a:pt x="172552" y="634790"/>
                    <a:pt x="105798" y="559220"/>
                  </a:cubicBezTo>
                  <a:lnTo>
                    <a:pt x="528991" y="226711"/>
                  </a:lnTo>
                  <a:lnTo>
                    <a:pt x="460978" y="0"/>
                  </a:lnTo>
                  <a:lnTo>
                    <a:pt x="105798" y="219154"/>
                  </a:lnTo>
                  <a:lnTo>
                    <a:pt x="0" y="70280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flipV="1">
              <a:off x="2362405" y="2274804"/>
              <a:ext cx="173812" cy="113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277553" y="2991514"/>
              <a:ext cx="1338295" cy="874962"/>
              <a:chOff x="5474458" y="5771462"/>
              <a:chExt cx="1338295" cy="874962"/>
            </a:xfrm>
          </p:grpSpPr>
          <p:pic>
            <p:nvPicPr>
              <p:cNvPr id="5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319090" y="6368919"/>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072690" y="630486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393103" y="627692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177763" y="57930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14957" y="587863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806" t="36211" r="4661" b="32713"/>
              <a:stretch/>
            </p:blipFill>
            <p:spPr bwMode="auto">
              <a:xfrm>
                <a:off x="5974566" y="5771462"/>
                <a:ext cx="762972" cy="73406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45291" y="624139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217778" y="632137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79167" y="605790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85057" y="59073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24389" y="6091502"/>
                <a:ext cx="304800" cy="2667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474458" y="6172200"/>
                <a:ext cx="545342" cy="307777"/>
              </a:xfrm>
              <a:prstGeom prst="rect">
                <a:avLst/>
              </a:prstGeom>
              <a:noFill/>
              <a:effectLst>
                <a:softEdge rad="31750"/>
              </a:effectLst>
            </p:spPr>
            <p:txBody>
              <a:bodyPr wrap="none" rtlCol="0">
                <a:spAutoFit/>
              </a:bodyPr>
              <a:lstStyle/>
              <a:p>
                <a:r>
                  <a:rPr lang="en-US" sz="1400" baseline="30000" dirty="0" smtClean="0"/>
                  <a:t>24</a:t>
                </a:r>
                <a:r>
                  <a:rPr lang="en-US" sz="1400" dirty="0" smtClean="0"/>
                  <a:t>Mg</a:t>
                </a:r>
                <a:endParaRPr lang="en-US" sz="1400" dirty="0"/>
              </a:p>
            </p:txBody>
          </p:sp>
          <p:sp>
            <p:nvSpPr>
              <p:cNvPr id="65" name="Freeform 64"/>
              <p:cNvSpPr/>
              <p:nvPr/>
            </p:nvSpPr>
            <p:spPr>
              <a:xfrm>
                <a:off x="5890373" y="5880186"/>
                <a:ext cx="126381" cy="148683"/>
              </a:xfrm>
              <a:custGeom>
                <a:avLst/>
                <a:gdLst>
                  <a:gd name="connsiteX0" fmla="*/ 0 w 126381"/>
                  <a:gd name="connsiteY0" fmla="*/ 0 h 148683"/>
                  <a:gd name="connsiteX1" fmla="*/ 0 w 126381"/>
                  <a:gd name="connsiteY1" fmla="*/ 0 h 148683"/>
                  <a:gd name="connsiteX2" fmla="*/ 14869 w 126381"/>
                  <a:gd name="connsiteY2" fmla="*/ 66908 h 148683"/>
                  <a:gd name="connsiteX3" fmla="*/ 44605 w 126381"/>
                  <a:gd name="connsiteY3" fmla="*/ 111513 h 148683"/>
                  <a:gd name="connsiteX4" fmla="*/ 66908 w 126381"/>
                  <a:gd name="connsiteY4" fmla="*/ 148683 h 148683"/>
                  <a:gd name="connsiteX5" fmla="*/ 96644 w 126381"/>
                  <a:gd name="connsiteY5" fmla="*/ 104078 h 148683"/>
                  <a:gd name="connsiteX6" fmla="*/ 111512 w 126381"/>
                  <a:gd name="connsiteY6" fmla="*/ 81776 h 148683"/>
                  <a:gd name="connsiteX7" fmla="*/ 126381 w 126381"/>
                  <a:gd name="connsiteY7" fmla="*/ 37171 h 148683"/>
                  <a:gd name="connsiteX8" fmla="*/ 111512 w 126381"/>
                  <a:gd name="connsiteY8" fmla="*/ 22303 h 148683"/>
                  <a:gd name="connsiteX9" fmla="*/ 66908 w 126381"/>
                  <a:gd name="connsiteY9" fmla="*/ 37171 h 148683"/>
                  <a:gd name="connsiteX10" fmla="*/ 0 w 126381"/>
                  <a:gd name="connsiteY10" fmla="*/ 0 h 1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81" h="148683">
                    <a:moveTo>
                      <a:pt x="0" y="0"/>
                    </a:moveTo>
                    <a:lnTo>
                      <a:pt x="0" y="0"/>
                    </a:lnTo>
                    <a:cubicBezTo>
                      <a:pt x="4956" y="22303"/>
                      <a:pt x="6384" y="45695"/>
                      <a:pt x="14869" y="66908"/>
                    </a:cubicBezTo>
                    <a:cubicBezTo>
                      <a:pt x="21505" y="83499"/>
                      <a:pt x="38954" y="94561"/>
                      <a:pt x="44605" y="111513"/>
                    </a:cubicBezTo>
                    <a:cubicBezTo>
                      <a:pt x="54255" y="140464"/>
                      <a:pt x="46498" y="128274"/>
                      <a:pt x="66908" y="148683"/>
                    </a:cubicBezTo>
                    <a:lnTo>
                      <a:pt x="96644" y="104078"/>
                    </a:lnTo>
                    <a:cubicBezTo>
                      <a:pt x="101600" y="96644"/>
                      <a:pt x="108687" y="90252"/>
                      <a:pt x="111512" y="81776"/>
                    </a:cubicBezTo>
                    <a:lnTo>
                      <a:pt x="126381" y="37171"/>
                    </a:lnTo>
                    <a:cubicBezTo>
                      <a:pt x="121425" y="32215"/>
                      <a:pt x="118521" y="22303"/>
                      <a:pt x="111512" y="22303"/>
                    </a:cubicBezTo>
                    <a:cubicBezTo>
                      <a:pt x="95840" y="22303"/>
                      <a:pt x="66908" y="37171"/>
                      <a:pt x="66908" y="37171"/>
                    </a:cubicBezTo>
                    <a:cubicBezTo>
                      <a:pt x="39348" y="27985"/>
                      <a:pt x="11151" y="6195"/>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072690" y="6379724"/>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522578" y="6091502"/>
                <a:ext cx="290175" cy="2667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7" name="Straight Arrow Connector 146"/>
            <p:cNvCxnSpPr/>
            <p:nvPr/>
          </p:nvCxnSpPr>
          <p:spPr>
            <a:xfrm>
              <a:off x="2128137" y="2584642"/>
              <a:ext cx="7557" cy="4458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endCxn id="14" idx="0"/>
            </p:cNvCxnSpPr>
            <p:nvPr/>
          </p:nvCxnSpPr>
          <p:spPr>
            <a:xfrm>
              <a:off x="2449311" y="3665157"/>
              <a:ext cx="219896" cy="5701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2456033" y="3665157"/>
              <a:ext cx="891729" cy="25693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87" idx="1"/>
            </p:cNvCxnSpPr>
            <p:nvPr/>
          </p:nvCxnSpPr>
          <p:spPr>
            <a:xfrm flipH="1">
              <a:off x="1586541" y="3733126"/>
              <a:ext cx="289244" cy="37837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838830" y="3658816"/>
              <a:ext cx="1091114" cy="32373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565823" y="4114800"/>
              <a:ext cx="357790" cy="307777"/>
            </a:xfrm>
            <a:prstGeom prst="rect">
              <a:avLst/>
            </a:prstGeom>
            <a:solidFill>
              <a:schemeClr val="bg1"/>
            </a:solidFill>
            <a:effectLst>
              <a:softEdge rad="31750"/>
            </a:effectLst>
          </p:spPr>
          <p:txBody>
            <a:bodyPr wrap="none" rtlCol="0">
              <a:spAutoFit/>
            </a:bodyPr>
            <a:lstStyle/>
            <a:p>
              <a:r>
                <a:rPr lang="en-US" sz="1400" baseline="30000" dirty="0" smtClean="0"/>
                <a:t>1</a:t>
              </a:r>
              <a:r>
                <a:rPr lang="en-US" sz="1400" dirty="0"/>
                <a:t>H</a:t>
              </a:r>
            </a:p>
          </p:txBody>
        </p:sp>
        <p:sp>
          <p:nvSpPr>
            <p:cNvPr id="171" name="TextBox 170"/>
            <p:cNvSpPr txBox="1"/>
            <p:nvPr/>
          </p:nvSpPr>
          <p:spPr>
            <a:xfrm>
              <a:off x="3269043" y="4165352"/>
              <a:ext cx="447558" cy="307777"/>
            </a:xfrm>
            <a:prstGeom prst="rect">
              <a:avLst/>
            </a:prstGeom>
            <a:solidFill>
              <a:schemeClr val="bg1"/>
            </a:solidFill>
            <a:effectLst>
              <a:softEdge rad="31750"/>
            </a:effectLst>
          </p:spPr>
          <p:txBody>
            <a:bodyPr wrap="none" rtlCol="0">
              <a:spAutoFit/>
            </a:bodyPr>
            <a:lstStyle/>
            <a:p>
              <a:r>
                <a:rPr lang="en-US" sz="1400" baseline="30000" dirty="0" smtClean="0"/>
                <a:t>4</a:t>
              </a:r>
              <a:r>
                <a:rPr lang="en-US" sz="1400" dirty="0" smtClean="0"/>
                <a:t>He</a:t>
              </a:r>
              <a:endParaRPr lang="en-US" sz="1400" dirty="0"/>
            </a:p>
          </p:txBody>
        </p:sp>
        <p:sp>
          <p:nvSpPr>
            <p:cNvPr id="174" name="Freeform 173"/>
            <p:cNvSpPr/>
            <p:nvPr/>
          </p:nvSpPr>
          <p:spPr>
            <a:xfrm>
              <a:off x="1114425" y="4638675"/>
              <a:ext cx="85725" cy="59531"/>
            </a:xfrm>
            <a:custGeom>
              <a:avLst/>
              <a:gdLst>
                <a:gd name="connsiteX0" fmla="*/ 50006 w 85725"/>
                <a:gd name="connsiteY0" fmla="*/ 59531 h 59531"/>
                <a:gd name="connsiteX1" fmla="*/ 0 w 85725"/>
                <a:gd name="connsiteY1" fmla="*/ 42863 h 59531"/>
                <a:gd name="connsiteX2" fmla="*/ 28575 w 85725"/>
                <a:gd name="connsiteY2" fmla="*/ 2381 h 59531"/>
                <a:gd name="connsiteX3" fmla="*/ 85725 w 85725"/>
                <a:gd name="connsiteY3" fmla="*/ 0 h 59531"/>
                <a:gd name="connsiteX4" fmla="*/ 50006 w 85725"/>
                <a:gd name="connsiteY4" fmla="*/ 59531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59531">
                  <a:moveTo>
                    <a:pt x="50006" y="59531"/>
                  </a:moveTo>
                  <a:lnTo>
                    <a:pt x="0" y="42863"/>
                  </a:lnTo>
                  <a:lnTo>
                    <a:pt x="28575" y="2381"/>
                  </a:lnTo>
                  <a:lnTo>
                    <a:pt x="85725" y="0"/>
                  </a:lnTo>
                  <a:lnTo>
                    <a:pt x="50006" y="5953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5257801" y="3452370"/>
            <a:ext cx="1301280" cy="952953"/>
            <a:chOff x="6235466" y="4867341"/>
            <a:chExt cx="1386393" cy="981958"/>
          </a:xfrm>
        </p:grpSpPr>
        <p:pic>
          <p:nvPicPr>
            <p:cNvPr id="11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7116196" y="5541307"/>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656863" y="544212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7317059" y="5234371"/>
              <a:ext cx="304800" cy="266700"/>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6235466" y="4867341"/>
              <a:ext cx="1352041" cy="981958"/>
              <a:chOff x="5474458" y="5771462"/>
              <a:chExt cx="1352041" cy="981958"/>
            </a:xfrm>
          </p:grpSpPr>
          <p:pic>
            <p:nvPicPr>
              <p:cNvPr id="13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026202" y="6472044"/>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536324" y="6368029"/>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072690" y="630486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393103" y="627692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177763" y="57930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14957" y="587863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806" t="36211" r="4661" b="32713"/>
              <a:stretch/>
            </p:blipFill>
            <p:spPr bwMode="auto">
              <a:xfrm>
                <a:off x="5974566" y="5771462"/>
                <a:ext cx="762972" cy="73406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45291" y="624139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217778" y="632137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79167" y="605790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85057" y="59073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24389" y="6091502"/>
                <a:ext cx="304800" cy="266700"/>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a:off x="5474458" y="6172200"/>
                <a:ext cx="452368" cy="307777"/>
              </a:xfrm>
              <a:prstGeom prst="rect">
                <a:avLst/>
              </a:prstGeom>
              <a:noFill/>
              <a:effectLst>
                <a:softEdge rad="31750"/>
              </a:effectLst>
            </p:spPr>
            <p:txBody>
              <a:bodyPr wrap="none" rtlCol="0">
                <a:spAutoFit/>
              </a:bodyPr>
              <a:lstStyle/>
              <a:p>
                <a:r>
                  <a:rPr lang="en-US" sz="1400" baseline="30000" dirty="0" smtClean="0"/>
                  <a:t>27</a:t>
                </a:r>
                <a:r>
                  <a:rPr lang="en-US" sz="1400" dirty="0" smtClean="0"/>
                  <a:t>Al</a:t>
                </a:r>
                <a:endParaRPr lang="en-US" sz="1400" dirty="0"/>
              </a:p>
            </p:txBody>
          </p:sp>
          <p:sp>
            <p:nvSpPr>
              <p:cNvPr id="134" name="Freeform 133"/>
              <p:cNvSpPr/>
              <p:nvPr/>
            </p:nvSpPr>
            <p:spPr>
              <a:xfrm>
                <a:off x="5890373" y="5880186"/>
                <a:ext cx="126381" cy="148683"/>
              </a:xfrm>
              <a:custGeom>
                <a:avLst/>
                <a:gdLst>
                  <a:gd name="connsiteX0" fmla="*/ 0 w 126381"/>
                  <a:gd name="connsiteY0" fmla="*/ 0 h 148683"/>
                  <a:gd name="connsiteX1" fmla="*/ 0 w 126381"/>
                  <a:gd name="connsiteY1" fmla="*/ 0 h 148683"/>
                  <a:gd name="connsiteX2" fmla="*/ 14869 w 126381"/>
                  <a:gd name="connsiteY2" fmla="*/ 66908 h 148683"/>
                  <a:gd name="connsiteX3" fmla="*/ 44605 w 126381"/>
                  <a:gd name="connsiteY3" fmla="*/ 111513 h 148683"/>
                  <a:gd name="connsiteX4" fmla="*/ 66908 w 126381"/>
                  <a:gd name="connsiteY4" fmla="*/ 148683 h 148683"/>
                  <a:gd name="connsiteX5" fmla="*/ 96644 w 126381"/>
                  <a:gd name="connsiteY5" fmla="*/ 104078 h 148683"/>
                  <a:gd name="connsiteX6" fmla="*/ 111512 w 126381"/>
                  <a:gd name="connsiteY6" fmla="*/ 81776 h 148683"/>
                  <a:gd name="connsiteX7" fmla="*/ 126381 w 126381"/>
                  <a:gd name="connsiteY7" fmla="*/ 37171 h 148683"/>
                  <a:gd name="connsiteX8" fmla="*/ 111512 w 126381"/>
                  <a:gd name="connsiteY8" fmla="*/ 22303 h 148683"/>
                  <a:gd name="connsiteX9" fmla="*/ 66908 w 126381"/>
                  <a:gd name="connsiteY9" fmla="*/ 37171 h 148683"/>
                  <a:gd name="connsiteX10" fmla="*/ 0 w 126381"/>
                  <a:gd name="connsiteY10" fmla="*/ 0 h 1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81" h="148683">
                    <a:moveTo>
                      <a:pt x="0" y="0"/>
                    </a:moveTo>
                    <a:lnTo>
                      <a:pt x="0" y="0"/>
                    </a:lnTo>
                    <a:cubicBezTo>
                      <a:pt x="4956" y="22303"/>
                      <a:pt x="6384" y="45695"/>
                      <a:pt x="14869" y="66908"/>
                    </a:cubicBezTo>
                    <a:cubicBezTo>
                      <a:pt x="21505" y="83499"/>
                      <a:pt x="38954" y="94561"/>
                      <a:pt x="44605" y="111513"/>
                    </a:cubicBezTo>
                    <a:cubicBezTo>
                      <a:pt x="54255" y="140464"/>
                      <a:pt x="46498" y="128274"/>
                      <a:pt x="66908" y="148683"/>
                    </a:cubicBezTo>
                    <a:lnTo>
                      <a:pt x="96644" y="104078"/>
                    </a:lnTo>
                    <a:cubicBezTo>
                      <a:pt x="101600" y="96644"/>
                      <a:pt x="108687" y="90252"/>
                      <a:pt x="111512" y="81776"/>
                    </a:cubicBezTo>
                    <a:lnTo>
                      <a:pt x="126381" y="37171"/>
                    </a:lnTo>
                    <a:cubicBezTo>
                      <a:pt x="121425" y="32215"/>
                      <a:pt x="118521" y="22303"/>
                      <a:pt x="111512" y="22303"/>
                    </a:cubicBezTo>
                    <a:cubicBezTo>
                      <a:pt x="95840" y="22303"/>
                      <a:pt x="66908" y="37171"/>
                      <a:pt x="66908" y="37171"/>
                    </a:cubicBezTo>
                    <a:cubicBezTo>
                      <a:pt x="39348" y="27985"/>
                      <a:pt x="11151" y="6195"/>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196758" y="6486720"/>
                <a:ext cx="304800" cy="2667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776" t="9814" r="81002" b="72979"/>
          <a:stretch/>
        </p:blipFill>
        <p:spPr bwMode="auto">
          <a:xfrm rot="9590824">
            <a:off x="7821331" y="3113481"/>
            <a:ext cx="439772" cy="39447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3465" t="6558" r="6761" b="60000"/>
          <a:stretch/>
        </p:blipFill>
        <p:spPr bwMode="auto">
          <a:xfrm>
            <a:off x="6635128" y="1388538"/>
            <a:ext cx="990209" cy="766607"/>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6188" t="36211" r="23059" b="50886"/>
          <a:stretch/>
        </p:blipFill>
        <p:spPr bwMode="auto">
          <a:xfrm>
            <a:off x="6351466" y="1778004"/>
            <a:ext cx="357610" cy="295797"/>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1545" t="40213" r="4661" b="30969"/>
          <a:stretch/>
        </p:blipFill>
        <p:spPr bwMode="auto">
          <a:xfrm>
            <a:off x="5726841" y="1349099"/>
            <a:ext cx="791343" cy="660613"/>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538" t="35753" r="31978" b="38870"/>
          <a:stretch/>
        </p:blipFill>
        <p:spPr bwMode="auto">
          <a:xfrm>
            <a:off x="6272792" y="2073801"/>
            <a:ext cx="514958" cy="581734"/>
          </a:xfrm>
          <a:prstGeom prst="rect">
            <a:avLst/>
          </a:prstGeom>
          <a:noFill/>
          <a:extLst>
            <a:ext uri="{909E8E84-426E-40DD-AFC4-6F175D3DCCD1}">
              <a14:hiddenFill xmlns:a14="http://schemas.microsoft.com/office/drawing/2010/main">
                <a:solidFill>
                  <a:srgbClr val="FFFFFF"/>
                </a:solidFill>
              </a14:hiddenFill>
            </a:ext>
          </a:extLst>
        </p:spPr>
      </p:pic>
      <p:sp>
        <p:nvSpPr>
          <p:cNvPr id="182" name="Freeform 181"/>
          <p:cNvSpPr/>
          <p:nvPr/>
        </p:nvSpPr>
        <p:spPr>
          <a:xfrm>
            <a:off x="5480011" y="1287367"/>
            <a:ext cx="391900" cy="276077"/>
          </a:xfrm>
          <a:custGeom>
            <a:avLst/>
            <a:gdLst>
              <a:gd name="connsiteX0" fmla="*/ 15923 w 417533"/>
              <a:gd name="connsiteY0" fmla="*/ 40640 h 284480"/>
              <a:gd name="connsiteX1" fmla="*/ 15923 w 417533"/>
              <a:gd name="connsiteY1" fmla="*/ 40640 h 284480"/>
              <a:gd name="connsiteX2" fmla="*/ 87043 w 417533"/>
              <a:gd name="connsiteY2" fmla="*/ 121920 h 284480"/>
              <a:gd name="connsiteX3" fmla="*/ 127683 w 417533"/>
              <a:gd name="connsiteY3" fmla="*/ 152400 h 284480"/>
              <a:gd name="connsiteX4" fmla="*/ 137843 w 417533"/>
              <a:gd name="connsiteY4" fmla="*/ 182880 h 284480"/>
              <a:gd name="connsiteX5" fmla="*/ 168323 w 417533"/>
              <a:gd name="connsiteY5" fmla="*/ 203200 h 284480"/>
              <a:gd name="connsiteX6" fmla="*/ 198803 w 417533"/>
              <a:gd name="connsiteY6" fmla="*/ 233680 h 284480"/>
              <a:gd name="connsiteX7" fmla="*/ 290243 w 417533"/>
              <a:gd name="connsiteY7" fmla="*/ 284480 h 284480"/>
              <a:gd name="connsiteX8" fmla="*/ 391843 w 417533"/>
              <a:gd name="connsiteY8" fmla="*/ 213360 h 284480"/>
              <a:gd name="connsiteX9" fmla="*/ 412163 w 417533"/>
              <a:gd name="connsiteY9" fmla="*/ 152400 h 284480"/>
              <a:gd name="connsiteX10" fmla="*/ 402003 w 417533"/>
              <a:gd name="connsiteY10" fmla="*/ 40640 h 284480"/>
              <a:gd name="connsiteX11" fmla="*/ 249603 w 417533"/>
              <a:gd name="connsiteY11" fmla="*/ 30480 h 284480"/>
              <a:gd name="connsiteX12" fmla="*/ 168323 w 417533"/>
              <a:gd name="connsiteY12" fmla="*/ 0 h 284480"/>
              <a:gd name="connsiteX13" fmla="*/ 5763 w 417533"/>
              <a:gd name="connsiteY13" fmla="*/ 10160 h 284480"/>
              <a:gd name="connsiteX14" fmla="*/ 15923 w 417533"/>
              <a:gd name="connsiteY14" fmla="*/ 50800 h 284480"/>
              <a:gd name="connsiteX15" fmla="*/ 15923 w 417533"/>
              <a:gd name="connsiteY15" fmla="*/ 40640 h 28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33" h="284480">
                <a:moveTo>
                  <a:pt x="15923" y="40640"/>
                </a:moveTo>
                <a:lnTo>
                  <a:pt x="15923" y="40640"/>
                </a:lnTo>
                <a:cubicBezTo>
                  <a:pt x="39630" y="67733"/>
                  <a:pt x="61587" y="96464"/>
                  <a:pt x="87043" y="121920"/>
                </a:cubicBezTo>
                <a:cubicBezTo>
                  <a:pt x="99017" y="133894"/>
                  <a:pt x="116843" y="139391"/>
                  <a:pt x="127683" y="152400"/>
                </a:cubicBezTo>
                <a:cubicBezTo>
                  <a:pt x="134539" y="160627"/>
                  <a:pt x="131153" y="174517"/>
                  <a:pt x="137843" y="182880"/>
                </a:cubicBezTo>
                <a:cubicBezTo>
                  <a:pt x="145471" y="192415"/>
                  <a:pt x="158942" y="195383"/>
                  <a:pt x="168323" y="203200"/>
                </a:cubicBezTo>
                <a:cubicBezTo>
                  <a:pt x="179361" y="212398"/>
                  <a:pt x="187461" y="224859"/>
                  <a:pt x="198803" y="233680"/>
                </a:cubicBezTo>
                <a:cubicBezTo>
                  <a:pt x="251206" y="274438"/>
                  <a:pt x="244255" y="269151"/>
                  <a:pt x="290243" y="284480"/>
                </a:cubicBezTo>
                <a:cubicBezTo>
                  <a:pt x="352041" y="274180"/>
                  <a:pt x="367341" y="286866"/>
                  <a:pt x="391843" y="213360"/>
                </a:cubicBezTo>
                <a:lnTo>
                  <a:pt x="412163" y="152400"/>
                </a:lnTo>
                <a:cubicBezTo>
                  <a:pt x="408776" y="115147"/>
                  <a:pt x="431929" y="63084"/>
                  <a:pt x="402003" y="40640"/>
                </a:cubicBezTo>
                <a:cubicBezTo>
                  <a:pt x="361273" y="10092"/>
                  <a:pt x="300236" y="35810"/>
                  <a:pt x="249603" y="30480"/>
                </a:cubicBezTo>
                <a:cubicBezTo>
                  <a:pt x="214558" y="26791"/>
                  <a:pt x="199446" y="15561"/>
                  <a:pt x="168323" y="0"/>
                </a:cubicBezTo>
                <a:lnTo>
                  <a:pt x="5763" y="10160"/>
                </a:lnTo>
                <a:cubicBezTo>
                  <a:pt x="-7484" y="14576"/>
                  <a:pt x="4752" y="42422"/>
                  <a:pt x="15923" y="50800"/>
                </a:cubicBezTo>
                <a:cubicBezTo>
                  <a:pt x="24491" y="57226"/>
                  <a:pt x="15923" y="42333"/>
                  <a:pt x="15923" y="4064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6880711" y="1317716"/>
            <a:ext cx="760575" cy="591594"/>
          </a:xfrm>
          <a:custGeom>
            <a:avLst/>
            <a:gdLst>
              <a:gd name="connsiteX0" fmla="*/ 66908 w 810322"/>
              <a:gd name="connsiteY0" fmla="*/ 14868 h 609600"/>
              <a:gd name="connsiteX1" fmla="*/ 0 w 810322"/>
              <a:gd name="connsiteY1" fmla="*/ 371707 h 609600"/>
              <a:gd name="connsiteX2" fmla="*/ 304800 w 810322"/>
              <a:gd name="connsiteY2" fmla="*/ 453483 h 609600"/>
              <a:gd name="connsiteX3" fmla="*/ 431181 w 810322"/>
              <a:gd name="connsiteY3" fmla="*/ 609600 h 609600"/>
              <a:gd name="connsiteX4" fmla="*/ 810322 w 810322"/>
              <a:gd name="connsiteY4" fmla="*/ 520390 h 609600"/>
              <a:gd name="connsiteX5" fmla="*/ 721113 w 810322"/>
              <a:gd name="connsiteY5" fmla="*/ 0 h 609600"/>
              <a:gd name="connsiteX6" fmla="*/ 66908 w 810322"/>
              <a:gd name="connsiteY6" fmla="*/ 14868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322" h="609600">
                <a:moveTo>
                  <a:pt x="66908" y="14868"/>
                </a:moveTo>
                <a:lnTo>
                  <a:pt x="0" y="371707"/>
                </a:lnTo>
                <a:lnTo>
                  <a:pt x="304800" y="453483"/>
                </a:lnTo>
                <a:lnTo>
                  <a:pt x="431181" y="609600"/>
                </a:lnTo>
                <a:lnTo>
                  <a:pt x="810322" y="520390"/>
                </a:lnTo>
                <a:lnTo>
                  <a:pt x="721113" y="0"/>
                </a:lnTo>
                <a:lnTo>
                  <a:pt x="66908" y="1486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273263" y="3236450"/>
            <a:ext cx="286088" cy="258822"/>
          </a:xfrm>
          <a:prstGeom prst="rect">
            <a:avLst/>
          </a:prstGeom>
          <a:noFill/>
          <a:extLst>
            <a:ext uri="{909E8E84-426E-40DD-AFC4-6F175D3DCCD1}">
              <a14:hiddenFill xmlns:a14="http://schemas.microsoft.com/office/drawing/2010/main">
                <a:solidFill>
                  <a:srgbClr val="FFFFFF"/>
                </a:solidFill>
              </a14:hiddenFill>
            </a:ext>
          </a:extLst>
        </p:spPr>
      </p:pic>
      <p:sp>
        <p:nvSpPr>
          <p:cNvPr id="190" name="Freeform 189"/>
          <p:cNvSpPr/>
          <p:nvPr/>
        </p:nvSpPr>
        <p:spPr>
          <a:xfrm>
            <a:off x="5590208" y="1716272"/>
            <a:ext cx="333376" cy="388691"/>
          </a:xfrm>
          <a:custGeom>
            <a:avLst/>
            <a:gdLst>
              <a:gd name="connsiteX0" fmla="*/ 173812 w 355181"/>
              <a:gd name="connsiteY0" fmla="*/ 400522 h 400522"/>
              <a:gd name="connsiteX1" fmla="*/ 173812 w 355181"/>
              <a:gd name="connsiteY1" fmla="*/ 400522 h 400522"/>
              <a:gd name="connsiteX2" fmla="*/ 151141 w 355181"/>
              <a:gd name="connsiteY2" fmla="*/ 340066 h 400522"/>
              <a:gd name="connsiteX3" fmla="*/ 128470 w 355181"/>
              <a:gd name="connsiteY3" fmla="*/ 324952 h 400522"/>
              <a:gd name="connsiteX4" fmla="*/ 113356 w 355181"/>
              <a:gd name="connsiteY4" fmla="*/ 302281 h 400522"/>
              <a:gd name="connsiteX5" fmla="*/ 90685 w 355181"/>
              <a:gd name="connsiteY5" fmla="*/ 272053 h 400522"/>
              <a:gd name="connsiteX6" fmla="*/ 45343 w 355181"/>
              <a:gd name="connsiteY6" fmla="*/ 211596 h 400522"/>
              <a:gd name="connsiteX7" fmla="*/ 37786 w 355181"/>
              <a:gd name="connsiteY7" fmla="*/ 188925 h 400522"/>
              <a:gd name="connsiteX8" fmla="*/ 22672 w 355181"/>
              <a:gd name="connsiteY8" fmla="*/ 166254 h 400522"/>
              <a:gd name="connsiteX9" fmla="*/ 7557 w 355181"/>
              <a:gd name="connsiteY9" fmla="*/ 120912 h 400522"/>
              <a:gd name="connsiteX10" fmla="*/ 0 w 355181"/>
              <a:gd name="connsiteY10" fmla="*/ 98241 h 400522"/>
              <a:gd name="connsiteX11" fmla="*/ 7557 w 355181"/>
              <a:gd name="connsiteY11" fmla="*/ 52899 h 400522"/>
              <a:gd name="connsiteX12" fmla="*/ 22672 w 355181"/>
              <a:gd name="connsiteY12" fmla="*/ 37785 h 400522"/>
              <a:gd name="connsiteX13" fmla="*/ 128470 w 355181"/>
              <a:gd name="connsiteY13" fmla="*/ 22671 h 400522"/>
              <a:gd name="connsiteX14" fmla="*/ 196483 w 355181"/>
              <a:gd name="connsiteY14" fmla="*/ 0 h 400522"/>
              <a:gd name="connsiteX15" fmla="*/ 355181 w 355181"/>
              <a:gd name="connsiteY15" fmla="*/ 120912 h 400522"/>
              <a:gd name="connsiteX16" fmla="*/ 234268 w 355181"/>
              <a:gd name="connsiteY16" fmla="*/ 377851 h 400522"/>
              <a:gd name="connsiteX17" fmla="*/ 173812 w 355181"/>
              <a:gd name="connsiteY17" fmla="*/ 400522 h 40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81" h="400522">
                <a:moveTo>
                  <a:pt x="173812" y="400522"/>
                </a:moveTo>
                <a:lnTo>
                  <a:pt x="173812" y="400522"/>
                </a:lnTo>
                <a:cubicBezTo>
                  <a:pt x="166255" y="380370"/>
                  <a:pt x="162214" y="358521"/>
                  <a:pt x="151141" y="340066"/>
                </a:cubicBezTo>
                <a:cubicBezTo>
                  <a:pt x="146468" y="332278"/>
                  <a:pt x="134892" y="331374"/>
                  <a:pt x="128470" y="324952"/>
                </a:cubicBezTo>
                <a:cubicBezTo>
                  <a:pt x="122048" y="318530"/>
                  <a:pt x="118635" y="309672"/>
                  <a:pt x="113356" y="302281"/>
                </a:cubicBezTo>
                <a:cubicBezTo>
                  <a:pt x="106035" y="292032"/>
                  <a:pt x="97908" y="282371"/>
                  <a:pt x="90685" y="272053"/>
                </a:cubicBezTo>
                <a:cubicBezTo>
                  <a:pt x="50807" y="215085"/>
                  <a:pt x="75536" y="241791"/>
                  <a:pt x="45343" y="211596"/>
                </a:cubicBezTo>
                <a:cubicBezTo>
                  <a:pt x="42824" y="204039"/>
                  <a:pt x="41348" y="196050"/>
                  <a:pt x="37786" y="188925"/>
                </a:cubicBezTo>
                <a:cubicBezTo>
                  <a:pt x="33724" y="180801"/>
                  <a:pt x="26361" y="174554"/>
                  <a:pt x="22672" y="166254"/>
                </a:cubicBezTo>
                <a:cubicBezTo>
                  <a:pt x="16201" y="151696"/>
                  <a:pt x="12595" y="136026"/>
                  <a:pt x="7557" y="120912"/>
                </a:cubicBezTo>
                <a:lnTo>
                  <a:pt x="0" y="98241"/>
                </a:lnTo>
                <a:cubicBezTo>
                  <a:pt x="2519" y="83127"/>
                  <a:pt x="2177" y="67246"/>
                  <a:pt x="7557" y="52899"/>
                </a:cubicBezTo>
                <a:cubicBezTo>
                  <a:pt x="10059" y="46228"/>
                  <a:pt x="16562" y="41451"/>
                  <a:pt x="22672" y="37785"/>
                </a:cubicBezTo>
                <a:cubicBezTo>
                  <a:pt x="46038" y="23766"/>
                  <a:pt x="127179" y="22788"/>
                  <a:pt x="128470" y="22671"/>
                </a:cubicBezTo>
                <a:lnTo>
                  <a:pt x="196483" y="0"/>
                </a:lnTo>
                <a:lnTo>
                  <a:pt x="355181" y="120912"/>
                </a:lnTo>
                <a:lnTo>
                  <a:pt x="234268" y="377851"/>
                </a:lnTo>
                <a:lnTo>
                  <a:pt x="173812" y="40052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622306" y="3570483"/>
            <a:ext cx="1256135" cy="849117"/>
            <a:chOff x="5474458" y="5771462"/>
            <a:chExt cx="1338295" cy="874962"/>
          </a:xfrm>
        </p:grpSpPr>
        <p:pic>
          <p:nvPicPr>
            <p:cNvPr id="20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319090" y="6368919"/>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072690" y="630486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393103" y="627692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177763" y="57930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14957" y="587863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806" t="36211" r="4661" b="32713"/>
            <a:stretch/>
          </p:blipFill>
          <p:spPr bwMode="auto">
            <a:xfrm>
              <a:off x="5974566" y="5771462"/>
              <a:ext cx="762972" cy="73406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45291" y="624139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217778" y="632137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79167" y="605790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85057" y="59073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24389" y="6091502"/>
              <a:ext cx="304800" cy="266700"/>
            </a:xfrm>
            <a:prstGeom prst="rect">
              <a:avLst/>
            </a:prstGeom>
            <a:noFill/>
            <a:extLst>
              <a:ext uri="{909E8E84-426E-40DD-AFC4-6F175D3DCCD1}">
                <a14:hiddenFill xmlns:a14="http://schemas.microsoft.com/office/drawing/2010/main">
                  <a:solidFill>
                    <a:srgbClr val="FFFFFF"/>
                  </a:solidFill>
                </a14:hiddenFill>
              </a:ext>
            </a:extLst>
          </p:spPr>
        </p:pic>
        <p:sp>
          <p:nvSpPr>
            <p:cNvPr id="213" name="TextBox 212"/>
            <p:cNvSpPr txBox="1"/>
            <p:nvPr/>
          </p:nvSpPr>
          <p:spPr>
            <a:xfrm>
              <a:off x="5474458" y="6172200"/>
              <a:ext cx="545342" cy="307777"/>
            </a:xfrm>
            <a:prstGeom prst="rect">
              <a:avLst/>
            </a:prstGeom>
            <a:noFill/>
            <a:effectLst>
              <a:softEdge rad="31750"/>
            </a:effectLst>
          </p:spPr>
          <p:txBody>
            <a:bodyPr wrap="none" rtlCol="0">
              <a:spAutoFit/>
            </a:bodyPr>
            <a:lstStyle/>
            <a:p>
              <a:r>
                <a:rPr lang="en-US" sz="1400" baseline="30000" dirty="0" smtClean="0"/>
                <a:t>24</a:t>
              </a:r>
              <a:r>
                <a:rPr lang="en-US" sz="1400" dirty="0" smtClean="0"/>
                <a:t>Mg</a:t>
              </a:r>
              <a:endParaRPr lang="en-US" sz="1400" dirty="0"/>
            </a:p>
          </p:txBody>
        </p:sp>
        <p:sp>
          <p:nvSpPr>
            <p:cNvPr id="214" name="Freeform 213"/>
            <p:cNvSpPr/>
            <p:nvPr/>
          </p:nvSpPr>
          <p:spPr>
            <a:xfrm>
              <a:off x="5890373" y="5880186"/>
              <a:ext cx="126381" cy="148683"/>
            </a:xfrm>
            <a:custGeom>
              <a:avLst/>
              <a:gdLst>
                <a:gd name="connsiteX0" fmla="*/ 0 w 126381"/>
                <a:gd name="connsiteY0" fmla="*/ 0 h 148683"/>
                <a:gd name="connsiteX1" fmla="*/ 0 w 126381"/>
                <a:gd name="connsiteY1" fmla="*/ 0 h 148683"/>
                <a:gd name="connsiteX2" fmla="*/ 14869 w 126381"/>
                <a:gd name="connsiteY2" fmla="*/ 66908 h 148683"/>
                <a:gd name="connsiteX3" fmla="*/ 44605 w 126381"/>
                <a:gd name="connsiteY3" fmla="*/ 111513 h 148683"/>
                <a:gd name="connsiteX4" fmla="*/ 66908 w 126381"/>
                <a:gd name="connsiteY4" fmla="*/ 148683 h 148683"/>
                <a:gd name="connsiteX5" fmla="*/ 96644 w 126381"/>
                <a:gd name="connsiteY5" fmla="*/ 104078 h 148683"/>
                <a:gd name="connsiteX6" fmla="*/ 111512 w 126381"/>
                <a:gd name="connsiteY6" fmla="*/ 81776 h 148683"/>
                <a:gd name="connsiteX7" fmla="*/ 126381 w 126381"/>
                <a:gd name="connsiteY7" fmla="*/ 37171 h 148683"/>
                <a:gd name="connsiteX8" fmla="*/ 111512 w 126381"/>
                <a:gd name="connsiteY8" fmla="*/ 22303 h 148683"/>
                <a:gd name="connsiteX9" fmla="*/ 66908 w 126381"/>
                <a:gd name="connsiteY9" fmla="*/ 37171 h 148683"/>
                <a:gd name="connsiteX10" fmla="*/ 0 w 126381"/>
                <a:gd name="connsiteY10" fmla="*/ 0 h 1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81" h="148683">
                  <a:moveTo>
                    <a:pt x="0" y="0"/>
                  </a:moveTo>
                  <a:lnTo>
                    <a:pt x="0" y="0"/>
                  </a:lnTo>
                  <a:cubicBezTo>
                    <a:pt x="4956" y="22303"/>
                    <a:pt x="6384" y="45695"/>
                    <a:pt x="14869" y="66908"/>
                  </a:cubicBezTo>
                  <a:cubicBezTo>
                    <a:pt x="21505" y="83499"/>
                    <a:pt x="38954" y="94561"/>
                    <a:pt x="44605" y="111513"/>
                  </a:cubicBezTo>
                  <a:cubicBezTo>
                    <a:pt x="54255" y="140464"/>
                    <a:pt x="46498" y="128274"/>
                    <a:pt x="66908" y="148683"/>
                  </a:cubicBezTo>
                  <a:lnTo>
                    <a:pt x="96644" y="104078"/>
                  </a:lnTo>
                  <a:cubicBezTo>
                    <a:pt x="101600" y="96644"/>
                    <a:pt x="108687" y="90252"/>
                    <a:pt x="111512" y="81776"/>
                  </a:cubicBezTo>
                  <a:lnTo>
                    <a:pt x="126381" y="37171"/>
                  </a:lnTo>
                  <a:cubicBezTo>
                    <a:pt x="121425" y="32215"/>
                    <a:pt x="118521" y="22303"/>
                    <a:pt x="111512" y="22303"/>
                  </a:cubicBezTo>
                  <a:cubicBezTo>
                    <a:pt x="95840" y="22303"/>
                    <a:pt x="66908" y="37171"/>
                    <a:pt x="66908" y="37171"/>
                  </a:cubicBezTo>
                  <a:cubicBezTo>
                    <a:pt x="39348" y="27985"/>
                    <a:pt x="11151" y="6195"/>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072690" y="6379724"/>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522578" y="6091502"/>
              <a:ext cx="290175" cy="2667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4" name="Straight Arrow Connector 193"/>
          <p:cNvCxnSpPr/>
          <p:nvPr/>
        </p:nvCxnSpPr>
        <p:spPr>
          <a:xfrm>
            <a:off x="6724202" y="2111436"/>
            <a:ext cx="3700" cy="26749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008288" y="3048789"/>
            <a:ext cx="860665" cy="2202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7005999" y="3168300"/>
            <a:ext cx="286013" cy="50386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a:off x="5514050" y="3081726"/>
            <a:ext cx="856974" cy="2460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5257801" y="3456088"/>
            <a:ext cx="335825" cy="298686"/>
          </a:xfrm>
          <a:prstGeom prst="rect">
            <a:avLst/>
          </a:prstGeom>
          <a:solidFill>
            <a:schemeClr val="bg1"/>
          </a:solidFill>
          <a:effectLst>
            <a:softEdge rad="31750"/>
          </a:effectLst>
        </p:spPr>
        <p:txBody>
          <a:bodyPr wrap="none" rtlCol="0">
            <a:spAutoFit/>
          </a:bodyPr>
          <a:lstStyle/>
          <a:p>
            <a:r>
              <a:rPr lang="en-US" sz="1400" baseline="30000" dirty="0" smtClean="0"/>
              <a:t>1</a:t>
            </a:r>
            <a:r>
              <a:rPr lang="en-US" sz="1400" dirty="0"/>
              <a:t>H</a:t>
            </a:r>
          </a:p>
        </p:txBody>
      </p:sp>
      <p:sp>
        <p:nvSpPr>
          <p:cNvPr id="200" name="TextBox 199"/>
          <p:cNvSpPr txBox="1"/>
          <p:nvPr/>
        </p:nvSpPr>
        <p:spPr>
          <a:xfrm>
            <a:off x="7795066" y="3505147"/>
            <a:ext cx="420082" cy="298686"/>
          </a:xfrm>
          <a:prstGeom prst="rect">
            <a:avLst/>
          </a:prstGeom>
          <a:solidFill>
            <a:schemeClr val="bg1"/>
          </a:solidFill>
          <a:effectLst>
            <a:softEdge rad="31750"/>
          </a:effectLst>
        </p:spPr>
        <p:txBody>
          <a:bodyPr wrap="none" rtlCol="0">
            <a:spAutoFit/>
          </a:bodyPr>
          <a:lstStyle/>
          <a:p>
            <a:r>
              <a:rPr lang="en-US" sz="1400" baseline="30000" dirty="0" smtClean="0"/>
              <a:t>4</a:t>
            </a:r>
            <a:r>
              <a:rPr lang="en-US" sz="1400" dirty="0" smtClean="0"/>
              <a:t>He</a:t>
            </a:r>
            <a:endParaRPr lang="en-US" sz="1400" dirty="0"/>
          </a:p>
        </p:txBody>
      </p:sp>
      <p:sp>
        <p:nvSpPr>
          <p:cNvPr id="201" name="Freeform 200"/>
          <p:cNvSpPr/>
          <p:nvPr/>
        </p:nvSpPr>
        <p:spPr>
          <a:xfrm>
            <a:off x="5772723" y="3964489"/>
            <a:ext cx="80462" cy="57773"/>
          </a:xfrm>
          <a:custGeom>
            <a:avLst/>
            <a:gdLst>
              <a:gd name="connsiteX0" fmla="*/ 50006 w 85725"/>
              <a:gd name="connsiteY0" fmla="*/ 59531 h 59531"/>
              <a:gd name="connsiteX1" fmla="*/ 0 w 85725"/>
              <a:gd name="connsiteY1" fmla="*/ 42863 h 59531"/>
              <a:gd name="connsiteX2" fmla="*/ 28575 w 85725"/>
              <a:gd name="connsiteY2" fmla="*/ 2381 h 59531"/>
              <a:gd name="connsiteX3" fmla="*/ 85725 w 85725"/>
              <a:gd name="connsiteY3" fmla="*/ 0 h 59531"/>
              <a:gd name="connsiteX4" fmla="*/ 50006 w 85725"/>
              <a:gd name="connsiteY4" fmla="*/ 59531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59531">
                <a:moveTo>
                  <a:pt x="50006" y="59531"/>
                </a:moveTo>
                <a:lnTo>
                  <a:pt x="0" y="42863"/>
                </a:lnTo>
                <a:lnTo>
                  <a:pt x="28575" y="2381"/>
                </a:lnTo>
                <a:lnTo>
                  <a:pt x="85725" y="0"/>
                </a:lnTo>
                <a:lnTo>
                  <a:pt x="50006" y="5953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251"/>
          <p:cNvGrpSpPr/>
          <p:nvPr/>
        </p:nvGrpSpPr>
        <p:grpSpPr>
          <a:xfrm>
            <a:off x="7007063" y="1182383"/>
            <a:ext cx="1069663" cy="789303"/>
            <a:chOff x="5831681" y="1654560"/>
            <a:chExt cx="1139626" cy="813327"/>
          </a:xfrm>
        </p:grpSpPr>
        <p:grpSp>
          <p:nvGrpSpPr>
            <p:cNvPr id="140" name="Group 139"/>
            <p:cNvGrpSpPr/>
            <p:nvPr/>
          </p:nvGrpSpPr>
          <p:grpSpPr>
            <a:xfrm>
              <a:off x="5870303" y="1654560"/>
              <a:ext cx="1101004" cy="813327"/>
              <a:chOff x="3428637" y="4949890"/>
              <a:chExt cx="1101004" cy="813327"/>
            </a:xfrm>
          </p:grpSpPr>
          <p:pic>
            <p:nvPicPr>
              <p:cNvPr id="2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488" t="36322" r="4600" b="29246"/>
              <a:stretch/>
            </p:blipFill>
            <p:spPr bwMode="auto">
              <a:xfrm>
                <a:off x="3428637" y="4949890"/>
                <a:ext cx="776417" cy="8133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104525" y="5332535"/>
                <a:ext cx="425116" cy="307777"/>
              </a:xfrm>
              <a:prstGeom prst="rect">
                <a:avLst/>
              </a:prstGeom>
              <a:noFill/>
              <a:effectLst>
                <a:softEdge rad="31750"/>
              </a:effectLst>
            </p:spPr>
            <p:txBody>
              <a:bodyPr wrap="none" rtlCol="0">
                <a:spAutoFit/>
              </a:bodyPr>
              <a:lstStyle/>
              <a:p>
                <a:r>
                  <a:rPr lang="en-US" sz="1400" baseline="30000" dirty="0" smtClean="0"/>
                  <a:t>16</a:t>
                </a:r>
                <a:r>
                  <a:rPr lang="en-US" sz="1400" dirty="0" smtClean="0"/>
                  <a:t>O</a:t>
                </a:r>
                <a:endParaRPr lang="en-US" sz="1400" dirty="0"/>
              </a:p>
            </p:txBody>
          </p:sp>
          <p:pic>
            <p:nvPicPr>
              <p:cNvPr id="2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3693644" y="547821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3460923" y="5064191"/>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3900255" y="5248341"/>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3450432" y="5395661"/>
                <a:ext cx="290175" cy="266700"/>
              </a:xfrm>
              <a:prstGeom prst="rect">
                <a:avLst/>
              </a:prstGeom>
              <a:noFill/>
              <a:extLst>
                <a:ext uri="{909E8E84-426E-40DD-AFC4-6F175D3DCCD1}">
                  <a14:hiddenFill xmlns:a14="http://schemas.microsoft.com/office/drawing/2010/main">
                    <a:solidFill>
                      <a:srgbClr val="FFFFFF"/>
                    </a:solidFill>
                  </a14:hiddenFill>
                </a:ext>
              </a:extLst>
            </p:spPr>
          </p:pic>
        </p:grpSp>
        <p:sp>
          <p:nvSpPr>
            <p:cNvPr id="251" name="Freeform 250"/>
            <p:cNvSpPr/>
            <p:nvPr/>
          </p:nvSpPr>
          <p:spPr>
            <a:xfrm>
              <a:off x="5831681" y="1774031"/>
              <a:ext cx="152400" cy="592932"/>
            </a:xfrm>
            <a:custGeom>
              <a:avLst/>
              <a:gdLst>
                <a:gd name="connsiteX0" fmla="*/ 0 w 152400"/>
                <a:gd name="connsiteY0" fmla="*/ 0 h 592932"/>
                <a:gd name="connsiteX1" fmla="*/ 80963 w 152400"/>
                <a:gd name="connsiteY1" fmla="*/ 2382 h 592932"/>
                <a:gd name="connsiteX2" fmla="*/ 95250 w 152400"/>
                <a:gd name="connsiteY2" fmla="*/ 71438 h 592932"/>
                <a:gd name="connsiteX3" fmla="*/ 78582 w 152400"/>
                <a:gd name="connsiteY3" fmla="*/ 130969 h 592932"/>
                <a:gd name="connsiteX4" fmla="*/ 69057 w 152400"/>
                <a:gd name="connsiteY4" fmla="*/ 492919 h 592932"/>
                <a:gd name="connsiteX5" fmla="*/ 97632 w 152400"/>
                <a:gd name="connsiteY5" fmla="*/ 557213 h 592932"/>
                <a:gd name="connsiteX6" fmla="*/ 135732 w 152400"/>
                <a:gd name="connsiteY6" fmla="*/ 569119 h 592932"/>
                <a:gd name="connsiteX7" fmla="*/ 152400 w 152400"/>
                <a:gd name="connsiteY7" fmla="*/ 592932 h 592932"/>
                <a:gd name="connsiteX8" fmla="*/ 54769 w 152400"/>
                <a:gd name="connsiteY8" fmla="*/ 564357 h 592932"/>
                <a:gd name="connsiteX9" fmla="*/ 21432 w 152400"/>
                <a:gd name="connsiteY9" fmla="*/ 464344 h 592932"/>
                <a:gd name="connsiteX10" fmla="*/ 0 w 152400"/>
                <a:gd name="connsiteY10" fmla="*/ 0 h 59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 h="592932">
                  <a:moveTo>
                    <a:pt x="0" y="0"/>
                  </a:moveTo>
                  <a:lnTo>
                    <a:pt x="80963" y="2382"/>
                  </a:lnTo>
                  <a:lnTo>
                    <a:pt x="95250" y="71438"/>
                  </a:lnTo>
                  <a:lnTo>
                    <a:pt x="78582" y="130969"/>
                  </a:lnTo>
                  <a:lnTo>
                    <a:pt x="69057" y="492919"/>
                  </a:lnTo>
                  <a:lnTo>
                    <a:pt x="97632" y="557213"/>
                  </a:lnTo>
                  <a:lnTo>
                    <a:pt x="135732" y="569119"/>
                  </a:lnTo>
                  <a:lnTo>
                    <a:pt x="152400" y="592932"/>
                  </a:lnTo>
                  <a:lnTo>
                    <a:pt x="54769" y="564357"/>
                  </a:lnTo>
                  <a:lnTo>
                    <a:pt x="21432" y="46434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2" name="Straight Connector 191"/>
          <p:cNvCxnSpPr/>
          <p:nvPr/>
        </p:nvCxnSpPr>
        <p:spPr>
          <a:xfrm flipV="1">
            <a:off x="6944088" y="1788340"/>
            <a:ext cx="170596" cy="132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a:off x="6254477" y="3132000"/>
            <a:ext cx="206811" cy="4300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4" name="Freeform 263"/>
          <p:cNvSpPr/>
          <p:nvPr/>
        </p:nvSpPr>
        <p:spPr>
          <a:xfrm>
            <a:off x="6220955" y="2133030"/>
            <a:ext cx="461051" cy="469363"/>
          </a:xfrm>
          <a:custGeom>
            <a:avLst/>
            <a:gdLst>
              <a:gd name="connsiteX0" fmla="*/ 491207 w 491207"/>
              <a:gd name="connsiteY0" fmla="*/ 0 h 483649"/>
              <a:gd name="connsiteX1" fmla="*/ 445865 w 491207"/>
              <a:gd name="connsiteY1" fmla="*/ 272052 h 483649"/>
              <a:gd name="connsiteX2" fmla="*/ 279610 w 491207"/>
              <a:gd name="connsiteY2" fmla="*/ 438307 h 483649"/>
              <a:gd name="connsiteX3" fmla="*/ 0 w 491207"/>
              <a:gd name="connsiteY3" fmla="*/ 483649 h 483649"/>
              <a:gd name="connsiteX4" fmla="*/ 324952 w 491207"/>
              <a:gd name="connsiteY4" fmla="*/ 22671 h 483649"/>
              <a:gd name="connsiteX5" fmla="*/ 491207 w 491207"/>
              <a:gd name="connsiteY5" fmla="*/ 0 h 48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207" h="483649">
                <a:moveTo>
                  <a:pt x="491207" y="0"/>
                </a:moveTo>
                <a:lnTo>
                  <a:pt x="445865" y="272052"/>
                </a:lnTo>
                <a:lnTo>
                  <a:pt x="279610" y="438307"/>
                </a:lnTo>
                <a:lnTo>
                  <a:pt x="0" y="483649"/>
                </a:lnTo>
                <a:lnTo>
                  <a:pt x="324952" y="22671"/>
                </a:lnTo>
                <a:lnTo>
                  <a:pt x="491207"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5516965" y="1517870"/>
            <a:ext cx="377953" cy="298686"/>
          </a:xfrm>
          <a:prstGeom prst="rect">
            <a:avLst/>
          </a:prstGeom>
          <a:noFill/>
          <a:effectLst>
            <a:softEdge rad="31750"/>
          </a:effectLst>
        </p:spPr>
        <p:txBody>
          <a:bodyPr wrap="none" rtlCol="0">
            <a:spAutoFit/>
          </a:bodyPr>
          <a:lstStyle/>
          <a:p>
            <a:r>
              <a:rPr lang="en-US" sz="1400" baseline="30000" dirty="0" smtClean="0"/>
              <a:t>12</a:t>
            </a:r>
            <a:r>
              <a:rPr lang="en-US" sz="1400" dirty="0" smtClean="0"/>
              <a:t>C</a:t>
            </a:r>
            <a:endParaRPr lang="en-US" sz="1400" dirty="0"/>
          </a:p>
        </p:txBody>
      </p:sp>
      <p:pic>
        <p:nvPicPr>
          <p:cNvPr id="27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948" t="56371" r="9094" b="3804"/>
          <a:stretch>
            <a:fillRect/>
          </a:stretch>
        </p:blipFill>
        <p:spPr bwMode="auto">
          <a:xfrm>
            <a:off x="359265" y="4552369"/>
            <a:ext cx="3293834" cy="22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976" t="55742" r="9116" b="3926"/>
          <a:stretch>
            <a:fillRect/>
          </a:stretch>
        </p:blipFill>
        <p:spPr bwMode="auto">
          <a:xfrm>
            <a:off x="409473" y="4532187"/>
            <a:ext cx="3196156" cy="220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2841" t="56982" r="10988" b="2579"/>
          <a:stretch>
            <a:fillRect/>
          </a:stretch>
        </p:blipFill>
        <p:spPr bwMode="auto">
          <a:xfrm>
            <a:off x="5533127" y="4531575"/>
            <a:ext cx="3075521" cy="223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2052" t="56905" r="10989" b="3557"/>
          <a:stretch>
            <a:fillRect/>
          </a:stretch>
        </p:blipFill>
        <p:spPr bwMode="auto">
          <a:xfrm>
            <a:off x="5500852" y="4531603"/>
            <a:ext cx="3109748" cy="218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9" name="Group 248"/>
          <p:cNvGrpSpPr/>
          <p:nvPr/>
        </p:nvGrpSpPr>
        <p:grpSpPr>
          <a:xfrm>
            <a:off x="5912236" y="2322399"/>
            <a:ext cx="1299760" cy="926934"/>
            <a:chOff x="7026505" y="5865286"/>
            <a:chExt cx="1384773" cy="955147"/>
          </a:xfrm>
        </p:grpSpPr>
        <p:pic>
          <p:nvPicPr>
            <p:cNvPr id="9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7974316" y="6523884"/>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7736014" y="655373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7447902" y="644721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8106478" y="6358202"/>
              <a:ext cx="304800" cy="266700"/>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p:cNvGrpSpPr/>
            <p:nvPr/>
          </p:nvGrpSpPr>
          <p:grpSpPr>
            <a:xfrm>
              <a:off x="7026505" y="5865286"/>
              <a:ext cx="1338295" cy="874962"/>
              <a:chOff x="5474458" y="5771462"/>
              <a:chExt cx="1338295" cy="874962"/>
            </a:xfrm>
          </p:grpSpPr>
          <p:pic>
            <p:nvPicPr>
              <p:cNvPr id="10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319090" y="6368919"/>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072690" y="630486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393103" y="627692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177763" y="57930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14957" y="5878638"/>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73806" t="36211" r="4661" b="32713"/>
              <a:stretch/>
            </p:blipFill>
            <p:spPr bwMode="auto">
              <a:xfrm>
                <a:off x="5974566" y="5771462"/>
                <a:ext cx="762972" cy="73406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45291" y="6241393"/>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217778" y="6321372"/>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5879167" y="6057900"/>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5985057" y="5907352"/>
                <a:ext cx="290175" cy="2667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424389" y="6091502"/>
                <a:ext cx="304800" cy="2667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5474458" y="6172200"/>
                <a:ext cx="429926" cy="307777"/>
              </a:xfrm>
              <a:prstGeom prst="rect">
                <a:avLst/>
              </a:prstGeom>
              <a:noFill/>
              <a:effectLst>
                <a:softEdge rad="31750"/>
              </a:effectLst>
            </p:spPr>
            <p:txBody>
              <a:bodyPr wrap="none" rtlCol="0">
                <a:spAutoFit/>
              </a:bodyPr>
              <a:lstStyle/>
              <a:p>
                <a:r>
                  <a:rPr lang="en-US" sz="1400" baseline="30000" dirty="0" smtClean="0"/>
                  <a:t>28</a:t>
                </a:r>
                <a:r>
                  <a:rPr lang="en-US" sz="1400" dirty="0" smtClean="0"/>
                  <a:t>Si</a:t>
                </a:r>
                <a:endParaRPr lang="en-US" sz="1400" dirty="0"/>
              </a:p>
            </p:txBody>
          </p:sp>
          <p:sp>
            <p:nvSpPr>
              <p:cNvPr id="112" name="Freeform 111"/>
              <p:cNvSpPr/>
              <p:nvPr/>
            </p:nvSpPr>
            <p:spPr>
              <a:xfrm>
                <a:off x="5890373" y="5880186"/>
                <a:ext cx="126381" cy="148683"/>
              </a:xfrm>
              <a:custGeom>
                <a:avLst/>
                <a:gdLst>
                  <a:gd name="connsiteX0" fmla="*/ 0 w 126381"/>
                  <a:gd name="connsiteY0" fmla="*/ 0 h 148683"/>
                  <a:gd name="connsiteX1" fmla="*/ 0 w 126381"/>
                  <a:gd name="connsiteY1" fmla="*/ 0 h 148683"/>
                  <a:gd name="connsiteX2" fmla="*/ 14869 w 126381"/>
                  <a:gd name="connsiteY2" fmla="*/ 66908 h 148683"/>
                  <a:gd name="connsiteX3" fmla="*/ 44605 w 126381"/>
                  <a:gd name="connsiteY3" fmla="*/ 111513 h 148683"/>
                  <a:gd name="connsiteX4" fmla="*/ 66908 w 126381"/>
                  <a:gd name="connsiteY4" fmla="*/ 148683 h 148683"/>
                  <a:gd name="connsiteX5" fmla="*/ 96644 w 126381"/>
                  <a:gd name="connsiteY5" fmla="*/ 104078 h 148683"/>
                  <a:gd name="connsiteX6" fmla="*/ 111512 w 126381"/>
                  <a:gd name="connsiteY6" fmla="*/ 81776 h 148683"/>
                  <a:gd name="connsiteX7" fmla="*/ 126381 w 126381"/>
                  <a:gd name="connsiteY7" fmla="*/ 37171 h 148683"/>
                  <a:gd name="connsiteX8" fmla="*/ 111512 w 126381"/>
                  <a:gd name="connsiteY8" fmla="*/ 22303 h 148683"/>
                  <a:gd name="connsiteX9" fmla="*/ 66908 w 126381"/>
                  <a:gd name="connsiteY9" fmla="*/ 37171 h 148683"/>
                  <a:gd name="connsiteX10" fmla="*/ 0 w 126381"/>
                  <a:gd name="connsiteY10" fmla="*/ 0 h 14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81" h="148683">
                    <a:moveTo>
                      <a:pt x="0" y="0"/>
                    </a:moveTo>
                    <a:lnTo>
                      <a:pt x="0" y="0"/>
                    </a:lnTo>
                    <a:cubicBezTo>
                      <a:pt x="4956" y="22303"/>
                      <a:pt x="6384" y="45695"/>
                      <a:pt x="14869" y="66908"/>
                    </a:cubicBezTo>
                    <a:cubicBezTo>
                      <a:pt x="21505" y="83499"/>
                      <a:pt x="38954" y="94561"/>
                      <a:pt x="44605" y="111513"/>
                    </a:cubicBezTo>
                    <a:cubicBezTo>
                      <a:pt x="54255" y="140464"/>
                      <a:pt x="46498" y="128274"/>
                      <a:pt x="66908" y="148683"/>
                    </a:cubicBezTo>
                    <a:lnTo>
                      <a:pt x="96644" y="104078"/>
                    </a:lnTo>
                    <a:cubicBezTo>
                      <a:pt x="101600" y="96644"/>
                      <a:pt x="108687" y="90252"/>
                      <a:pt x="111512" y="81776"/>
                    </a:cubicBezTo>
                    <a:lnTo>
                      <a:pt x="126381" y="37171"/>
                    </a:lnTo>
                    <a:cubicBezTo>
                      <a:pt x="121425" y="32215"/>
                      <a:pt x="118521" y="22303"/>
                      <a:pt x="111512" y="22303"/>
                    </a:cubicBezTo>
                    <a:cubicBezTo>
                      <a:pt x="95840" y="22303"/>
                      <a:pt x="66908" y="37171"/>
                      <a:pt x="66908" y="37171"/>
                    </a:cubicBezTo>
                    <a:cubicBezTo>
                      <a:pt x="39348" y="27985"/>
                      <a:pt x="11151" y="6195"/>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0932" t="67742" r="80466" b="20967"/>
              <a:stretch/>
            </p:blipFill>
            <p:spPr bwMode="auto">
              <a:xfrm>
                <a:off x="6072690" y="6379724"/>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https://upload.wikimedia.org/wikipedia/commons/thumb/5/5d/Triple-Alpha_Process.svg/750px-Triple-Alpha_Proces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t="79033" r="80467" b="9677"/>
              <a:stretch/>
            </p:blipFill>
            <p:spPr bwMode="auto">
              <a:xfrm>
                <a:off x="6522578" y="6091502"/>
                <a:ext cx="290175" cy="2667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83" name="TextBox 282"/>
          <p:cNvSpPr txBox="1"/>
          <p:nvPr/>
        </p:nvSpPr>
        <p:spPr>
          <a:xfrm>
            <a:off x="3770698" y="5867400"/>
            <a:ext cx="1730154" cy="338554"/>
          </a:xfrm>
          <a:prstGeom prst="rect">
            <a:avLst/>
          </a:prstGeom>
          <a:noFill/>
        </p:spPr>
        <p:txBody>
          <a:bodyPr wrap="none" rtlCol="0">
            <a:spAutoFit/>
          </a:bodyPr>
          <a:lstStyle/>
          <a:p>
            <a:r>
              <a:rPr lang="en-US" sz="1600" dirty="0" smtClean="0"/>
              <a:t>Standard potential</a:t>
            </a:r>
            <a:endParaRPr lang="en-US" sz="1600" dirty="0"/>
          </a:p>
        </p:txBody>
      </p:sp>
      <p:sp>
        <p:nvSpPr>
          <p:cNvPr id="284" name="TextBox 283"/>
          <p:cNvSpPr txBox="1"/>
          <p:nvPr/>
        </p:nvSpPr>
        <p:spPr>
          <a:xfrm>
            <a:off x="3764654" y="5633708"/>
            <a:ext cx="1833835" cy="338554"/>
          </a:xfrm>
          <a:prstGeom prst="rect">
            <a:avLst/>
          </a:prstGeom>
          <a:noFill/>
        </p:spPr>
        <p:txBody>
          <a:bodyPr wrap="none" rtlCol="0">
            <a:spAutoFit/>
          </a:bodyPr>
          <a:lstStyle/>
          <a:p>
            <a:r>
              <a:rPr lang="en-US" sz="1600" dirty="0" smtClean="0"/>
              <a:t>Hindrance potential</a:t>
            </a:r>
            <a:endParaRPr lang="en-US" sz="1600" dirty="0"/>
          </a:p>
        </p:txBody>
      </p:sp>
    </p:spTree>
    <p:extLst>
      <p:ext uri="{BB962C8B-B14F-4D97-AF65-F5344CB8AC3E}">
        <p14:creationId xmlns:p14="http://schemas.microsoft.com/office/powerpoint/2010/main" val="30479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2000"/>
                                        <p:tgtEl>
                                          <p:spTgt spid="275"/>
                                        </p:tgtEl>
                                      </p:cBhvr>
                                    </p:animEffect>
                                  </p:childTnLst>
                                </p:cTn>
                              </p:par>
                              <p:par>
                                <p:cTn id="8" presetID="10" presetClass="exit" presetSubtype="0" fill="hold" grpId="0" nodeType="withEffect">
                                  <p:stCondLst>
                                    <p:cond delay="0"/>
                                  </p:stCondLst>
                                  <p:childTnLst>
                                    <p:animEffect transition="out" filter="fade">
                                      <p:cBhvr>
                                        <p:cTn id="9" dur="2000"/>
                                        <p:tgtEl>
                                          <p:spTgt spid="283"/>
                                        </p:tgtEl>
                                      </p:cBhvr>
                                    </p:animEffect>
                                    <p:set>
                                      <p:cBhvr>
                                        <p:cTn id="10" dur="1" fill="hold">
                                          <p:stCondLst>
                                            <p:cond delay="1999"/>
                                          </p:stCondLst>
                                        </p:cTn>
                                        <p:tgtEl>
                                          <p:spTgt spid="28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2000"/>
                                        <p:tgtEl>
                                          <p:spTgt spid="2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2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P spid="2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545" y="152400"/>
            <a:ext cx="8229600" cy="1143000"/>
          </a:xfrm>
        </p:spPr>
        <p:txBody>
          <a:bodyPr>
            <a:normAutofit/>
          </a:bodyPr>
          <a:lstStyle/>
          <a:p>
            <a:r>
              <a:rPr lang="en-US" dirty="0" smtClean="0"/>
              <a:t>Molecular Cluster Resonances?</a:t>
            </a:r>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46" y="3925669"/>
            <a:ext cx="3435900" cy="213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143000"/>
            <a:ext cx="3352800" cy="228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26688" y="6193523"/>
            <a:ext cx="3962400" cy="646331"/>
          </a:xfrm>
          <a:prstGeom prst="rect">
            <a:avLst/>
          </a:prstGeom>
          <a:noFill/>
        </p:spPr>
        <p:txBody>
          <a:bodyPr wrap="square" rtlCol="0">
            <a:spAutoFit/>
          </a:bodyPr>
          <a:lstStyle/>
          <a:p>
            <a:r>
              <a:rPr lang="en-US" dirty="0" smtClean="0">
                <a:solidFill>
                  <a:srgbClr val="FF0000"/>
                </a:solidFill>
                <a:latin typeface="+mj-lt"/>
              </a:rPr>
              <a:t>Much speculation about lower energy resonances at ~ 1.5 MeV, see next talk!</a:t>
            </a:r>
            <a:endParaRPr lang="en-US" dirty="0">
              <a:solidFill>
                <a:srgbClr val="FF0000"/>
              </a:solidFill>
              <a:latin typeface="+mj-lt"/>
            </a:endParaRPr>
          </a:p>
        </p:txBody>
      </p:sp>
      <p:sp>
        <p:nvSpPr>
          <p:cNvPr id="9" name="TextBox 8"/>
          <p:cNvSpPr txBox="1"/>
          <p:nvPr/>
        </p:nvSpPr>
        <p:spPr>
          <a:xfrm>
            <a:off x="5102916" y="1936610"/>
            <a:ext cx="3061855" cy="584775"/>
          </a:xfrm>
          <a:prstGeom prst="rect">
            <a:avLst/>
          </a:prstGeom>
          <a:noFill/>
        </p:spPr>
        <p:txBody>
          <a:bodyPr wrap="square" rtlCol="0">
            <a:spAutoFit/>
          </a:bodyPr>
          <a:lstStyle/>
          <a:p>
            <a:r>
              <a:rPr lang="en-US" sz="1600" dirty="0" smtClean="0">
                <a:latin typeface="+mj-lt"/>
              </a:rPr>
              <a:t>Resonance strength corresponds to the width of the fusion channel!</a:t>
            </a:r>
            <a:endParaRPr lang="en-US" sz="1600" dirty="0">
              <a:latin typeface="+mj-lt"/>
            </a:endParaRPr>
          </a:p>
        </p:txBody>
      </p:sp>
      <mc:AlternateContent xmlns:mc="http://schemas.openxmlformats.org/markup-compatibility/2006" xmlns:a14="http://schemas.microsoft.com/office/drawing/2010/main">
        <mc:Choice Requires="a14">
          <p:sp>
            <p:nvSpPr>
              <p:cNvPr id="10" name="TextBox 9"/>
              <p:cNvSpPr txBox="1"/>
              <p:nvPr/>
            </p:nvSpPr>
            <p:spPr>
              <a:xfrm>
                <a:off x="4960250" y="1219200"/>
                <a:ext cx="3382721" cy="584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𝜔𝛾</m:t>
                      </m:r>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𝜔</m:t>
                      </m:r>
                      <m:r>
                        <a:rPr lang="de-DE" i="1" smtClean="0">
                          <a:latin typeface="Cambria Math" panose="02040503050406030204" pitchFamily="18" charset="0"/>
                          <a:ea typeface="Cambria Math" panose="02040503050406030204" pitchFamily="18" charset="0"/>
                        </a:rPr>
                        <m:t>∙</m:t>
                      </m:r>
                      <m:f>
                        <m:fPr>
                          <m:ctrlPr>
                            <a:rPr lang="de-DE" i="1" smtClean="0">
                              <a:latin typeface="Cambria Math" panose="02040503050406030204" pitchFamily="18" charset="0"/>
                              <a:ea typeface="Cambria Math" panose="02040503050406030204" pitchFamily="18" charset="0"/>
                            </a:rPr>
                          </m:ctrlPr>
                        </m:fPr>
                        <m:num>
                          <m:r>
                            <m:rPr>
                              <m:sty m:val="p"/>
                            </m:rPr>
                            <a:rPr lang="el-GR" i="0" smtClean="0">
                              <a:latin typeface="Cambria Math" panose="02040503050406030204" pitchFamily="18" charset="0"/>
                              <a:ea typeface="Cambria Math" panose="02040503050406030204" pitchFamily="18" charset="0"/>
                            </a:rPr>
                            <m:t>Γ</m:t>
                          </m:r>
                          <m:d>
                            <m:dPr>
                              <m:ctrlPr>
                                <a:rPr lang="en-US" b="0" i="1" smtClean="0">
                                  <a:latin typeface="Cambria Math" panose="02040503050406030204" pitchFamily="18" charset="0"/>
                                  <a:ea typeface="Cambria Math" panose="02040503050406030204" pitchFamily="18" charset="0"/>
                                </a:rPr>
                              </m:ctrlPr>
                            </m:dPr>
                            <m:e>
                              <m:r>
                                <a:rPr lang="en-US" b="0" i="1" baseline="30000"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𝐶</m:t>
                              </m:r>
                            </m:e>
                          </m:d>
                          <m:r>
                            <a:rPr lang="en-US" b="0" i="1" smtClean="0">
                              <a:latin typeface="Cambria Math" panose="02040503050406030204" pitchFamily="18" charset="0"/>
                              <a:ea typeface="Cambria Math" panose="02040503050406030204" pitchFamily="18" charset="0"/>
                            </a:rPr>
                            <m:t>∙</m:t>
                          </m:r>
                          <m:r>
                            <m:rPr>
                              <m:sty m:val="p"/>
                            </m:rPr>
                            <a:rPr lang="el-GR" i="0">
                              <a:latin typeface="Cambria Math" panose="02040503050406030204" pitchFamily="18" charset="0"/>
                              <a:ea typeface="Cambria Math" panose="02040503050406030204" pitchFamily="18" charset="0"/>
                            </a:rPr>
                            <m:t>Γ</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𝛼</m:t>
                              </m:r>
                            </m:e>
                          </m:d>
                        </m:num>
                        <m:den>
                          <m:r>
                            <m:rPr>
                              <m:sty m:val="p"/>
                            </m:rPr>
                            <a:rPr lang="el-GR" i="0">
                              <a:latin typeface="Cambria Math" panose="02040503050406030204" pitchFamily="18" charset="0"/>
                              <a:ea typeface="Cambria Math" panose="02040503050406030204" pitchFamily="18" charset="0"/>
                            </a:rPr>
                            <m:t>Γ</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𝛼</m:t>
                              </m:r>
                            </m:e>
                          </m:d>
                          <m:r>
                            <a:rPr lang="en-US" b="0" i="1" smtClean="0">
                              <a:latin typeface="Cambria Math" panose="02040503050406030204" pitchFamily="18" charset="0"/>
                              <a:ea typeface="Cambria Math" panose="02040503050406030204" pitchFamily="18" charset="0"/>
                            </a:rPr>
                            <m:t>+</m:t>
                          </m:r>
                          <m:r>
                            <m:rPr>
                              <m:sty m:val="p"/>
                            </m:rPr>
                            <a:rPr lang="el-GR" i="0">
                              <a:latin typeface="Cambria Math" panose="02040503050406030204" pitchFamily="18" charset="0"/>
                              <a:ea typeface="Cambria Math" panose="02040503050406030204" pitchFamily="18" charset="0"/>
                            </a:rPr>
                            <m:t>Γ</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e>
                          </m:d>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Γ</m:t>
                      </m:r>
                      <m:r>
                        <a:rPr lang="en-US" b="0" i="1" smtClean="0">
                          <a:latin typeface="Cambria Math" panose="02040503050406030204" pitchFamily="18" charset="0"/>
                          <a:ea typeface="Cambria Math" panose="02040503050406030204" pitchFamily="18" charset="0"/>
                        </a:rPr>
                        <m:t>(</m:t>
                      </m:r>
                      <m:r>
                        <a:rPr lang="en-US" b="0" i="1" baseline="30000"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10" name="TextBox 9"/>
              <p:cNvSpPr txBox="1">
                <a:spLocks noRot="1" noChangeAspect="1" noMove="1" noResize="1" noEditPoints="1" noAdjustHandles="1" noChangeArrowheads="1" noChangeShapeType="1" noTextEdit="1"/>
              </p:cNvSpPr>
              <p:nvPr/>
            </p:nvSpPr>
            <p:spPr>
              <a:xfrm>
                <a:off x="4960250" y="1219200"/>
                <a:ext cx="3382721" cy="58419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57922" y="2590800"/>
                <a:ext cx="4800600" cy="27065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d>
                        <m:dPr>
                          <m:ctrlPr>
                            <a:rPr lang="en-US" b="0" i="1" smtClean="0">
                              <a:latin typeface="Cambria Math" panose="02040503050406030204" pitchFamily="18" charset="0"/>
                              <a:ea typeface="Cambria Math" panose="02040503050406030204" pitchFamily="18" charset="0"/>
                            </a:rPr>
                          </m:ctrlPr>
                        </m:dPr>
                        <m:e>
                          <m:r>
                            <a:rPr lang="en-US" b="0" i="1" baseline="30000"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𝐶</m:t>
                          </m:r>
                        </m:e>
                      </m:d>
                      <m:r>
                        <a:rPr lang="de-DE"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baseline="-25000" smtClean="0">
                          <a:latin typeface="Cambria Math" panose="02040503050406030204" pitchFamily="18" charset="0"/>
                          <a:ea typeface="Cambria Math" panose="02040503050406030204" pitchFamily="18" charset="0"/>
                        </a:rPr>
                        <m:t>ℓ</m:t>
                      </m:r>
                      <m:d>
                        <m:dPr>
                          <m:ctrlPr>
                            <a:rPr lang="en-US" b="0" i="1" baseline="-25000"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r>
                        <a:rPr lang="en-US" b="0" i="1" smtClean="0">
                          <a:latin typeface="Cambria Math" panose="02040503050406030204" pitchFamily="18" charset="0"/>
                          <a:ea typeface="Cambria Math" panose="02040503050406030204" pitchFamily="18" charset="0"/>
                        </a:rPr>
                        <m:t>∙</m:t>
                      </m:r>
                      <m:d>
                        <m:dPr>
                          <m:begChr m:val="|"/>
                          <m:endChr m:val="|"/>
                          <m:ctrlPr>
                            <a:rPr lang="de-DE" i="1" smtClean="0">
                              <a:latin typeface="Cambria Math" panose="02040503050406030204" pitchFamily="18" charset="0"/>
                              <a:ea typeface="Cambria Math" panose="02040503050406030204" pitchFamily="18" charset="0"/>
                            </a:rPr>
                          </m:ctrlPr>
                        </m:d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(24</m:t>
                              </m:r>
                              <m:r>
                                <a:rPr lang="en-US" i="1">
                                  <a:latin typeface="Cambria Math" panose="02040503050406030204" pitchFamily="18" charset="0"/>
                                  <a:ea typeface="Cambria Math" panose="02040503050406030204" pitchFamily="18" charset="0"/>
                                </a:rPr>
                                <m:t>𝑀𝑔</m:t>
                              </m:r>
                            </m:e>
                            <m:e>
                              <m:r>
                                <a:rPr lang="en-US" i="1">
                                  <a:latin typeface="Cambria Math" panose="02040503050406030204" pitchFamily="18" charset="0"/>
                                  <a:ea typeface="Cambria Math" panose="02040503050406030204" pitchFamily="18" charset="0"/>
                                </a:rPr>
                                <m:t>𝐻</m:t>
                              </m:r>
                            </m:e>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𝜑</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e>
                          </m:d>
                        </m:e>
                      </m:d>
                      <m:r>
                        <a:rPr lang="en-US" b="0" i="1" baseline="30000" smtClean="0">
                          <a:latin typeface="Cambria Math" panose="02040503050406030204" pitchFamily="18" charset="0"/>
                          <a:ea typeface="Cambria Math" panose="02040503050406030204" pitchFamily="18" charset="0"/>
                        </a:rPr>
                        <m:t>2</m:t>
                      </m:r>
                    </m:oMath>
                  </m:oMathPara>
                </a14:m>
                <a:endParaRPr lang="de-DE" baseline="30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257922" y="2590800"/>
                <a:ext cx="4800600" cy="270652"/>
              </a:xfrm>
              <a:prstGeom prst="rect">
                <a:avLst/>
              </a:prstGeom>
              <a:blipFill rotWithShape="1">
                <a:blip r:embed="rId5"/>
                <a:stretch>
                  <a:fillRect l="-1650" b="-38636"/>
                </a:stretch>
              </a:blipFill>
            </p:spPr>
            <p:txBody>
              <a:bodyPr/>
              <a:lstStyle/>
              <a:p>
                <a:r>
                  <a:rPr lang="en-US">
                    <a:noFill/>
                  </a:rPr>
                  <a:t> </a:t>
                </a:r>
              </a:p>
            </p:txBody>
          </p:sp>
        </mc:Fallback>
      </mc:AlternateContent>
      <p:sp>
        <p:nvSpPr>
          <p:cNvPr id="12" name="TextBox 11"/>
          <p:cNvSpPr txBox="1"/>
          <p:nvPr/>
        </p:nvSpPr>
        <p:spPr>
          <a:xfrm>
            <a:off x="4264535" y="2971800"/>
            <a:ext cx="4787375" cy="830997"/>
          </a:xfrm>
          <a:prstGeom prst="rect">
            <a:avLst/>
          </a:prstGeom>
          <a:noFill/>
        </p:spPr>
        <p:txBody>
          <a:bodyPr wrap="square" rtlCol="0">
            <a:spAutoFit/>
          </a:bodyPr>
          <a:lstStyle/>
          <a:p>
            <a:r>
              <a:rPr lang="en-US" sz="1600" dirty="0" smtClean="0">
                <a:latin typeface="+mj-lt"/>
                <a:cs typeface="Calibri Light" panose="020F0302020204030204" pitchFamily="34" charset="0"/>
              </a:rPr>
              <a:t>which in turn corresponds to the cluster configuration of the resonance level. Latest results also indicate possible resonance pattern in the </a:t>
            </a:r>
            <a:r>
              <a:rPr lang="en-US" sz="1600" baseline="30000" dirty="0" smtClean="0">
                <a:latin typeface="+mj-lt"/>
                <a:cs typeface="Calibri Light" panose="020F0302020204030204" pitchFamily="34" charset="0"/>
              </a:rPr>
              <a:t>16</a:t>
            </a:r>
            <a:r>
              <a:rPr lang="en-US" sz="1600" dirty="0" smtClean="0">
                <a:latin typeface="+mj-lt"/>
                <a:cs typeface="Calibri Light" panose="020F0302020204030204" pitchFamily="34" charset="0"/>
              </a:rPr>
              <a:t>O+</a:t>
            </a:r>
            <a:r>
              <a:rPr lang="en-US" sz="1600" baseline="30000" dirty="0" smtClean="0">
                <a:latin typeface="+mj-lt"/>
                <a:cs typeface="Calibri Light" panose="020F0302020204030204" pitchFamily="34" charset="0"/>
              </a:rPr>
              <a:t>12</a:t>
            </a:r>
            <a:r>
              <a:rPr lang="en-US" sz="1600" dirty="0" smtClean="0">
                <a:latin typeface="+mj-lt"/>
                <a:cs typeface="Calibri Light" panose="020F0302020204030204" pitchFamily="34" charset="0"/>
              </a:rPr>
              <a:t>C channel</a:t>
            </a:r>
            <a:endParaRPr lang="de-DE" sz="1600" dirty="0">
              <a:latin typeface="+mj-lt"/>
              <a:cs typeface="Calibri Light" panose="020F0302020204030204" pitchFamily="34" charset="0"/>
            </a:endParaRPr>
          </a:p>
        </p:txBody>
      </p:sp>
      <p:pic>
        <p:nvPicPr>
          <p:cNvPr id="1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57"/>
          <a:stretch/>
        </p:blipFill>
        <p:spPr bwMode="auto">
          <a:xfrm>
            <a:off x="5130238" y="3886200"/>
            <a:ext cx="2801996" cy="216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561" r="24807" b="92814"/>
          <a:stretch/>
        </p:blipFill>
        <p:spPr bwMode="auto">
          <a:xfrm>
            <a:off x="6633843" y="4647206"/>
            <a:ext cx="1143168" cy="22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689088" y="6395433"/>
            <a:ext cx="4527971" cy="338554"/>
          </a:xfrm>
          <a:prstGeom prst="rect">
            <a:avLst/>
          </a:prstGeom>
          <a:noFill/>
        </p:spPr>
        <p:txBody>
          <a:bodyPr wrap="none" rtlCol="0">
            <a:spAutoFit/>
          </a:bodyPr>
          <a:lstStyle/>
          <a:p>
            <a:r>
              <a:rPr lang="en-US" sz="1600" dirty="0" smtClean="0"/>
              <a:t>More studies towards lower energies are necessary!</a:t>
            </a:r>
            <a:endParaRPr lang="en-US" sz="1600" dirty="0"/>
          </a:p>
        </p:txBody>
      </p:sp>
      <p:sp>
        <p:nvSpPr>
          <p:cNvPr id="2" name="TextBox 1"/>
          <p:cNvSpPr txBox="1"/>
          <p:nvPr/>
        </p:nvSpPr>
        <p:spPr>
          <a:xfrm>
            <a:off x="5065745" y="6062986"/>
            <a:ext cx="3325847" cy="307777"/>
          </a:xfrm>
          <a:prstGeom prst="rect">
            <a:avLst/>
          </a:prstGeom>
          <a:noFill/>
        </p:spPr>
        <p:txBody>
          <a:bodyPr wrap="none" rtlCol="0">
            <a:spAutoFit/>
          </a:bodyPr>
          <a:lstStyle/>
          <a:p>
            <a:r>
              <a:rPr lang="en-US" sz="1400" dirty="0" smtClean="0"/>
              <a:t>X. Fang et al. Phys. Rev. C 96 (2017) 045804</a:t>
            </a:r>
            <a:endParaRPr lang="en-US" sz="1400" dirty="0"/>
          </a:p>
        </p:txBody>
      </p:sp>
    </p:spTree>
    <p:extLst>
      <p:ext uri="{BB962C8B-B14F-4D97-AF65-F5344CB8AC3E}">
        <p14:creationId xmlns:p14="http://schemas.microsoft.com/office/powerpoint/2010/main" val="158444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a:bodyPr>
          <a:lstStyle/>
          <a:p>
            <a:r>
              <a:rPr lang="en-US" dirty="0" smtClean="0"/>
              <a:t>Cluster predictions in </a:t>
            </a:r>
            <a:r>
              <a:rPr lang="en-US" baseline="30000" dirty="0" smtClean="0"/>
              <a:t>24</a:t>
            </a:r>
            <a:r>
              <a:rPr lang="en-US" dirty="0" smtClean="0"/>
              <a:t>Mg and </a:t>
            </a:r>
            <a:r>
              <a:rPr lang="en-US" baseline="30000" dirty="0" smtClean="0"/>
              <a:t>28</a:t>
            </a:r>
            <a:r>
              <a:rPr lang="en-US" dirty="0" smtClean="0"/>
              <a:t>Si</a:t>
            </a:r>
            <a:endParaRPr lang="de-DE" dirty="0"/>
          </a:p>
        </p:txBody>
      </p:sp>
      <p:pic>
        <p:nvPicPr>
          <p:cNvPr id="8" name="Picture 7"/>
          <p:cNvPicPr>
            <a:picLocks noChangeAspect="1"/>
          </p:cNvPicPr>
          <p:nvPr/>
        </p:nvPicPr>
        <p:blipFill rotWithShape="1">
          <a:blip r:embed="rId2"/>
          <a:srcRect b="3039"/>
          <a:stretch/>
        </p:blipFill>
        <p:spPr>
          <a:xfrm>
            <a:off x="76200" y="1004604"/>
            <a:ext cx="5876462" cy="2892821"/>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055181" y="1295399"/>
                <a:ext cx="1868268" cy="2254463"/>
              </a:xfrm>
              <a:prstGeom prst="rect">
                <a:avLst/>
              </a:prstGeom>
              <a:noFill/>
            </p:spPr>
            <p:txBody>
              <a:bodyPr wrap="none" rtlCol="0">
                <a:spAutoFit/>
              </a:bodyPr>
              <a:lstStyle/>
              <a:p>
                <a:pPr>
                  <a:spcAft>
                    <a:spcPts val="300"/>
                  </a:spcAft>
                </a:pPr>
                <a:r>
                  <a:rPr lang="en-US" sz="2200" dirty="0" smtClean="0">
                    <a:latin typeface="+mj-lt"/>
                  </a:rPr>
                  <a:t>a-b</a:t>
                </a:r>
                <a:r>
                  <a:rPr lang="en-US" sz="2200" dirty="0">
                    <a:latin typeface="+mj-lt"/>
                  </a:rPr>
                  <a:t>:</a:t>
                </a:r>
                <a:r>
                  <a:rPr lang="en-US" sz="2200" dirty="0" smtClean="0">
                    <a:latin typeface="+mj-lt"/>
                  </a:rPr>
                  <a:t> Collective </a:t>
                </a:r>
              </a:p>
              <a:p>
                <a:pPr>
                  <a:spcAft>
                    <a:spcPts val="300"/>
                  </a:spcAft>
                </a:pPr>
                <a:r>
                  <a:rPr lang="en-US" sz="2200" dirty="0" smtClean="0">
                    <a:latin typeface="+mj-lt"/>
                  </a:rPr>
                  <a:t>deformation</a:t>
                </a:r>
              </a:p>
              <a:p>
                <a:pPr>
                  <a:spcAft>
                    <a:spcPts val="300"/>
                  </a:spcAft>
                </a:pPr>
                <a:r>
                  <a:rPr lang="en-US" sz="2000" dirty="0" smtClean="0">
                    <a:solidFill>
                      <a:srgbClr val="00B050"/>
                    </a:solidFill>
                    <a:latin typeface="+mj-lt"/>
                  </a:rPr>
                  <a:t>c-d: </a:t>
                </a:r>
                <a:r>
                  <a:rPr lang="en-US" sz="2000" baseline="30000" dirty="0" smtClean="0">
                    <a:solidFill>
                      <a:srgbClr val="00B050"/>
                    </a:solidFill>
                    <a:latin typeface="+mj-lt"/>
                  </a:rPr>
                  <a:t>20</a:t>
                </a:r>
                <a:r>
                  <a:rPr lang="en-US" sz="2000" dirty="0" smtClean="0">
                    <a:solidFill>
                      <a:srgbClr val="00B050"/>
                    </a:solidFill>
                    <a:latin typeface="+mj-lt"/>
                  </a:rPr>
                  <a:t>Ne</a:t>
                </a:r>
                <a14:m>
                  <m:oMath xmlns:m="http://schemas.openxmlformats.org/officeDocument/2006/math">
                    <m:r>
                      <a:rPr lang="en-US" sz="2000" i="1">
                        <a:solidFill>
                          <a:srgbClr val="00B050"/>
                        </a:solidFill>
                        <a:latin typeface="Cambria Math" panose="02040503050406030204" pitchFamily="18" charset="0"/>
                        <a:ea typeface="Cambria Math" panose="02040503050406030204" pitchFamily="18" charset="0"/>
                      </a:rPr>
                      <m:t>⨂</m:t>
                    </m:r>
                    <m:r>
                      <a:rPr lang="en-US" sz="2000" baseline="30000">
                        <a:solidFill>
                          <a:srgbClr val="00B050"/>
                        </a:solidFill>
                        <a:latin typeface="Cambria Math" panose="02040503050406030204" pitchFamily="18" charset="0"/>
                        <a:ea typeface="Cambria Math" panose="02040503050406030204" pitchFamily="18" charset="0"/>
                      </a:rPr>
                      <m:t>4</m:t>
                    </m:r>
                    <m:r>
                      <m:rPr>
                        <m:sty m:val="p"/>
                      </m:rPr>
                      <a:rPr lang="en-US" sz="2000">
                        <a:solidFill>
                          <a:srgbClr val="00B050"/>
                        </a:solidFill>
                        <a:latin typeface="Cambria Math" panose="02040503050406030204" pitchFamily="18" charset="0"/>
                        <a:ea typeface="Cambria Math" panose="02040503050406030204" pitchFamily="18" charset="0"/>
                      </a:rPr>
                      <m:t>He</m:t>
                    </m:r>
                  </m:oMath>
                </a14:m>
                <a:endParaRPr lang="en-US" sz="2000" dirty="0" smtClean="0">
                  <a:solidFill>
                    <a:srgbClr val="FF0000"/>
                  </a:solidFill>
                  <a:latin typeface="+mj-lt"/>
                </a:endParaRPr>
              </a:p>
              <a:p>
                <a:pPr>
                  <a:spcAft>
                    <a:spcPts val="300"/>
                  </a:spcAft>
                </a:pPr>
                <a:r>
                  <a:rPr lang="en-US" sz="2000" dirty="0" smtClean="0">
                    <a:solidFill>
                      <a:srgbClr val="FF0000"/>
                    </a:solidFill>
                    <a:latin typeface="+mj-lt"/>
                  </a:rPr>
                  <a:t>e-g: </a:t>
                </a:r>
                <a:r>
                  <a:rPr lang="en-US" sz="2000" baseline="30000" dirty="0" smtClean="0">
                    <a:solidFill>
                      <a:srgbClr val="FF0000"/>
                    </a:solidFill>
                    <a:latin typeface="+mj-lt"/>
                  </a:rPr>
                  <a:t>12</a:t>
                </a:r>
                <a:r>
                  <a:rPr lang="en-US" sz="2000" dirty="0" smtClean="0">
                    <a:solidFill>
                      <a:srgbClr val="FF0000"/>
                    </a:solidFill>
                    <a:latin typeface="+mj-lt"/>
                  </a:rPr>
                  <a:t>C</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oMath>
                </a14:m>
                <a:r>
                  <a:rPr lang="en-US" sz="2000" baseline="30000" dirty="0" smtClean="0">
                    <a:solidFill>
                      <a:srgbClr val="FF0000"/>
                    </a:solidFill>
                    <a:latin typeface="+mj-lt"/>
                  </a:rPr>
                  <a:t>12</a:t>
                </a:r>
                <a:r>
                  <a:rPr lang="en-US" sz="2000" dirty="0" smtClean="0">
                    <a:solidFill>
                      <a:srgbClr val="FF0000"/>
                    </a:solidFill>
                    <a:latin typeface="+mj-lt"/>
                  </a:rPr>
                  <a:t>C</a:t>
                </a:r>
              </a:p>
              <a:p>
                <a:pPr>
                  <a:spcAft>
                    <a:spcPts val="300"/>
                  </a:spcAft>
                </a:pPr>
                <a:r>
                  <a:rPr lang="en-US" sz="2000" dirty="0">
                    <a:latin typeface="+mj-lt"/>
                  </a:rPr>
                  <a:t>h</a:t>
                </a:r>
                <a:r>
                  <a:rPr lang="en-US" sz="2000" dirty="0" smtClean="0">
                    <a:latin typeface="+mj-lt"/>
                  </a:rPr>
                  <a:t>:    6</a:t>
                </a:r>
                <a:r>
                  <a:rPr lang="el-GR" sz="2000" dirty="0" smtClean="0">
                    <a:latin typeface="+mj-lt"/>
                  </a:rPr>
                  <a:t>α</a:t>
                </a:r>
                <a:endParaRPr lang="en-US" sz="2000" dirty="0" smtClean="0">
                  <a:latin typeface="+mj-lt"/>
                </a:endParaRPr>
              </a:p>
              <a:p>
                <a:r>
                  <a:rPr lang="en-US" sz="2400" dirty="0" smtClean="0">
                    <a:latin typeface="+mj-lt"/>
                  </a:rPr>
                  <a:t> </a:t>
                </a:r>
                <a:endParaRPr lang="de-DE" sz="2400" dirty="0">
                  <a:latin typeface="+mj-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055181" y="1295399"/>
                <a:ext cx="1868268" cy="2254463"/>
              </a:xfrm>
              <a:prstGeom prst="rect">
                <a:avLst/>
              </a:prstGeom>
              <a:blipFill rotWithShape="1">
                <a:blip r:embed="rId3"/>
                <a:stretch>
                  <a:fillRect l="-3909" t="-1351" r="-3583"/>
                </a:stretch>
              </a:blipFill>
            </p:spPr>
            <p:txBody>
              <a:bodyPr/>
              <a:lstStyle/>
              <a:p>
                <a:r>
                  <a:rPr lang="en-US">
                    <a:noFill/>
                  </a:rPr>
                  <a:t> </a:t>
                </a:r>
              </a:p>
            </p:txBody>
          </p:sp>
        </mc:Fallback>
      </mc:AlternateContent>
      <p:sp>
        <p:nvSpPr>
          <p:cNvPr id="13" name="TextBox 12"/>
          <p:cNvSpPr txBox="1"/>
          <p:nvPr/>
        </p:nvSpPr>
        <p:spPr>
          <a:xfrm>
            <a:off x="6170042" y="3374205"/>
            <a:ext cx="2821558" cy="523220"/>
          </a:xfrm>
          <a:prstGeom prst="rect">
            <a:avLst/>
          </a:prstGeom>
          <a:noFill/>
        </p:spPr>
        <p:txBody>
          <a:bodyPr wrap="square" rtlCol="0">
            <a:spAutoFit/>
          </a:bodyPr>
          <a:lstStyle/>
          <a:p>
            <a:r>
              <a:rPr lang="en-US" sz="1400" dirty="0" smtClean="0"/>
              <a:t>Y. Chiba, M. Kimura</a:t>
            </a:r>
            <a:r>
              <a:rPr lang="en-US" sz="1400" dirty="0"/>
              <a:t>, </a:t>
            </a:r>
            <a:r>
              <a:rPr lang="pt-BR" sz="1400" dirty="0"/>
              <a:t>Phys. Rev. C 91, 061302(R) (2015</a:t>
            </a:r>
            <a:r>
              <a:rPr lang="pt-BR" sz="1400" dirty="0" smtClean="0"/>
              <a:t>)</a:t>
            </a:r>
            <a:endParaRPr lang="pt-BR" sz="1400" dirty="0"/>
          </a:p>
        </p:txBody>
      </p:sp>
      <p:sp>
        <p:nvSpPr>
          <p:cNvPr id="14" name="TextBox 13"/>
          <p:cNvSpPr txBox="1"/>
          <p:nvPr/>
        </p:nvSpPr>
        <p:spPr>
          <a:xfrm>
            <a:off x="6140305" y="6109311"/>
            <a:ext cx="2821558" cy="523220"/>
          </a:xfrm>
          <a:prstGeom prst="rect">
            <a:avLst/>
          </a:prstGeom>
          <a:noFill/>
        </p:spPr>
        <p:txBody>
          <a:bodyPr wrap="square" rtlCol="0">
            <a:spAutoFit/>
          </a:bodyPr>
          <a:lstStyle/>
          <a:p>
            <a:r>
              <a:rPr lang="en-US" sz="1400" dirty="0" smtClean="0"/>
              <a:t>Y. Chiba, Y. Taniguchi, M. Kimura</a:t>
            </a:r>
            <a:r>
              <a:rPr lang="en-US" sz="1400" dirty="0"/>
              <a:t>, </a:t>
            </a:r>
            <a:r>
              <a:rPr lang="pt-BR" sz="1400" dirty="0"/>
              <a:t>Phys. Rev. C </a:t>
            </a:r>
            <a:r>
              <a:rPr lang="pt-BR" sz="1400" dirty="0" smtClean="0"/>
              <a:t>95, 044328 </a:t>
            </a:r>
            <a:r>
              <a:rPr lang="pt-BR" sz="1400" dirty="0"/>
              <a:t>(</a:t>
            </a:r>
            <a:r>
              <a:rPr lang="pt-BR" sz="1400" dirty="0" smtClean="0"/>
              <a:t>2017)</a:t>
            </a:r>
            <a:endParaRPr lang="pt-BR" sz="14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63" y="3836020"/>
            <a:ext cx="5872557" cy="294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TextBox 15"/>
              <p:cNvSpPr txBox="1"/>
              <p:nvPr/>
            </p:nvSpPr>
            <p:spPr>
              <a:xfrm>
                <a:off x="5980621" y="4267200"/>
                <a:ext cx="3200400" cy="1492716"/>
              </a:xfrm>
              <a:prstGeom prst="rect">
                <a:avLst/>
              </a:prstGeom>
              <a:noFill/>
            </p:spPr>
            <p:txBody>
              <a:bodyPr wrap="square" rtlCol="0">
                <a:spAutoFit/>
              </a:bodyPr>
              <a:lstStyle/>
              <a:p>
                <a:pPr>
                  <a:spcAft>
                    <a:spcPts val="300"/>
                  </a:spcAft>
                </a:pPr>
                <a:r>
                  <a:rPr lang="en-US" sz="2200" dirty="0" smtClean="0">
                    <a:latin typeface="+mj-lt"/>
                  </a:rPr>
                  <a:t>Cluster configurations for various</a:t>
                </a:r>
                <a:r>
                  <a:rPr lang="en-US" sz="2200" dirty="0">
                    <a:latin typeface="+mj-lt"/>
                  </a:rPr>
                  <a:t> </a:t>
                </a:r>
                <a:r>
                  <a:rPr lang="en-US" sz="2200" dirty="0" smtClean="0">
                    <a:latin typeface="+mj-lt"/>
                  </a:rPr>
                  <a:t> deformations</a:t>
                </a:r>
              </a:p>
              <a:p>
                <a:pPr>
                  <a:spcAft>
                    <a:spcPts val="300"/>
                  </a:spcAft>
                </a:pPr>
                <a:r>
                  <a:rPr lang="en-US" sz="2000" dirty="0" smtClean="0">
                    <a:solidFill>
                      <a:srgbClr val="00B050"/>
                    </a:solidFill>
                    <a:latin typeface="+mj-lt"/>
                  </a:rPr>
                  <a:t>a-d: </a:t>
                </a:r>
                <a:r>
                  <a:rPr lang="en-US" sz="2000" baseline="30000" dirty="0" smtClean="0">
                    <a:solidFill>
                      <a:srgbClr val="00B050"/>
                    </a:solidFill>
                    <a:latin typeface="+mj-lt"/>
                  </a:rPr>
                  <a:t>24</a:t>
                </a:r>
                <a:r>
                  <a:rPr lang="en-US" sz="2000" dirty="0" smtClean="0">
                    <a:solidFill>
                      <a:srgbClr val="00B050"/>
                    </a:solidFill>
                    <a:latin typeface="+mj-lt"/>
                  </a:rPr>
                  <a:t>M</a:t>
                </a:r>
                <a14:m>
                  <m:oMath xmlns:m="http://schemas.openxmlformats.org/officeDocument/2006/math">
                    <m:r>
                      <m:rPr>
                        <m:sty m:val="p"/>
                      </m:rPr>
                      <a:rPr lang="en-US" sz="2000" b="0" i="0" smtClean="0">
                        <a:solidFill>
                          <a:srgbClr val="00B050"/>
                        </a:solidFill>
                        <a:latin typeface="Cambria Math"/>
                        <a:ea typeface="Cambria Math" panose="02040503050406030204" pitchFamily="18" charset="0"/>
                      </a:rPr>
                      <m:t>g</m:t>
                    </m:r>
                    <m:r>
                      <a:rPr lang="en-US" sz="2000" i="1">
                        <a:solidFill>
                          <a:srgbClr val="00B050"/>
                        </a:solidFill>
                        <a:latin typeface="Cambria Math" panose="02040503050406030204" pitchFamily="18" charset="0"/>
                        <a:ea typeface="Cambria Math" panose="02040503050406030204" pitchFamily="18" charset="0"/>
                      </a:rPr>
                      <m:t>⨂</m:t>
                    </m:r>
                    <m:r>
                      <a:rPr lang="en-US" sz="2000" baseline="30000">
                        <a:solidFill>
                          <a:srgbClr val="00B050"/>
                        </a:solidFill>
                        <a:latin typeface="Cambria Math" panose="02040503050406030204" pitchFamily="18" charset="0"/>
                        <a:ea typeface="Cambria Math" panose="02040503050406030204" pitchFamily="18" charset="0"/>
                      </a:rPr>
                      <m:t>4</m:t>
                    </m:r>
                    <m:r>
                      <m:rPr>
                        <m:sty m:val="p"/>
                      </m:rPr>
                      <a:rPr lang="en-US" sz="2000">
                        <a:solidFill>
                          <a:srgbClr val="00B050"/>
                        </a:solidFill>
                        <a:latin typeface="Cambria Math" panose="02040503050406030204" pitchFamily="18" charset="0"/>
                        <a:ea typeface="Cambria Math" panose="02040503050406030204" pitchFamily="18" charset="0"/>
                      </a:rPr>
                      <m:t>He</m:t>
                    </m:r>
                    <m:r>
                      <a:rPr lang="en-US" sz="2000" b="0" i="0" smtClean="0">
                        <a:solidFill>
                          <a:srgbClr val="00B050"/>
                        </a:solidFill>
                        <a:latin typeface="Cambria Math"/>
                        <a:ea typeface="Cambria Math" panose="02040503050406030204" pitchFamily="18" charset="0"/>
                      </a:rPr>
                      <m:t>,</m:t>
                    </m:r>
                    <m:r>
                      <m:rPr>
                        <m:nor/>
                      </m:rPr>
                      <a:rPr lang="en-US" sz="2000" baseline="30000" dirty="0">
                        <a:solidFill>
                          <a:srgbClr val="FF0000"/>
                        </a:solidFill>
                      </a:rPr>
                      <m:t>16</m:t>
                    </m:r>
                    <m:r>
                      <m:rPr>
                        <m:nor/>
                      </m:rPr>
                      <a:rPr lang="en-US" sz="2000" dirty="0">
                        <a:solidFill>
                          <a:srgbClr val="FF0000"/>
                        </a:solidFill>
                      </a:rPr>
                      <m:t>O</m:t>
                    </m:r>
                    <m:r>
                      <a:rPr lang="en-US" sz="2000" i="1">
                        <a:solidFill>
                          <a:srgbClr val="FF0000"/>
                        </a:solidFill>
                        <a:latin typeface="Cambria Math" panose="02040503050406030204" pitchFamily="18" charset="0"/>
                        <a:ea typeface="Cambria Math" panose="02040503050406030204" pitchFamily="18" charset="0"/>
                      </a:rPr>
                      <m:t>⨂</m:t>
                    </m:r>
                    <m:r>
                      <m:rPr>
                        <m:nor/>
                      </m:rPr>
                      <a:rPr lang="en-US" sz="2000" baseline="30000" dirty="0">
                        <a:solidFill>
                          <a:srgbClr val="FF0000"/>
                        </a:solidFill>
                      </a:rPr>
                      <m:t>12</m:t>
                    </m:r>
                    <m:r>
                      <m:rPr>
                        <m:nor/>
                      </m:rPr>
                      <a:rPr lang="en-US" sz="2000" dirty="0">
                        <a:solidFill>
                          <a:srgbClr val="FF0000"/>
                        </a:solidFill>
                      </a:rPr>
                      <m:t>C</m:t>
                    </m:r>
                    <m:r>
                      <m:rPr>
                        <m:nor/>
                      </m:rPr>
                      <a:rPr lang="en-US" sz="2000" b="0" i="0" dirty="0" smtClean="0">
                        <a:solidFill>
                          <a:srgbClr val="FF0000"/>
                        </a:solidFill>
                      </a:rPr>
                      <m:t>, 0</m:t>
                    </m:r>
                    <m:r>
                      <m:rPr>
                        <m:nor/>
                      </m:rPr>
                      <a:rPr lang="en-US" sz="2000" b="0" i="0" baseline="30000" dirty="0" smtClean="0">
                        <a:solidFill>
                          <a:srgbClr val="FF0000"/>
                        </a:solidFill>
                      </a:rPr>
                      <m:t>+</m:t>
                    </m:r>
                    <m:r>
                      <m:rPr>
                        <m:nor/>
                      </m:rPr>
                      <a:rPr lang="en-US" sz="2000" b="0" i="0" dirty="0" smtClean="0">
                        <a:solidFill>
                          <a:srgbClr val="FF0000"/>
                        </a:solidFill>
                      </a:rPr>
                      <m:t> </m:t>
                    </m:r>
                    <m:r>
                      <a:rPr lang="en-US" sz="2000" b="0" i="0" dirty="0" smtClean="0">
                        <a:solidFill>
                          <a:srgbClr val="FF0000"/>
                        </a:solidFill>
                        <a:latin typeface="Cambria Math"/>
                      </a:rPr>
                      <m:t> </m:t>
                    </m:r>
                  </m:oMath>
                </a14:m>
                <a:endParaRPr lang="en-US" sz="2000" baseline="30000" dirty="0" smtClean="0">
                  <a:solidFill>
                    <a:srgbClr val="FF0000"/>
                  </a:solidFill>
                  <a:latin typeface="+mj-lt"/>
                </a:endParaRPr>
              </a:p>
              <a:p>
                <a:pPr>
                  <a:spcAft>
                    <a:spcPts val="300"/>
                  </a:spcAft>
                </a:pPr>
                <a:r>
                  <a:rPr lang="en-US" sz="2000" dirty="0" smtClean="0">
                    <a:solidFill>
                      <a:srgbClr val="FF0000"/>
                    </a:solidFill>
                    <a:latin typeface="+mj-lt"/>
                  </a:rPr>
                  <a:t>e-g: </a:t>
                </a:r>
                <a:r>
                  <a:rPr lang="en-US" sz="2000" baseline="30000" dirty="0">
                    <a:solidFill>
                      <a:srgbClr val="00B050"/>
                    </a:solidFill>
                  </a:rPr>
                  <a:t>24</a:t>
                </a:r>
                <a:r>
                  <a:rPr lang="en-US" sz="2000" dirty="0">
                    <a:solidFill>
                      <a:srgbClr val="00B050"/>
                    </a:solidFill>
                  </a:rPr>
                  <a:t>M</a:t>
                </a:r>
                <a14:m>
                  <m:oMath xmlns:m="http://schemas.openxmlformats.org/officeDocument/2006/math">
                    <m:r>
                      <m:rPr>
                        <m:sty m:val="p"/>
                      </m:rPr>
                      <a:rPr lang="en-US" sz="2000">
                        <a:solidFill>
                          <a:srgbClr val="00B050"/>
                        </a:solidFill>
                        <a:latin typeface="Cambria Math"/>
                        <a:ea typeface="Cambria Math" panose="02040503050406030204" pitchFamily="18" charset="0"/>
                      </a:rPr>
                      <m:t>g</m:t>
                    </m:r>
                    <m:r>
                      <a:rPr lang="en-US" sz="2000" i="1">
                        <a:solidFill>
                          <a:srgbClr val="00B050"/>
                        </a:solidFill>
                        <a:latin typeface="Cambria Math" panose="02040503050406030204" pitchFamily="18" charset="0"/>
                        <a:ea typeface="Cambria Math" panose="02040503050406030204" pitchFamily="18" charset="0"/>
                      </a:rPr>
                      <m:t>⨂</m:t>
                    </m:r>
                    <m:r>
                      <a:rPr lang="en-US" sz="2000" baseline="30000">
                        <a:solidFill>
                          <a:srgbClr val="00B050"/>
                        </a:solidFill>
                        <a:latin typeface="Cambria Math" panose="02040503050406030204" pitchFamily="18" charset="0"/>
                        <a:ea typeface="Cambria Math" panose="02040503050406030204" pitchFamily="18" charset="0"/>
                      </a:rPr>
                      <m:t>4</m:t>
                    </m:r>
                    <m:r>
                      <m:rPr>
                        <m:sty m:val="p"/>
                      </m:rPr>
                      <a:rPr lang="en-US" sz="2000">
                        <a:solidFill>
                          <a:srgbClr val="00B050"/>
                        </a:solidFill>
                        <a:latin typeface="Cambria Math" panose="02040503050406030204" pitchFamily="18" charset="0"/>
                        <a:ea typeface="Cambria Math" panose="02040503050406030204" pitchFamily="18" charset="0"/>
                      </a:rPr>
                      <m:t>He</m:t>
                    </m:r>
                    <m:r>
                      <a:rPr lang="en-US" sz="2000">
                        <a:solidFill>
                          <a:srgbClr val="00B050"/>
                        </a:solidFill>
                        <a:latin typeface="Cambria Math"/>
                        <a:ea typeface="Cambria Math" panose="02040503050406030204" pitchFamily="18" charset="0"/>
                      </a:rPr>
                      <m:t>,</m:t>
                    </m:r>
                    <m:r>
                      <a:rPr lang="en-US" sz="2000" b="0" i="0" smtClean="0">
                        <a:solidFill>
                          <a:srgbClr val="00B050"/>
                        </a:solidFill>
                        <a:latin typeface="Cambria Math"/>
                        <a:ea typeface="Cambria Math" panose="02040503050406030204" pitchFamily="18" charset="0"/>
                      </a:rPr>
                      <m:t> </m:t>
                    </m:r>
                  </m:oMath>
                </a14:m>
                <a:r>
                  <a:rPr lang="en-US" sz="2000" baseline="30000" dirty="0" smtClean="0">
                    <a:solidFill>
                      <a:srgbClr val="FF0000"/>
                    </a:solidFill>
                    <a:latin typeface="+mj-lt"/>
                  </a:rPr>
                  <a:t>16</a:t>
                </a:r>
                <a:r>
                  <a:rPr lang="en-US" sz="2000" dirty="0" smtClean="0">
                    <a:solidFill>
                      <a:srgbClr val="FF0000"/>
                    </a:solidFill>
                    <a:latin typeface="+mj-lt"/>
                  </a:rPr>
                  <a:t>O</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oMath>
                </a14:m>
                <a:r>
                  <a:rPr lang="en-US" sz="2000" baseline="30000" dirty="0" smtClean="0">
                    <a:solidFill>
                      <a:srgbClr val="FF0000"/>
                    </a:solidFill>
                    <a:latin typeface="+mj-lt"/>
                  </a:rPr>
                  <a:t>12</a:t>
                </a:r>
                <a:r>
                  <a:rPr lang="en-US" sz="2000" dirty="0" smtClean="0">
                    <a:solidFill>
                      <a:srgbClr val="FF0000"/>
                    </a:solidFill>
                    <a:latin typeface="+mj-lt"/>
                  </a:rPr>
                  <a:t>C, 1</a:t>
                </a:r>
                <a:r>
                  <a:rPr lang="en-US" sz="2000" baseline="30000" dirty="0" smtClean="0">
                    <a:solidFill>
                      <a:srgbClr val="FF0000"/>
                    </a:solidFill>
                    <a:latin typeface="+mj-lt"/>
                  </a:rPr>
                  <a:t>-</a:t>
                </a:r>
                <a:r>
                  <a:rPr lang="en-US" sz="2000" dirty="0" smtClean="0">
                    <a:latin typeface="+mj-lt"/>
                  </a:rPr>
                  <a:t> </a:t>
                </a:r>
                <a:endParaRPr lang="de-DE" sz="2000" dirty="0">
                  <a:latin typeface="+mj-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80621" y="4267200"/>
                <a:ext cx="3200400" cy="1492716"/>
              </a:xfrm>
              <a:prstGeom prst="rect">
                <a:avLst/>
              </a:prstGeom>
              <a:blipFill rotWithShape="1">
                <a:blip r:embed="rId5"/>
                <a:stretch>
                  <a:fillRect l="-2286" t="-2449" b="-4490"/>
                </a:stretch>
              </a:blipFill>
            </p:spPr>
            <p:txBody>
              <a:bodyPr/>
              <a:lstStyle/>
              <a:p>
                <a:r>
                  <a:rPr lang="en-US">
                    <a:noFill/>
                  </a:rPr>
                  <a:t> </a:t>
                </a:r>
              </a:p>
            </p:txBody>
          </p:sp>
        </mc:Fallback>
      </mc:AlternateContent>
    </p:spTree>
    <p:extLst>
      <p:ext uri="{BB962C8B-B14F-4D97-AF65-F5344CB8AC3E}">
        <p14:creationId xmlns:p14="http://schemas.microsoft.com/office/powerpoint/2010/main" val="214416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76400" y="1017007"/>
            <a:ext cx="6553200" cy="5383793"/>
            <a:chOff x="1676400" y="1017007"/>
            <a:chExt cx="6553200" cy="5383793"/>
          </a:xfrm>
        </p:grpSpPr>
        <p:grpSp>
          <p:nvGrpSpPr>
            <p:cNvPr id="21" name="Group 20"/>
            <p:cNvGrpSpPr/>
            <p:nvPr/>
          </p:nvGrpSpPr>
          <p:grpSpPr>
            <a:xfrm>
              <a:off x="1676400" y="1017007"/>
              <a:ext cx="6553200" cy="5383793"/>
              <a:chOff x="1600200" y="1371600"/>
              <a:chExt cx="6553200" cy="5383793"/>
            </a:xfrm>
          </p:grpSpPr>
          <p:grpSp>
            <p:nvGrpSpPr>
              <p:cNvPr id="14" name="Group 13"/>
              <p:cNvGrpSpPr/>
              <p:nvPr/>
            </p:nvGrpSpPr>
            <p:grpSpPr>
              <a:xfrm>
                <a:off x="1600200" y="1371600"/>
                <a:ext cx="6553200" cy="5383793"/>
                <a:chOff x="1600200" y="1371600"/>
                <a:chExt cx="6553200" cy="5383793"/>
              </a:xfrm>
            </p:grpSpPr>
            <p:grpSp>
              <p:nvGrpSpPr>
                <p:cNvPr id="10" name="Group 9"/>
                <p:cNvGrpSpPr/>
                <p:nvPr/>
              </p:nvGrpSpPr>
              <p:grpSpPr>
                <a:xfrm>
                  <a:off x="1600200" y="1371600"/>
                  <a:ext cx="6553200" cy="5383793"/>
                  <a:chOff x="1600200" y="1371600"/>
                  <a:chExt cx="6553200" cy="538379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553200" cy="538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3045443" y="4596548"/>
                    <a:ext cx="1239656" cy="975769"/>
                  </a:xfrm>
                  <a:custGeom>
                    <a:avLst/>
                    <a:gdLst>
                      <a:gd name="connsiteX0" fmla="*/ 0 w 1239656"/>
                      <a:gd name="connsiteY0" fmla="*/ 975769 h 975769"/>
                      <a:gd name="connsiteX1" fmla="*/ 276161 w 1239656"/>
                      <a:gd name="connsiteY1" fmla="*/ 699608 h 975769"/>
                      <a:gd name="connsiteX2" fmla="*/ 417310 w 1239656"/>
                      <a:gd name="connsiteY2" fmla="*/ 846894 h 975769"/>
                      <a:gd name="connsiteX3" fmla="*/ 687334 w 1239656"/>
                      <a:gd name="connsiteY3" fmla="*/ 564596 h 975769"/>
                      <a:gd name="connsiteX4" fmla="*/ 957358 w 1239656"/>
                      <a:gd name="connsiteY4" fmla="*/ 276161 h 975769"/>
                      <a:gd name="connsiteX5" fmla="*/ 1239656 w 1239656"/>
                      <a:gd name="connsiteY5" fmla="*/ 0 h 97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656" h="975769">
                        <a:moveTo>
                          <a:pt x="0" y="975769"/>
                        </a:moveTo>
                        <a:lnTo>
                          <a:pt x="276161" y="699608"/>
                        </a:lnTo>
                        <a:lnTo>
                          <a:pt x="417310" y="846894"/>
                        </a:lnTo>
                        <a:lnTo>
                          <a:pt x="687334" y="564596"/>
                        </a:lnTo>
                        <a:lnTo>
                          <a:pt x="957358" y="276161"/>
                        </a:lnTo>
                        <a:lnTo>
                          <a:pt x="1239656" y="0"/>
                        </a:lnTo>
                      </a:path>
                    </a:pathLst>
                  </a:cu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Freeform 4"/>
                  <p:cNvSpPr/>
                  <p:nvPr/>
                </p:nvSpPr>
                <p:spPr>
                  <a:xfrm>
                    <a:off x="3732777" y="4596548"/>
                    <a:ext cx="276161" cy="576869"/>
                  </a:xfrm>
                  <a:custGeom>
                    <a:avLst/>
                    <a:gdLst>
                      <a:gd name="connsiteX0" fmla="*/ 0 w 276161"/>
                      <a:gd name="connsiteY0" fmla="*/ 576869 h 576869"/>
                      <a:gd name="connsiteX1" fmla="*/ 276161 w 276161"/>
                      <a:gd name="connsiteY1" fmla="*/ 0 h 576869"/>
                    </a:gdLst>
                    <a:ahLst/>
                    <a:cxnLst>
                      <a:cxn ang="0">
                        <a:pos x="connsiteX0" y="connsiteY0"/>
                      </a:cxn>
                      <a:cxn ang="0">
                        <a:pos x="connsiteX1" y="connsiteY1"/>
                      </a:cxn>
                    </a:cxnLst>
                    <a:rect l="l" t="t" r="r" b="b"/>
                    <a:pathLst>
                      <a:path w="276161" h="576869">
                        <a:moveTo>
                          <a:pt x="0" y="576869"/>
                        </a:moveTo>
                        <a:lnTo>
                          <a:pt x="276161" y="0"/>
                        </a:lnTo>
                      </a:path>
                    </a:pathLst>
                  </a:cu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008938" y="4608821"/>
                    <a:ext cx="141149" cy="270025"/>
                  </a:xfrm>
                  <a:custGeom>
                    <a:avLst/>
                    <a:gdLst>
                      <a:gd name="connsiteX0" fmla="*/ 0 w 141149"/>
                      <a:gd name="connsiteY0" fmla="*/ 270025 h 270025"/>
                      <a:gd name="connsiteX1" fmla="*/ 0 w 141149"/>
                      <a:gd name="connsiteY1" fmla="*/ 270025 h 270025"/>
                      <a:gd name="connsiteX2" fmla="*/ 141149 w 141149"/>
                      <a:gd name="connsiteY2" fmla="*/ 0 h 270025"/>
                    </a:gdLst>
                    <a:ahLst/>
                    <a:cxnLst>
                      <a:cxn ang="0">
                        <a:pos x="connsiteX0" y="connsiteY0"/>
                      </a:cxn>
                      <a:cxn ang="0">
                        <a:pos x="connsiteX1" y="connsiteY1"/>
                      </a:cxn>
                      <a:cxn ang="0">
                        <a:pos x="connsiteX2" y="connsiteY2"/>
                      </a:cxn>
                    </a:cxnLst>
                    <a:rect l="l" t="t" r="r" b="b"/>
                    <a:pathLst>
                      <a:path w="141149" h="270025">
                        <a:moveTo>
                          <a:pt x="0" y="270025"/>
                        </a:moveTo>
                        <a:lnTo>
                          <a:pt x="0" y="270025"/>
                        </a:lnTo>
                        <a:lnTo>
                          <a:pt x="141149" y="0"/>
                        </a:lnTo>
                      </a:path>
                    </a:pathLst>
                  </a:cu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902760" y="3915350"/>
                    <a:ext cx="1656966" cy="1528092"/>
                  </a:xfrm>
                  <a:custGeom>
                    <a:avLst/>
                    <a:gdLst>
                      <a:gd name="connsiteX0" fmla="*/ 0 w 1656966"/>
                      <a:gd name="connsiteY0" fmla="*/ 1528092 h 1528092"/>
                      <a:gd name="connsiteX1" fmla="*/ 570733 w 1656966"/>
                      <a:gd name="connsiteY1" fmla="*/ 1251931 h 1528092"/>
                      <a:gd name="connsiteX2" fmla="*/ 564596 w 1656966"/>
                      <a:gd name="connsiteY2" fmla="*/ 975769 h 1528092"/>
                      <a:gd name="connsiteX3" fmla="*/ 840757 w 1656966"/>
                      <a:gd name="connsiteY3" fmla="*/ 834620 h 1528092"/>
                      <a:gd name="connsiteX4" fmla="*/ 834620 w 1656966"/>
                      <a:gd name="connsiteY4" fmla="*/ 693471 h 1528092"/>
                      <a:gd name="connsiteX5" fmla="*/ 1123055 w 1656966"/>
                      <a:gd name="connsiteY5" fmla="*/ 558459 h 1528092"/>
                      <a:gd name="connsiteX6" fmla="*/ 1116918 w 1656966"/>
                      <a:gd name="connsiteY6" fmla="*/ 417310 h 1528092"/>
                      <a:gd name="connsiteX7" fmla="*/ 1386942 w 1656966"/>
                      <a:gd name="connsiteY7" fmla="*/ 276161 h 1528092"/>
                      <a:gd name="connsiteX8" fmla="*/ 1386942 w 1656966"/>
                      <a:gd name="connsiteY8" fmla="*/ 122739 h 1528092"/>
                      <a:gd name="connsiteX9" fmla="*/ 1656966 w 1656966"/>
                      <a:gd name="connsiteY9" fmla="*/ 0 h 152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966" h="1528092">
                        <a:moveTo>
                          <a:pt x="0" y="1528092"/>
                        </a:moveTo>
                        <a:lnTo>
                          <a:pt x="570733" y="1251931"/>
                        </a:lnTo>
                        <a:lnTo>
                          <a:pt x="564596" y="975769"/>
                        </a:lnTo>
                        <a:lnTo>
                          <a:pt x="840757" y="834620"/>
                        </a:lnTo>
                        <a:lnTo>
                          <a:pt x="834620" y="693471"/>
                        </a:lnTo>
                        <a:lnTo>
                          <a:pt x="1123055" y="558459"/>
                        </a:lnTo>
                        <a:lnTo>
                          <a:pt x="1116918" y="417310"/>
                        </a:lnTo>
                        <a:lnTo>
                          <a:pt x="1386942" y="276161"/>
                        </a:lnTo>
                        <a:lnTo>
                          <a:pt x="1386942" y="122739"/>
                        </a:lnTo>
                        <a:lnTo>
                          <a:pt x="1656966" y="0"/>
                        </a:lnTo>
                      </a:path>
                    </a:pathLst>
                  </a:cu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a:stCxn id="4" idx="2"/>
                </p:cNvCxnSpPr>
                <p:nvPr/>
              </p:nvCxnSpPr>
              <p:spPr>
                <a:xfrm flipV="1">
                  <a:off x="3462753" y="4878846"/>
                  <a:ext cx="270024" cy="564596"/>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3597765" y="5161144"/>
                <a:ext cx="135012"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70857" y="4878846"/>
                <a:ext cx="138081"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0087" y="4608821"/>
                <a:ext cx="135012"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3" name="Freeform 2"/>
            <p:cNvSpPr/>
            <p:nvPr/>
          </p:nvSpPr>
          <p:spPr>
            <a:xfrm>
              <a:off x="3262313" y="4666059"/>
              <a:ext cx="276225" cy="285750"/>
            </a:xfrm>
            <a:custGeom>
              <a:avLst/>
              <a:gdLst>
                <a:gd name="connsiteX0" fmla="*/ 0 w 276225"/>
                <a:gd name="connsiteY0" fmla="*/ 285750 h 285750"/>
                <a:gd name="connsiteX1" fmla="*/ 3571 w 276225"/>
                <a:gd name="connsiteY1" fmla="*/ 135732 h 285750"/>
                <a:gd name="connsiteX2" fmla="*/ 276225 w 276225"/>
                <a:gd name="connsiteY2" fmla="*/ 0 h 285750"/>
                <a:gd name="connsiteX3" fmla="*/ 276225 w 276225"/>
                <a:gd name="connsiteY3" fmla="*/ 0 h 285750"/>
                <a:gd name="connsiteX4" fmla="*/ 276225 w 276225"/>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285750">
                  <a:moveTo>
                    <a:pt x="0" y="285750"/>
                  </a:moveTo>
                  <a:cubicBezTo>
                    <a:pt x="1190" y="235744"/>
                    <a:pt x="2381" y="185738"/>
                    <a:pt x="3571" y="135732"/>
                  </a:cubicBezTo>
                  <a:lnTo>
                    <a:pt x="276225" y="0"/>
                  </a:lnTo>
                  <a:lnTo>
                    <a:pt x="276225" y="0"/>
                  </a:lnTo>
                  <a:lnTo>
                    <a:pt x="276225" y="0"/>
                  </a:ln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le 1"/>
          <p:cNvSpPr>
            <a:spLocks noGrp="1"/>
          </p:cNvSpPr>
          <p:nvPr>
            <p:ph type="title"/>
          </p:nvPr>
        </p:nvSpPr>
        <p:spPr>
          <a:xfrm>
            <a:off x="457200" y="152400"/>
            <a:ext cx="8229600" cy="1143000"/>
          </a:xfrm>
        </p:spPr>
        <p:txBody>
          <a:bodyPr/>
          <a:lstStyle/>
          <a:p>
            <a:r>
              <a:rPr lang="en-US" dirty="0" smtClean="0"/>
              <a:t>Clusters in </a:t>
            </a:r>
            <a:r>
              <a:rPr lang="en-US" dirty="0"/>
              <a:t>M</a:t>
            </a:r>
            <a:r>
              <a:rPr lang="en-US" dirty="0" smtClean="0"/>
              <a:t>irrors </a:t>
            </a:r>
            <a:endParaRPr lang="en-US" dirty="0"/>
          </a:p>
        </p:txBody>
      </p:sp>
      <p:sp>
        <p:nvSpPr>
          <p:cNvPr id="11" name="TextBox 10"/>
          <p:cNvSpPr txBox="1"/>
          <p:nvPr/>
        </p:nvSpPr>
        <p:spPr>
          <a:xfrm>
            <a:off x="3615152" y="3919478"/>
            <a:ext cx="5528848" cy="2862322"/>
          </a:xfrm>
          <a:prstGeom prst="rect">
            <a:avLst/>
          </a:prstGeom>
          <a:noFill/>
        </p:spPr>
        <p:txBody>
          <a:bodyPr wrap="square" rtlCol="0">
            <a:spAutoFit/>
          </a:bodyPr>
          <a:lstStyle/>
          <a:p>
            <a:pPr algn="r"/>
            <a:r>
              <a:rPr lang="en-US" dirty="0" smtClean="0"/>
              <a:t>The s-process is next to </a:t>
            </a:r>
          </a:p>
          <a:p>
            <a:pPr algn="r"/>
            <a:r>
              <a:rPr lang="en-US" dirty="0" smtClean="0"/>
              <a:t>the r-process the dominant </a:t>
            </a:r>
          </a:p>
          <a:p>
            <a:pPr algn="r"/>
            <a:r>
              <a:rPr lang="en-US" dirty="0" smtClean="0"/>
              <a:t>source for the origin of elements </a:t>
            </a:r>
          </a:p>
          <a:p>
            <a:pPr algn="r"/>
            <a:r>
              <a:rPr lang="en-US" dirty="0" smtClean="0"/>
              <a:t>above iron. The neutrons are originated </a:t>
            </a:r>
          </a:p>
          <a:p>
            <a:pPr algn="r"/>
            <a:r>
              <a:rPr lang="en-US" dirty="0" smtClean="0"/>
              <a:t>by (</a:t>
            </a:r>
            <a:r>
              <a:rPr lang="en-US" dirty="0" smtClean="0">
                <a:sym typeface="Symbol"/>
              </a:rPr>
              <a:t>,n) reactions on </a:t>
            </a:r>
            <a:r>
              <a:rPr lang="en-US" dirty="0" err="1" smtClean="0">
                <a:sym typeface="Symbol"/>
              </a:rPr>
              <a:t>T</a:t>
            </a:r>
            <a:r>
              <a:rPr lang="en-US" baseline="-25000" dirty="0" err="1" smtClean="0">
                <a:sym typeface="Symbol"/>
              </a:rPr>
              <a:t>z</a:t>
            </a:r>
            <a:r>
              <a:rPr lang="en-US" dirty="0" smtClean="0">
                <a:sym typeface="Symbol"/>
              </a:rPr>
              <a:t>=+1 even-even nuclei, </a:t>
            </a:r>
          </a:p>
          <a:p>
            <a:pPr algn="r"/>
            <a:r>
              <a:rPr lang="en-US" dirty="0" smtClean="0">
                <a:sym typeface="Symbol"/>
              </a:rPr>
              <a:t>suppressed </a:t>
            </a:r>
            <a:r>
              <a:rPr lang="en-US" dirty="0">
                <a:sym typeface="Symbol"/>
              </a:rPr>
              <a:t>by competing (,</a:t>
            </a:r>
            <a:r>
              <a:rPr lang="en-US" dirty="0" smtClean="0">
                <a:latin typeface="Times New Roman" panose="02020603050405020304" pitchFamily="18" charset="0"/>
                <a:cs typeface="Times New Roman" panose="02020603050405020304" pitchFamily="18" charset="0"/>
                <a:sym typeface="Symbol"/>
              </a:rPr>
              <a:t>γ</a:t>
            </a:r>
            <a:r>
              <a:rPr lang="en-US" dirty="0" smtClean="0">
                <a:sym typeface="Symbol"/>
              </a:rPr>
              <a:t>)</a:t>
            </a:r>
            <a:r>
              <a:rPr lang="en-US" baseline="30000" dirty="0">
                <a:sym typeface="Symbol"/>
              </a:rPr>
              <a:t> </a:t>
            </a:r>
            <a:r>
              <a:rPr lang="en-US" dirty="0" smtClean="0">
                <a:sym typeface="Symbol"/>
              </a:rPr>
              <a:t>radiative capture:</a:t>
            </a:r>
          </a:p>
          <a:p>
            <a:pPr algn="r"/>
            <a:r>
              <a:rPr lang="en-US" baseline="30000" dirty="0" smtClean="0">
                <a:sym typeface="Symbol"/>
              </a:rPr>
              <a:t>14</a:t>
            </a:r>
            <a:r>
              <a:rPr lang="en-US" dirty="0">
                <a:sym typeface="Symbol"/>
              </a:rPr>
              <a:t>C</a:t>
            </a:r>
            <a:r>
              <a:rPr lang="en-US" dirty="0" smtClean="0">
                <a:sym typeface="Symbol"/>
              </a:rPr>
              <a:t>(</a:t>
            </a:r>
            <a:r>
              <a:rPr lang="el-GR" dirty="0">
                <a:sym typeface="Symbol"/>
              </a:rPr>
              <a:t>α</a:t>
            </a:r>
            <a:r>
              <a:rPr lang="en-US" dirty="0">
                <a:sym typeface="Symbol"/>
              </a:rPr>
              <a:t>,</a:t>
            </a:r>
            <a:r>
              <a:rPr lang="el-GR" dirty="0">
                <a:latin typeface="Times New Roman" panose="02020603050405020304" pitchFamily="18" charset="0"/>
                <a:cs typeface="Times New Roman" panose="02020603050405020304" pitchFamily="18" charset="0"/>
                <a:sym typeface="Symbol"/>
              </a:rPr>
              <a:t>γ</a:t>
            </a:r>
            <a:r>
              <a:rPr lang="en-US" dirty="0" smtClean="0">
                <a:latin typeface="Times New Roman" panose="02020603050405020304" pitchFamily="18" charset="0"/>
                <a:cs typeface="Times New Roman" panose="02020603050405020304" pitchFamily="18" charset="0"/>
                <a:sym typeface="Symbol"/>
              </a:rPr>
              <a:t>)</a:t>
            </a:r>
            <a:r>
              <a:rPr lang="en-US" baseline="30000" dirty="0" smtClean="0">
                <a:sym typeface="Symbol"/>
              </a:rPr>
              <a:t>18</a:t>
            </a:r>
            <a:r>
              <a:rPr lang="en-US" dirty="0" smtClean="0">
                <a:sym typeface="Symbol"/>
              </a:rPr>
              <a:t>O, </a:t>
            </a:r>
            <a:r>
              <a:rPr lang="en-US" baseline="30000" dirty="0">
                <a:sym typeface="Symbol"/>
              </a:rPr>
              <a:t>14</a:t>
            </a:r>
            <a:r>
              <a:rPr lang="en-US" dirty="0">
                <a:sym typeface="Symbol"/>
              </a:rPr>
              <a:t>C(</a:t>
            </a:r>
            <a:r>
              <a:rPr lang="el-GR" dirty="0">
                <a:sym typeface="Symbol"/>
              </a:rPr>
              <a:t>α</a:t>
            </a:r>
            <a:r>
              <a:rPr lang="en-US" dirty="0" smtClean="0">
                <a:sym typeface="Symbol"/>
              </a:rPr>
              <a:t>,</a:t>
            </a:r>
            <a:r>
              <a:rPr lang="en-US" dirty="0" smtClean="0">
                <a:latin typeface="Times New Roman" panose="02020603050405020304" pitchFamily="18" charset="0"/>
                <a:cs typeface="Times New Roman" panose="02020603050405020304" pitchFamily="18" charset="0"/>
                <a:sym typeface="Symbol"/>
              </a:rPr>
              <a:t>n)</a:t>
            </a:r>
            <a:r>
              <a:rPr lang="en-US" baseline="30000" dirty="0" smtClean="0">
                <a:sym typeface="Symbol"/>
              </a:rPr>
              <a:t>17</a:t>
            </a:r>
            <a:r>
              <a:rPr lang="en-US" dirty="0" smtClean="0">
                <a:sym typeface="Symbol"/>
              </a:rPr>
              <a:t>O (compound </a:t>
            </a:r>
            <a:r>
              <a:rPr lang="en-US" baseline="30000" dirty="0" smtClean="0">
                <a:sym typeface="Symbol"/>
              </a:rPr>
              <a:t>18</a:t>
            </a:r>
            <a:r>
              <a:rPr lang="en-US" dirty="0" smtClean="0">
                <a:sym typeface="Symbol"/>
              </a:rPr>
              <a:t>O)</a:t>
            </a:r>
          </a:p>
          <a:p>
            <a:pPr algn="r"/>
            <a:r>
              <a:rPr lang="en-US" baseline="30000" dirty="0" smtClean="0">
                <a:sym typeface="Symbol"/>
              </a:rPr>
              <a:t>18</a:t>
            </a:r>
            <a:r>
              <a:rPr lang="en-US" dirty="0" smtClean="0">
                <a:sym typeface="Symbol"/>
              </a:rPr>
              <a:t>O(</a:t>
            </a:r>
            <a:r>
              <a:rPr lang="el-GR" dirty="0" smtClean="0">
                <a:sym typeface="Symbol"/>
              </a:rPr>
              <a:t>α</a:t>
            </a:r>
            <a:r>
              <a:rPr lang="en-US" dirty="0" smtClean="0">
                <a:sym typeface="Symbol"/>
              </a:rPr>
              <a:t>,</a:t>
            </a:r>
            <a:r>
              <a:rPr lang="el-GR" dirty="0" smtClean="0">
                <a:latin typeface="Times New Roman" panose="02020603050405020304" pitchFamily="18" charset="0"/>
                <a:cs typeface="Times New Roman" panose="02020603050405020304" pitchFamily="18" charset="0"/>
                <a:sym typeface="Symbol"/>
              </a:rPr>
              <a:t>γ</a:t>
            </a:r>
            <a:r>
              <a:rPr lang="en-US" dirty="0" smtClean="0">
                <a:latin typeface="Times New Roman" panose="02020603050405020304" pitchFamily="18" charset="0"/>
                <a:cs typeface="Times New Roman" panose="02020603050405020304" pitchFamily="18" charset="0"/>
                <a:sym typeface="Symbol"/>
              </a:rPr>
              <a:t>)</a:t>
            </a:r>
            <a:r>
              <a:rPr lang="en-US" baseline="30000" dirty="0">
                <a:sym typeface="Symbol"/>
              </a:rPr>
              <a:t> </a:t>
            </a:r>
            <a:r>
              <a:rPr lang="en-US" baseline="30000" dirty="0" smtClean="0">
                <a:sym typeface="Symbol"/>
              </a:rPr>
              <a:t>22</a:t>
            </a:r>
            <a:r>
              <a:rPr lang="en-US" dirty="0" smtClean="0">
                <a:sym typeface="Symbol"/>
              </a:rPr>
              <a:t>Ne,</a:t>
            </a:r>
            <a:r>
              <a:rPr lang="en-US" baseline="30000" dirty="0" smtClean="0">
                <a:sym typeface="Symbol"/>
              </a:rPr>
              <a:t> </a:t>
            </a:r>
            <a:r>
              <a:rPr lang="en-US" baseline="30000" dirty="0">
                <a:sym typeface="Symbol"/>
              </a:rPr>
              <a:t>18</a:t>
            </a:r>
            <a:r>
              <a:rPr lang="en-US" dirty="0">
                <a:sym typeface="Symbol"/>
              </a:rPr>
              <a:t>O(</a:t>
            </a:r>
            <a:r>
              <a:rPr lang="en-US" dirty="0" smtClean="0">
                <a:sym typeface="Symbol"/>
              </a:rPr>
              <a:t>,n)</a:t>
            </a:r>
            <a:r>
              <a:rPr lang="en-US" baseline="30000" dirty="0" smtClean="0">
                <a:sym typeface="Symbol"/>
              </a:rPr>
              <a:t>21</a:t>
            </a:r>
            <a:r>
              <a:rPr lang="en-US" dirty="0" smtClean="0">
                <a:sym typeface="Symbol"/>
              </a:rPr>
              <a:t>Ne </a:t>
            </a:r>
            <a:r>
              <a:rPr lang="en-US" dirty="0">
                <a:sym typeface="Symbol"/>
              </a:rPr>
              <a:t>(compound </a:t>
            </a:r>
            <a:r>
              <a:rPr lang="en-US" baseline="30000" dirty="0" smtClean="0">
                <a:sym typeface="Symbol"/>
              </a:rPr>
              <a:t>22</a:t>
            </a:r>
            <a:r>
              <a:rPr lang="en-US" dirty="0" smtClean="0">
                <a:sym typeface="Symbol"/>
              </a:rPr>
              <a:t>Ne)</a:t>
            </a:r>
          </a:p>
          <a:p>
            <a:pPr algn="r"/>
            <a:r>
              <a:rPr lang="en-US" baseline="30000" dirty="0">
                <a:sym typeface="Symbol"/>
              </a:rPr>
              <a:t>22</a:t>
            </a:r>
            <a:r>
              <a:rPr lang="en-US" dirty="0">
                <a:sym typeface="Symbol"/>
              </a:rPr>
              <a:t>Ne(</a:t>
            </a:r>
            <a:r>
              <a:rPr lang="en-US" dirty="0" smtClean="0">
                <a:sym typeface="Symbol"/>
              </a:rPr>
              <a:t>,</a:t>
            </a:r>
            <a:r>
              <a:rPr lang="en-US" dirty="0" smtClean="0">
                <a:latin typeface="Times New Roman" panose="02020603050405020304" pitchFamily="18" charset="0"/>
                <a:cs typeface="Times New Roman" panose="02020603050405020304" pitchFamily="18" charset="0"/>
                <a:sym typeface="Symbol"/>
              </a:rPr>
              <a:t>γ</a:t>
            </a:r>
            <a:r>
              <a:rPr lang="en-US" dirty="0" smtClean="0">
                <a:sym typeface="Symbol"/>
              </a:rPr>
              <a:t>)</a:t>
            </a:r>
            <a:r>
              <a:rPr lang="en-US" baseline="30000" dirty="0" smtClean="0">
                <a:sym typeface="Symbol"/>
              </a:rPr>
              <a:t>26</a:t>
            </a:r>
            <a:r>
              <a:rPr lang="en-US" dirty="0" smtClean="0">
                <a:sym typeface="Symbol"/>
              </a:rPr>
              <a:t>Mg, </a:t>
            </a:r>
            <a:r>
              <a:rPr lang="en-US" baseline="30000" dirty="0" smtClean="0">
                <a:sym typeface="Symbol"/>
              </a:rPr>
              <a:t>22</a:t>
            </a:r>
            <a:r>
              <a:rPr lang="en-US" dirty="0" smtClean="0">
                <a:sym typeface="Symbol"/>
              </a:rPr>
              <a:t>Ne(</a:t>
            </a:r>
            <a:r>
              <a:rPr lang="en-US" dirty="0">
                <a:sym typeface="Symbol"/>
              </a:rPr>
              <a:t>,</a:t>
            </a:r>
            <a:r>
              <a:rPr lang="en-US" dirty="0" smtClean="0">
                <a:sym typeface="Symbol"/>
              </a:rPr>
              <a:t>n)</a:t>
            </a:r>
            <a:r>
              <a:rPr lang="en-US" baseline="30000" dirty="0" smtClean="0">
                <a:sym typeface="Symbol"/>
              </a:rPr>
              <a:t>25</a:t>
            </a:r>
            <a:r>
              <a:rPr lang="en-US" dirty="0" smtClean="0">
                <a:sym typeface="Symbol"/>
              </a:rPr>
              <a:t>Mg </a:t>
            </a:r>
            <a:r>
              <a:rPr lang="en-US" dirty="0">
                <a:sym typeface="Symbol"/>
              </a:rPr>
              <a:t>(compound </a:t>
            </a:r>
            <a:r>
              <a:rPr lang="en-US" baseline="30000" dirty="0" smtClean="0">
                <a:sym typeface="Symbol"/>
              </a:rPr>
              <a:t>26</a:t>
            </a:r>
            <a:r>
              <a:rPr lang="en-US" dirty="0" smtClean="0">
                <a:sym typeface="Symbol"/>
              </a:rPr>
              <a:t>Mg)</a:t>
            </a:r>
          </a:p>
          <a:p>
            <a:pPr algn="r"/>
            <a:r>
              <a:rPr lang="en-US" baseline="30000" dirty="0">
                <a:sym typeface="Symbol"/>
              </a:rPr>
              <a:t>26</a:t>
            </a:r>
            <a:r>
              <a:rPr lang="en-US" dirty="0">
                <a:sym typeface="Symbol"/>
              </a:rPr>
              <a:t>Mg(</a:t>
            </a:r>
            <a:r>
              <a:rPr lang="en-US" dirty="0" smtClean="0">
                <a:sym typeface="Symbol"/>
              </a:rPr>
              <a:t>,</a:t>
            </a:r>
            <a:r>
              <a:rPr lang="en-US" dirty="0" smtClean="0">
                <a:latin typeface="Times New Roman" panose="02020603050405020304" pitchFamily="18" charset="0"/>
                <a:cs typeface="Times New Roman" panose="02020603050405020304" pitchFamily="18" charset="0"/>
                <a:sym typeface="Symbol"/>
              </a:rPr>
              <a:t>γ</a:t>
            </a:r>
            <a:r>
              <a:rPr lang="en-US" dirty="0" smtClean="0">
                <a:sym typeface="Symbol"/>
              </a:rPr>
              <a:t>)</a:t>
            </a:r>
            <a:r>
              <a:rPr lang="en-US" baseline="30000" dirty="0" smtClean="0">
                <a:sym typeface="Symbol"/>
              </a:rPr>
              <a:t>30</a:t>
            </a:r>
            <a:r>
              <a:rPr lang="en-US" dirty="0" smtClean="0">
                <a:sym typeface="Symbol"/>
              </a:rPr>
              <a:t>Si , </a:t>
            </a:r>
            <a:r>
              <a:rPr lang="en-US" baseline="30000" dirty="0" smtClean="0">
                <a:sym typeface="Symbol"/>
              </a:rPr>
              <a:t>26</a:t>
            </a:r>
            <a:r>
              <a:rPr lang="en-US" dirty="0" smtClean="0">
                <a:sym typeface="Symbol"/>
              </a:rPr>
              <a:t>Mg(</a:t>
            </a:r>
            <a:r>
              <a:rPr lang="en-US" dirty="0">
                <a:sym typeface="Symbol"/>
              </a:rPr>
              <a:t>,</a:t>
            </a:r>
            <a:r>
              <a:rPr lang="en-US" dirty="0" smtClean="0">
                <a:sym typeface="Symbol"/>
              </a:rPr>
              <a:t>n)</a:t>
            </a:r>
            <a:r>
              <a:rPr lang="en-US" baseline="30000" dirty="0" smtClean="0">
                <a:sym typeface="Symbol"/>
              </a:rPr>
              <a:t>29</a:t>
            </a:r>
            <a:r>
              <a:rPr lang="en-US" dirty="0" smtClean="0">
                <a:sym typeface="Symbol"/>
              </a:rPr>
              <a:t>Si </a:t>
            </a:r>
            <a:r>
              <a:rPr lang="en-US" dirty="0">
                <a:sym typeface="Symbol"/>
              </a:rPr>
              <a:t>(compound </a:t>
            </a:r>
            <a:r>
              <a:rPr lang="en-US" baseline="30000" dirty="0" smtClean="0">
                <a:sym typeface="Symbol"/>
              </a:rPr>
              <a:t>30</a:t>
            </a:r>
            <a:r>
              <a:rPr lang="en-US" dirty="0" smtClean="0">
                <a:sym typeface="Symbol"/>
              </a:rPr>
              <a:t>Si) </a:t>
            </a:r>
            <a:r>
              <a:rPr lang="en-US" dirty="0" err="1" smtClean="0">
                <a:sym typeface="Symbol"/>
              </a:rPr>
              <a:t>etc</a:t>
            </a:r>
            <a:endParaRPr lang="en-US" dirty="0" smtClean="0">
              <a:sym typeface="Symbol"/>
            </a:endParaRPr>
          </a:p>
        </p:txBody>
      </p:sp>
      <p:sp>
        <p:nvSpPr>
          <p:cNvPr id="8" name="TextBox 7"/>
          <p:cNvSpPr txBox="1"/>
          <p:nvPr/>
        </p:nvSpPr>
        <p:spPr>
          <a:xfrm>
            <a:off x="117274" y="1295400"/>
            <a:ext cx="5410200" cy="4216539"/>
          </a:xfrm>
          <a:prstGeom prst="rect">
            <a:avLst/>
          </a:prstGeom>
          <a:noFill/>
        </p:spPr>
        <p:txBody>
          <a:bodyPr wrap="square" rtlCol="0">
            <a:spAutoFit/>
          </a:bodyPr>
          <a:lstStyle/>
          <a:p>
            <a:r>
              <a:rPr lang="en-US" dirty="0" smtClean="0"/>
              <a:t>The </a:t>
            </a:r>
            <a:r>
              <a:rPr lang="en-US" dirty="0" smtClean="0">
                <a:sym typeface="Symbol"/>
              </a:rPr>
              <a:t>p process facilitates the fast processing of light </a:t>
            </a:r>
            <a:r>
              <a:rPr lang="en-US" baseline="30000" dirty="0" smtClean="0">
                <a:sym typeface="Symbol"/>
              </a:rPr>
              <a:t>4</a:t>
            </a:r>
            <a:r>
              <a:rPr lang="en-US" dirty="0" smtClean="0">
                <a:sym typeface="Symbol"/>
              </a:rPr>
              <a:t>He and CNO material towards the Ca-</a:t>
            </a:r>
            <a:r>
              <a:rPr lang="en-US" dirty="0" err="1" smtClean="0">
                <a:sym typeface="Symbol"/>
              </a:rPr>
              <a:t>Ti</a:t>
            </a:r>
            <a:r>
              <a:rPr lang="en-US" dirty="0" smtClean="0">
                <a:sym typeface="Symbol"/>
              </a:rPr>
              <a:t> mass range </a:t>
            </a:r>
          </a:p>
          <a:p>
            <a:r>
              <a:rPr lang="en-US" dirty="0" smtClean="0">
                <a:sym typeface="Symbol"/>
              </a:rPr>
              <a:t>via reactions such as triple--process followed by </a:t>
            </a:r>
          </a:p>
          <a:p>
            <a:r>
              <a:rPr lang="en-US" dirty="0" smtClean="0">
                <a:sym typeface="Symbol"/>
              </a:rPr>
              <a:t>(,p) reactions on </a:t>
            </a:r>
            <a:r>
              <a:rPr lang="en-US" dirty="0" err="1" smtClean="0">
                <a:sym typeface="Symbol"/>
              </a:rPr>
              <a:t>T</a:t>
            </a:r>
            <a:r>
              <a:rPr lang="en-US" baseline="-25000" dirty="0" err="1" smtClean="0">
                <a:sym typeface="Symbol"/>
              </a:rPr>
              <a:t>z</a:t>
            </a:r>
            <a:r>
              <a:rPr lang="en-US" dirty="0" smtClean="0">
                <a:sym typeface="Symbol"/>
              </a:rPr>
              <a:t>=-1 even-even nuclei:</a:t>
            </a:r>
          </a:p>
          <a:p>
            <a:r>
              <a:rPr lang="en-US" baseline="30000" dirty="0" smtClean="0">
                <a:sym typeface="Symbol"/>
              </a:rPr>
              <a:t>14</a:t>
            </a:r>
            <a:r>
              <a:rPr lang="en-US" dirty="0" smtClean="0">
                <a:sym typeface="Symbol"/>
              </a:rPr>
              <a:t>O(,p)</a:t>
            </a:r>
            <a:r>
              <a:rPr lang="en-US" baseline="30000" dirty="0" smtClean="0">
                <a:sym typeface="Symbol"/>
              </a:rPr>
              <a:t>17</a:t>
            </a:r>
            <a:r>
              <a:rPr lang="en-US" dirty="0" smtClean="0">
                <a:sym typeface="Symbol"/>
              </a:rPr>
              <a:t>F (compound </a:t>
            </a:r>
            <a:r>
              <a:rPr lang="en-US" baseline="30000" dirty="0" smtClean="0">
                <a:sym typeface="Symbol"/>
              </a:rPr>
              <a:t>18</a:t>
            </a:r>
            <a:r>
              <a:rPr lang="en-US" dirty="0" smtClean="0">
                <a:sym typeface="Symbol"/>
              </a:rPr>
              <a:t>Ne)</a:t>
            </a:r>
          </a:p>
          <a:p>
            <a:r>
              <a:rPr lang="en-US" baseline="30000" dirty="0" smtClean="0">
                <a:sym typeface="Symbol"/>
              </a:rPr>
              <a:t>18</a:t>
            </a:r>
            <a:r>
              <a:rPr lang="en-US" dirty="0" smtClean="0">
                <a:sym typeface="Symbol"/>
              </a:rPr>
              <a:t>Ne(</a:t>
            </a:r>
            <a:r>
              <a:rPr lang="en-US" dirty="0">
                <a:sym typeface="Symbol"/>
              </a:rPr>
              <a:t>,</a:t>
            </a:r>
            <a:r>
              <a:rPr lang="en-US" dirty="0" smtClean="0">
                <a:sym typeface="Symbol"/>
              </a:rPr>
              <a:t>p)</a:t>
            </a:r>
            <a:r>
              <a:rPr lang="en-US" baseline="30000" dirty="0" smtClean="0">
                <a:sym typeface="Symbol"/>
              </a:rPr>
              <a:t>21</a:t>
            </a:r>
            <a:r>
              <a:rPr lang="en-US" dirty="0" smtClean="0">
                <a:sym typeface="Symbol"/>
              </a:rPr>
              <a:t>Na (compound </a:t>
            </a:r>
            <a:r>
              <a:rPr lang="en-US" baseline="30000" dirty="0" smtClean="0">
                <a:sym typeface="Symbol"/>
              </a:rPr>
              <a:t>22</a:t>
            </a:r>
            <a:r>
              <a:rPr lang="en-US" dirty="0" smtClean="0">
                <a:sym typeface="Symbol"/>
              </a:rPr>
              <a:t>Mg)</a:t>
            </a:r>
          </a:p>
          <a:p>
            <a:r>
              <a:rPr lang="en-US" baseline="30000" dirty="0" smtClean="0">
                <a:sym typeface="Symbol"/>
              </a:rPr>
              <a:t>22</a:t>
            </a:r>
            <a:r>
              <a:rPr lang="en-US" dirty="0" smtClean="0">
                <a:sym typeface="Symbol"/>
              </a:rPr>
              <a:t>Mg(</a:t>
            </a:r>
            <a:r>
              <a:rPr lang="en-US" dirty="0">
                <a:sym typeface="Symbol"/>
              </a:rPr>
              <a:t>,</a:t>
            </a:r>
            <a:r>
              <a:rPr lang="en-US" dirty="0" smtClean="0">
                <a:sym typeface="Symbol"/>
              </a:rPr>
              <a:t>p)</a:t>
            </a:r>
            <a:r>
              <a:rPr lang="en-US" baseline="30000" dirty="0" smtClean="0">
                <a:sym typeface="Symbol"/>
              </a:rPr>
              <a:t>25</a:t>
            </a:r>
            <a:r>
              <a:rPr lang="en-US" dirty="0" smtClean="0">
                <a:sym typeface="Symbol"/>
              </a:rPr>
              <a:t>Al </a:t>
            </a:r>
            <a:r>
              <a:rPr lang="en-US" dirty="0">
                <a:sym typeface="Symbol"/>
              </a:rPr>
              <a:t>(compound </a:t>
            </a:r>
            <a:r>
              <a:rPr lang="en-US" baseline="30000" dirty="0" smtClean="0">
                <a:sym typeface="Symbol"/>
              </a:rPr>
              <a:t>26</a:t>
            </a:r>
            <a:r>
              <a:rPr lang="en-US" dirty="0" smtClean="0">
                <a:sym typeface="Symbol"/>
              </a:rPr>
              <a:t>Si)</a:t>
            </a:r>
          </a:p>
          <a:p>
            <a:r>
              <a:rPr lang="en-US" baseline="30000" dirty="0" smtClean="0">
                <a:sym typeface="Symbol"/>
              </a:rPr>
              <a:t>26</a:t>
            </a:r>
            <a:r>
              <a:rPr lang="en-US" dirty="0" smtClean="0">
                <a:sym typeface="Symbol"/>
              </a:rPr>
              <a:t>Si(</a:t>
            </a:r>
            <a:r>
              <a:rPr lang="en-US" dirty="0">
                <a:sym typeface="Symbol"/>
              </a:rPr>
              <a:t>,</a:t>
            </a:r>
            <a:r>
              <a:rPr lang="en-US" dirty="0" smtClean="0">
                <a:sym typeface="Symbol"/>
              </a:rPr>
              <a:t>p)</a:t>
            </a:r>
            <a:r>
              <a:rPr lang="en-US" baseline="30000" dirty="0" smtClean="0">
                <a:sym typeface="Symbol"/>
              </a:rPr>
              <a:t>29</a:t>
            </a:r>
            <a:r>
              <a:rPr lang="en-US" dirty="0" smtClean="0">
                <a:sym typeface="Symbol"/>
              </a:rPr>
              <a:t>P </a:t>
            </a:r>
            <a:r>
              <a:rPr lang="en-US" dirty="0">
                <a:sym typeface="Symbol"/>
              </a:rPr>
              <a:t>(compound </a:t>
            </a:r>
            <a:r>
              <a:rPr lang="en-US" baseline="30000" dirty="0" smtClean="0">
                <a:sym typeface="Symbol"/>
              </a:rPr>
              <a:t>30</a:t>
            </a:r>
            <a:r>
              <a:rPr lang="en-US" dirty="0">
                <a:sym typeface="Symbol"/>
              </a:rPr>
              <a:t>S</a:t>
            </a:r>
            <a:r>
              <a:rPr lang="en-US" dirty="0" smtClean="0">
                <a:sym typeface="Symbol"/>
              </a:rPr>
              <a:t>)</a:t>
            </a:r>
          </a:p>
          <a:p>
            <a:r>
              <a:rPr lang="en-US" baseline="30000" dirty="0" smtClean="0">
                <a:sym typeface="Symbol"/>
              </a:rPr>
              <a:t>30</a:t>
            </a:r>
            <a:r>
              <a:rPr lang="en-US" dirty="0">
                <a:sym typeface="Symbol"/>
              </a:rPr>
              <a:t>S</a:t>
            </a:r>
            <a:r>
              <a:rPr lang="en-US" dirty="0" smtClean="0">
                <a:sym typeface="Symbol"/>
              </a:rPr>
              <a:t>(</a:t>
            </a:r>
            <a:r>
              <a:rPr lang="en-US" dirty="0">
                <a:sym typeface="Symbol"/>
              </a:rPr>
              <a:t>,</a:t>
            </a:r>
            <a:r>
              <a:rPr lang="en-US" dirty="0" smtClean="0">
                <a:sym typeface="Symbol"/>
              </a:rPr>
              <a:t>p)</a:t>
            </a:r>
            <a:r>
              <a:rPr lang="en-US" baseline="30000" dirty="0" smtClean="0">
                <a:sym typeface="Symbol"/>
              </a:rPr>
              <a:t>33</a:t>
            </a:r>
            <a:r>
              <a:rPr lang="en-US" dirty="0" smtClean="0">
                <a:sym typeface="Symbol"/>
              </a:rPr>
              <a:t>Cl </a:t>
            </a:r>
            <a:r>
              <a:rPr lang="en-US" dirty="0">
                <a:sym typeface="Symbol"/>
              </a:rPr>
              <a:t>(compound </a:t>
            </a:r>
            <a:r>
              <a:rPr lang="en-US" baseline="30000" dirty="0" smtClean="0">
                <a:sym typeface="Symbol"/>
              </a:rPr>
              <a:t>34</a:t>
            </a:r>
            <a:r>
              <a:rPr lang="en-US" dirty="0" smtClean="0">
                <a:sym typeface="Symbol"/>
              </a:rPr>
              <a:t>Ar)</a:t>
            </a:r>
          </a:p>
          <a:p>
            <a:r>
              <a:rPr lang="en-US" baseline="30000" dirty="0" smtClean="0">
                <a:sym typeface="Symbol"/>
              </a:rPr>
              <a:t>34</a:t>
            </a:r>
            <a:r>
              <a:rPr lang="en-US" dirty="0" smtClean="0">
                <a:sym typeface="Symbol"/>
              </a:rPr>
              <a:t>Ar(</a:t>
            </a:r>
            <a:r>
              <a:rPr lang="en-US" dirty="0">
                <a:sym typeface="Symbol"/>
              </a:rPr>
              <a:t>,</a:t>
            </a:r>
            <a:r>
              <a:rPr lang="en-US" dirty="0" smtClean="0">
                <a:sym typeface="Symbol"/>
              </a:rPr>
              <a:t>p)</a:t>
            </a:r>
            <a:r>
              <a:rPr lang="en-US" baseline="30000" dirty="0" smtClean="0">
                <a:sym typeface="Symbol"/>
              </a:rPr>
              <a:t>37</a:t>
            </a:r>
            <a:r>
              <a:rPr lang="en-US" dirty="0">
                <a:sym typeface="Symbol"/>
              </a:rPr>
              <a:t>K</a:t>
            </a:r>
            <a:r>
              <a:rPr lang="en-US" dirty="0" smtClean="0">
                <a:sym typeface="Symbol"/>
              </a:rPr>
              <a:t> </a:t>
            </a:r>
            <a:r>
              <a:rPr lang="en-US" dirty="0">
                <a:sym typeface="Symbol"/>
              </a:rPr>
              <a:t>(compound </a:t>
            </a:r>
            <a:r>
              <a:rPr lang="en-US" baseline="30000" dirty="0" smtClean="0">
                <a:sym typeface="Symbol"/>
              </a:rPr>
              <a:t>38</a:t>
            </a:r>
            <a:r>
              <a:rPr lang="en-US" dirty="0" smtClean="0">
                <a:sym typeface="Symbol"/>
              </a:rPr>
              <a:t>Ca)</a:t>
            </a:r>
          </a:p>
          <a:p>
            <a:r>
              <a:rPr lang="en-US" sz="1600" baseline="30000" dirty="0" smtClean="0">
                <a:solidFill>
                  <a:srgbClr val="00B050"/>
                </a:solidFill>
                <a:sym typeface="Symbol"/>
              </a:rPr>
              <a:t>38</a:t>
            </a:r>
            <a:r>
              <a:rPr lang="en-US" sz="1600" dirty="0" smtClean="0">
                <a:solidFill>
                  <a:srgbClr val="00B050"/>
                </a:solidFill>
                <a:sym typeface="Symbol"/>
              </a:rPr>
              <a:t>Ca(</a:t>
            </a:r>
            <a:r>
              <a:rPr lang="en-US" sz="1600" dirty="0">
                <a:solidFill>
                  <a:srgbClr val="00B050"/>
                </a:solidFill>
                <a:sym typeface="Symbol"/>
              </a:rPr>
              <a:t>,</a:t>
            </a:r>
            <a:r>
              <a:rPr lang="en-US" sz="1600" dirty="0" smtClean="0">
                <a:solidFill>
                  <a:srgbClr val="00B050"/>
                </a:solidFill>
                <a:sym typeface="Symbol"/>
              </a:rPr>
              <a:t>p)</a:t>
            </a:r>
            <a:r>
              <a:rPr lang="en-US" sz="1600" baseline="30000" dirty="0" smtClean="0">
                <a:solidFill>
                  <a:srgbClr val="00B050"/>
                </a:solidFill>
                <a:sym typeface="Symbol"/>
              </a:rPr>
              <a:t>41</a:t>
            </a:r>
            <a:r>
              <a:rPr lang="en-US" sz="1600" dirty="0" smtClean="0">
                <a:solidFill>
                  <a:srgbClr val="00B050"/>
                </a:solidFill>
                <a:sym typeface="Symbol"/>
              </a:rPr>
              <a:t>Sc </a:t>
            </a:r>
            <a:r>
              <a:rPr lang="en-US" sz="1600" dirty="0">
                <a:solidFill>
                  <a:srgbClr val="00B050"/>
                </a:solidFill>
                <a:sym typeface="Symbol"/>
              </a:rPr>
              <a:t>(compound </a:t>
            </a:r>
            <a:r>
              <a:rPr lang="en-US" sz="1600" baseline="30000" dirty="0" smtClean="0">
                <a:solidFill>
                  <a:srgbClr val="00B050"/>
                </a:solidFill>
                <a:sym typeface="Symbol"/>
              </a:rPr>
              <a:t>22</a:t>
            </a:r>
            <a:r>
              <a:rPr lang="en-US" sz="1600" dirty="0" smtClean="0">
                <a:solidFill>
                  <a:srgbClr val="00B050"/>
                </a:solidFill>
                <a:sym typeface="Symbol"/>
              </a:rPr>
              <a:t>Ti)</a:t>
            </a:r>
            <a:endParaRPr lang="en-US" sz="1600" dirty="0">
              <a:solidFill>
                <a:srgbClr val="00B050"/>
              </a:solidFill>
            </a:endParaRPr>
          </a:p>
          <a:p>
            <a:endParaRPr lang="en-US" dirty="0"/>
          </a:p>
          <a:p>
            <a:endParaRPr lang="en-US" dirty="0" smtClean="0">
              <a:sym typeface="Symbol"/>
            </a:endParaRPr>
          </a:p>
          <a:p>
            <a:endParaRPr lang="en-US" dirty="0"/>
          </a:p>
          <a:p>
            <a:endParaRPr lang="en-US" dirty="0"/>
          </a:p>
        </p:txBody>
      </p:sp>
    </p:spTree>
    <p:extLst>
      <p:ext uri="{BB962C8B-B14F-4D97-AF65-F5344CB8AC3E}">
        <p14:creationId xmlns:p14="http://schemas.microsoft.com/office/powerpoint/2010/main" val="1852768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49" y="2151871"/>
            <a:ext cx="6324951" cy="97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 y="3063328"/>
            <a:ext cx="8991600" cy="104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90500" y="4697619"/>
            <a:ext cx="5676899" cy="927819"/>
            <a:chOff x="190501" y="4591375"/>
            <a:chExt cx="5405679" cy="756851"/>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1" y="4591375"/>
              <a:ext cx="4000499" cy="75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7302"/>
            <a:stretch/>
          </p:blipFill>
          <p:spPr bwMode="auto">
            <a:xfrm>
              <a:off x="3962400" y="4683466"/>
              <a:ext cx="1633780" cy="60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789" y="4921650"/>
            <a:ext cx="1903095" cy="51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888" y="5707863"/>
            <a:ext cx="2340302" cy="67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2360" y="5628517"/>
            <a:ext cx="2572697" cy="83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4293" y="5707863"/>
            <a:ext cx="3961147" cy="646331"/>
          </a:xfrm>
          <a:prstGeom prst="rect">
            <a:avLst/>
          </a:prstGeom>
          <a:noFill/>
        </p:spPr>
        <p:txBody>
          <a:bodyPr wrap="square" rtlCol="0">
            <a:spAutoFit/>
          </a:bodyPr>
          <a:lstStyle/>
          <a:p>
            <a:r>
              <a:rPr lang="en-US" dirty="0" smtClean="0"/>
              <a:t>Reduced width and spectroscopic factor are related through the Wigner limit!</a:t>
            </a:r>
            <a:endParaRPr lang="en-US" dirty="0"/>
          </a:p>
        </p:txBody>
      </p:sp>
      <p:sp>
        <p:nvSpPr>
          <p:cNvPr id="8" name="TextBox 7"/>
          <p:cNvSpPr txBox="1"/>
          <p:nvPr/>
        </p:nvSpPr>
        <p:spPr>
          <a:xfrm>
            <a:off x="190500" y="4109008"/>
            <a:ext cx="8001000" cy="646331"/>
          </a:xfrm>
          <a:prstGeom prst="rect">
            <a:avLst/>
          </a:prstGeom>
          <a:noFill/>
        </p:spPr>
        <p:txBody>
          <a:bodyPr wrap="square" rtlCol="0">
            <a:spAutoFit/>
          </a:bodyPr>
          <a:lstStyle/>
          <a:p>
            <a:r>
              <a:rPr lang="en-US" dirty="0" smtClean="0"/>
              <a:t>The resonance strength is proportional to the </a:t>
            </a:r>
            <a:r>
              <a:rPr lang="en-US" dirty="0" smtClean="0">
                <a:sym typeface="Symbol"/>
              </a:rPr>
              <a:t> width, which is determined by the Coulomb penetrability and the reduced </a:t>
            </a:r>
            <a:r>
              <a:rPr lang="en-US" dirty="0">
                <a:sym typeface="Symbol"/>
              </a:rPr>
              <a:t> width</a:t>
            </a:r>
            <a:r>
              <a:rPr lang="en-US" dirty="0" smtClean="0">
                <a:sym typeface="Symbol"/>
              </a:rPr>
              <a:t> </a:t>
            </a:r>
            <a:endParaRPr lang="en-US" dirty="0"/>
          </a:p>
        </p:txBody>
      </p:sp>
      <p:sp>
        <p:nvSpPr>
          <p:cNvPr id="9" name="TextBox 8"/>
          <p:cNvSpPr txBox="1"/>
          <p:nvPr/>
        </p:nvSpPr>
        <p:spPr>
          <a:xfrm>
            <a:off x="209161" y="1228541"/>
            <a:ext cx="8706239" cy="1015663"/>
          </a:xfrm>
          <a:prstGeom prst="rect">
            <a:avLst/>
          </a:prstGeom>
          <a:noFill/>
        </p:spPr>
        <p:txBody>
          <a:bodyPr wrap="square" rtlCol="0">
            <a:spAutoFit/>
          </a:bodyPr>
          <a:lstStyle/>
          <a:p>
            <a:r>
              <a:rPr lang="en-US" sz="2000" dirty="0" smtClean="0"/>
              <a:t>The reaction rate corresponds to the integrated cross section and for resonant cases to the resonance strengths. It determines the timescale of the reaction process (thermonuclear runaway or neutron production rate in our specific cases).</a:t>
            </a:r>
            <a:endParaRPr lang="en-US" sz="2000" dirty="0"/>
          </a:p>
        </p:txBody>
      </p:sp>
    </p:spTree>
    <p:extLst>
      <p:ext uri="{BB962C8B-B14F-4D97-AF65-F5344CB8AC3E}">
        <p14:creationId xmlns:p14="http://schemas.microsoft.com/office/powerpoint/2010/main" val="2668346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On-screen Show (4:3)</PresentationFormat>
  <Paragraphs>216</Paragraphs>
  <Slides>27</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MS PGothic</vt:lpstr>
      <vt:lpstr>宋体</vt:lpstr>
      <vt:lpstr>Arial</vt:lpstr>
      <vt:lpstr>Calibri</vt:lpstr>
      <vt:lpstr>Calibri Light</vt:lpstr>
      <vt:lpstr>Cambria Math</vt:lpstr>
      <vt:lpstr>Comic Sans MS</vt:lpstr>
      <vt:lpstr>Symbol</vt:lpstr>
      <vt:lpstr>Times New Roman</vt:lpstr>
      <vt:lpstr>Wingdings</vt:lpstr>
      <vt:lpstr>Office Theme</vt:lpstr>
      <vt:lpstr>Equation</vt:lpstr>
      <vt:lpstr>Clusters and Mirrors</vt:lpstr>
      <vt:lpstr>Cluster States facilitate formation of  12C and 16O in first star nucleosynthesis</vt:lpstr>
      <vt:lpstr>Clusters in Astrophysics</vt:lpstr>
      <vt:lpstr>Reaction chains in He burning</vt:lpstr>
      <vt:lpstr>Fusion reactions in stellar Carbon burning</vt:lpstr>
      <vt:lpstr>Molecular Cluster Resonances?</vt:lpstr>
      <vt:lpstr>Cluster predictions in 24Mg and 28Si</vt:lpstr>
      <vt:lpstr>Clusters in Mirrors </vt:lpstr>
      <vt:lpstr>Formalism</vt:lpstr>
      <vt:lpstr>Direct measurements of cluster resonances in 22Ne and 26Mg</vt:lpstr>
      <vt:lpstr>Theoretical Modeling of 22Ne</vt:lpstr>
      <vt:lpstr>Mirror relations</vt:lpstr>
      <vt:lpstr>Are clusters mirrors?</vt:lpstr>
      <vt:lpstr>22Ne(,), 22Ne(,n)</vt:lpstr>
      <vt:lpstr>Direct low energy measurements</vt:lpstr>
      <vt:lpstr>Probing natural parity mirror states  in 26Si (26Mg) and 30S (30Si)with (p,t) reactions</vt:lpstr>
      <vt:lpstr>26Mg - 26Si mirrors</vt:lpstr>
      <vt:lpstr>The level density in 30S  26Si(,p)29P   mirror to 30Si</vt:lpstr>
      <vt:lpstr>The level parameters:     spin, parity, partial widths</vt:lpstr>
      <vt:lpstr>PowerPoint Presentation</vt:lpstr>
      <vt:lpstr>Summary</vt:lpstr>
      <vt:lpstr>Acknowledgement</vt:lpstr>
      <vt:lpstr>Experimental Problems</vt:lpstr>
      <vt:lpstr>Predictive power for mirror structure?</vt:lpstr>
      <vt:lpstr>Future plans on αp-process</vt:lpstr>
      <vt:lpstr>The level density in 34Ar  30S(,p)35Cl   mirror to 34S</vt:lpstr>
      <vt:lpstr>The level density in 38Ca  34Ar(,p)39K   mirror to 38Ar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Michael Wiescher</dc:creator>
  <cp:lastModifiedBy>Michael Wiescher</cp:lastModifiedBy>
  <cp:revision>128</cp:revision>
  <dcterms:created xsi:type="dcterms:W3CDTF">2006-08-16T00:00:00Z</dcterms:created>
  <dcterms:modified xsi:type="dcterms:W3CDTF">2018-05-15T13:29:07Z</dcterms:modified>
</cp:coreProperties>
</file>