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98" r:id="rId1"/>
  </p:sldMasterIdLst>
  <p:notesMasterIdLst>
    <p:notesMasterId r:id="rId22"/>
  </p:notesMasterIdLst>
  <p:sldIdLst>
    <p:sldId id="256" r:id="rId2"/>
    <p:sldId id="373" r:id="rId3"/>
    <p:sldId id="381" r:id="rId4"/>
    <p:sldId id="385" r:id="rId5"/>
    <p:sldId id="391" r:id="rId6"/>
    <p:sldId id="372" r:id="rId7"/>
    <p:sldId id="384" r:id="rId8"/>
    <p:sldId id="383" r:id="rId9"/>
    <p:sldId id="376" r:id="rId10"/>
    <p:sldId id="375" r:id="rId11"/>
    <p:sldId id="382" r:id="rId12"/>
    <p:sldId id="377" r:id="rId13"/>
    <p:sldId id="378" r:id="rId14"/>
    <p:sldId id="379" r:id="rId15"/>
    <p:sldId id="362" r:id="rId16"/>
    <p:sldId id="392" r:id="rId17"/>
    <p:sldId id="389" r:id="rId18"/>
    <p:sldId id="388" r:id="rId19"/>
    <p:sldId id="386" r:id="rId20"/>
    <p:sldId id="3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66"/>
    <p:restoredTop sz="94551"/>
  </p:normalViewPr>
  <p:slideViewPr>
    <p:cSldViewPr snapToGrid="0" snapToObjects="1">
      <p:cViewPr>
        <p:scale>
          <a:sx n="95" d="100"/>
          <a:sy n="95" d="100"/>
        </p:scale>
        <p:origin x="-6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AFF0-7EE8-6544-9DC7-320A79D17AE7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B1642-9B59-D14D-861D-BE24A85F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1 – 10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tracking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CF8C2D6-214F-0349-AADF-F314F78AC0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41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68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15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/>
          <a:srcRect t="8822" r="14372" b="11649"/>
          <a:stretch/>
        </p:blipFill>
        <p:spPr>
          <a:xfrm>
            <a:off x="3448341" y="5793668"/>
            <a:ext cx="2601514" cy="1012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380" y="259823"/>
            <a:ext cx="8470034" cy="20636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First </a:t>
            </a:r>
            <a:r>
              <a:rPr lang="en-US" dirty="0" smtClean="0">
                <a:latin typeface="+mn-lt"/>
              </a:rPr>
              <a:t>Measurement </a:t>
            </a:r>
            <a:r>
              <a:rPr lang="en-US" dirty="0" smtClean="0">
                <a:latin typeface="+mn-lt"/>
              </a:rPr>
              <a:t>of the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B(E2;  </a:t>
            </a:r>
            <a:r>
              <a:rPr lang="en-US" dirty="0" smtClean="0">
                <a:latin typeface="+mn-lt"/>
              </a:rPr>
              <a:t>3/2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→</a:t>
            </a:r>
            <a:r>
              <a:rPr lang="en-US" dirty="0" smtClean="0">
                <a:latin typeface="+mn-lt"/>
              </a:rPr>
              <a:t> 1/2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 in </a:t>
            </a:r>
            <a:r>
              <a:rPr lang="en-US" baseline="30000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Be: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 Test for Ab-Initio Models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2518"/>
            <a:ext cx="7275613" cy="305051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Tan Ahn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S. Henderson</a:t>
            </a:r>
            <a:r>
              <a:rPr lang="en-US" sz="2000" dirty="0" smtClean="0"/>
              <a:t>, S. Aguilar, </a:t>
            </a:r>
            <a:r>
              <a:rPr lang="en-US" sz="2000" dirty="0" smtClean="0"/>
              <a:t>A. Simon, W. P. Tan, </a:t>
            </a:r>
          </a:p>
          <a:p>
            <a:r>
              <a:rPr lang="en-US" sz="2000" dirty="0" smtClean="0"/>
              <a:t>D</a:t>
            </a:r>
            <a:r>
              <a:rPr lang="en-US" sz="2000" dirty="0" smtClean="0"/>
              <a:t>. W. </a:t>
            </a:r>
            <a:r>
              <a:rPr lang="en-US" sz="2000" dirty="0" err="1" smtClean="0"/>
              <a:t>Bardayan</a:t>
            </a:r>
            <a:r>
              <a:rPr lang="en-US" sz="2000" dirty="0" smtClean="0"/>
              <a:t>, M. </a:t>
            </a:r>
            <a:r>
              <a:rPr lang="en-US" sz="2000" dirty="0" err="1" smtClean="0"/>
              <a:t>Brodeur</a:t>
            </a:r>
            <a:r>
              <a:rPr lang="en-US" sz="2000" dirty="0" smtClean="0"/>
              <a:t>, M. Hall</a:t>
            </a:r>
            <a:r>
              <a:rPr lang="en-US" sz="2000" dirty="0"/>
              <a:t>,</a:t>
            </a:r>
            <a:r>
              <a:rPr lang="en-US" sz="2000" dirty="0" smtClean="0"/>
              <a:t> J. J. </a:t>
            </a:r>
            <a:r>
              <a:rPr lang="en-US" sz="2000" dirty="0" err="1" smtClean="0"/>
              <a:t>Kolata</a:t>
            </a:r>
            <a:r>
              <a:rPr lang="en-US" sz="2000" dirty="0" smtClean="0"/>
              <a:t>, J. Long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P. </a:t>
            </a:r>
            <a:r>
              <a:rPr lang="en-US" sz="2000" dirty="0" smtClean="0"/>
              <a:t>O’Malley, J. Allen, B. </a:t>
            </a:r>
            <a:r>
              <a:rPr lang="en-US" sz="2000" dirty="0" err="1" smtClean="0"/>
              <a:t>Frentz</a:t>
            </a:r>
            <a:r>
              <a:rPr lang="en-US" sz="2000" dirty="0" smtClean="0"/>
              <a:t>, S. Strauss</a:t>
            </a:r>
          </a:p>
          <a:p>
            <a:endParaRPr lang="en-US" sz="2000" dirty="0" smtClean="0"/>
          </a:p>
          <a:p>
            <a:r>
              <a:rPr lang="en-US" sz="2000" i="1" dirty="0" smtClean="0"/>
              <a:t>University of Notre Dame</a:t>
            </a:r>
          </a:p>
          <a:p>
            <a:r>
              <a:rPr lang="en-US" sz="2000" dirty="0" smtClean="0"/>
              <a:t>SOTANCP </a:t>
            </a:r>
            <a:r>
              <a:rPr lang="en-US" sz="2000" dirty="0" smtClean="0"/>
              <a:t>2018</a:t>
            </a:r>
          </a:p>
          <a:p>
            <a:r>
              <a:rPr lang="en-US" sz="2000" dirty="0" smtClean="0"/>
              <a:t>Galveston, TX</a:t>
            </a:r>
          </a:p>
          <a:p>
            <a:r>
              <a:rPr lang="en-US" sz="2000" dirty="0" smtClean="0"/>
              <a:t>May 14, 2018</a:t>
            </a:r>
            <a:endParaRPr lang="en-US" sz="2000" dirty="0"/>
          </a:p>
        </p:txBody>
      </p:sp>
      <p:pic>
        <p:nvPicPr>
          <p:cNvPr id="14" name="Content Placeholder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5" y="5969536"/>
            <a:ext cx="2855887" cy="66077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41" y="5547819"/>
            <a:ext cx="1258359" cy="12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66" y="270534"/>
            <a:ext cx="7886700" cy="65381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Doppler-corrected g</a:t>
            </a:r>
            <a:r>
              <a:rPr lang="en-US" dirty="0" smtClean="0">
                <a:latin typeface="+mn-lt"/>
              </a:rPr>
              <a:t>amma </a:t>
            </a:r>
            <a:r>
              <a:rPr lang="en-US" dirty="0" smtClean="0">
                <a:latin typeface="+mn-lt"/>
              </a:rPr>
              <a:t>spectrum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25" y="5821222"/>
            <a:ext cx="7886700" cy="942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Particle-gamma coincidence</a:t>
            </a:r>
          </a:p>
          <a:p>
            <a:r>
              <a:rPr lang="en-US" dirty="0" smtClean="0"/>
              <a:t>Doppler correction</a:t>
            </a:r>
            <a:endParaRPr lang="en-US" dirty="0" smtClean="0"/>
          </a:p>
          <a:p>
            <a:r>
              <a:rPr lang="en-US" dirty="0" smtClean="0"/>
              <a:t>45(15) counts at 429 </a:t>
            </a:r>
            <a:r>
              <a:rPr lang="en-US" dirty="0" err="1" smtClean="0"/>
              <a:t>keV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Shape 198"/>
          <p:cNvPicPr preferRelativeResize="0"/>
          <p:nvPr/>
        </p:nvPicPr>
        <p:blipFill rotWithShape="1">
          <a:blip r:embed="rId2">
            <a:alphaModFix/>
          </a:blip>
          <a:srcRect t="8654"/>
          <a:stretch/>
        </p:blipFill>
        <p:spPr>
          <a:xfrm>
            <a:off x="968187" y="1018939"/>
            <a:ext cx="6919259" cy="48022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199"/>
          <p:cNvCxnSpPr/>
          <p:nvPr/>
        </p:nvCxnSpPr>
        <p:spPr>
          <a:xfrm>
            <a:off x="4169927" y="1774146"/>
            <a:ext cx="6936" cy="841002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Shape 200"/>
          <p:cNvSpPr txBox="1"/>
          <p:nvPr/>
        </p:nvSpPr>
        <p:spPr>
          <a:xfrm>
            <a:off x="3687697" y="1404581"/>
            <a:ext cx="1247274" cy="36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429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07976" y="3953435"/>
            <a:ext cx="1626995" cy="7261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20671" y="1086174"/>
            <a:ext cx="282388" cy="4211967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5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Geant4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 descr="Screenshot 2017-07-18 13.17.19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904" b="9904"/>
          <a:stretch/>
        </p:blipFill>
        <p:spPr>
          <a:xfrm>
            <a:off x="389660" y="1004008"/>
            <a:ext cx="4878004" cy="312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8066" r="7855" b="296"/>
          <a:stretch/>
        </p:blipFill>
        <p:spPr>
          <a:xfrm>
            <a:off x="4088211" y="2209721"/>
            <a:ext cx="4779819" cy="41563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9660" y="5003168"/>
            <a:ext cx="7886700" cy="136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Non-negligible beam width</a:t>
            </a:r>
          </a:p>
          <a:p>
            <a:r>
              <a:rPr lang="en-US" dirty="0" smtClean="0"/>
              <a:t>Beam offset</a:t>
            </a:r>
          </a:p>
          <a:p>
            <a:r>
              <a:rPr lang="en-US" dirty="0" smtClean="0"/>
              <a:t>1.2 x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pps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2129" y="2796988"/>
            <a:ext cx="173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Experiment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Blue: Geant4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1918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First </a:t>
            </a:r>
            <a:r>
              <a:rPr lang="en-US" baseline="30000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Be </a:t>
            </a:r>
            <a:r>
              <a:rPr lang="en-US" dirty="0" smtClean="0">
                <a:latin typeface="+mn-lt"/>
              </a:rPr>
              <a:t>B(E2) measurement results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95084"/>
            <a:ext cx="7886700" cy="1362916"/>
          </a:xfrm>
        </p:spPr>
        <p:txBody>
          <a:bodyPr/>
          <a:lstStyle/>
          <a:p>
            <a:r>
              <a:rPr lang="en-US" dirty="0" err="1" smtClean="0"/>
              <a:t>Winther</a:t>
            </a:r>
            <a:r>
              <a:rPr lang="en-US" dirty="0" smtClean="0"/>
              <a:t>-de Boer Coulomb Excitation code</a:t>
            </a:r>
          </a:p>
          <a:p>
            <a:r>
              <a:rPr lang="en-US" dirty="0" smtClean="0"/>
              <a:t>41(12)(4) e</a:t>
            </a:r>
            <a:r>
              <a:rPr lang="en-US" baseline="30000" dirty="0" smtClean="0"/>
              <a:t>2</a:t>
            </a:r>
            <a:r>
              <a:rPr lang="en-US" dirty="0" smtClean="0"/>
              <a:t>fm</a:t>
            </a:r>
            <a:r>
              <a:rPr lang="en-US" baseline="30000" dirty="0" smtClean="0"/>
              <a:t>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(Preliminary!)</a:t>
            </a:r>
          </a:p>
          <a:p>
            <a:endParaRPr lang="en-US" dirty="0" smtClean="0"/>
          </a:p>
          <a:p>
            <a:endParaRPr lang="en-US" baseline="30000" dirty="0" smtClean="0"/>
          </a:p>
          <a:p>
            <a:endParaRPr lang="en-US" dirty="0"/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9159" b="9930"/>
          <a:stretch/>
        </p:blipFill>
        <p:spPr>
          <a:xfrm>
            <a:off x="1771276" y="1544749"/>
            <a:ext cx="5601447" cy="3618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070" y="4329953"/>
            <a:ext cx="23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Theoretical calculations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2354" y="2223981"/>
            <a:ext cx="126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Experiment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E1 polarizability in Light </a:t>
            </a:r>
            <a:r>
              <a:rPr lang="en-US" dirty="0" smtClean="0">
                <a:latin typeface="+mn-lt"/>
              </a:rPr>
              <a:t>Nuclei: </a:t>
            </a:r>
            <a:r>
              <a:rPr lang="en-US" baseline="30000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Li B(E2)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44353"/>
            <a:ext cx="7886700" cy="1941139"/>
          </a:xfrm>
        </p:spPr>
        <p:txBody>
          <a:bodyPr/>
          <a:lstStyle/>
          <a:p>
            <a:r>
              <a:rPr lang="en-US" dirty="0" smtClean="0"/>
              <a:t>Contribution large due to low breakup threshold</a:t>
            </a:r>
          </a:p>
          <a:p>
            <a:r>
              <a:rPr lang="en-US" dirty="0" smtClean="0"/>
              <a:t>Can be on the order of 10% in light nuclei</a:t>
            </a:r>
          </a:p>
          <a:p>
            <a:r>
              <a:rPr lang="en-US" dirty="0" smtClean="0"/>
              <a:t>Important to know to determin</a:t>
            </a:r>
            <a:r>
              <a:rPr lang="en-US" dirty="0" smtClean="0"/>
              <a:t>e absolution transition strengths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8704" b="9930"/>
          <a:stretch/>
        </p:blipFill>
        <p:spPr>
          <a:xfrm>
            <a:off x="2107453" y="1690689"/>
            <a:ext cx="4929093" cy="32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Summary and Outlook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measurement of the B(E2; 3/2- to </a:t>
            </a:r>
            <a:r>
              <a:rPr lang="bg-BG" dirty="0" smtClean="0"/>
              <a:t>1/2</a:t>
            </a:r>
            <a:r>
              <a:rPr lang="en-US" dirty="0" smtClean="0"/>
              <a:t>-) in </a:t>
            </a:r>
            <a:r>
              <a:rPr lang="en-US" baseline="30000" dirty="0" smtClean="0"/>
              <a:t>7</a:t>
            </a:r>
            <a:r>
              <a:rPr lang="en-US" dirty="0" smtClean="0"/>
              <a:t>Be</a:t>
            </a:r>
            <a:endParaRPr lang="en-US" dirty="0" smtClean="0"/>
          </a:p>
          <a:p>
            <a:r>
              <a:rPr lang="en-US" dirty="0" smtClean="0"/>
              <a:t>Constraint for ab-initio methods in nuclear theory</a:t>
            </a:r>
            <a:endParaRPr lang="en-US" dirty="0" smtClean="0"/>
          </a:p>
          <a:p>
            <a:r>
              <a:rPr lang="en-US" dirty="0" smtClean="0"/>
              <a:t>Importance of cluster degrees of freedom reaction rates of light elements in stellar interiors</a:t>
            </a:r>
          </a:p>
          <a:p>
            <a:endParaRPr lang="en-US" dirty="0"/>
          </a:p>
          <a:p>
            <a:r>
              <a:rPr lang="en-US" dirty="0"/>
              <a:t>Future Coulomb excitation measurements</a:t>
            </a:r>
          </a:p>
          <a:p>
            <a:r>
              <a:rPr lang="en-US" baseline="30000" dirty="0"/>
              <a:t>7</a:t>
            </a:r>
            <a:r>
              <a:rPr lang="en-US" dirty="0"/>
              <a:t>Be, higher statistics</a:t>
            </a:r>
          </a:p>
          <a:p>
            <a:r>
              <a:rPr lang="en-US" baseline="30000" dirty="0"/>
              <a:t>7</a:t>
            </a:r>
            <a:r>
              <a:rPr lang="en-US" dirty="0"/>
              <a:t>Li, constrain contribution from E1 dipole polarizability</a:t>
            </a:r>
          </a:p>
          <a:p>
            <a:r>
              <a:rPr lang="en-US" baseline="30000" dirty="0"/>
              <a:t>8</a:t>
            </a:r>
            <a:r>
              <a:rPr lang="en-US" dirty="0"/>
              <a:t>Li, neutron emission threshold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535419"/>
          </a:xfrm>
          <a:ln/>
        </p:spPr>
        <p:txBody>
          <a:bodyPr vert="horz" lIns="48218" tIns="24109" rIns="48218" bIns="24109" rtlCol="0" anchor="b"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Collaborators</a:t>
            </a:r>
            <a:endParaRPr lang="en-US" sz="3600" dirty="0">
              <a:latin typeface="+mn-lt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492838" y="1639932"/>
            <a:ext cx="7764063" cy="3752339"/>
          </a:xfrm>
          <a:ln/>
        </p:spPr>
        <p:txBody>
          <a:bodyPr vert="horz" lIns="48218" tIns="24109" rIns="48218" bIns="24109" rtlCol="0">
            <a:normAutofit/>
          </a:bodyPr>
          <a:lstStyle/>
          <a:p>
            <a:pPr marL="633522" indent="-342900">
              <a:tabLst>
                <a:tab pos="803602" algn="l"/>
                <a:tab pos="803602" algn="l"/>
                <a:tab pos="803602" algn="l"/>
                <a:tab pos="803602" algn="l"/>
              </a:tabLst>
            </a:pPr>
            <a:r>
              <a:rPr lang="en-US" sz="2000" b="1" i="1" dirty="0" err="1" smtClean="0">
                <a:solidFill>
                  <a:srgbClr val="3F3F3F"/>
                </a:solidFill>
              </a:rPr>
              <a:t>TwinSol</a:t>
            </a:r>
            <a:r>
              <a:rPr lang="en-US" sz="2000" b="1" i="1" dirty="0" smtClean="0">
                <a:solidFill>
                  <a:srgbClr val="3F3F3F"/>
                </a:solidFill>
              </a:rPr>
              <a:t> Collaboration</a:t>
            </a:r>
            <a:r>
              <a:rPr lang="en-US" sz="2000" dirty="0" smtClean="0">
                <a:solidFill>
                  <a:srgbClr val="3F3F3F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Samuel Henderson</a:t>
            </a:r>
            <a:r>
              <a:rPr lang="en-US" sz="2000" dirty="0" smtClean="0">
                <a:solidFill>
                  <a:srgbClr val="3F3F3F"/>
                </a:solidFill>
              </a:rPr>
              <a:t>, Sebastian Aguilar, Jim </a:t>
            </a:r>
            <a:r>
              <a:rPr lang="en-US" sz="2000" dirty="0" err="1">
                <a:solidFill>
                  <a:srgbClr val="3F3F3F"/>
                </a:solidFill>
              </a:rPr>
              <a:t>Kolata</a:t>
            </a:r>
            <a:r>
              <a:rPr lang="en-US" sz="2000" dirty="0">
                <a:solidFill>
                  <a:srgbClr val="3F3F3F"/>
                </a:solidFill>
              </a:rPr>
              <a:t>, Dan </a:t>
            </a:r>
            <a:r>
              <a:rPr lang="en-US" sz="2000" dirty="0" err="1">
                <a:solidFill>
                  <a:srgbClr val="3F3F3F"/>
                </a:solidFill>
              </a:rPr>
              <a:t>Bardayan</a:t>
            </a:r>
            <a:r>
              <a:rPr lang="en-US" sz="2000" dirty="0">
                <a:solidFill>
                  <a:srgbClr val="3F3F3F"/>
                </a:solidFill>
              </a:rPr>
              <a:t>, Patrick O’Malley,  Oscar Hall, Matt Hall, Jacob Allen, Alan Howard, Amy Roberts, </a:t>
            </a:r>
            <a:r>
              <a:rPr lang="en-US" sz="2000" dirty="0" err="1">
                <a:solidFill>
                  <a:srgbClr val="3F3F3F"/>
                </a:solidFill>
              </a:rPr>
              <a:t>Maxime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Brodeur</a:t>
            </a:r>
            <a:r>
              <a:rPr lang="en-US" sz="2000" dirty="0">
                <a:solidFill>
                  <a:srgbClr val="3F3F3F"/>
                </a:solidFill>
              </a:rPr>
              <a:t>, Jacob Long, James Kelly</a:t>
            </a:r>
            <a:r>
              <a:rPr lang="en-US" sz="2000" dirty="0" smtClean="0">
                <a:solidFill>
                  <a:srgbClr val="3F3F3F"/>
                </a:solidFill>
              </a:rPr>
              <a:t>, </a:t>
            </a:r>
            <a:r>
              <a:rPr lang="en-US" sz="2000" dirty="0" err="1" smtClean="0">
                <a:solidFill>
                  <a:srgbClr val="3F3F3F"/>
                </a:solidFill>
              </a:rPr>
              <a:t>Xuyang</a:t>
            </a:r>
            <a:r>
              <a:rPr lang="en-US" sz="2000" dirty="0" smtClean="0">
                <a:solidFill>
                  <a:srgbClr val="3F3F3F"/>
                </a:solidFill>
              </a:rPr>
              <a:t> Li</a:t>
            </a:r>
          </a:p>
          <a:p>
            <a:pPr marL="633522" indent="-342900">
              <a:tabLst>
                <a:tab pos="803602" algn="l"/>
                <a:tab pos="803602" algn="l"/>
                <a:tab pos="803602" algn="l"/>
                <a:tab pos="803602" algn="l"/>
              </a:tabLst>
            </a:pPr>
            <a:r>
              <a:rPr lang="en-US" sz="2000" dirty="0" err="1" smtClean="0">
                <a:solidFill>
                  <a:srgbClr val="3F3F3F"/>
                </a:solidFill>
              </a:rPr>
              <a:t>Wanpeng</a:t>
            </a:r>
            <a:r>
              <a:rPr lang="en-US" sz="2000" dirty="0" smtClean="0">
                <a:solidFill>
                  <a:srgbClr val="3F3F3F"/>
                </a:solidFill>
              </a:rPr>
              <a:t> Tan, Anna Simon</a:t>
            </a:r>
            <a:endParaRPr lang="en-US" sz="2000" dirty="0">
              <a:solidFill>
                <a:srgbClr val="3F3F3F"/>
              </a:solidFill>
            </a:endParaRPr>
          </a:p>
          <a:p>
            <a:pPr marL="633522" indent="-342900">
              <a:spcBef>
                <a:spcPts val="1134"/>
              </a:spcBef>
              <a:tabLst>
                <a:tab pos="803602" algn="l"/>
                <a:tab pos="803602" algn="l"/>
                <a:tab pos="803602" algn="l"/>
                <a:tab pos="803602" algn="l"/>
              </a:tabLst>
            </a:pPr>
            <a:r>
              <a:rPr lang="en-US" sz="2000" dirty="0" smtClean="0">
                <a:solidFill>
                  <a:srgbClr val="3F3F3F"/>
                </a:solidFill>
              </a:rPr>
              <a:t>Funding</a:t>
            </a:r>
            <a:r>
              <a:rPr lang="en-US" sz="2000" dirty="0">
                <a:solidFill>
                  <a:srgbClr val="3F3F3F"/>
                </a:solidFill>
              </a:rPr>
              <a:t>: US National Science </a:t>
            </a:r>
            <a:r>
              <a:rPr lang="en-US" sz="2000" dirty="0" smtClean="0">
                <a:solidFill>
                  <a:srgbClr val="3F3F3F"/>
                </a:solidFill>
              </a:rPr>
              <a:t>Foundation</a:t>
            </a:r>
          </a:p>
          <a:p>
            <a:pPr marL="633522" indent="-342900">
              <a:spcBef>
                <a:spcPts val="1134"/>
              </a:spcBef>
              <a:tabLst>
                <a:tab pos="803602" algn="l"/>
                <a:tab pos="803602" algn="l"/>
                <a:tab pos="803602" algn="l"/>
                <a:tab pos="803602" algn="l"/>
              </a:tabLst>
            </a:pPr>
            <a:endParaRPr lang="en-US" sz="2000" dirty="0">
              <a:solidFill>
                <a:srgbClr val="3F3F3F"/>
              </a:solidFill>
            </a:endParaRPr>
          </a:p>
          <a:p>
            <a:pPr marL="633522" indent="-342900">
              <a:spcBef>
                <a:spcPts val="1134"/>
              </a:spcBef>
              <a:tabLst>
                <a:tab pos="803602" algn="l"/>
                <a:tab pos="803602" algn="l"/>
                <a:tab pos="803602" algn="l"/>
                <a:tab pos="803602" algn="l"/>
              </a:tabLst>
            </a:pPr>
            <a:endParaRPr lang="en-US" sz="2000" dirty="0">
              <a:solidFill>
                <a:srgbClr val="3F3F3F"/>
              </a:solidFill>
            </a:endParaRPr>
          </a:p>
          <a:p>
            <a:pPr marL="667802" lvl="1" algn="ctr">
              <a:spcBef>
                <a:spcPts val="1134"/>
              </a:spcBef>
              <a:buNone/>
              <a:tabLst>
                <a:tab pos="803602" algn="l"/>
                <a:tab pos="803602" algn="l"/>
                <a:tab pos="803602" algn="l"/>
                <a:tab pos="803602" algn="l"/>
              </a:tabLst>
            </a:pPr>
            <a:r>
              <a:rPr lang="en-US" sz="3200" dirty="0">
                <a:solidFill>
                  <a:srgbClr val="3F3F3F"/>
                </a:solidFill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017" y="5543069"/>
            <a:ext cx="1058333" cy="1058333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3"/>
          <a:srcRect t="8822" r="14372" b="11649"/>
          <a:stretch/>
        </p:blipFill>
        <p:spPr>
          <a:xfrm>
            <a:off x="4022697" y="5543069"/>
            <a:ext cx="2601514" cy="1012510"/>
          </a:xfrm>
          <a:prstGeom prst="rect">
            <a:avLst/>
          </a:prstGeom>
        </p:spPr>
      </p:pic>
      <p:pic>
        <p:nvPicPr>
          <p:cNvPr id="7" name="Content Placeholder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5" y="5969536"/>
            <a:ext cx="2855887" cy="6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7Be_energy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72" r="2472"/>
          <a:stretch/>
        </p:blipFill>
        <p:spPr>
          <a:xfrm>
            <a:off x="1347064" y="1600200"/>
            <a:ext cx="733973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26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6" y="1825625"/>
            <a:ext cx="4245207" cy="4351338"/>
          </a:xfrm>
        </p:spPr>
      </p:pic>
    </p:spTree>
    <p:extLst>
      <p:ext uri="{BB962C8B-B14F-4D97-AF65-F5344CB8AC3E}">
        <p14:creationId xmlns:p14="http://schemas.microsoft.com/office/powerpoint/2010/main" val="40462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6" y="1825625"/>
            <a:ext cx="4245207" cy="4351338"/>
          </a:xfrm>
        </p:spPr>
      </p:pic>
    </p:spTree>
    <p:extLst>
      <p:ext uri="{BB962C8B-B14F-4D97-AF65-F5344CB8AC3E}">
        <p14:creationId xmlns:p14="http://schemas.microsoft.com/office/powerpoint/2010/main" val="5042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62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Cluster structure of light nuclei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01353"/>
            <a:ext cx="7886700" cy="2756647"/>
          </a:xfrm>
        </p:spPr>
        <p:txBody>
          <a:bodyPr>
            <a:normAutofit/>
          </a:bodyPr>
          <a:lstStyle/>
          <a:p>
            <a:r>
              <a:rPr lang="en-US" dirty="0" smtClean="0"/>
              <a:t>Observables</a:t>
            </a:r>
          </a:p>
          <a:p>
            <a:pPr lvl="1"/>
            <a:r>
              <a:rPr lang="en-US" dirty="0" smtClean="0"/>
              <a:t>Large deformation, charge radii, low breakup thresholds</a:t>
            </a:r>
          </a:p>
          <a:p>
            <a:r>
              <a:rPr lang="en-US" dirty="0" smtClean="0"/>
              <a:t>A</a:t>
            </a:r>
            <a:r>
              <a:rPr lang="en-US" dirty="0" smtClean="0"/>
              <a:t>b-initio </a:t>
            </a:r>
            <a:r>
              <a:rPr lang="en-US" dirty="0" smtClean="0"/>
              <a:t>nuclear </a:t>
            </a:r>
            <a:r>
              <a:rPr lang="en-US" dirty="0" smtClean="0"/>
              <a:t>theory</a:t>
            </a:r>
            <a:endParaRPr lang="en-US" dirty="0"/>
          </a:p>
          <a:p>
            <a:pPr lvl="1"/>
            <a:r>
              <a:rPr lang="en-US" dirty="0" smtClean="0"/>
              <a:t>Must reproduce observables and clustering</a:t>
            </a:r>
          </a:p>
          <a:p>
            <a:pPr lvl="1"/>
            <a:r>
              <a:rPr lang="en-US" dirty="0" smtClean="0"/>
              <a:t>Number of Methods: Green’s Function Monte Carlo, NCSM, Fermionic Molecular Dynamics</a:t>
            </a:r>
          </a:p>
          <a:p>
            <a:r>
              <a:rPr lang="en-US" dirty="0" smtClean="0"/>
              <a:t>Cluster degrees of freedom are important</a:t>
            </a: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65235" y="1274194"/>
            <a:ext cx="3341938" cy="2450641"/>
            <a:chOff x="1122488" y="2733668"/>
            <a:chExt cx="4496966" cy="2944269"/>
          </a:xfrm>
        </p:grpSpPr>
        <p:sp>
          <p:nvSpPr>
            <p:cNvPr id="4" name="Shape 95"/>
            <p:cNvSpPr/>
            <p:nvPr/>
          </p:nvSpPr>
          <p:spPr>
            <a:xfrm>
              <a:off x="1122488" y="2733668"/>
              <a:ext cx="4496966" cy="2944269"/>
            </a:xfrm>
            <a:prstGeom prst="ellipse">
              <a:avLst/>
            </a:prstGeom>
            <a:solidFill>
              <a:schemeClr val="accent1">
                <a:alpha val="48627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5" name="Shape 96"/>
            <p:cNvSpPr/>
            <p:nvPr/>
          </p:nvSpPr>
          <p:spPr>
            <a:xfrm>
              <a:off x="4365164" y="4264327"/>
              <a:ext cx="664037" cy="816742"/>
            </a:xfrm>
            <a:prstGeom prst="ellipse">
              <a:avLst/>
            </a:prstGeom>
            <a:solidFill>
              <a:srgbClr val="FF685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6" name="Shape 97"/>
            <p:cNvSpPr/>
            <p:nvPr/>
          </p:nvSpPr>
          <p:spPr>
            <a:xfrm>
              <a:off x="4288964" y="3447585"/>
              <a:ext cx="740237" cy="816742"/>
            </a:xfrm>
            <a:prstGeom prst="ellipse">
              <a:avLst/>
            </a:prstGeom>
            <a:solidFill>
              <a:srgbClr val="4788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7" name="Shape 98"/>
            <p:cNvSpPr/>
            <p:nvPr/>
          </p:nvSpPr>
          <p:spPr>
            <a:xfrm>
              <a:off x="3657602" y="3490105"/>
              <a:ext cx="707562" cy="816742"/>
            </a:xfrm>
            <a:prstGeom prst="ellipse">
              <a:avLst/>
            </a:prstGeom>
            <a:solidFill>
              <a:srgbClr val="FF685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8" name="Shape 99"/>
            <p:cNvSpPr/>
            <p:nvPr/>
          </p:nvSpPr>
          <p:spPr>
            <a:xfrm>
              <a:off x="3657602" y="4305797"/>
              <a:ext cx="707562" cy="816742"/>
            </a:xfrm>
            <a:prstGeom prst="ellipse">
              <a:avLst/>
            </a:prstGeom>
            <a:solidFill>
              <a:srgbClr val="4788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9" name="Shape 100"/>
            <p:cNvSpPr/>
            <p:nvPr/>
          </p:nvSpPr>
          <p:spPr>
            <a:xfrm>
              <a:off x="1698164" y="3476323"/>
              <a:ext cx="664037" cy="816742"/>
            </a:xfrm>
            <a:prstGeom prst="ellipse">
              <a:avLst/>
            </a:prstGeom>
            <a:solidFill>
              <a:srgbClr val="4788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10" name="Shape 101"/>
            <p:cNvSpPr/>
            <p:nvPr/>
          </p:nvSpPr>
          <p:spPr>
            <a:xfrm>
              <a:off x="2001467" y="4218642"/>
              <a:ext cx="721467" cy="816742"/>
            </a:xfrm>
            <a:prstGeom prst="ellipse">
              <a:avLst/>
            </a:prstGeom>
            <a:solidFill>
              <a:srgbClr val="FF685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11" name="Shape 102"/>
            <p:cNvSpPr/>
            <p:nvPr/>
          </p:nvSpPr>
          <p:spPr>
            <a:xfrm>
              <a:off x="2362201" y="3489055"/>
              <a:ext cx="654537" cy="816742"/>
            </a:xfrm>
            <a:prstGeom prst="ellipse">
              <a:avLst/>
            </a:prstGeom>
            <a:solidFill>
              <a:srgbClr val="4788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alibri"/>
                <a:buNone/>
              </a:pPr>
              <a:endParaRPr sz="7200" b="0" i="0" u="none" strike="noStrike" cap="non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12" name="Shape 103"/>
            <p:cNvSpPr txBox="1"/>
            <p:nvPr/>
          </p:nvSpPr>
          <p:spPr>
            <a:xfrm>
              <a:off x="2061007" y="2990377"/>
              <a:ext cx="955731" cy="829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04"/>
            <p:cNvSpPr txBox="1"/>
            <p:nvPr/>
          </p:nvSpPr>
          <p:spPr>
            <a:xfrm>
              <a:off x="3909968" y="3055744"/>
              <a:ext cx="1119233" cy="96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462" y="1349094"/>
            <a:ext cx="3212381" cy="23757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68588" y="3738282"/>
            <a:ext cx="5255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R. B. </a:t>
            </a:r>
            <a:r>
              <a:rPr lang="en-US" sz="1400" dirty="0" err="1"/>
              <a:t>Wiringa</a:t>
            </a:r>
            <a:r>
              <a:rPr lang="en-US" sz="1400" dirty="0"/>
              <a:t>, S. C. Pieper et al., PRC 62 </a:t>
            </a:r>
            <a:r>
              <a:rPr lang="is-IS" sz="1400" dirty="0"/>
              <a:t>014001 (2000)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1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8" y="1825625"/>
            <a:ext cx="6622524" cy="4351338"/>
          </a:xfrm>
        </p:spPr>
      </p:pic>
    </p:spTree>
    <p:extLst>
      <p:ext uri="{BB962C8B-B14F-4D97-AF65-F5344CB8AC3E}">
        <p14:creationId xmlns:p14="http://schemas.microsoft.com/office/powerpoint/2010/main" val="23404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4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Clusters in Astrophysics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60" y="1936376"/>
            <a:ext cx="3620621" cy="32272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Radiative </a:t>
            </a:r>
            <a:r>
              <a:rPr lang="en-US" dirty="0" smtClean="0"/>
              <a:t>capture reactions</a:t>
            </a:r>
          </a:p>
          <a:p>
            <a:r>
              <a:rPr lang="en-US" baseline="30000" dirty="0" smtClean="0"/>
              <a:t> 3</a:t>
            </a:r>
            <a:r>
              <a:rPr lang="en-US" dirty="0" smtClean="0"/>
              <a:t>H(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  <a:p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7</a:t>
            </a:r>
            <a:r>
              <a:rPr lang="en-US" dirty="0" smtClean="0"/>
              <a:t>Be</a:t>
            </a:r>
          </a:p>
          <a:p>
            <a:r>
              <a:rPr lang="en-US" dirty="0" smtClean="0"/>
              <a:t>S-factors, stellar interiors</a:t>
            </a:r>
          </a:p>
          <a:p>
            <a:r>
              <a:rPr lang="en-US" dirty="0" smtClean="0"/>
              <a:t>Need for predictive theoretical calculations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41" y="121024"/>
            <a:ext cx="51462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76518" y="6427694"/>
            <a:ext cx="5255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err="1" smtClean="0"/>
              <a:t>Dohet-Eraly</a:t>
            </a:r>
            <a:r>
              <a:rPr lang="en-US" sz="1400" dirty="0"/>
              <a:t> et al</a:t>
            </a:r>
            <a:r>
              <a:rPr lang="en-US" sz="1400" dirty="0" smtClean="0"/>
              <a:t>., </a:t>
            </a:r>
            <a:r>
              <a:rPr lang="en-US" sz="1400" dirty="0"/>
              <a:t>Physics Letters B </a:t>
            </a:r>
            <a:r>
              <a:rPr lang="en-US" sz="1400" dirty="0" smtClean="0"/>
              <a:t>757, 430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60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56747"/>
            <a:ext cx="842122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Theoretical Calculations of B(E2) in </a:t>
            </a:r>
            <a:r>
              <a:rPr lang="en-US" baseline="30000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Be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28" y="5661180"/>
            <a:ext cx="7886700" cy="1185601"/>
          </a:xfrm>
        </p:spPr>
        <p:txBody>
          <a:bodyPr>
            <a:normAutofit/>
          </a:bodyPr>
          <a:lstStyle/>
          <a:p>
            <a:r>
              <a:rPr lang="en-US" dirty="0" smtClean="0"/>
              <a:t>Calculated transition strengths from literature</a:t>
            </a:r>
          </a:p>
          <a:p>
            <a:r>
              <a:rPr lang="en-US" dirty="0" smtClean="0"/>
              <a:t>E2 transition strength never measured</a:t>
            </a:r>
          </a:p>
          <a:p>
            <a:r>
              <a:rPr lang="en-US" dirty="0" smtClean="0"/>
              <a:t>Coulomb Excitation measurement with </a:t>
            </a:r>
            <a:r>
              <a:rPr lang="en-US" baseline="30000" dirty="0" smtClean="0"/>
              <a:t>7</a:t>
            </a:r>
            <a:r>
              <a:rPr lang="en-US" dirty="0" smtClean="0"/>
              <a:t>Be radioactive beam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36809" y="1718531"/>
            <a:ext cx="5907108" cy="2530216"/>
            <a:chOff x="1736809" y="1718531"/>
            <a:chExt cx="5907108" cy="2530216"/>
          </a:xfrm>
        </p:grpSpPr>
        <p:cxnSp>
          <p:nvCxnSpPr>
            <p:cNvPr id="4" name="Shape 123"/>
            <p:cNvCxnSpPr/>
            <p:nvPr/>
          </p:nvCxnSpPr>
          <p:spPr>
            <a:xfrm>
              <a:off x="2893541" y="4048692"/>
              <a:ext cx="310841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4788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" name="Shape 124"/>
            <p:cNvSpPr txBox="1"/>
            <p:nvPr/>
          </p:nvSpPr>
          <p:spPr>
            <a:xfrm>
              <a:off x="5563188" y="2550296"/>
              <a:ext cx="914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M1/E2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" name="Shape 125"/>
            <p:cNvCxnSpPr/>
            <p:nvPr/>
          </p:nvCxnSpPr>
          <p:spPr>
            <a:xfrm>
              <a:off x="2941244" y="1949364"/>
              <a:ext cx="30607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4788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" name="Shape 126"/>
            <p:cNvSpPr txBox="1"/>
            <p:nvPr/>
          </p:nvSpPr>
          <p:spPr>
            <a:xfrm>
              <a:off x="1736809" y="1760413"/>
              <a:ext cx="10965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1/2</a:t>
              </a:r>
              <a:r>
                <a:rPr lang="en-US" sz="20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127"/>
            <p:cNvSpPr txBox="1"/>
            <p:nvPr/>
          </p:nvSpPr>
          <p:spPr>
            <a:xfrm>
              <a:off x="1736809" y="3848637"/>
              <a:ext cx="11250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3/2</a:t>
              </a:r>
              <a:r>
                <a:rPr lang="en-US" sz="20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Shape 128"/>
            <p:cNvCxnSpPr/>
            <p:nvPr/>
          </p:nvCxnSpPr>
          <p:spPr>
            <a:xfrm>
              <a:off x="5104052" y="1985707"/>
              <a:ext cx="0" cy="2002255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8" name="Shape 137"/>
            <p:cNvSpPr txBox="1"/>
            <p:nvPr/>
          </p:nvSpPr>
          <p:spPr>
            <a:xfrm>
              <a:off x="5459179" y="2964834"/>
              <a:ext cx="12402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38"/>
            <p:cNvSpPr txBox="1"/>
            <p:nvPr/>
          </p:nvSpPr>
          <p:spPr>
            <a:xfrm>
              <a:off x="6021111" y="1718531"/>
              <a:ext cx="16228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429.1 </a:t>
              </a:r>
              <a:r>
                <a:rPr lang="en-US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keV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139"/>
            <p:cNvSpPr txBox="1"/>
            <p:nvPr/>
          </p:nvSpPr>
          <p:spPr>
            <a:xfrm>
              <a:off x="2750145" y="2596462"/>
              <a:ext cx="9842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 r="8856" b="12158"/>
          <a:stretch/>
        </p:blipFill>
        <p:spPr>
          <a:xfrm>
            <a:off x="1625611" y="1326917"/>
            <a:ext cx="6018306" cy="38317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90482" y="1446852"/>
            <a:ext cx="1008530" cy="355545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82729" y="1436183"/>
            <a:ext cx="1008530" cy="3555453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68597" y="1465065"/>
            <a:ext cx="1979780" cy="3555453"/>
          </a:xfrm>
          <a:prstGeom prst="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482" y="524142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34399" y="5244497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GFMC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65243" y="521939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NCSM</a:t>
            </a:r>
            <a:r>
              <a:rPr lang="pt-BR" dirty="0" smtClean="0"/>
              <a:t>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09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Institute for Nuclear Structure and Astrophysics at Notre Dame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16" y="5708588"/>
            <a:ext cx="7886700" cy="1035221"/>
          </a:xfrm>
        </p:spPr>
        <p:txBody>
          <a:bodyPr>
            <a:normAutofit/>
          </a:bodyPr>
          <a:lstStyle/>
          <a:p>
            <a:r>
              <a:rPr lang="en-US" dirty="0" smtClean="0"/>
              <a:t>10 MV FN Tandem Van de </a:t>
            </a:r>
            <a:r>
              <a:rPr lang="en-US" dirty="0" err="1" smtClean="0"/>
              <a:t>Graaff</a:t>
            </a:r>
            <a:r>
              <a:rPr lang="en-US" dirty="0" smtClean="0"/>
              <a:t> Accelerator</a:t>
            </a:r>
          </a:p>
          <a:p>
            <a:r>
              <a:rPr lang="en-US" dirty="0" err="1" smtClean="0"/>
              <a:t>TwinSol</a:t>
            </a:r>
            <a:r>
              <a:rPr lang="en-US" dirty="0" smtClean="0"/>
              <a:t> Superconducting Magnets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" y="1256660"/>
            <a:ext cx="7223760" cy="4402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6" y="3199563"/>
            <a:ext cx="4508609" cy="2140351"/>
          </a:xfrm>
          <a:prstGeom prst="rect">
            <a:avLst/>
          </a:prstGeom>
        </p:spPr>
      </p:pic>
      <p:pic>
        <p:nvPicPr>
          <p:cNvPr id="7" name="Picture 6" descr="Twinsol_drawin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15234" r="7879" b="6874"/>
          <a:stretch/>
        </p:blipFill>
        <p:spPr>
          <a:xfrm>
            <a:off x="3651372" y="1325563"/>
            <a:ext cx="4969638" cy="25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5" y="5187142"/>
            <a:ext cx="7510318" cy="14451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In-flight reaction using</a:t>
            </a:r>
            <a:r>
              <a:rPr lang="en-US" sz="2000" dirty="0" smtClean="0"/>
              <a:t> </a:t>
            </a:r>
            <a:r>
              <a:rPr lang="en-US" sz="2000" i="1" dirty="0" smtClean="0"/>
              <a:t>d</a:t>
            </a:r>
            <a:r>
              <a:rPr lang="en-US" sz="2000" dirty="0" smtClean="0"/>
              <a:t>(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Li,</a:t>
            </a:r>
            <a:r>
              <a:rPr lang="en-US" sz="2000" i="1" dirty="0" smtClean="0"/>
              <a:t>n</a:t>
            </a:r>
            <a:r>
              <a:rPr lang="en-US" sz="2000" dirty="0" smtClean="0"/>
              <a:t>)</a:t>
            </a:r>
            <a:r>
              <a:rPr lang="en-US" sz="2000" baseline="30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30.4 MeV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 err="1" smtClean="0"/>
              <a:t>pps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86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%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purity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43917" y="6255249"/>
            <a:ext cx="5029200" cy="377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en-US" sz="2000" dirty="0"/>
              <a:t>F. </a:t>
            </a:r>
            <a:r>
              <a:rPr lang="en-US" sz="2000" dirty="0" err="1"/>
              <a:t>Bechetti</a:t>
            </a:r>
            <a:r>
              <a:rPr lang="en-US" sz="2000" dirty="0"/>
              <a:t> et al., NIM A 505, 377-380 (2003)</a:t>
            </a:r>
          </a:p>
        </p:txBody>
      </p:sp>
      <p:pic>
        <p:nvPicPr>
          <p:cNvPr id="7" name="image2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826" y="1196166"/>
            <a:ext cx="7514489" cy="3770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rays.png"/>
          <p:cNvPicPr/>
          <p:nvPr/>
        </p:nvPicPr>
        <p:blipFill>
          <a:blip r:embed="rId4">
            <a:alphaModFix amt="91493"/>
            <a:extLst/>
          </a:blip>
          <a:srcRect l="11618" t="48382" r="19382" b="13162"/>
          <a:stretch>
            <a:fillRect/>
          </a:stretch>
        </p:blipFill>
        <p:spPr>
          <a:xfrm>
            <a:off x="1760547" y="1093428"/>
            <a:ext cx="8034617" cy="15057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1404" y="102321"/>
            <a:ext cx="7269668" cy="10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Making a </a:t>
            </a:r>
            <a:r>
              <a:rPr lang="en-US" sz="3600" baseline="30000" dirty="0" smtClean="0">
                <a:latin typeface="+mn-lt"/>
              </a:rPr>
              <a:t>7</a:t>
            </a:r>
            <a:r>
              <a:rPr lang="en-US" sz="3600" dirty="0" smtClean="0">
                <a:latin typeface="+mn-lt"/>
              </a:rPr>
              <a:t>Be </a:t>
            </a:r>
            <a:r>
              <a:rPr lang="en-US" sz="3600" dirty="0" smtClean="0">
                <a:latin typeface="+mn-lt"/>
              </a:rPr>
              <a:t>beam at </a:t>
            </a:r>
            <a:r>
              <a:rPr lang="en-US" sz="3600" dirty="0" smtClean="0">
                <a:latin typeface="+mn-lt"/>
              </a:rPr>
              <a:t>Notre Dame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3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Coulomb Excitation Setup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20693" y="5008791"/>
            <a:ext cx="7066860" cy="174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pt-B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  </a:t>
            </a:r>
            <a:r>
              <a:rPr lang="pt-B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μm</a:t>
            </a:r>
            <a:r>
              <a:rPr lang="pt-B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(1.9 mg/cm</a:t>
            </a:r>
            <a:r>
              <a:rPr lang="pt-BR" sz="2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r>
              <a:rPr lang="pt-B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</a:t>
            </a:r>
            <a:r>
              <a:rPr lang="pt-B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gold</a:t>
            </a:r>
            <a:r>
              <a:rPr lang="pt-B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foil</a:t>
            </a:r>
            <a:endParaRPr sz="2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77% of Coulomb barrier</a:t>
            </a:r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S2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detector (300 um): 24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ring channels, 8 sectors</a:t>
            </a:r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6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HPGe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Clover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detectors (</a:t>
            </a:r>
            <a:r>
              <a:rPr lang="en-US" sz="2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Cloveshare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</a:pP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1872552" y="1143000"/>
            <a:ext cx="5544268" cy="3433312"/>
            <a:chOff x="2387610" y="3091061"/>
            <a:chExt cx="5544268" cy="3433312"/>
          </a:xfrm>
        </p:grpSpPr>
        <p:sp>
          <p:nvSpPr>
            <p:cNvPr id="154" name="Shape 154"/>
            <p:cNvSpPr/>
            <p:nvPr/>
          </p:nvSpPr>
          <p:spPr>
            <a:xfrm>
              <a:off x="2607753" y="4550537"/>
              <a:ext cx="355600" cy="369332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Shape 155"/>
            <p:cNvCxnSpPr>
              <a:stCxn id="154" idx="6"/>
            </p:cNvCxnSpPr>
            <p:nvPr/>
          </p:nvCxnSpPr>
          <p:spPr>
            <a:xfrm>
              <a:off x="2963353" y="4735203"/>
              <a:ext cx="1710300" cy="15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56" name="Shape 156"/>
            <p:cNvSpPr/>
            <p:nvPr/>
          </p:nvSpPr>
          <p:spPr>
            <a:xfrm>
              <a:off x="4673620" y="4276402"/>
              <a:ext cx="152400" cy="94826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5695826" y="4342304"/>
              <a:ext cx="372533" cy="75193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8" name="Shape 158"/>
            <p:cNvCxnSpPr/>
            <p:nvPr/>
          </p:nvCxnSpPr>
          <p:spPr>
            <a:xfrm rot="10800000" flipH="1">
              <a:off x="5147753" y="4582803"/>
              <a:ext cx="610090" cy="13546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59" name="Shape 159"/>
            <p:cNvSpPr/>
            <p:nvPr/>
          </p:nvSpPr>
          <p:spPr>
            <a:xfrm rot="-2526275">
              <a:off x="3713960" y="3246324"/>
              <a:ext cx="423333" cy="5757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740910" y="4567470"/>
              <a:ext cx="263370" cy="31750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2736412">
              <a:off x="6443131" y="3311194"/>
              <a:ext cx="423333" cy="5757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096945" y="3091061"/>
              <a:ext cx="423333" cy="5757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-3197136">
              <a:off x="6439605" y="5674359"/>
              <a:ext cx="423333" cy="5757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2829295">
              <a:off x="3718907" y="5674360"/>
              <a:ext cx="423333" cy="5757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5096945" y="5948640"/>
              <a:ext cx="423333" cy="5757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2540019" y="4535205"/>
              <a:ext cx="13292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6468534" y="4562833"/>
              <a:ext cx="1463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 Si Detector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792153" y="4582803"/>
              <a:ext cx="355600" cy="369332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Shape 169"/>
            <p:cNvCxnSpPr/>
            <p:nvPr/>
          </p:nvCxnSpPr>
          <p:spPr>
            <a:xfrm>
              <a:off x="5123758" y="4952135"/>
              <a:ext cx="1170212" cy="780534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70" name="Shape 170"/>
            <p:cNvSpPr txBox="1"/>
            <p:nvPr/>
          </p:nvSpPr>
          <p:spPr>
            <a:xfrm>
              <a:off x="5080039" y="5363337"/>
              <a:ext cx="1066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γ-ray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4691947" y="4535205"/>
              <a:ext cx="6823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</a:t>
              </a:r>
              <a:r>
                <a:rPr lang="en-US" sz="18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2387610" y="3246427"/>
              <a:ext cx="11514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HPGe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Clover Detectors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114800" y="3923666"/>
              <a:ext cx="2370667" cy="1809003"/>
            </a:xfrm>
            <a:prstGeom prst="ellipse">
              <a:avLst/>
            </a:prstGeom>
            <a:gradFill>
              <a:gsLst>
                <a:gs pos="0">
                  <a:srgbClr val="3E7FCD">
                    <a:alpha val="16862"/>
                  </a:srgbClr>
                </a:gs>
                <a:gs pos="100000">
                  <a:srgbClr val="96C0FF">
                    <a:alpha val="16862"/>
                  </a:srgbClr>
                </a:gs>
              </a:gsLst>
              <a:lin ang="16200000" scaled="0"/>
            </a:gra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5262092" y="4718269"/>
              <a:ext cx="2705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θ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5520278" y="4615069"/>
              <a:ext cx="124527" cy="6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95" y="0"/>
                  </a:moveTo>
                  <a:cubicBezTo>
                    <a:pt x="107322" y="29128"/>
                    <a:pt x="127350" y="58256"/>
                    <a:pt x="117336" y="77302"/>
                  </a:cubicBezTo>
                  <a:cubicBezTo>
                    <a:pt x="107322" y="96347"/>
                    <a:pt x="-65415" y="134438"/>
                    <a:pt x="27212" y="114272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Shape 176"/>
          <p:cNvSpPr txBox="1"/>
          <p:nvPr/>
        </p:nvSpPr>
        <p:spPr>
          <a:xfrm>
            <a:off x="8837510" y="679184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Set up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33846" y="4431724"/>
            <a:ext cx="8229600" cy="186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Particle-gamma coincidence</a:t>
            </a:r>
          </a:p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DAQ</a:t>
            </a:r>
          </a:p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 days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 descr="20160408_204657.jpg"/>
          <p:cNvPicPr preferRelativeResize="0"/>
          <p:nvPr/>
        </p:nvPicPr>
        <p:blipFill rotWithShape="1">
          <a:blip r:embed="rId3">
            <a:alphaModFix/>
          </a:blip>
          <a:srcRect t="13335" r="24999" b="13336"/>
          <a:stretch/>
        </p:blipFill>
        <p:spPr>
          <a:xfrm flipH="1">
            <a:off x="633846" y="1320743"/>
            <a:ext cx="3574472" cy="262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20160328_08373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8646" y="1320743"/>
            <a:ext cx="3592668" cy="269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4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5" y="13652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Particle </a:t>
            </a:r>
            <a:r>
              <a:rPr lang="en-US" dirty="0" smtClean="0">
                <a:latin typeface="+mn-lt"/>
              </a:rPr>
              <a:t>spectrum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85" y="2882706"/>
            <a:ext cx="7886700" cy="1188104"/>
          </a:xfrm>
        </p:spPr>
        <p:txBody>
          <a:bodyPr/>
          <a:lstStyle/>
          <a:p>
            <a:r>
              <a:rPr lang="en-US" dirty="0" smtClean="0"/>
              <a:t>1 Ring energy spectrum</a:t>
            </a:r>
          </a:p>
          <a:p>
            <a:r>
              <a:rPr lang="en-US" dirty="0" smtClean="0"/>
              <a:t>24 rings</a:t>
            </a:r>
          </a:p>
          <a:p>
            <a:r>
              <a:rPr lang="en-US" dirty="0" smtClean="0"/>
              <a:t>18-24 degrees lab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11" y="1169559"/>
            <a:ext cx="5112624" cy="4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11929</TotalTime>
  <Words>545</Words>
  <Application>Microsoft Macintosh PowerPoint</Application>
  <PresentationFormat>On-screen Show (4:3)</PresentationFormat>
  <Paragraphs>111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Pinyon Script</vt:lpstr>
      <vt:lpstr>Symbol</vt:lpstr>
      <vt:lpstr>Arial</vt:lpstr>
      <vt:lpstr>Office Theme</vt:lpstr>
      <vt:lpstr>First Measurement of the  B(E2;  3/2- → 1/2-) in 7Be:  A Test for Ab-Initio Models</vt:lpstr>
      <vt:lpstr>Cluster structure of light nuclei</vt:lpstr>
      <vt:lpstr>Clusters in Astrophysics</vt:lpstr>
      <vt:lpstr>Theoretical Calculations of B(E2) in 7Be</vt:lpstr>
      <vt:lpstr>Institute for Nuclear Structure and Astrophysics at Notre Dame</vt:lpstr>
      <vt:lpstr>PowerPoint Presentation</vt:lpstr>
      <vt:lpstr>Coulomb Excitation Setup</vt:lpstr>
      <vt:lpstr>Experimental Set up</vt:lpstr>
      <vt:lpstr>Particle spectrum</vt:lpstr>
      <vt:lpstr>Doppler-corrected gamma spectrum</vt:lpstr>
      <vt:lpstr>Geant4 Simulation</vt:lpstr>
      <vt:lpstr>First 7Be B(E2) measurement results</vt:lpstr>
      <vt:lpstr>E1 polarizability in Light Nuclei: 7Li B(E2)</vt:lpstr>
      <vt:lpstr>Summary and Outlook</vt:lpstr>
      <vt:lpstr>Collaborators</vt:lpstr>
      <vt:lpstr>PID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Clusters in Nuclei</dc:title>
  <dc:creator>Microsoft Office User</dc:creator>
  <cp:lastModifiedBy>Tan Ahn</cp:lastModifiedBy>
  <cp:revision>172</cp:revision>
  <cp:lastPrinted>2017-07-19T06:13:26Z</cp:lastPrinted>
  <dcterms:created xsi:type="dcterms:W3CDTF">2016-12-21T17:01:21Z</dcterms:created>
  <dcterms:modified xsi:type="dcterms:W3CDTF">2018-05-14T14:56:46Z</dcterms:modified>
</cp:coreProperties>
</file>