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365" r:id="rId5"/>
    <p:sldId id="366" r:id="rId6"/>
    <p:sldId id="367" r:id="rId7"/>
    <p:sldId id="374" r:id="rId8"/>
    <p:sldId id="368" r:id="rId9"/>
    <p:sldId id="261" r:id="rId10"/>
    <p:sldId id="263" r:id="rId11"/>
    <p:sldId id="264" r:id="rId12"/>
    <p:sldId id="364" r:id="rId13"/>
    <p:sldId id="262" r:id="rId14"/>
    <p:sldId id="279" r:id="rId15"/>
    <p:sldId id="361" r:id="rId16"/>
    <p:sldId id="347" r:id="rId17"/>
    <p:sldId id="345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3950F-7E61-4015-81D0-62ADAF397E14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E050C-D91D-4FC5-B420-8E0F41C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14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726-3E17-473E-8756-B6A49537052D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EA2C-0BC1-4635-A354-BF875A878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9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726-3E17-473E-8756-B6A49537052D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EA2C-0BC1-4635-A354-BF875A878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60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726-3E17-473E-8756-B6A49537052D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EA2C-0BC1-4635-A354-BF875A878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73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94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862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26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61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078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850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67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0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726-3E17-473E-8756-B6A49537052D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EA2C-0BC1-4635-A354-BF875A878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086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67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81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3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726-3E17-473E-8756-B6A49537052D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EA2C-0BC1-4635-A354-BF875A878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76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726-3E17-473E-8756-B6A49537052D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EA2C-0BC1-4635-A354-BF875A878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85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726-3E17-473E-8756-B6A49537052D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EA2C-0BC1-4635-A354-BF875A878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23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726-3E17-473E-8756-B6A49537052D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EA2C-0BC1-4635-A354-BF875A878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40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726-3E17-473E-8756-B6A49537052D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EA2C-0BC1-4635-A354-BF875A878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38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726-3E17-473E-8756-B6A49537052D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EA2C-0BC1-4635-A354-BF875A878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1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726-3E17-473E-8756-B6A49537052D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EA2C-0BC1-4635-A354-BF875A878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70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5A726-3E17-473E-8756-B6A49537052D}" type="datetimeFigureOut">
              <a:rPr kumimoji="1" lang="ja-JP" altLang="en-US" smtClean="0"/>
              <a:t>2018/5/18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EA2C-0BC1-4635-A354-BF875A8788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58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2018/5/18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6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8938" y="902559"/>
            <a:ext cx="11676185" cy="2387600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FrankRuehl" panose="020E0503060101010101" pitchFamily="34" charset="-79"/>
                <a:ea typeface="HGS創英角ﾎﾟｯﾌﾟ体" panose="040B0A00000000000000" pitchFamily="50" charset="-128"/>
                <a:cs typeface="FrankRuehl" panose="020E0503060101010101" pitchFamily="34" charset="-79"/>
              </a:rPr>
              <a:t>Reduction of channel coupling effect</a:t>
            </a:r>
            <a:br>
              <a:rPr lang="en-US" altLang="ja-JP" sz="4400" dirty="0">
                <a:latin typeface="FrankRuehl" panose="020E0503060101010101" pitchFamily="34" charset="-79"/>
                <a:ea typeface="HGS創英角ﾎﾟｯﾌﾟ体" panose="040B0A00000000000000" pitchFamily="50" charset="-128"/>
                <a:cs typeface="FrankRuehl" panose="020E0503060101010101" pitchFamily="34" charset="-79"/>
              </a:rPr>
            </a:br>
            <a:r>
              <a:rPr lang="en-US" altLang="ja-JP" sz="4400" dirty="0">
                <a:latin typeface="FrankRuehl" panose="020E0503060101010101" pitchFamily="34" charset="-79"/>
                <a:ea typeface="HGS創英角ﾎﾟｯﾌﾟ体" panose="040B0A00000000000000" pitchFamily="50" charset="-128"/>
                <a:cs typeface="FrankRuehl" panose="020E0503060101010101" pitchFamily="34" charset="-79"/>
              </a:rPr>
              <a:t>on Li isotope elastic scatterings</a:t>
            </a:r>
            <a:br>
              <a:rPr lang="en-US" altLang="ja-JP" sz="4400" dirty="0">
                <a:latin typeface="FrankRuehl" panose="020E0503060101010101" pitchFamily="34" charset="-79"/>
                <a:ea typeface="HGS創英角ﾎﾟｯﾌﾟ体" panose="040B0A00000000000000" pitchFamily="50" charset="-128"/>
                <a:cs typeface="FrankRuehl" panose="020E0503060101010101" pitchFamily="34" charset="-79"/>
              </a:rPr>
            </a:br>
            <a:r>
              <a:rPr lang="en-US" altLang="ja-JP" sz="4400" dirty="0">
                <a:latin typeface="FrankRuehl" panose="020E0503060101010101" pitchFamily="34" charset="-79"/>
                <a:ea typeface="HGS創英角ﾎﾟｯﾌﾟ体" panose="040B0A00000000000000" pitchFamily="50" charset="-128"/>
                <a:cs typeface="FrankRuehl" panose="020E0503060101010101" pitchFamily="34" charset="-79"/>
              </a:rPr>
              <a:t>by glue-like </a:t>
            </a:r>
            <a:r>
              <a:rPr lang="en-US" altLang="ja-JP" sz="4400" dirty="0" err="1">
                <a:latin typeface="FrankRuehl" panose="020E0503060101010101" pitchFamily="34" charset="-79"/>
                <a:ea typeface="HGS創英角ﾎﾟｯﾌﾟ体" panose="040B0A00000000000000" pitchFamily="50" charset="-128"/>
                <a:cs typeface="FrankRuehl" panose="020E0503060101010101" pitchFamily="34" charset="-79"/>
              </a:rPr>
              <a:t>behaviour</a:t>
            </a:r>
            <a:r>
              <a:rPr lang="en-US" altLang="ja-JP" sz="4400" dirty="0">
                <a:latin typeface="FrankRuehl" panose="020E0503060101010101" pitchFamily="34" charset="-79"/>
                <a:ea typeface="HGS創英角ﾎﾟｯﾌﾟ体" panose="040B0A00000000000000" pitchFamily="50" charset="-128"/>
                <a:cs typeface="FrankRuehl" panose="020E0503060101010101" pitchFamily="34" charset="-79"/>
              </a:rPr>
              <a:t> of excess neutron</a:t>
            </a:r>
            <a:endParaRPr kumimoji="1" lang="ja-JP" altLang="en-US" sz="4400" dirty="0">
              <a:latin typeface="FrankRuehl" panose="020E0503060101010101" pitchFamily="34" charset="-79"/>
              <a:ea typeface="HGS創英角ﾎﾟｯﾌﾟ体" panose="040B0A00000000000000" pitchFamily="50" charset="-128"/>
              <a:cs typeface="FrankRuehl" panose="020E0503060101010101" pitchFamily="34" charset="-79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38653" y="3813053"/>
            <a:ext cx="9144000" cy="1655762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Yokohama National University</a:t>
            </a:r>
          </a:p>
          <a:p>
            <a:r>
              <a:rPr kumimoji="1" lang="en-US" altLang="ja-JP" sz="3600" dirty="0" err="1"/>
              <a:t>Takenori</a:t>
            </a:r>
            <a:r>
              <a:rPr kumimoji="1" lang="en-US" altLang="ja-JP" sz="3600" dirty="0"/>
              <a:t> Furumoto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752" y="43962"/>
            <a:ext cx="10471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/>
              <a:t>Fourth International Workshop on</a:t>
            </a:r>
            <a:r>
              <a:rPr lang="ja-JP" altLang="en-US" sz="1400" i="1" dirty="0"/>
              <a:t> </a:t>
            </a:r>
            <a:r>
              <a:rPr lang="en-US" altLang="ja-JP" sz="1400" i="1" dirty="0"/>
              <a:t>“State of the Art in Nuclear Cluster Physics” 13th</a:t>
            </a:r>
            <a:r>
              <a:rPr kumimoji="1" lang="en-US" altLang="ja-JP" sz="1400" i="1" dirty="0"/>
              <a:t>-18th May </a:t>
            </a:r>
            <a:r>
              <a:rPr lang="en-US" altLang="ja-JP" sz="1400" i="1" dirty="0"/>
              <a:t>2018 @Galveston, Texas, USA</a:t>
            </a:r>
            <a:endParaRPr kumimoji="1" lang="ja-JP" altLang="en-US" sz="1400" i="1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5802923" y="5202238"/>
            <a:ext cx="638907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/>
              <a:t>Collaborators</a:t>
            </a:r>
          </a:p>
          <a:p>
            <a:pPr algn="l"/>
            <a:r>
              <a:rPr lang="en-US" altLang="ja-JP" dirty="0"/>
              <a:t>T. </a:t>
            </a:r>
            <a:r>
              <a:rPr lang="en-US" altLang="ja-JP" dirty="0" err="1"/>
              <a:t>Suhara</a:t>
            </a:r>
            <a:r>
              <a:rPr lang="en-US" altLang="ja-JP" dirty="0"/>
              <a:t> (Matsue College of Technology)</a:t>
            </a:r>
          </a:p>
          <a:p>
            <a:pPr algn="l"/>
            <a:r>
              <a:rPr lang="en-US" altLang="ja-JP" dirty="0"/>
              <a:t>N. </a:t>
            </a:r>
            <a:r>
              <a:rPr lang="en-US" altLang="ja-JP" dirty="0" err="1"/>
              <a:t>Itagaki</a:t>
            </a:r>
            <a:r>
              <a:rPr lang="en-US" altLang="ja-JP" dirty="0"/>
              <a:t> (YITP, Kyoto U.)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375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xmlns="" id="{E7BA15EB-FB25-45C0-BB00-CF750B013FC3}"/>
              </a:ext>
            </a:extLst>
          </p:cNvPr>
          <p:cNvGrpSpPr/>
          <p:nvPr/>
        </p:nvGrpSpPr>
        <p:grpSpPr>
          <a:xfrm>
            <a:off x="4806503" y="1392736"/>
            <a:ext cx="6957605" cy="4077762"/>
            <a:chOff x="5821271" y="2422359"/>
            <a:chExt cx="3678137" cy="2013282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xmlns="" id="{93D6D662-4BAC-4905-9FC5-19823CD7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1271" y="2422359"/>
              <a:ext cx="549458" cy="2013282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xmlns="" id="{4A7C4497-40E2-4A49-A321-FF21EA537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1638" y="2422359"/>
              <a:ext cx="310381" cy="2013282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xmlns="" id="{D170ADEB-2B74-4D3B-A33C-CF8A296B1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9540" y="2422359"/>
              <a:ext cx="1048584" cy="2013282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xmlns="" id="{D473EDA9-3832-4231-B7C3-54EC153A4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9121" y="2422359"/>
              <a:ext cx="943726" cy="2013282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xmlns="" id="{825D1EC3-FBC7-4BC8-AE87-8969045D1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18597" y="2422359"/>
              <a:ext cx="880811" cy="2013282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1055441" y="476673"/>
            <a:ext cx="10241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Comparison with data for excitation energy &amp; radius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5" y="1539208"/>
            <a:ext cx="3718915" cy="4653136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96240725-92C1-4D07-80FB-77DF61D0C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03" y="6192344"/>
            <a:ext cx="4732386" cy="307777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T. Furumoto, T.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Suhara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, and N.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Itagaki</a:t>
            </a:r>
            <a:r>
              <a:rPr kumimoji="0" lang="en-US" altLang="ja-JP" sz="1400" b="1" i="1" kern="0" dirty="0">
                <a:solidFill>
                  <a:srgbClr val="000000"/>
                </a:solidFill>
                <a:ea typeface="ＭＳ Ｐゴシック"/>
              </a:rPr>
              <a:t>, PRC97, 044602 (2018)</a:t>
            </a:r>
            <a:endParaRPr kumimoji="0" lang="en-US" altLang="ja-JP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E391A3A5-821F-4B15-9EC3-914BD95D9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03" y="5374757"/>
            <a:ext cx="3425938" cy="523220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[1] I.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Tanihata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 et al., PRL55, 2676 (1985)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kern="0" dirty="0">
                <a:solidFill>
                  <a:srgbClr val="000000"/>
                </a:solidFill>
                <a:ea typeface="ＭＳ Ｐゴシック"/>
              </a:rPr>
              <a:t>[52] R. Sanchez et al., PRL96, 033002 (2006)</a:t>
            </a:r>
            <a:endParaRPr kumimoji="0" lang="en-US" altLang="ja-JP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xmlns="" id="{CE3C135B-CA68-4AA0-8562-2155B595CB89}"/>
              </a:ext>
            </a:extLst>
          </p:cNvPr>
          <p:cNvSpPr/>
          <p:nvPr/>
        </p:nvSpPr>
        <p:spPr>
          <a:xfrm>
            <a:off x="7760292" y="2195432"/>
            <a:ext cx="394447" cy="913521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xmlns="" id="{F08C7DBE-42B6-4908-BA6E-B9D27421D4FA}"/>
              </a:ext>
            </a:extLst>
          </p:cNvPr>
          <p:cNvSpPr/>
          <p:nvPr/>
        </p:nvSpPr>
        <p:spPr>
          <a:xfrm>
            <a:off x="7760293" y="3245682"/>
            <a:ext cx="394447" cy="71717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xmlns="" id="{393A51BE-8156-425D-B3E0-2BA76242E798}"/>
              </a:ext>
            </a:extLst>
          </p:cNvPr>
          <p:cNvSpPr/>
          <p:nvPr/>
        </p:nvSpPr>
        <p:spPr>
          <a:xfrm>
            <a:off x="8091190" y="4133333"/>
            <a:ext cx="394447" cy="980269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1E2761D6-A0B2-4459-9FAC-9A4CF09D2B26}"/>
              </a:ext>
            </a:extLst>
          </p:cNvPr>
          <p:cNvSpPr txBox="1"/>
          <p:nvPr/>
        </p:nvSpPr>
        <p:spPr>
          <a:xfrm rot="20694197">
            <a:off x="4646009" y="1261899"/>
            <a:ext cx="65217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Proton radius becomes smaller and smaller.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59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613576" y="476092"/>
            <a:ext cx="777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strength (B(IS2)) of Li isotope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344008" y="1391030"/>
            <a:ext cx="323678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6Li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B(IS2)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g.s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→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      57.13 fm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(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g.s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→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      54.78 fm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(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g.s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→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      33.56 fm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7Li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B(IS2)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g.s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→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1/2</a:t>
            </a:r>
            <a:r>
              <a: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  54.47 fm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(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g.s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→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5/2</a:t>
            </a:r>
            <a:r>
              <a: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   22.06 fm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(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g.s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→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7/2</a:t>
            </a:r>
            <a:r>
              <a: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   96.78 fm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8Li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B(IS2)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g.s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→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      16.24 fm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(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g.s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→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       47.96 fm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lvl="0"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</a:rPr>
              <a:t>           (</a:t>
            </a:r>
            <a:r>
              <a:rPr kumimoji="0" lang="en-US" altLang="ja-JP" kern="0" dirty="0" err="1">
                <a:solidFill>
                  <a:sysClr val="windowText" lastClr="000000"/>
                </a:solidFill>
              </a:rPr>
              <a:t>g.s</a:t>
            </a:r>
            <a:r>
              <a:rPr kumimoji="0" lang="en-US" altLang="ja-JP" kern="0" dirty="0">
                <a:solidFill>
                  <a:sysClr val="windowText" lastClr="000000"/>
                </a:solidFill>
              </a:rPr>
              <a:t>.</a:t>
            </a:r>
            <a:r>
              <a:rPr kumimoji="0" lang="ja-JP" altLang="en-US" kern="0" dirty="0">
                <a:solidFill>
                  <a:sysClr val="windowText" lastClr="000000"/>
                </a:solidFill>
              </a:rPr>
              <a:t> → </a:t>
            </a:r>
            <a:r>
              <a:rPr kumimoji="0" lang="en-US" altLang="ja-JP" kern="0" dirty="0">
                <a:solidFill>
                  <a:sysClr val="windowText" lastClr="000000"/>
                </a:solidFill>
              </a:rPr>
              <a:t>2</a:t>
            </a:r>
            <a:r>
              <a:rPr kumimoji="0" lang="en-US" altLang="ja-JP" kern="0" baseline="-25000" dirty="0">
                <a:solidFill>
                  <a:sysClr val="windowText" lastClr="000000"/>
                </a:solidFill>
              </a:rPr>
              <a:t>1</a:t>
            </a:r>
            <a:r>
              <a:rPr kumimoji="0" lang="en-US" altLang="ja-JP" kern="0" dirty="0">
                <a:solidFill>
                  <a:sysClr val="windowText" lastClr="000000"/>
                </a:solidFill>
              </a:rPr>
              <a:t>)         7.384 fm</a:t>
            </a:r>
            <a:r>
              <a:rPr kumimoji="0" lang="en-US" altLang="ja-JP" kern="0" baseline="30000" dirty="0">
                <a:solidFill>
                  <a:sysClr val="windowText" lastClr="000000"/>
                </a:solidFill>
              </a:rPr>
              <a:t>4</a:t>
            </a:r>
          </a:p>
          <a:p>
            <a:pPr lvl="0"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</a:rPr>
              <a:t>           (</a:t>
            </a:r>
            <a:r>
              <a:rPr kumimoji="0" lang="en-US" altLang="ja-JP" kern="0" dirty="0" err="1">
                <a:solidFill>
                  <a:sysClr val="windowText" lastClr="000000"/>
                </a:solidFill>
              </a:rPr>
              <a:t>g.s</a:t>
            </a:r>
            <a:r>
              <a:rPr kumimoji="0" lang="en-US" altLang="ja-JP" kern="0" dirty="0">
                <a:solidFill>
                  <a:sysClr val="windowText" lastClr="000000"/>
                </a:solidFill>
              </a:rPr>
              <a:t>.</a:t>
            </a:r>
            <a:r>
              <a:rPr kumimoji="0" lang="ja-JP" altLang="en-US" kern="0" dirty="0">
                <a:solidFill>
                  <a:sysClr val="windowText" lastClr="000000"/>
                </a:solidFill>
              </a:rPr>
              <a:t> → </a:t>
            </a:r>
            <a:r>
              <a:rPr kumimoji="0" lang="en-US" altLang="ja-JP" kern="0" dirty="0">
                <a:solidFill>
                  <a:sysClr val="windowText" lastClr="000000"/>
                </a:solidFill>
              </a:rPr>
              <a:t>2</a:t>
            </a:r>
            <a:r>
              <a:rPr kumimoji="0" lang="en-US" altLang="ja-JP" kern="0" baseline="-25000" dirty="0">
                <a:solidFill>
                  <a:sysClr val="windowText" lastClr="000000"/>
                </a:solidFill>
              </a:rPr>
              <a:t>2</a:t>
            </a:r>
            <a:r>
              <a:rPr kumimoji="0" lang="en-US" altLang="ja-JP" kern="0" dirty="0">
                <a:solidFill>
                  <a:sysClr val="windowText" lastClr="000000"/>
                </a:solidFill>
              </a:rPr>
              <a:t>)        15.68 fm</a:t>
            </a:r>
            <a:r>
              <a:rPr kumimoji="0" lang="en-US" altLang="ja-JP" kern="0" baseline="30000" dirty="0">
                <a:solidFill>
                  <a:sysClr val="windowText" lastClr="000000"/>
                </a:solidFill>
              </a:rPr>
              <a:t>4</a:t>
            </a:r>
          </a:p>
          <a:p>
            <a:pPr lvl="0">
              <a:defRPr/>
            </a:pPr>
            <a:r>
              <a:rPr kumimoji="0" lang="en-US" altLang="ja-JP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9Li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B(IS2)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g.s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→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1/2</a:t>
            </a:r>
            <a:r>
              <a: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  19.26 fm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(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g.s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→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5/2</a:t>
            </a:r>
            <a:r>
              <a: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 19.19 fm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(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g.s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→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7/2</a:t>
            </a:r>
            <a:r>
              <a: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 31.55 fm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73" name="矢印: 上下 72"/>
          <p:cNvSpPr/>
          <p:nvPr/>
        </p:nvSpPr>
        <p:spPr>
          <a:xfrm>
            <a:off x="5037992" y="3499338"/>
            <a:ext cx="773723" cy="2125499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583114" y="3136613"/>
            <a:ext cx="860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Large</a:t>
            </a:r>
            <a:endParaRPr kumimoji="1" lang="ja-JP" altLang="en-US" sz="24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583113" y="5416752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Small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5CBFD3B7-3217-473A-ACDF-1F09EAD154CE}"/>
              </a:ext>
            </a:extLst>
          </p:cNvPr>
          <p:cNvSpPr txBox="1"/>
          <p:nvPr/>
        </p:nvSpPr>
        <p:spPr>
          <a:xfrm>
            <a:off x="5424853" y="1771864"/>
            <a:ext cx="578344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By shrinking the density,</a:t>
            </a:r>
          </a:p>
          <a:p>
            <a:r>
              <a:rPr kumimoji="1" lang="en-US" altLang="ja-JP" sz="2800" dirty="0"/>
              <a:t>the transition strength becomes small.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A4138A2D-A494-4D47-BA22-B5AE6B24BD9A}"/>
              </a:ext>
            </a:extLst>
          </p:cNvPr>
          <p:cNvSpPr txBox="1"/>
          <p:nvPr/>
        </p:nvSpPr>
        <p:spPr>
          <a:xfrm>
            <a:off x="6388559" y="4245905"/>
            <a:ext cx="554549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⇨ glue-like role by valence neutrons</a:t>
            </a:r>
            <a:endParaRPr kumimoji="1" lang="ja-JP" altLang="en-US" sz="2800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BF306722-2BD8-4400-A3FD-5593C50923B5}"/>
              </a:ext>
            </a:extLst>
          </p:cNvPr>
          <p:cNvSpPr/>
          <p:nvPr/>
        </p:nvSpPr>
        <p:spPr>
          <a:xfrm>
            <a:off x="1186962" y="2542892"/>
            <a:ext cx="3516923" cy="11521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C03F0679-BB60-4AC7-8A13-37AD5C730C9C}"/>
              </a:ext>
            </a:extLst>
          </p:cNvPr>
          <p:cNvSpPr/>
          <p:nvPr/>
        </p:nvSpPr>
        <p:spPr>
          <a:xfrm>
            <a:off x="1186961" y="4993143"/>
            <a:ext cx="3516923" cy="11521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7820D5BB-ED8C-4922-A978-8B32993C2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03" y="6192344"/>
            <a:ext cx="4732386" cy="307777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T. Furumoto, T.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Suhara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, and N.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Itagaki</a:t>
            </a:r>
            <a:r>
              <a:rPr kumimoji="0" lang="en-US" altLang="ja-JP" sz="1400" b="1" i="1" kern="0" dirty="0">
                <a:solidFill>
                  <a:srgbClr val="000000"/>
                </a:solidFill>
                <a:ea typeface="ＭＳ Ｐゴシック"/>
              </a:rPr>
              <a:t>, PRC97, 044602 (2018)</a:t>
            </a:r>
            <a:endParaRPr kumimoji="0" lang="en-US" altLang="ja-JP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355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34703" y="1262593"/>
            <a:ext cx="36399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Microscopic Coupled Channel (MCC)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3022600" y="1663204"/>
          <a:ext cx="6032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数式" r:id="rId3" imgW="2971800" imgH="444240" progId="Equation.3">
                  <p:embed/>
                </p:oleObj>
              </mc:Choice>
              <mc:Fallback>
                <p:oleObj name="数式" r:id="rId3" imgW="2971800" imgH="444240" progId="Equation.3">
                  <p:embed/>
                  <p:pic>
                    <p:nvPicPr>
                      <p:cNvPr id="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663204"/>
                        <a:ext cx="60325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06328" y="2564904"/>
            <a:ext cx="8898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diagonal and coupling potentials are derived from microscopic view point.</a:t>
            </a:r>
            <a:endParaRPr kumimoji="0" lang="ja-JP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1847528" y="4869160"/>
            <a:ext cx="4321175" cy="1108075"/>
            <a:chOff x="354" y="1706"/>
            <a:chExt cx="2722" cy="698"/>
          </a:xfrm>
        </p:grpSpPr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54" y="1706"/>
              <a:ext cx="136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Transition density</a:t>
              </a:r>
              <a:endPara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635" y="1996"/>
            <a:ext cx="2441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数式" r:id="rId5" imgW="2044700" imgH="342900" progId="Equation.3">
                    <p:embed/>
                  </p:oleObj>
                </mc:Choice>
                <mc:Fallback>
                  <p:oleObj name="数式" r:id="rId5" imgW="2044700" imgH="342900" progId="Equation.3">
                    <p:embed/>
                    <p:pic>
                      <p:nvPicPr>
                        <p:cNvPr id="3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" y="1996"/>
                          <a:ext cx="2441" cy="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612" y="2251"/>
              <a:ext cx="544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8007721" y="4650283"/>
            <a:ext cx="1217613" cy="1200150"/>
          </a:xfrm>
          <a:prstGeom prst="ellipse">
            <a:avLst/>
          </a:prstGeom>
          <a:gradFill rotWithShape="0">
            <a:gsLst>
              <a:gs pos="0">
                <a:srgbClr val="FFE0E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9728571" y="4396283"/>
            <a:ext cx="1624013" cy="1600200"/>
          </a:xfrm>
          <a:prstGeom prst="ellipse">
            <a:avLst/>
          </a:prstGeom>
          <a:gradFill rotWithShape="0">
            <a:gsLst>
              <a:gs pos="0">
                <a:srgbClr val="E0E0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 flipV="1">
            <a:off x="8609383" y="5158284"/>
            <a:ext cx="1892300" cy="84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10071471" y="4650284"/>
            <a:ext cx="85725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8652246" y="4826496"/>
            <a:ext cx="85725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41" name="AutoShape 10"/>
          <p:cNvCxnSpPr>
            <a:cxnSpLocks noChangeShapeType="1"/>
            <a:stCxn id="38" idx="0"/>
            <a:endCxn id="40" idx="4"/>
          </p:cNvCxnSpPr>
          <p:nvPr/>
        </p:nvCxnSpPr>
        <p:spPr bwMode="auto">
          <a:xfrm flipV="1">
            <a:off x="8609384" y="4912221"/>
            <a:ext cx="85725" cy="341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" name="AutoShape 11"/>
          <p:cNvCxnSpPr>
            <a:cxnSpLocks noChangeShapeType="1"/>
            <a:endCxn id="39" idx="5"/>
          </p:cNvCxnSpPr>
          <p:nvPr/>
        </p:nvCxnSpPr>
        <p:spPr bwMode="auto">
          <a:xfrm flipH="1" flipV="1">
            <a:off x="10144496" y="4721720"/>
            <a:ext cx="366713" cy="433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AutoShape 12"/>
          <p:cNvCxnSpPr>
            <a:cxnSpLocks noChangeShapeType="1"/>
            <a:stCxn id="39" idx="2"/>
            <a:endCxn id="40" idx="6"/>
          </p:cNvCxnSpPr>
          <p:nvPr/>
        </p:nvCxnSpPr>
        <p:spPr bwMode="auto">
          <a:xfrm flipH="1">
            <a:off x="8737970" y="4693146"/>
            <a:ext cx="1333500" cy="17621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9360902" y="5245595"/>
            <a:ext cx="328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8312989" y="4777283"/>
            <a:ext cx="3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</a:t>
            </a:r>
            <a:r>
              <a:rPr kumimoji="0" lang="en-US" altLang="ja-JP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10314826" y="4597895"/>
            <a:ext cx="3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</a:t>
            </a:r>
            <a:r>
              <a:rPr kumimoji="0" lang="en-US" altLang="ja-JP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9055470" y="4293096"/>
            <a:ext cx="801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</a:t>
            </a:r>
            <a:r>
              <a:rPr kumimoji="0" lang="en-US" altLang="ja-JP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NN</a:t>
            </a: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altLang="ja-JP" sz="2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</a:t>
            </a: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8012483" y="5786934"/>
            <a:ext cx="1361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Projectile</a:t>
            </a: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0030196" y="5939334"/>
            <a:ext cx="9591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Target</a:t>
            </a:r>
          </a:p>
        </p:txBody>
      </p:sp>
      <p:grpSp>
        <p:nvGrpSpPr>
          <p:cNvPr id="50" name="Group 39"/>
          <p:cNvGrpSpPr>
            <a:grpSpLocks/>
          </p:cNvGrpSpPr>
          <p:nvPr/>
        </p:nvGrpSpPr>
        <p:grpSpPr bwMode="auto">
          <a:xfrm>
            <a:off x="2400300" y="3428605"/>
            <a:ext cx="6819900" cy="1109662"/>
            <a:chOff x="549" y="2013"/>
            <a:chExt cx="4296" cy="699"/>
          </a:xfrm>
        </p:grpSpPr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1536" y="2400"/>
              <a:ext cx="1706" cy="288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rPr>
                <a:t>transition density</a:t>
              </a:r>
            </a:p>
          </p:txBody>
        </p:sp>
        <p:graphicFrame>
          <p:nvGraphicFramePr>
            <p:cNvPr id="52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549" y="2013"/>
            <a:ext cx="4296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数式" r:id="rId7" imgW="2730240" imgH="279360" progId="Equation.3">
                    <p:embed/>
                  </p:oleObj>
                </mc:Choice>
                <mc:Fallback>
                  <p:oleObj name="数式" r:id="rId7" imgW="2730240" imgH="279360" progId="Equation.3">
                    <p:embed/>
                    <p:pic>
                      <p:nvPicPr>
                        <p:cNvPr id="5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" y="2013"/>
                          <a:ext cx="4296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Line 8"/>
            <p:cNvSpPr>
              <a:spLocks noChangeShapeType="1"/>
            </p:cNvSpPr>
            <p:nvPr/>
          </p:nvSpPr>
          <p:spPr bwMode="auto">
            <a:xfrm>
              <a:off x="1738" y="2388"/>
              <a:ext cx="6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2472" y="2388"/>
              <a:ext cx="67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3149" y="2089"/>
              <a:ext cx="1104" cy="291"/>
            </a:xfrm>
            <a:prstGeom prst="rect">
              <a:avLst/>
            </a:prstGeom>
            <a:noFill/>
            <a:ln w="254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3485" y="2421"/>
              <a:ext cx="48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MPa</a:t>
              </a: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1078719" y="476673"/>
            <a:ext cx="436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Formalism (Reaction)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714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623392" y="332657"/>
            <a:ext cx="10158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ja-JP" sz="3600" b="1" i="1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6</a:t>
            </a: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Li elastic scattering </a:t>
            </a: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kumimoji="0" lang="en-US" altLang="ja-JP" sz="3600" b="1" i="1" kern="0" baseline="30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and</a:t>
            </a: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altLang="ja-JP" sz="3600" b="1" i="1" kern="0" baseline="30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at </a:t>
            </a: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E/A = 53 MeV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8" y="1426122"/>
            <a:ext cx="4938237" cy="48984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08" y="1426122"/>
            <a:ext cx="5061487" cy="4898476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5A5D4C70-AC55-4A81-A7B6-A4C8B5B77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03" y="6394560"/>
            <a:ext cx="4732386" cy="307777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T. Furumoto, T.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Suhara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, and N.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Itagaki</a:t>
            </a:r>
            <a:r>
              <a:rPr kumimoji="0" lang="en-US" altLang="ja-JP" sz="1400" b="1" i="1" kern="0" dirty="0">
                <a:solidFill>
                  <a:srgbClr val="000000"/>
                </a:solidFill>
                <a:ea typeface="ＭＳ Ｐゴシック"/>
              </a:rPr>
              <a:t>, PRC97, 044602 (2018)</a:t>
            </a:r>
            <a:endParaRPr kumimoji="0" lang="en-US" altLang="ja-JP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6998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623392" y="332657"/>
            <a:ext cx="10158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ja-JP" sz="3600" b="1" i="1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7</a:t>
            </a: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Li elastic scattering </a:t>
            </a: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kumimoji="0" lang="en-US" altLang="ja-JP" sz="3600" b="1" i="1" kern="0" baseline="30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and</a:t>
            </a: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altLang="ja-JP" sz="3600" b="1" i="1" kern="0" baseline="30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at </a:t>
            </a: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E/A = 50 MeV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8" y="1426122"/>
            <a:ext cx="4938237" cy="48984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08" y="1426122"/>
            <a:ext cx="5061487" cy="4898476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48E3F7A4-0CF0-4EC4-9625-55F65AFFC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03" y="6394560"/>
            <a:ext cx="4732386" cy="307777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T. Furumoto, T.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Suhara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, and N.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Itagaki</a:t>
            </a:r>
            <a:r>
              <a:rPr kumimoji="0" lang="en-US" altLang="ja-JP" sz="1400" b="1" i="1" kern="0" dirty="0">
                <a:solidFill>
                  <a:srgbClr val="000000"/>
                </a:solidFill>
                <a:ea typeface="ＭＳ Ｐゴシック"/>
              </a:rPr>
              <a:t>, PRC97, 044602 (2018)</a:t>
            </a:r>
            <a:endParaRPr kumimoji="0" lang="en-US" altLang="ja-JP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4985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623392" y="332657"/>
            <a:ext cx="1052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ja-JP" sz="3600" b="1" i="1" kern="0" baseline="30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kumimoji="0" lang="en-US" altLang="ja-JP" sz="3600" b="1" i="1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-9</a:t>
            </a: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Li elastic scatterings by</a:t>
            </a:r>
            <a:r>
              <a:rPr kumimoji="0" lang="ja-JP" altLang="en-US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altLang="ja-JP" sz="3600" b="1" i="1" kern="0" baseline="30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and</a:t>
            </a:r>
            <a:r>
              <a:rPr kumimoji="0" lang="ja-JP" altLang="en-US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altLang="ja-JP" sz="3600" b="1" i="1" kern="0" baseline="30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at </a:t>
            </a: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E/A = 53 MeV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7F9C016B-972B-4269-B9A7-B34AA0616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53" y="1134207"/>
            <a:ext cx="4249848" cy="524900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098063C0-6D09-4270-9BF7-56FA9035F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20" y="1168017"/>
            <a:ext cx="4195099" cy="5181387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xmlns="" id="{3282B374-1DCA-420C-8F2F-10F06B9A3265}"/>
              </a:ext>
            </a:extLst>
          </p:cNvPr>
          <p:cNvSpPr/>
          <p:nvPr/>
        </p:nvSpPr>
        <p:spPr>
          <a:xfrm rot="1982333">
            <a:off x="4167555" y="2110155"/>
            <a:ext cx="228600" cy="28135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xmlns="" id="{5A6DDDFA-14B9-4632-9169-FAB44EE3874B}"/>
              </a:ext>
            </a:extLst>
          </p:cNvPr>
          <p:cNvSpPr/>
          <p:nvPr/>
        </p:nvSpPr>
        <p:spPr>
          <a:xfrm rot="12700905">
            <a:off x="3924302" y="2508741"/>
            <a:ext cx="228600" cy="28135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xmlns="" id="{8A581996-11A3-49D9-9D46-5FBA3BB3C432}"/>
              </a:ext>
            </a:extLst>
          </p:cNvPr>
          <p:cNvSpPr/>
          <p:nvPr/>
        </p:nvSpPr>
        <p:spPr>
          <a:xfrm rot="1982333">
            <a:off x="4161694" y="3273672"/>
            <a:ext cx="228600" cy="28135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xmlns="" id="{B9F9A033-89FE-4ADD-B755-76B7D9DF5168}"/>
              </a:ext>
            </a:extLst>
          </p:cNvPr>
          <p:cNvSpPr/>
          <p:nvPr/>
        </p:nvSpPr>
        <p:spPr>
          <a:xfrm rot="12700905">
            <a:off x="3944817" y="3628298"/>
            <a:ext cx="228600" cy="28135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xmlns="" id="{6C81ACD0-E2CF-4E81-A3A9-C15528BE84AC}"/>
              </a:ext>
            </a:extLst>
          </p:cNvPr>
          <p:cNvSpPr/>
          <p:nvPr/>
        </p:nvSpPr>
        <p:spPr>
          <a:xfrm rot="1982333">
            <a:off x="4076702" y="4402015"/>
            <a:ext cx="228600" cy="28135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xmlns="" id="{DF53F50C-6C36-4574-A3A0-E65B9113C157}"/>
              </a:ext>
            </a:extLst>
          </p:cNvPr>
          <p:cNvSpPr/>
          <p:nvPr/>
        </p:nvSpPr>
        <p:spPr>
          <a:xfrm rot="12700905">
            <a:off x="3868617" y="4747849"/>
            <a:ext cx="228600" cy="28135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xmlns="" id="{8F1AAA40-A312-49A8-B113-0854F32C36CB}"/>
              </a:ext>
            </a:extLst>
          </p:cNvPr>
          <p:cNvSpPr/>
          <p:nvPr/>
        </p:nvSpPr>
        <p:spPr>
          <a:xfrm rot="1982333">
            <a:off x="9437073" y="2412025"/>
            <a:ext cx="228600" cy="28135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xmlns="" id="{4ADF3426-F537-4B93-AD13-2F5137FDFB99}"/>
              </a:ext>
            </a:extLst>
          </p:cNvPr>
          <p:cNvSpPr/>
          <p:nvPr/>
        </p:nvSpPr>
        <p:spPr>
          <a:xfrm rot="12700905">
            <a:off x="9158652" y="2854571"/>
            <a:ext cx="228600" cy="28135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xmlns="" id="{FC42DB7B-AA7C-462B-A8C4-2B1399AAAD20}"/>
              </a:ext>
            </a:extLst>
          </p:cNvPr>
          <p:cNvSpPr/>
          <p:nvPr/>
        </p:nvSpPr>
        <p:spPr>
          <a:xfrm rot="1982333">
            <a:off x="9404836" y="3434868"/>
            <a:ext cx="228600" cy="28135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xmlns="" id="{2890EE34-D039-46A9-832B-341D238E7FAD}"/>
              </a:ext>
            </a:extLst>
          </p:cNvPr>
          <p:cNvSpPr/>
          <p:nvPr/>
        </p:nvSpPr>
        <p:spPr>
          <a:xfrm rot="12700905">
            <a:off x="9187959" y="3789494"/>
            <a:ext cx="228600" cy="28135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xmlns="" id="{6A379971-1A04-407D-8E9D-F8CC89664060}"/>
              </a:ext>
            </a:extLst>
          </p:cNvPr>
          <p:cNvSpPr/>
          <p:nvPr/>
        </p:nvSpPr>
        <p:spPr>
          <a:xfrm rot="1982333">
            <a:off x="9355012" y="4396159"/>
            <a:ext cx="228600" cy="28135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xmlns="" id="{243A2560-8982-4B79-8238-FFC90F9FBBF0}"/>
              </a:ext>
            </a:extLst>
          </p:cNvPr>
          <p:cNvSpPr/>
          <p:nvPr/>
        </p:nvSpPr>
        <p:spPr>
          <a:xfrm rot="12700905">
            <a:off x="9138135" y="4750785"/>
            <a:ext cx="228600" cy="28135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6B1DD6CD-61AF-4828-83A9-315147BB4F7C}"/>
              </a:ext>
            </a:extLst>
          </p:cNvPr>
          <p:cNvSpPr txBox="1"/>
          <p:nvPr/>
        </p:nvSpPr>
        <p:spPr>
          <a:xfrm rot="21301995">
            <a:off x="3273336" y="5236448"/>
            <a:ext cx="53653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CC effect is small on </a:t>
            </a:r>
            <a:r>
              <a:rPr kumimoji="1" lang="en-US" altLang="ja-JP" sz="3200" baseline="30000" dirty="0"/>
              <a:t>8</a:t>
            </a:r>
            <a:r>
              <a:rPr kumimoji="1" lang="en-US" altLang="ja-JP" sz="3200" dirty="0"/>
              <a:t>Li and </a:t>
            </a:r>
            <a:r>
              <a:rPr kumimoji="1" lang="en-US" altLang="ja-JP" sz="3200" baseline="30000" dirty="0"/>
              <a:t>9</a:t>
            </a:r>
            <a:r>
              <a:rPr kumimoji="1" lang="en-US" altLang="ja-JP" sz="3200" dirty="0"/>
              <a:t>Li!</a:t>
            </a:r>
            <a:endParaRPr kumimoji="1" lang="ja-JP" altLang="en-US" sz="3200" dirty="0"/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xmlns="" id="{7986C92C-08F9-4666-9D0F-79005E582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03" y="6394560"/>
            <a:ext cx="4732386" cy="307777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T. Furumoto, T.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Suhara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, and N.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Itagaki</a:t>
            </a:r>
            <a:r>
              <a:rPr kumimoji="0" lang="en-US" altLang="ja-JP" sz="1400" b="1" i="1" kern="0" dirty="0">
                <a:solidFill>
                  <a:srgbClr val="000000"/>
                </a:solidFill>
                <a:ea typeface="ＭＳ Ｐゴシック"/>
              </a:rPr>
              <a:t>, PRC97, 044602 (2018)</a:t>
            </a:r>
            <a:endParaRPr kumimoji="0" lang="en-US" altLang="ja-JP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92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39416" y="476673"/>
            <a:ext cx="200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Summary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2222" y="1728094"/>
            <a:ext cx="108427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Construction of Li isotopes</a:t>
            </a:r>
          </a:p>
          <a:p>
            <a:pPr lvl="0">
              <a:defRPr/>
            </a:pP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   ⇨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performed with the cluster wave function microscopically.</a:t>
            </a:r>
          </a:p>
          <a:p>
            <a:pPr>
              <a:defRPr/>
            </a:pPr>
            <a:endParaRPr kumimoji="0" lang="en-US" altLang="ja-JP" sz="2400" kern="0" dirty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b="1" u="sng" kern="0" dirty="0">
                <a:solidFill>
                  <a:sysClr val="windowText" lastClr="000000"/>
                </a:solidFill>
              </a:rPr>
              <a:t>Application to nuclear reaction</a:t>
            </a:r>
            <a:endParaRPr kumimoji="0" lang="en-US" altLang="ja-JP" sz="24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   ⇨ well reproduce the existing experimental data up to backward angles.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b="1" u="sng" kern="0" dirty="0">
                <a:solidFill>
                  <a:sysClr val="windowText" lastClr="000000"/>
                </a:solidFill>
              </a:rPr>
              <a:t>Feature of glue-like role in both of nuclear structure and reaction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   ⇨ The excess neutron(s) play a glue-like role between </a:t>
            </a:r>
            <a:r>
              <a:rPr kumimoji="0" lang="el-GR" altLang="ja-JP" sz="2400" kern="0" dirty="0">
                <a:solidFill>
                  <a:sysClr val="windowText" lastClr="000000"/>
                </a:solidFill>
              </a:rPr>
              <a:t>α</a:t>
            </a: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 and </a:t>
            </a:r>
            <a:r>
              <a:rPr kumimoji="0" lang="en-US" altLang="ja-JP" sz="2400" i="1" kern="0" dirty="0">
                <a:solidFill>
                  <a:sysClr val="windowText" lastClr="000000"/>
                </a:solidFill>
              </a:rPr>
              <a:t>t</a:t>
            </a: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 clusters in Li isotopes</a:t>
            </a:r>
          </a:p>
          <a:p>
            <a:pPr lvl="2">
              <a:defRPr/>
            </a:pP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- </a:t>
            </a:r>
            <a:r>
              <a:rPr kumimoji="0" lang="en-US" altLang="ja-JP" sz="2400" b="1" kern="0" dirty="0">
                <a:solidFill>
                  <a:srgbClr val="FF0000"/>
                </a:solidFill>
              </a:rPr>
              <a:t>Shrink of proton radius</a:t>
            </a: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 by adding valence neutron(s)</a:t>
            </a:r>
          </a:p>
          <a:p>
            <a:pPr lvl="2">
              <a:defRPr/>
            </a:pP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- </a:t>
            </a:r>
            <a:r>
              <a:rPr kumimoji="0" lang="en-US" altLang="ja-JP" sz="2400" b="1" kern="0" dirty="0">
                <a:solidFill>
                  <a:srgbClr val="00B0F0"/>
                </a:solidFill>
              </a:rPr>
              <a:t>Reduction of transition strength</a:t>
            </a: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 for </a:t>
            </a:r>
            <a:r>
              <a:rPr kumimoji="0" lang="en-US" altLang="ja-JP" sz="2400" kern="0" baseline="30000" dirty="0">
                <a:solidFill>
                  <a:sysClr val="windowText" lastClr="000000"/>
                </a:solidFill>
              </a:rPr>
              <a:t>7</a:t>
            </a: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Li and </a:t>
            </a:r>
            <a:r>
              <a:rPr kumimoji="0" lang="en-US" altLang="ja-JP" sz="2400" kern="0" baseline="30000" dirty="0">
                <a:solidFill>
                  <a:sysClr val="windowText" lastClr="000000"/>
                </a:solidFill>
              </a:rPr>
              <a:t>9</a:t>
            </a: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Li nuclei</a:t>
            </a:r>
          </a:p>
          <a:p>
            <a:pPr lvl="2">
              <a:defRPr/>
            </a:pP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- </a:t>
            </a:r>
            <a:r>
              <a:rPr kumimoji="0" lang="en-US" altLang="ja-JP" sz="2400" b="1" kern="0" dirty="0">
                <a:solidFill>
                  <a:srgbClr val="92D050"/>
                </a:solidFill>
              </a:rPr>
              <a:t>Scale down of CC effect</a:t>
            </a: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 by </a:t>
            </a:r>
            <a:r>
              <a:rPr kumimoji="0" lang="en-US" altLang="ja-JP" sz="2400" kern="0" baseline="30000" dirty="0">
                <a:solidFill>
                  <a:sysClr val="windowText" lastClr="000000"/>
                </a:solidFill>
              </a:rPr>
              <a:t>8</a:t>
            </a: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Li and </a:t>
            </a:r>
            <a:r>
              <a:rPr kumimoji="0" lang="en-US" altLang="ja-JP" sz="2400" kern="0" baseline="30000" dirty="0">
                <a:solidFill>
                  <a:sysClr val="windowText" lastClr="000000"/>
                </a:solidFill>
              </a:rPr>
              <a:t>9</a:t>
            </a:r>
            <a:r>
              <a:rPr kumimoji="0" lang="en-US" altLang="ja-JP" sz="2400" kern="0" dirty="0">
                <a:solidFill>
                  <a:sysClr val="windowText" lastClr="000000"/>
                </a:solidFill>
              </a:rPr>
              <a:t>Li nuclei</a:t>
            </a:r>
          </a:p>
        </p:txBody>
      </p:sp>
    </p:spTree>
    <p:extLst>
      <p:ext uri="{BB962C8B-B14F-4D97-AF65-F5344CB8AC3E}">
        <p14:creationId xmlns:p14="http://schemas.microsoft.com/office/powerpoint/2010/main" val="23805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95400" y="476673"/>
            <a:ext cx="1896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Contents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123" y="1628800"/>
            <a:ext cx="30187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6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Introduction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ja-JP" sz="3600" b="1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6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Formalism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ja-JP" sz="3600" b="1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6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ja-JP" sz="3600" b="1" i="1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6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9601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4BC18024-6DC2-4CED-A6A7-ED2C007AD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423" y="2477782"/>
            <a:ext cx="7738999" cy="358891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613576" y="47609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xmlns="" id="{268B449C-CC06-41B5-B1BF-25D221956AD5}"/>
              </a:ext>
            </a:extLst>
          </p:cNvPr>
          <p:cNvSpPr txBox="1"/>
          <p:nvPr/>
        </p:nvSpPr>
        <p:spPr>
          <a:xfrm>
            <a:off x="741643" y="1737965"/>
            <a:ext cx="88243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ja-JP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⇨ The cluster </a:t>
            </a:r>
            <a:r>
              <a:rPr kumimoji="0" lang="en-US" altLang="ja-JP" sz="2800" kern="0" dirty="0">
                <a:solidFill>
                  <a:sysClr val="windowText" lastClr="000000"/>
                </a:solidFill>
              </a:rPr>
              <a:t>feature in unstable nuclei is one of hot topics</a:t>
            </a: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xmlns="" id="{71930CE5-6A5D-465A-A930-3C3230A7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118" y="6204090"/>
            <a:ext cx="4881465" cy="307777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M. Kimura, T.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Suhara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 and Y.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Kanada-En’yo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, EPJA52, 373 (2016)</a:t>
            </a:r>
          </a:p>
        </p:txBody>
      </p:sp>
    </p:spTree>
    <p:extLst>
      <p:ext uri="{BB962C8B-B14F-4D97-AF65-F5344CB8AC3E}">
        <p14:creationId xmlns:p14="http://schemas.microsoft.com/office/powerpoint/2010/main" val="349711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">
            <a:extLst>
              <a:ext uri="{FF2B5EF4-FFF2-40B4-BE49-F238E27FC236}">
                <a16:creationId xmlns:a16="http://schemas.microsoft.com/office/drawing/2014/main" xmlns="" id="{71930CE5-6A5D-465A-A930-3C3230A7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749" y="6232229"/>
            <a:ext cx="4881465" cy="307777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M. Kimura, T.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Suhara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 and Y.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Kanada-En’yo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, EPJA52, 373 (2016)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FD739265-5F55-49E6-862B-9A3FDB4C1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4" y="1924231"/>
            <a:ext cx="3789739" cy="40531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F18C2121-D5AA-4478-8D8E-DC50B1EA9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599" y="1924233"/>
            <a:ext cx="3789739" cy="40633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293E48CC-E534-448D-B585-56129CB29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084" y="1924232"/>
            <a:ext cx="3789739" cy="406333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1F116938-26F3-4A8F-9F4A-7CFCEFDEB86F}"/>
              </a:ext>
            </a:extLst>
          </p:cNvPr>
          <p:cNvSpPr txBox="1"/>
          <p:nvPr/>
        </p:nvSpPr>
        <p:spPr>
          <a:xfrm>
            <a:off x="613576" y="47609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xmlns="" id="{15AFBC9C-6A55-41CD-B934-A54EC2A65EF5}"/>
              </a:ext>
            </a:extLst>
          </p:cNvPr>
          <p:cNvCxnSpPr>
            <a:cxnSpLocks/>
            <a:stCxn id="4" idx="1"/>
            <a:endCxn id="10" idx="6"/>
          </p:cNvCxnSpPr>
          <p:nvPr/>
        </p:nvCxnSpPr>
        <p:spPr>
          <a:xfrm flipH="1">
            <a:off x="2171348" y="1679564"/>
            <a:ext cx="1064221" cy="2452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85DEC55C-2F51-4266-B602-870C821B3C99}"/>
              </a:ext>
            </a:extLst>
          </p:cNvPr>
          <p:cNvSpPr txBox="1"/>
          <p:nvPr/>
        </p:nvSpPr>
        <p:spPr>
          <a:xfrm>
            <a:off x="3235569" y="1448731"/>
            <a:ext cx="5676041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By glue-like effect of the valence neutron(s)</a:t>
            </a:r>
            <a:endParaRPr kumimoji="1" lang="ja-JP" altLang="en-US" sz="2400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xmlns="" id="{FB802414-00F9-4731-850C-BF161C29316D}"/>
              </a:ext>
            </a:extLst>
          </p:cNvPr>
          <p:cNvSpPr/>
          <p:nvPr/>
        </p:nvSpPr>
        <p:spPr>
          <a:xfrm rot="19978609">
            <a:off x="1638215" y="3399190"/>
            <a:ext cx="563916" cy="17217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1E98379B-3D38-436C-BB9B-2C6E41978431}"/>
              </a:ext>
            </a:extLst>
          </p:cNvPr>
          <p:cNvSpPr txBox="1"/>
          <p:nvPr/>
        </p:nvSpPr>
        <p:spPr>
          <a:xfrm rot="20866057">
            <a:off x="191658" y="3134240"/>
            <a:ext cx="21723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/>
              <a:t>8</a:t>
            </a:r>
            <a:r>
              <a:rPr kumimoji="1" lang="en-US" altLang="ja-JP" sz="2400" dirty="0"/>
              <a:t>Be is unbound!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6588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57D59BF9-5490-4E5A-8326-A68F0D99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79" y="2910400"/>
            <a:ext cx="3017782" cy="2575783"/>
          </a:xfrm>
          <a:prstGeom prst="rect">
            <a:avLst/>
          </a:prstGeom>
        </p:spPr>
      </p:pic>
      <p:sp>
        <p:nvSpPr>
          <p:cNvPr id="39" name="Text Box 4">
            <a:extLst>
              <a:ext uri="{FF2B5EF4-FFF2-40B4-BE49-F238E27FC236}">
                <a16:creationId xmlns:a16="http://schemas.microsoft.com/office/drawing/2014/main" xmlns="" id="{C62F4FA5-95FF-46D1-849F-15C4506A0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858" y="5561057"/>
            <a:ext cx="3029997" cy="307777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N.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Itagaki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 et al., PRL92, 142501 (2004)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47C09DE7-2A07-42C4-8379-F539DD4C6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376" y="1722045"/>
            <a:ext cx="3240864" cy="4505715"/>
          </a:xfrm>
          <a:prstGeom prst="rect">
            <a:avLst/>
          </a:prstGeom>
        </p:spPr>
      </p:pic>
      <p:sp>
        <p:nvSpPr>
          <p:cNvPr id="41" name="Text Box 4">
            <a:extLst>
              <a:ext uri="{FF2B5EF4-FFF2-40B4-BE49-F238E27FC236}">
                <a16:creationId xmlns:a16="http://schemas.microsoft.com/office/drawing/2014/main" xmlns="" id="{71930CE5-6A5D-465A-A930-3C3230A7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749" y="6232229"/>
            <a:ext cx="4267515" cy="307777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T.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Suhara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 and Y.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Kanada-En’yo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, PRC82, 044301 (2010)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xmlns="" id="{268B449C-CC06-41B5-B1BF-25D221956AD5}"/>
              </a:ext>
            </a:extLst>
          </p:cNvPr>
          <p:cNvSpPr txBox="1"/>
          <p:nvPr/>
        </p:nvSpPr>
        <p:spPr>
          <a:xfrm>
            <a:off x="776813" y="1798037"/>
            <a:ext cx="59366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ja-JP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⇨ The excess neutrons play a </a:t>
            </a:r>
            <a:r>
              <a:rPr kumimoji="0" lang="en-US" altLang="ja-JP" sz="2800" kern="0" dirty="0">
                <a:solidFill>
                  <a:sysClr val="windowText" lastClr="000000"/>
                </a:solidFill>
              </a:rPr>
              <a:t>glue-like </a:t>
            </a:r>
          </a:p>
          <a:p>
            <a:pPr lvl="0">
              <a:defRPr/>
            </a:pPr>
            <a:r>
              <a:rPr kumimoji="0" lang="en-US" altLang="ja-JP" sz="2800" kern="0" dirty="0">
                <a:solidFill>
                  <a:sysClr val="windowText" lastClr="000000"/>
                </a:solidFill>
              </a:rPr>
              <a:t>      role </a:t>
            </a:r>
            <a:r>
              <a:rPr kumimoji="0" lang="en-US" altLang="ja-JP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between alpha-clusters in </a:t>
            </a:r>
            <a:r>
              <a:rPr kumimoji="0" lang="en-US" altLang="ja-JP" sz="280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14</a:t>
            </a:r>
            <a:r>
              <a:rPr kumimoji="0" lang="en-US" altLang="ja-JP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C.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6160632D-91E5-4F1B-B2B9-54A42ADA2EA6}"/>
              </a:ext>
            </a:extLst>
          </p:cNvPr>
          <p:cNvSpPr txBox="1"/>
          <p:nvPr/>
        </p:nvSpPr>
        <p:spPr>
          <a:xfrm>
            <a:off x="613576" y="47609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7D1A81A1-13E6-443A-AE1B-97E645AD28AA}"/>
              </a:ext>
            </a:extLst>
          </p:cNvPr>
          <p:cNvSpPr txBox="1"/>
          <p:nvPr/>
        </p:nvSpPr>
        <p:spPr>
          <a:xfrm rot="21044374">
            <a:off x="885690" y="3053939"/>
            <a:ext cx="285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/>
              <a:t>Equilateral-Triangular</a:t>
            </a:r>
            <a:endParaRPr kumimoji="1" lang="ja-JP" altLang="en-US" sz="2400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6F538CF8-9C02-45E1-8070-2B159F052A8B}"/>
              </a:ext>
            </a:extLst>
          </p:cNvPr>
          <p:cNvSpPr txBox="1"/>
          <p:nvPr/>
        </p:nvSpPr>
        <p:spPr>
          <a:xfrm rot="927869">
            <a:off x="9633315" y="5547116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/>
              <a:t>Linear-chain</a:t>
            </a:r>
            <a:endParaRPr kumimoji="1" lang="ja-JP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085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C05C95B4-64B7-443A-8ECD-8DC4B181A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828" y="1913249"/>
            <a:ext cx="6953945" cy="3720117"/>
          </a:xfrm>
          <a:prstGeom prst="rect">
            <a:avLst/>
          </a:prstGeom>
        </p:spPr>
      </p:pic>
      <p:sp>
        <p:nvSpPr>
          <p:cNvPr id="7" name="角丸四角形 86">
            <a:extLst>
              <a:ext uri="{FF2B5EF4-FFF2-40B4-BE49-F238E27FC236}">
                <a16:creationId xmlns:a16="http://schemas.microsoft.com/office/drawing/2014/main" xmlns="" id="{3D131F55-FA4B-428F-BEA4-4D4CC5BF4FCF}"/>
              </a:ext>
            </a:extLst>
          </p:cNvPr>
          <p:cNvSpPr/>
          <p:nvPr/>
        </p:nvSpPr>
        <p:spPr>
          <a:xfrm>
            <a:off x="1049361" y="2483744"/>
            <a:ext cx="3740206" cy="2668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円/楕円 18">
            <a:extLst>
              <a:ext uri="{FF2B5EF4-FFF2-40B4-BE49-F238E27FC236}">
                <a16:creationId xmlns:a16="http://schemas.microsoft.com/office/drawing/2014/main" xmlns="" id="{008E788B-A034-4E30-AB85-502DF5675FC9}"/>
              </a:ext>
            </a:extLst>
          </p:cNvPr>
          <p:cNvSpPr/>
          <p:nvPr/>
        </p:nvSpPr>
        <p:spPr>
          <a:xfrm rot="20988062">
            <a:off x="1473160" y="3098365"/>
            <a:ext cx="2988656" cy="18002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xmlns="" id="{F1C33D9E-1335-4E04-9F59-C1EAAB519478}"/>
              </a:ext>
            </a:extLst>
          </p:cNvPr>
          <p:cNvGrpSpPr/>
          <p:nvPr/>
        </p:nvGrpSpPr>
        <p:grpSpPr>
          <a:xfrm>
            <a:off x="1831211" y="3652145"/>
            <a:ext cx="936104" cy="936104"/>
            <a:chOff x="5508104" y="4869160"/>
            <a:chExt cx="936104" cy="936104"/>
          </a:xfrm>
        </p:grpSpPr>
        <p:sp>
          <p:nvSpPr>
            <p:cNvPr id="10" name="円/楕円 5">
              <a:extLst>
                <a:ext uri="{FF2B5EF4-FFF2-40B4-BE49-F238E27FC236}">
                  <a16:creationId xmlns:a16="http://schemas.microsoft.com/office/drawing/2014/main" xmlns="" id="{7D6C144A-782F-4CF1-BFE4-E0902F10D981}"/>
                </a:ext>
              </a:extLst>
            </p:cNvPr>
            <p:cNvSpPr/>
            <p:nvPr/>
          </p:nvSpPr>
          <p:spPr>
            <a:xfrm>
              <a:off x="5508104" y="4869160"/>
              <a:ext cx="936104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xmlns="" id="{6AE32017-FF2A-4786-B005-B524A02C41C8}"/>
                </a:ext>
              </a:extLst>
            </p:cNvPr>
            <p:cNvSpPr txBox="1"/>
            <p:nvPr/>
          </p:nvSpPr>
          <p:spPr>
            <a:xfrm>
              <a:off x="5706859" y="4941168"/>
              <a:ext cx="4876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α</a:t>
              </a:r>
              <a:endParaRPr kumimoji="0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B9EC2686-02AE-4B52-A308-6F7A05900674}"/>
              </a:ext>
            </a:extLst>
          </p:cNvPr>
          <p:cNvSpPr txBox="1"/>
          <p:nvPr/>
        </p:nvSpPr>
        <p:spPr>
          <a:xfrm>
            <a:off x="1399164" y="2644034"/>
            <a:ext cx="63991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  <a:r>
              <a: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円/楕円 40">
            <a:extLst>
              <a:ext uri="{FF2B5EF4-FFF2-40B4-BE49-F238E27FC236}">
                <a16:creationId xmlns:a16="http://schemas.microsoft.com/office/drawing/2014/main" xmlns="" id="{D580A89A-1078-4C38-927D-46E79D806150}"/>
              </a:ext>
            </a:extLst>
          </p:cNvPr>
          <p:cNvSpPr/>
          <p:nvPr/>
        </p:nvSpPr>
        <p:spPr>
          <a:xfrm>
            <a:off x="3165672" y="3364113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9398A468-DF83-45E6-9F02-AEE88A9A0FC9}"/>
              </a:ext>
            </a:extLst>
          </p:cNvPr>
          <p:cNvSpPr txBox="1"/>
          <p:nvPr/>
        </p:nvSpPr>
        <p:spPr>
          <a:xfrm>
            <a:off x="3398118" y="3376307"/>
            <a:ext cx="36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endParaRPr kumimoji="0" lang="ja-JP" alt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3B592A61-76D4-46D4-9F7E-951DF3A0A12E}"/>
              </a:ext>
            </a:extLst>
          </p:cNvPr>
          <p:cNvSpPr txBox="1"/>
          <p:nvPr/>
        </p:nvSpPr>
        <p:spPr>
          <a:xfrm>
            <a:off x="914264" y="1390029"/>
            <a:ext cx="79339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ja-JP" sz="280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7</a:t>
            </a:r>
            <a:r>
              <a:rPr kumimoji="0" lang="en-US" altLang="ja-JP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Li nucleus is loosely bound system as </a:t>
            </a:r>
            <a:r>
              <a:rPr kumimoji="0" lang="el-GR" altLang="ja-JP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α</a:t>
            </a:r>
            <a:r>
              <a:rPr kumimoji="0" lang="en-US" altLang="ja-JP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 + </a:t>
            </a:r>
            <a:r>
              <a:rPr kumimoji="0" lang="en-US" altLang="ja-JP" sz="28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t</a:t>
            </a:r>
            <a:r>
              <a:rPr kumimoji="0" lang="en-US" altLang="ja-JP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 clusters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AEFC1ACE-C6CA-4B67-AEB1-A9A6BAA0B425}"/>
              </a:ext>
            </a:extLst>
          </p:cNvPr>
          <p:cNvSpPr txBox="1"/>
          <p:nvPr/>
        </p:nvSpPr>
        <p:spPr>
          <a:xfrm>
            <a:off x="613576" y="47609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xmlns="" id="{6B9D6EEE-E4FC-43CF-80E0-435EABCCC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703" y="5977549"/>
            <a:ext cx="4652236" cy="307777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Y.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Sakuragi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, M. </a:t>
            </a:r>
            <a:r>
              <a:rPr kumimoji="0" lang="en-US" altLang="ja-JP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Yahiro</a:t>
            </a:r>
            <a:r>
              <a:rPr kumimoji="0" lang="en-US" altLang="ja-JP" sz="1400" b="1" i="1" kern="0" dirty="0">
                <a:solidFill>
                  <a:srgbClr val="000000"/>
                </a:solidFill>
                <a:ea typeface="ＭＳ Ｐゴシック"/>
              </a:rPr>
              <a:t> and M. </a:t>
            </a:r>
            <a:r>
              <a:rPr kumimoji="0" lang="en-US" altLang="ja-JP" sz="1400" b="1" i="1" kern="0" dirty="0" err="1">
                <a:solidFill>
                  <a:srgbClr val="000000"/>
                </a:solidFill>
                <a:ea typeface="ＭＳ Ｐゴシック"/>
              </a:rPr>
              <a:t>Kamimura</a:t>
            </a:r>
            <a:r>
              <a:rPr kumimoji="0" lang="en-US" altLang="ja-JP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, PTP89, 136 (1986)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BF9FC9BD-B998-4B8B-8D06-0CFB685CDF5B}"/>
              </a:ext>
            </a:extLst>
          </p:cNvPr>
          <p:cNvSpPr txBox="1"/>
          <p:nvPr/>
        </p:nvSpPr>
        <p:spPr>
          <a:xfrm>
            <a:off x="751320" y="5454329"/>
            <a:ext cx="464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aseline="30000" dirty="0"/>
              <a:t>7</a:t>
            </a:r>
            <a:r>
              <a:rPr lang="en-US" altLang="ja-JP" sz="2800" dirty="0"/>
              <a:t>Li can be investigated directly.</a:t>
            </a:r>
          </a:p>
        </p:txBody>
      </p:sp>
    </p:spTree>
    <p:extLst>
      <p:ext uri="{BB962C8B-B14F-4D97-AF65-F5344CB8AC3E}">
        <p14:creationId xmlns:p14="http://schemas.microsoft.com/office/powerpoint/2010/main" val="143818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テキスト ボックス 73"/>
          <p:cNvSpPr txBox="1"/>
          <p:nvPr/>
        </p:nvSpPr>
        <p:spPr>
          <a:xfrm>
            <a:off x="768904" y="4663687"/>
            <a:ext cx="10370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It is anticipated that </a:t>
            </a:r>
            <a:r>
              <a:rPr lang="en-US" altLang="ja-JP" sz="2800" b="1" u="sng" dirty="0"/>
              <a:t>the excess neutron(s)</a:t>
            </a:r>
            <a:r>
              <a:rPr lang="en-US" altLang="ja-JP" sz="2800" dirty="0"/>
              <a:t> plays </a:t>
            </a:r>
            <a:r>
              <a:rPr lang="en-US" altLang="ja-JP" sz="2800" b="1" dirty="0">
                <a:solidFill>
                  <a:srgbClr val="FF0000"/>
                </a:solidFill>
              </a:rPr>
              <a:t>a glue-like role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                                          to attract </a:t>
            </a:r>
            <a:r>
              <a:rPr lang="el-GR" altLang="ja-JP" sz="2800" dirty="0"/>
              <a:t>α</a:t>
            </a:r>
            <a:r>
              <a:rPr lang="en-US" altLang="ja-JP" sz="2800" dirty="0"/>
              <a:t> and </a:t>
            </a:r>
            <a:r>
              <a:rPr lang="en-US" altLang="ja-JP" sz="2800" i="1" dirty="0"/>
              <a:t>t</a:t>
            </a:r>
            <a:r>
              <a:rPr lang="en-US" altLang="ja-JP" sz="2800" dirty="0"/>
              <a:t> clusters in the </a:t>
            </a:r>
            <a:r>
              <a:rPr lang="en-US" altLang="ja-JP" sz="2800" baseline="30000" dirty="0"/>
              <a:t>8</a:t>
            </a:r>
            <a:r>
              <a:rPr lang="en-US" altLang="ja-JP" sz="2800" dirty="0"/>
              <a:t>Li &amp; </a:t>
            </a:r>
            <a:r>
              <a:rPr lang="en-US" altLang="ja-JP" sz="2800" baseline="30000" dirty="0"/>
              <a:t>9</a:t>
            </a:r>
            <a:r>
              <a:rPr lang="en-US" altLang="ja-JP" sz="2800" dirty="0"/>
              <a:t>Li nuclei.</a:t>
            </a:r>
            <a:endParaRPr kumimoji="1" lang="ja-JP" altLang="en-US" sz="2800" dirty="0"/>
          </a:p>
        </p:txBody>
      </p:sp>
      <p:sp>
        <p:nvSpPr>
          <p:cNvPr id="7" name="角丸四角形 86">
            <a:extLst>
              <a:ext uri="{FF2B5EF4-FFF2-40B4-BE49-F238E27FC236}">
                <a16:creationId xmlns:a16="http://schemas.microsoft.com/office/drawing/2014/main" xmlns="" id="{3D131F55-FA4B-428F-BEA4-4D4CC5BF4FCF}"/>
              </a:ext>
            </a:extLst>
          </p:cNvPr>
          <p:cNvSpPr/>
          <p:nvPr/>
        </p:nvSpPr>
        <p:spPr>
          <a:xfrm>
            <a:off x="1575864" y="1477108"/>
            <a:ext cx="8869397" cy="27630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円/楕円 18">
            <a:extLst>
              <a:ext uri="{FF2B5EF4-FFF2-40B4-BE49-F238E27FC236}">
                <a16:creationId xmlns:a16="http://schemas.microsoft.com/office/drawing/2014/main" xmlns="" id="{008E788B-A034-4E30-AB85-502DF5675FC9}"/>
              </a:ext>
            </a:extLst>
          </p:cNvPr>
          <p:cNvSpPr/>
          <p:nvPr/>
        </p:nvSpPr>
        <p:spPr>
          <a:xfrm rot="20988062">
            <a:off x="1999664" y="2051904"/>
            <a:ext cx="2988656" cy="18002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xmlns="" id="{F1C33D9E-1335-4E04-9F59-C1EAAB519478}"/>
              </a:ext>
            </a:extLst>
          </p:cNvPr>
          <p:cNvGrpSpPr/>
          <p:nvPr/>
        </p:nvGrpSpPr>
        <p:grpSpPr>
          <a:xfrm>
            <a:off x="2357715" y="2605684"/>
            <a:ext cx="936104" cy="936104"/>
            <a:chOff x="5508104" y="4869160"/>
            <a:chExt cx="936104" cy="936104"/>
          </a:xfrm>
        </p:grpSpPr>
        <p:sp>
          <p:nvSpPr>
            <p:cNvPr id="10" name="円/楕円 5">
              <a:extLst>
                <a:ext uri="{FF2B5EF4-FFF2-40B4-BE49-F238E27FC236}">
                  <a16:creationId xmlns:a16="http://schemas.microsoft.com/office/drawing/2014/main" xmlns="" id="{7D6C144A-782F-4CF1-BFE4-E0902F10D981}"/>
                </a:ext>
              </a:extLst>
            </p:cNvPr>
            <p:cNvSpPr/>
            <p:nvPr/>
          </p:nvSpPr>
          <p:spPr>
            <a:xfrm>
              <a:off x="5508104" y="4869160"/>
              <a:ext cx="936104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xmlns="" id="{6AE32017-FF2A-4786-B005-B524A02C41C8}"/>
                </a:ext>
              </a:extLst>
            </p:cNvPr>
            <p:cNvSpPr txBox="1"/>
            <p:nvPr/>
          </p:nvSpPr>
          <p:spPr>
            <a:xfrm>
              <a:off x="5706859" y="4941168"/>
              <a:ext cx="4876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α</a:t>
              </a:r>
              <a:endParaRPr kumimoji="0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xmlns="" id="{66A7FA0D-57F0-4298-94FE-1B663A18ABEF}"/>
              </a:ext>
            </a:extLst>
          </p:cNvPr>
          <p:cNvGrpSpPr/>
          <p:nvPr/>
        </p:nvGrpSpPr>
        <p:grpSpPr>
          <a:xfrm>
            <a:off x="3118135" y="2029620"/>
            <a:ext cx="535724" cy="588258"/>
            <a:chOff x="6268524" y="4064878"/>
            <a:chExt cx="535724" cy="588258"/>
          </a:xfrm>
        </p:grpSpPr>
        <p:sp>
          <p:nvSpPr>
            <p:cNvPr id="13" name="円/楕円 8">
              <a:extLst>
                <a:ext uri="{FF2B5EF4-FFF2-40B4-BE49-F238E27FC236}">
                  <a16:creationId xmlns:a16="http://schemas.microsoft.com/office/drawing/2014/main" xmlns="" id="{BB8E2413-3EF7-4122-8710-0CB6CDB09E9A}"/>
                </a:ext>
              </a:extLst>
            </p:cNvPr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xmlns="" id="{C4B05E37-47C5-4F5E-85E8-E7B3E2A57C11}"/>
                </a:ext>
              </a:extLst>
            </p:cNvPr>
            <p:cNvSpPr txBox="1"/>
            <p:nvPr/>
          </p:nvSpPr>
          <p:spPr>
            <a:xfrm>
              <a:off x="6268524" y="4064878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32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0" lang="ja-JP" altLang="en-US" sz="32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B9EC2686-02AE-4B52-A308-6F7A05900674}"/>
              </a:ext>
            </a:extLst>
          </p:cNvPr>
          <p:cNvSpPr txBox="1"/>
          <p:nvPr/>
        </p:nvSpPr>
        <p:spPr>
          <a:xfrm>
            <a:off x="1925668" y="1597573"/>
            <a:ext cx="63991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円/楕円 40">
            <a:extLst>
              <a:ext uri="{FF2B5EF4-FFF2-40B4-BE49-F238E27FC236}">
                <a16:creationId xmlns:a16="http://schemas.microsoft.com/office/drawing/2014/main" xmlns="" id="{D580A89A-1078-4C38-927D-46E79D806150}"/>
              </a:ext>
            </a:extLst>
          </p:cNvPr>
          <p:cNvSpPr/>
          <p:nvPr/>
        </p:nvSpPr>
        <p:spPr>
          <a:xfrm>
            <a:off x="3692176" y="2317652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9398A468-DF83-45E6-9F02-AEE88A9A0FC9}"/>
              </a:ext>
            </a:extLst>
          </p:cNvPr>
          <p:cNvSpPr txBox="1"/>
          <p:nvPr/>
        </p:nvSpPr>
        <p:spPr>
          <a:xfrm>
            <a:off x="3924622" y="2329846"/>
            <a:ext cx="36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endParaRPr kumimoji="0" lang="ja-JP" alt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円/楕円 18">
            <a:extLst>
              <a:ext uri="{FF2B5EF4-FFF2-40B4-BE49-F238E27FC236}">
                <a16:creationId xmlns:a16="http://schemas.microsoft.com/office/drawing/2014/main" xmlns="" id="{C3B6A3EE-EEC9-4453-A393-1C023F3B0162}"/>
              </a:ext>
            </a:extLst>
          </p:cNvPr>
          <p:cNvSpPr/>
          <p:nvPr/>
        </p:nvSpPr>
        <p:spPr>
          <a:xfrm rot="20988062">
            <a:off x="6803194" y="2054837"/>
            <a:ext cx="2988656" cy="18002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xmlns="" id="{C4504179-0493-455C-AF42-29CC1482A11C}"/>
              </a:ext>
            </a:extLst>
          </p:cNvPr>
          <p:cNvGrpSpPr/>
          <p:nvPr/>
        </p:nvGrpSpPr>
        <p:grpSpPr>
          <a:xfrm>
            <a:off x="7161245" y="2608617"/>
            <a:ext cx="936104" cy="936104"/>
            <a:chOff x="5508104" y="4869160"/>
            <a:chExt cx="936104" cy="936104"/>
          </a:xfrm>
        </p:grpSpPr>
        <p:sp>
          <p:nvSpPr>
            <p:cNvPr id="26" name="円/楕円 5">
              <a:extLst>
                <a:ext uri="{FF2B5EF4-FFF2-40B4-BE49-F238E27FC236}">
                  <a16:creationId xmlns:a16="http://schemas.microsoft.com/office/drawing/2014/main" xmlns="" id="{0BCF5769-073D-4449-AA47-A5C2B5680B67}"/>
                </a:ext>
              </a:extLst>
            </p:cNvPr>
            <p:cNvSpPr/>
            <p:nvPr/>
          </p:nvSpPr>
          <p:spPr>
            <a:xfrm>
              <a:off x="5508104" y="4869160"/>
              <a:ext cx="936104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xmlns="" id="{7B2466F9-53C6-422F-8C67-435883CC1EDA}"/>
                </a:ext>
              </a:extLst>
            </p:cNvPr>
            <p:cNvSpPr txBox="1"/>
            <p:nvPr/>
          </p:nvSpPr>
          <p:spPr>
            <a:xfrm>
              <a:off x="5706859" y="4941168"/>
              <a:ext cx="4876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α</a:t>
              </a:r>
              <a:endParaRPr kumimoji="0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xmlns="" id="{C3DBFB04-37DE-4A4C-A480-7AA91091A6FA}"/>
              </a:ext>
            </a:extLst>
          </p:cNvPr>
          <p:cNvGrpSpPr/>
          <p:nvPr/>
        </p:nvGrpSpPr>
        <p:grpSpPr>
          <a:xfrm>
            <a:off x="7921665" y="2032553"/>
            <a:ext cx="535724" cy="588258"/>
            <a:chOff x="6268524" y="4064878"/>
            <a:chExt cx="535724" cy="588258"/>
          </a:xfrm>
        </p:grpSpPr>
        <p:sp>
          <p:nvSpPr>
            <p:cNvPr id="29" name="円/楕円 8">
              <a:extLst>
                <a:ext uri="{FF2B5EF4-FFF2-40B4-BE49-F238E27FC236}">
                  <a16:creationId xmlns:a16="http://schemas.microsoft.com/office/drawing/2014/main" xmlns="" id="{78043584-3CB2-43A7-9588-F23A2B569740}"/>
                </a:ext>
              </a:extLst>
            </p:cNvPr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xmlns="" id="{CD005248-F18F-4564-8E9B-C8C36A035739}"/>
                </a:ext>
              </a:extLst>
            </p:cNvPr>
            <p:cNvSpPr txBox="1"/>
            <p:nvPr/>
          </p:nvSpPr>
          <p:spPr>
            <a:xfrm>
              <a:off x="6268524" y="4064878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32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0" lang="ja-JP" altLang="en-US" sz="32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xmlns="" id="{738761B3-F01D-47DC-B133-61FC04F3E33F}"/>
              </a:ext>
            </a:extLst>
          </p:cNvPr>
          <p:cNvGrpSpPr/>
          <p:nvPr/>
        </p:nvGrpSpPr>
        <p:grpSpPr>
          <a:xfrm>
            <a:off x="8279683" y="3093509"/>
            <a:ext cx="492287" cy="535414"/>
            <a:chOff x="6300192" y="4117722"/>
            <a:chExt cx="492287" cy="535414"/>
          </a:xfrm>
        </p:grpSpPr>
        <p:sp>
          <p:nvSpPr>
            <p:cNvPr id="32" name="円/楕円 16">
              <a:extLst>
                <a:ext uri="{FF2B5EF4-FFF2-40B4-BE49-F238E27FC236}">
                  <a16:creationId xmlns:a16="http://schemas.microsoft.com/office/drawing/2014/main" xmlns="" id="{606ABBA1-9E76-4AD1-80C8-2ED37334AE26}"/>
                </a:ext>
              </a:extLst>
            </p:cNvPr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xmlns="" id="{FD1DFE1A-BC25-4FA6-91D2-E616D805B928}"/>
                </a:ext>
              </a:extLst>
            </p:cNvPr>
            <p:cNvSpPr txBox="1"/>
            <p:nvPr/>
          </p:nvSpPr>
          <p:spPr>
            <a:xfrm>
              <a:off x="6301639" y="4117722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28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endParaRPr kumimoji="0" lang="ja-JP" altLang="en-US" sz="2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03766220-E431-49F7-9C2E-90A82E3149D7}"/>
              </a:ext>
            </a:extLst>
          </p:cNvPr>
          <p:cNvSpPr txBox="1"/>
          <p:nvPr/>
        </p:nvSpPr>
        <p:spPr>
          <a:xfrm>
            <a:off x="6729198" y="1600506"/>
            <a:ext cx="63991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r>
              <a: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円/楕円 40">
            <a:extLst>
              <a:ext uri="{FF2B5EF4-FFF2-40B4-BE49-F238E27FC236}">
                <a16:creationId xmlns:a16="http://schemas.microsoft.com/office/drawing/2014/main" xmlns="" id="{B9351536-AC7C-45D5-A0B6-0C5D52EB6770}"/>
              </a:ext>
            </a:extLst>
          </p:cNvPr>
          <p:cNvSpPr/>
          <p:nvPr/>
        </p:nvSpPr>
        <p:spPr>
          <a:xfrm>
            <a:off x="8495706" y="2320585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272B5F20-E645-44FB-BFD1-A3DD3857A66B}"/>
              </a:ext>
            </a:extLst>
          </p:cNvPr>
          <p:cNvSpPr txBox="1"/>
          <p:nvPr/>
        </p:nvSpPr>
        <p:spPr>
          <a:xfrm>
            <a:off x="8728152" y="2332779"/>
            <a:ext cx="36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endParaRPr kumimoji="0" lang="ja-JP" alt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xmlns="" id="{B9327A1B-957D-4F2D-AA30-FBCAEC02B4C3}"/>
              </a:ext>
            </a:extLst>
          </p:cNvPr>
          <p:cNvSpPr/>
          <p:nvPr/>
        </p:nvSpPr>
        <p:spPr>
          <a:xfrm>
            <a:off x="2997728" y="2044994"/>
            <a:ext cx="720000" cy="720000"/>
          </a:xfrm>
          <a:prstGeom prst="ellipse">
            <a:avLst/>
          </a:prstGeom>
          <a:solidFill>
            <a:srgbClr val="FFFF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xmlns="" id="{1C3E708E-895C-4933-8B5E-60F75EE67570}"/>
              </a:ext>
            </a:extLst>
          </p:cNvPr>
          <p:cNvSpPr/>
          <p:nvPr/>
        </p:nvSpPr>
        <p:spPr>
          <a:xfrm>
            <a:off x="7845477" y="2061135"/>
            <a:ext cx="720000" cy="720000"/>
          </a:xfrm>
          <a:prstGeom prst="ellipse">
            <a:avLst/>
          </a:prstGeom>
          <a:solidFill>
            <a:srgbClr val="FFFF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xmlns="" id="{06A2F13A-9B92-4291-953B-FCFE5D7DD903}"/>
              </a:ext>
            </a:extLst>
          </p:cNvPr>
          <p:cNvSpPr/>
          <p:nvPr/>
        </p:nvSpPr>
        <p:spPr>
          <a:xfrm>
            <a:off x="8110707" y="3070907"/>
            <a:ext cx="720000" cy="720000"/>
          </a:xfrm>
          <a:prstGeom prst="ellipse">
            <a:avLst/>
          </a:prstGeom>
          <a:solidFill>
            <a:srgbClr val="FFFF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xmlns="" id="{2BCECDAA-A34E-4575-83CE-11D3D356C31D}"/>
              </a:ext>
            </a:extLst>
          </p:cNvPr>
          <p:cNvCxnSpPr>
            <a:cxnSpLocks/>
          </p:cNvCxnSpPr>
          <p:nvPr/>
        </p:nvCxnSpPr>
        <p:spPr>
          <a:xfrm flipH="1" flipV="1">
            <a:off x="3581805" y="2781136"/>
            <a:ext cx="1182219" cy="18182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xmlns="" id="{DF08EE9E-03DB-4AE4-A3D4-D18160DB773B}"/>
              </a:ext>
            </a:extLst>
          </p:cNvPr>
          <p:cNvCxnSpPr>
            <a:cxnSpLocks/>
          </p:cNvCxnSpPr>
          <p:nvPr/>
        </p:nvCxnSpPr>
        <p:spPr>
          <a:xfrm flipV="1">
            <a:off x="6592824" y="2845421"/>
            <a:ext cx="1360509" cy="1818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xmlns="" id="{558F651D-E2C5-4903-A7D7-B049BD9D2B3E}"/>
              </a:ext>
            </a:extLst>
          </p:cNvPr>
          <p:cNvCxnSpPr>
            <a:cxnSpLocks/>
          </p:cNvCxnSpPr>
          <p:nvPr/>
        </p:nvCxnSpPr>
        <p:spPr>
          <a:xfrm flipV="1">
            <a:off x="6931152" y="3790907"/>
            <a:ext cx="1272071" cy="8727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AEFC1ACE-C6CA-4B67-AEB1-A9A6BAA0B425}"/>
              </a:ext>
            </a:extLst>
          </p:cNvPr>
          <p:cNvSpPr txBox="1"/>
          <p:nvPr/>
        </p:nvSpPr>
        <p:spPr>
          <a:xfrm>
            <a:off x="613576" y="476092"/>
            <a:ext cx="5081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ja-JP" sz="36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 of this study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="" id="{8A7FEA0C-4172-43E6-8761-B7ACAC25246F}"/>
              </a:ext>
            </a:extLst>
          </p:cNvPr>
          <p:cNvSpPr txBox="1"/>
          <p:nvPr/>
        </p:nvSpPr>
        <p:spPr>
          <a:xfrm>
            <a:off x="1010951" y="5673459"/>
            <a:ext cx="102359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⇨ Li isotopes will be suitable to investigate the glue-like role</a:t>
            </a:r>
          </a:p>
          <a:p>
            <a:r>
              <a:rPr lang="en-US" altLang="ja-JP" sz="2800" dirty="0"/>
              <a:t>                                              from the viewpoint of the nuclear reaction.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3590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 rot="20988062">
            <a:off x="8464014" y="802362"/>
            <a:ext cx="2988656" cy="18002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8822065" y="1356142"/>
            <a:ext cx="936104" cy="936104"/>
            <a:chOff x="5508104" y="4869160"/>
            <a:chExt cx="936104" cy="936104"/>
          </a:xfrm>
        </p:grpSpPr>
        <p:sp>
          <p:nvSpPr>
            <p:cNvPr id="6" name="円/楕円 5"/>
            <p:cNvSpPr/>
            <p:nvPr/>
          </p:nvSpPr>
          <p:spPr>
            <a:xfrm>
              <a:off x="5508104" y="4869160"/>
              <a:ext cx="936104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06859" y="4941168"/>
              <a:ext cx="4876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α</a:t>
              </a:r>
              <a:endParaRPr kumimoji="0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9582485" y="780078"/>
            <a:ext cx="535724" cy="588258"/>
            <a:chOff x="6268524" y="4064878"/>
            <a:chExt cx="535724" cy="588258"/>
          </a:xfrm>
        </p:grpSpPr>
        <p:sp>
          <p:nvSpPr>
            <p:cNvPr id="9" name="円/楕円 8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68524" y="4064878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32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0" lang="ja-JP" altLang="en-US" sz="32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9940503" y="1841034"/>
            <a:ext cx="492287" cy="535414"/>
            <a:chOff x="6300192" y="4117722"/>
            <a:chExt cx="492287" cy="535414"/>
          </a:xfrm>
        </p:grpSpPr>
        <p:sp>
          <p:nvSpPr>
            <p:cNvPr id="17" name="円/楕円 16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301639" y="4117722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28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endParaRPr kumimoji="0" lang="ja-JP" altLang="en-US" sz="2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8390018" y="348031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r>
              <a: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83432" y="1619508"/>
            <a:ext cx="52865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Cluster model + Stochastic multi-configuration mixing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39615" y="4933542"/>
            <a:ext cx="1362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Hamiltonian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/>
          </p:nvPr>
        </p:nvGraphicFramePr>
        <p:xfrm>
          <a:off x="1922463" y="2274888"/>
          <a:ext cx="293211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数式" r:id="rId3" imgW="1498320" imgH="368280" progId="Equation.3">
                  <p:embed/>
                </p:oleObj>
              </mc:Choice>
              <mc:Fallback>
                <p:oleObj name="数式" r:id="rId3" imgW="1498320" imgH="368280" progId="Equation.3">
                  <p:embed/>
                  <p:pic>
                    <p:nvPicPr>
                      <p:cNvPr id="24" name="オブジェクト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2274888"/>
                        <a:ext cx="2932112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/>
          </p:nvPr>
        </p:nvGraphicFramePr>
        <p:xfrm>
          <a:off x="1912939" y="2997200"/>
          <a:ext cx="84915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数式" r:id="rId5" imgW="4343400" imgH="279360" progId="Equation.3">
                  <p:embed/>
                </p:oleObj>
              </mc:Choice>
              <mc:Fallback>
                <p:oleObj name="数式" r:id="rId5" imgW="4343400" imgH="279360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9" y="2997200"/>
                        <a:ext cx="849153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/>
          </p:nvPr>
        </p:nvGraphicFramePr>
        <p:xfrm>
          <a:off x="4905714" y="4726811"/>
          <a:ext cx="25352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数式" r:id="rId7" imgW="1422360" imgH="444240" progId="Equation.3">
                  <p:embed/>
                </p:oleObj>
              </mc:Choice>
              <mc:Fallback>
                <p:oleObj name="数式" r:id="rId7" imgW="1422360" imgH="444240" progId="Equation.3">
                  <p:embed/>
                  <p:pic>
                    <p:nvPicPr>
                      <p:cNvPr id="26" name="オブジェクト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714" y="4726811"/>
                        <a:ext cx="253523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4727848" y="5734998"/>
            <a:ext cx="3698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Central : 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Volkov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No.2 (W=1-M)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LS          : G3RS              (V</a:t>
            </a:r>
            <a:r>
              <a: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LS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=2000MeV)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591944" y="306896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7176120" y="306896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8400256" y="306896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9624392" y="306896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3" name="直線矢印コネクタ 32"/>
          <p:cNvCxnSpPr>
            <a:endCxn id="28" idx="7"/>
          </p:cNvCxnSpPr>
          <p:nvPr/>
        </p:nvCxnSpPr>
        <p:spPr>
          <a:xfrm flipH="1">
            <a:off x="5888712" y="2862228"/>
            <a:ext cx="855360" cy="270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endCxn id="29" idx="1"/>
          </p:cNvCxnSpPr>
          <p:nvPr/>
        </p:nvCxnSpPr>
        <p:spPr>
          <a:xfrm>
            <a:off x="7248128" y="2852936"/>
            <a:ext cx="63272" cy="2792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622138" y="2492896"/>
            <a:ext cx="163410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Randomly fixed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9" name="直線矢印コネクタ 38"/>
          <p:cNvCxnSpPr>
            <a:endCxn id="30" idx="1"/>
          </p:cNvCxnSpPr>
          <p:nvPr/>
        </p:nvCxnSpPr>
        <p:spPr>
          <a:xfrm>
            <a:off x="7857884" y="2862228"/>
            <a:ext cx="677653" cy="270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endCxn id="31" idx="1"/>
          </p:cNvCxnSpPr>
          <p:nvPr/>
        </p:nvCxnSpPr>
        <p:spPr>
          <a:xfrm>
            <a:off x="8184232" y="2862228"/>
            <a:ext cx="1647448" cy="270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559496" y="5869721"/>
            <a:ext cx="24545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Effective </a:t>
            </a:r>
            <a:r>
              <a:rPr kumimoji="0" lang="en-US" altLang="ja-JP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NN</a:t>
            </a: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interaction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236646" y="70807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/>
        </p:nvGraphicFramePr>
        <p:xfrm>
          <a:off x="2066925" y="3643313"/>
          <a:ext cx="33734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数式" r:id="rId9" imgW="2133360" imgH="533160" progId="Equation.3">
                  <p:embed/>
                </p:oleObj>
              </mc:Choice>
              <mc:Fallback>
                <p:oleObj name="数式" r:id="rId9" imgW="2133360" imgH="533160" progId="Equation.3">
                  <p:embed/>
                  <p:pic>
                    <p:nvPicPr>
                      <p:cNvPr id="40" name="オブジェクト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643313"/>
                        <a:ext cx="3373438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オブジェクト 50"/>
          <p:cNvGraphicFramePr>
            <a:graphicFrameLocks noChangeAspect="1"/>
          </p:cNvGraphicFramePr>
          <p:nvPr>
            <p:extLst/>
          </p:nvPr>
        </p:nvGraphicFramePr>
        <p:xfrm>
          <a:off x="6156672" y="3895726"/>
          <a:ext cx="2387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数式" r:id="rId11" imgW="1600200" imgH="241200" progId="Equation.3">
                  <p:embed/>
                </p:oleObj>
              </mc:Choice>
              <mc:Fallback>
                <p:oleObj name="数式" r:id="rId11" imgW="1600200" imgH="241200" progId="Equation.3">
                  <p:embed/>
                  <p:pic>
                    <p:nvPicPr>
                      <p:cNvPr id="51" name="オブジェクト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672" y="3895726"/>
                        <a:ext cx="23876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テキスト ボックス 42"/>
          <p:cNvSpPr txBox="1"/>
          <p:nvPr/>
        </p:nvSpPr>
        <p:spPr>
          <a:xfrm>
            <a:off x="1055441" y="476673"/>
            <a:ext cx="4343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Formalism (Structure)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0156526" y="1068110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388972" y="1080304"/>
            <a:ext cx="36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endParaRPr kumimoji="0" lang="ja-JP" alt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8356326" y="1284134"/>
            <a:ext cx="317238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オブジェクト 45"/>
          <p:cNvGraphicFramePr>
            <a:graphicFrameLocks noChangeAspect="1"/>
          </p:cNvGraphicFramePr>
          <p:nvPr>
            <p:extLst/>
          </p:nvPr>
        </p:nvGraphicFramePr>
        <p:xfrm>
          <a:off x="9004090" y="4869160"/>
          <a:ext cx="1556406" cy="1164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数式" r:id="rId13" imgW="850680" imgH="634680" progId="Equation.3">
                  <p:embed/>
                </p:oleObj>
              </mc:Choice>
              <mc:Fallback>
                <p:oleObj name="数式" r:id="rId13" imgW="850680" imgH="634680" progId="Equation.3">
                  <p:embed/>
                  <p:pic>
                    <p:nvPicPr>
                      <p:cNvPr id="46" name="オブジェクト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4090" y="4869160"/>
                        <a:ext cx="1556406" cy="11640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95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角丸四角形 86"/>
          <p:cNvSpPr/>
          <p:nvPr/>
        </p:nvSpPr>
        <p:spPr>
          <a:xfrm>
            <a:off x="6816080" y="4140370"/>
            <a:ext cx="3744416" cy="23129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5015880" y="1476074"/>
            <a:ext cx="6840760" cy="23129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角丸四角形 89"/>
          <p:cNvSpPr/>
          <p:nvPr/>
        </p:nvSpPr>
        <p:spPr>
          <a:xfrm>
            <a:off x="983432" y="4149080"/>
            <a:ext cx="3744416" cy="23129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983432" y="1472717"/>
            <a:ext cx="3744416" cy="23129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円/楕円 18"/>
          <p:cNvSpPr/>
          <p:nvPr/>
        </p:nvSpPr>
        <p:spPr>
          <a:xfrm rot="20988062">
            <a:off x="7239879" y="4399453"/>
            <a:ext cx="2988656" cy="18002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7597930" y="4953233"/>
            <a:ext cx="936104" cy="936104"/>
            <a:chOff x="5508104" y="4869160"/>
            <a:chExt cx="936104" cy="936104"/>
          </a:xfrm>
        </p:grpSpPr>
        <p:sp>
          <p:nvSpPr>
            <p:cNvPr id="6" name="円/楕円 5"/>
            <p:cNvSpPr/>
            <p:nvPr/>
          </p:nvSpPr>
          <p:spPr>
            <a:xfrm>
              <a:off x="5508104" y="4869160"/>
              <a:ext cx="936104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06859" y="4941168"/>
              <a:ext cx="4876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α</a:t>
              </a:r>
              <a:endParaRPr kumimoji="0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8358350" y="4377169"/>
            <a:ext cx="535724" cy="588258"/>
            <a:chOff x="6268524" y="4064878"/>
            <a:chExt cx="535724" cy="588258"/>
          </a:xfrm>
        </p:grpSpPr>
        <p:sp>
          <p:nvSpPr>
            <p:cNvPr id="9" name="円/楕円 8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68524" y="4064878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32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0" lang="ja-JP" altLang="en-US" sz="32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8716368" y="5438125"/>
            <a:ext cx="492287" cy="535414"/>
            <a:chOff x="6300192" y="4117722"/>
            <a:chExt cx="492287" cy="535414"/>
          </a:xfrm>
        </p:grpSpPr>
        <p:sp>
          <p:nvSpPr>
            <p:cNvPr id="17" name="円/楕円 16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301639" y="4117722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28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endParaRPr kumimoji="0" lang="ja-JP" altLang="en-US" sz="2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7165883" y="3945122"/>
            <a:ext cx="63991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r>
              <a: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012511" y="430516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55441" y="476673"/>
            <a:ext cx="5901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Construction of the Li isotope</a:t>
            </a:r>
            <a:endParaRPr kumimoji="0" lang="ja-JP" alt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8932391" y="4665201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164837" y="4677395"/>
            <a:ext cx="36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endParaRPr kumimoji="0" lang="ja-JP" alt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7132191" y="4881225"/>
            <a:ext cx="317238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18"/>
          <p:cNvSpPr/>
          <p:nvPr/>
        </p:nvSpPr>
        <p:spPr>
          <a:xfrm rot="20988062">
            <a:off x="8444186" y="1723091"/>
            <a:ext cx="2988656" cy="18002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8802237" y="2276871"/>
            <a:ext cx="936104" cy="936104"/>
            <a:chOff x="5508104" y="4869160"/>
            <a:chExt cx="936104" cy="936104"/>
          </a:xfrm>
        </p:grpSpPr>
        <p:sp>
          <p:nvSpPr>
            <p:cNvPr id="49" name="円/楕円 5"/>
            <p:cNvSpPr/>
            <p:nvPr/>
          </p:nvSpPr>
          <p:spPr>
            <a:xfrm>
              <a:off x="5508104" y="4869160"/>
              <a:ext cx="936104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706859" y="4941168"/>
              <a:ext cx="4876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α</a:t>
              </a:r>
              <a:endParaRPr kumimoji="0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9562657" y="1700807"/>
            <a:ext cx="535724" cy="588258"/>
            <a:chOff x="6268524" y="4064878"/>
            <a:chExt cx="535724" cy="588258"/>
          </a:xfrm>
        </p:grpSpPr>
        <p:sp>
          <p:nvSpPr>
            <p:cNvPr id="53" name="円/楕円 8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268524" y="4064878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32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  <a:endParaRPr kumimoji="0" lang="ja-JP" altLang="en-US" sz="32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11216818" y="162879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 flipV="1">
            <a:off x="8336498" y="2204863"/>
            <a:ext cx="317238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/楕円 18"/>
          <p:cNvSpPr/>
          <p:nvPr/>
        </p:nvSpPr>
        <p:spPr>
          <a:xfrm rot="20988062">
            <a:off x="1335222" y="4387387"/>
            <a:ext cx="2988656" cy="18002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1693273" y="4941167"/>
            <a:ext cx="936104" cy="936104"/>
            <a:chOff x="5508104" y="4869160"/>
            <a:chExt cx="936104" cy="936104"/>
          </a:xfrm>
        </p:grpSpPr>
        <p:sp>
          <p:nvSpPr>
            <p:cNvPr id="65" name="円/楕円 5"/>
            <p:cNvSpPr/>
            <p:nvPr/>
          </p:nvSpPr>
          <p:spPr>
            <a:xfrm>
              <a:off x="5508104" y="4869160"/>
              <a:ext cx="936104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706859" y="4941168"/>
              <a:ext cx="4876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α</a:t>
              </a:r>
              <a:endParaRPr kumimoji="0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1261226" y="3933056"/>
            <a:ext cx="63991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  <a:r>
              <a: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107854" y="429309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 flipV="1">
            <a:off x="1227534" y="4869159"/>
            <a:ext cx="317238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円/楕円 18"/>
          <p:cNvSpPr/>
          <p:nvPr/>
        </p:nvSpPr>
        <p:spPr>
          <a:xfrm rot="20988062">
            <a:off x="1367903" y="1726180"/>
            <a:ext cx="2988656" cy="18002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>
            <a:off x="1725954" y="2279960"/>
            <a:ext cx="936104" cy="936104"/>
            <a:chOff x="5508104" y="4869160"/>
            <a:chExt cx="936104" cy="936104"/>
          </a:xfrm>
        </p:grpSpPr>
        <p:sp>
          <p:nvSpPr>
            <p:cNvPr id="80" name="円/楕円 5"/>
            <p:cNvSpPr/>
            <p:nvPr/>
          </p:nvSpPr>
          <p:spPr>
            <a:xfrm>
              <a:off x="5508104" y="4869160"/>
              <a:ext cx="936104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5706859" y="4941168"/>
              <a:ext cx="4876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α</a:t>
              </a:r>
              <a:endParaRPr kumimoji="0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8" name="テキスト ボックス 87"/>
          <p:cNvSpPr txBox="1"/>
          <p:nvPr/>
        </p:nvSpPr>
        <p:spPr>
          <a:xfrm>
            <a:off x="1271464" y="1196752"/>
            <a:ext cx="63991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r>
              <a: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140535" y="163188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2" name="直線矢印コネクタ 91"/>
          <p:cNvCxnSpPr/>
          <p:nvPr/>
        </p:nvCxnSpPr>
        <p:spPr>
          <a:xfrm flipV="1">
            <a:off x="1260215" y="2207952"/>
            <a:ext cx="317238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円/楕円 18"/>
          <p:cNvSpPr/>
          <p:nvPr/>
        </p:nvSpPr>
        <p:spPr>
          <a:xfrm rot="20988062">
            <a:off x="5367670" y="1723091"/>
            <a:ext cx="2988656" cy="18002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2" name="グループ化 111"/>
          <p:cNvGrpSpPr/>
          <p:nvPr/>
        </p:nvGrpSpPr>
        <p:grpSpPr>
          <a:xfrm>
            <a:off x="5725721" y="2276871"/>
            <a:ext cx="936104" cy="936104"/>
            <a:chOff x="5508104" y="4869160"/>
            <a:chExt cx="936104" cy="936104"/>
          </a:xfrm>
        </p:grpSpPr>
        <p:sp>
          <p:nvSpPr>
            <p:cNvPr id="113" name="円/楕円 5"/>
            <p:cNvSpPr/>
            <p:nvPr/>
          </p:nvSpPr>
          <p:spPr>
            <a:xfrm>
              <a:off x="5508104" y="4869160"/>
              <a:ext cx="936104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5706859" y="4941168"/>
              <a:ext cx="4876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ja-JP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α</a:t>
              </a:r>
              <a:endParaRPr kumimoji="0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5" name="グループ化 114"/>
          <p:cNvGrpSpPr/>
          <p:nvPr/>
        </p:nvGrpSpPr>
        <p:grpSpPr>
          <a:xfrm>
            <a:off x="6486141" y="1700807"/>
            <a:ext cx="535724" cy="588258"/>
            <a:chOff x="6268524" y="4064878"/>
            <a:chExt cx="535724" cy="588258"/>
          </a:xfrm>
        </p:grpSpPr>
        <p:sp>
          <p:nvSpPr>
            <p:cNvPr id="116" name="円/楕円 8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6268524" y="4064878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32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  <a:endParaRPr kumimoji="0" lang="ja-JP" altLang="en-US" sz="32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1" name="テキスト ボックス 120"/>
          <p:cNvSpPr txBox="1"/>
          <p:nvPr/>
        </p:nvSpPr>
        <p:spPr>
          <a:xfrm>
            <a:off x="5293674" y="1268760"/>
            <a:ext cx="63991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8140302" y="162879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円/楕円 40"/>
          <p:cNvSpPr/>
          <p:nvPr/>
        </p:nvSpPr>
        <p:spPr>
          <a:xfrm>
            <a:off x="7060182" y="1988839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7292628" y="2001033"/>
            <a:ext cx="36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endParaRPr kumimoji="0" lang="ja-JP" alt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5" name="直線矢印コネクタ 124"/>
          <p:cNvCxnSpPr/>
          <p:nvPr/>
        </p:nvCxnSpPr>
        <p:spPr>
          <a:xfrm flipV="1">
            <a:off x="5259982" y="2204863"/>
            <a:ext cx="317238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3155875" y="2159858"/>
            <a:ext cx="639987" cy="55777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グループ化 104"/>
          <p:cNvGrpSpPr/>
          <p:nvPr/>
        </p:nvGrpSpPr>
        <p:grpSpPr>
          <a:xfrm>
            <a:off x="2927648" y="1844824"/>
            <a:ext cx="436602" cy="584775"/>
            <a:chOff x="6300192" y="4128175"/>
            <a:chExt cx="436602" cy="584775"/>
          </a:xfrm>
        </p:grpSpPr>
        <p:sp>
          <p:nvSpPr>
            <p:cNvPr id="106" name="円/楕円 8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6340532" y="4128175"/>
              <a:ext cx="396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endParaRPr kumimoji="0" lang="ja-JP" altLang="en-US" sz="32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" name="グループ化 107"/>
          <p:cNvGrpSpPr/>
          <p:nvPr/>
        </p:nvGrpSpPr>
        <p:grpSpPr>
          <a:xfrm>
            <a:off x="3575720" y="2345398"/>
            <a:ext cx="432048" cy="588258"/>
            <a:chOff x="6300192" y="4064878"/>
            <a:chExt cx="432048" cy="588258"/>
          </a:xfrm>
        </p:grpSpPr>
        <p:sp>
          <p:nvSpPr>
            <p:cNvPr id="109" name="円/楕円 8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6335978" y="4064878"/>
              <a:ext cx="396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endParaRPr kumimoji="0" lang="ja-JP" altLang="en-US" sz="32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楕円 6"/>
          <p:cNvSpPr/>
          <p:nvPr/>
        </p:nvSpPr>
        <p:spPr>
          <a:xfrm>
            <a:off x="3431704" y="238489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6" name="直線コネクタ 125"/>
          <p:cNvCxnSpPr/>
          <p:nvPr/>
        </p:nvCxnSpPr>
        <p:spPr>
          <a:xfrm>
            <a:off x="3308275" y="4671429"/>
            <a:ext cx="639987" cy="55777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楕円 126"/>
          <p:cNvSpPr/>
          <p:nvPr/>
        </p:nvSpPr>
        <p:spPr>
          <a:xfrm>
            <a:off x="3431704" y="504919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8" name="直線コネクタ 127"/>
          <p:cNvCxnSpPr/>
          <p:nvPr/>
        </p:nvCxnSpPr>
        <p:spPr>
          <a:xfrm flipV="1">
            <a:off x="3216135" y="4953234"/>
            <a:ext cx="387663" cy="60043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グループ化 66"/>
          <p:cNvGrpSpPr/>
          <p:nvPr/>
        </p:nvGrpSpPr>
        <p:grpSpPr>
          <a:xfrm>
            <a:off x="3039996" y="4293096"/>
            <a:ext cx="535724" cy="588258"/>
            <a:chOff x="6268524" y="4064878"/>
            <a:chExt cx="535724" cy="588258"/>
          </a:xfrm>
        </p:grpSpPr>
        <p:sp>
          <p:nvSpPr>
            <p:cNvPr id="68" name="円/楕円 8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6268524" y="4064878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32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0" lang="ja-JP" altLang="en-US" sz="32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3011425" y="5229201"/>
            <a:ext cx="492287" cy="535414"/>
            <a:chOff x="6300192" y="4117722"/>
            <a:chExt cx="492287" cy="535414"/>
          </a:xfrm>
        </p:grpSpPr>
        <p:sp>
          <p:nvSpPr>
            <p:cNvPr id="71" name="円/楕円 16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6301639" y="4117722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28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endParaRPr kumimoji="0" lang="ja-JP" altLang="en-US" sz="2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グループ化 92"/>
          <p:cNvGrpSpPr/>
          <p:nvPr/>
        </p:nvGrpSpPr>
        <p:grpSpPr>
          <a:xfrm>
            <a:off x="3719736" y="4856967"/>
            <a:ext cx="432048" cy="588258"/>
            <a:chOff x="6300192" y="4064878"/>
            <a:chExt cx="432048" cy="588258"/>
          </a:xfrm>
        </p:grpSpPr>
        <p:sp>
          <p:nvSpPr>
            <p:cNvPr id="94" name="円/楕円 8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6335978" y="4064878"/>
              <a:ext cx="396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endParaRPr kumimoji="0" lang="ja-JP" altLang="en-US" sz="32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29" name="直線コネクタ 128"/>
          <p:cNvCxnSpPr/>
          <p:nvPr/>
        </p:nvCxnSpPr>
        <p:spPr>
          <a:xfrm>
            <a:off x="10365059" y="2047782"/>
            <a:ext cx="639987" cy="55777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楕円 129"/>
          <p:cNvSpPr/>
          <p:nvPr/>
        </p:nvSpPr>
        <p:spPr>
          <a:xfrm>
            <a:off x="10488488" y="242554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1" name="直線コネクタ 130"/>
          <p:cNvCxnSpPr/>
          <p:nvPr/>
        </p:nvCxnSpPr>
        <p:spPr>
          <a:xfrm flipV="1">
            <a:off x="10272919" y="2329587"/>
            <a:ext cx="387663" cy="60043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グループ化 131"/>
          <p:cNvGrpSpPr/>
          <p:nvPr/>
        </p:nvGrpSpPr>
        <p:grpSpPr>
          <a:xfrm>
            <a:off x="10096780" y="1669449"/>
            <a:ext cx="535724" cy="588258"/>
            <a:chOff x="6268524" y="4064878"/>
            <a:chExt cx="535724" cy="588258"/>
          </a:xfrm>
        </p:grpSpPr>
        <p:sp>
          <p:nvSpPr>
            <p:cNvPr id="133" name="円/楕円 8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6268524" y="4064878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32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  <a:endParaRPr kumimoji="0" lang="ja-JP" altLang="en-US" sz="32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5" name="グループ化 134"/>
          <p:cNvGrpSpPr/>
          <p:nvPr/>
        </p:nvGrpSpPr>
        <p:grpSpPr>
          <a:xfrm>
            <a:off x="10068209" y="2605554"/>
            <a:ext cx="492287" cy="535414"/>
            <a:chOff x="6300192" y="4117722"/>
            <a:chExt cx="492287" cy="535414"/>
          </a:xfrm>
        </p:grpSpPr>
        <p:sp>
          <p:nvSpPr>
            <p:cNvPr id="136" name="円/楕円 16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6301639" y="4117722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  <a:r>
                <a:rPr kumimoji="0" lang="en-US" altLang="ja-JP" sz="28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endParaRPr kumimoji="0" lang="ja-JP" altLang="en-US" sz="28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8" name="グループ化 137"/>
          <p:cNvGrpSpPr/>
          <p:nvPr/>
        </p:nvGrpSpPr>
        <p:grpSpPr>
          <a:xfrm>
            <a:off x="10776520" y="2233320"/>
            <a:ext cx="432048" cy="588258"/>
            <a:chOff x="6300192" y="4064878"/>
            <a:chExt cx="432048" cy="588258"/>
          </a:xfrm>
        </p:grpSpPr>
        <p:sp>
          <p:nvSpPr>
            <p:cNvPr id="139" name="円/楕円 8"/>
            <p:cNvSpPr/>
            <p:nvPr/>
          </p:nvSpPr>
          <p:spPr>
            <a:xfrm>
              <a:off x="6300192" y="4221088"/>
              <a:ext cx="432000" cy="43204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6335978" y="4064878"/>
              <a:ext cx="396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endParaRPr kumimoji="0" lang="ja-JP" altLang="en-US" sz="32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96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792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FrankRuehl</vt:lpstr>
      <vt:lpstr>HGS創英角ﾎﾟｯﾌﾟ体</vt:lpstr>
      <vt:lpstr>游ゴシック</vt:lpstr>
      <vt:lpstr>游ゴシック Light</vt:lpstr>
      <vt:lpstr>Office テーマ</vt:lpstr>
      <vt:lpstr>1_Office テーマ</vt:lpstr>
      <vt:lpstr>数式</vt:lpstr>
      <vt:lpstr>Reduction of channel coupling effect on Li isotope elastic scatterings by glue-like behaviour of excess neutron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重イオン散乱現象から探るリチウム同位体の構造</dc:title>
  <dc:creator>akenori T</dc:creator>
  <cp:lastModifiedBy>GRGroupPC0</cp:lastModifiedBy>
  <cp:revision>66</cp:revision>
  <dcterms:created xsi:type="dcterms:W3CDTF">2017-05-31T07:01:50Z</dcterms:created>
  <dcterms:modified xsi:type="dcterms:W3CDTF">2018-05-18T13:14:14Z</dcterms:modified>
</cp:coreProperties>
</file>