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2" r:id="rId3"/>
    <p:sldId id="317" r:id="rId4"/>
    <p:sldId id="318" r:id="rId5"/>
    <p:sldId id="316" r:id="rId6"/>
    <p:sldId id="319" r:id="rId7"/>
    <p:sldId id="320" r:id="rId8"/>
    <p:sldId id="322" r:id="rId9"/>
    <p:sldId id="323" r:id="rId10"/>
    <p:sldId id="321" r:id="rId11"/>
    <p:sldId id="276" r:id="rId12"/>
    <p:sldId id="280" r:id="rId13"/>
    <p:sldId id="278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4E0AF4-C1A5-4462-B8F8-A92EA4E9030E}">
          <p14:sldIdLst>
            <p14:sldId id="256"/>
            <p14:sldId id="312"/>
            <p14:sldId id="317"/>
            <p14:sldId id="318"/>
            <p14:sldId id="316"/>
            <p14:sldId id="319"/>
            <p14:sldId id="320"/>
            <p14:sldId id="322"/>
            <p14:sldId id="323"/>
            <p14:sldId id="321"/>
            <p14:sldId id="276"/>
            <p14:sldId id="280"/>
            <p14:sldId id="278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A800"/>
    <a:srgbClr val="FF6600"/>
    <a:srgbClr val="008000"/>
    <a:srgbClr val="9E1E00"/>
    <a:srgbClr val="003300"/>
    <a:srgbClr val="BC7D3E"/>
    <a:srgbClr val="996633"/>
    <a:srgbClr val="631153"/>
    <a:srgbClr val="831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53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EFC48-2BEA-409C-A512-6EA3D83E33E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Progress in Research Cyclotron Insitute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72BBD-CEF9-42E7-822D-70D1BD137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76355-19F0-4804-A0F5-05AD4AAF95FD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Progress in Research Cyclotron Insitute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7222-F23E-4D52-B1E2-AFB73327F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259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6773"/>
            <a:ext cx="9144000" cy="301227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4" y="685800"/>
            <a:ext cx="941203" cy="301752"/>
          </a:xfrm>
        </p:spPr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1EC07CB-7A8C-4FEA-A764-62216B07E4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467600" cy="2854528"/>
          </a:xfrm>
        </p:spPr>
        <p:txBody>
          <a:bodyPr/>
          <a:lstStyle/>
          <a:p>
            <a:r>
              <a:rPr lang="en-US" dirty="0" smtClean="0"/>
              <a:t>Neutron Ball Testing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7315200" cy="1144632"/>
          </a:xfrm>
        </p:spPr>
        <p:txBody>
          <a:bodyPr>
            <a:normAutofit/>
          </a:bodyPr>
          <a:lstStyle/>
          <a:p>
            <a:r>
              <a:rPr lang="en-US" dirty="0" smtClean="0"/>
              <a:t>Comparing new Cave 4 configuration with old one</a:t>
            </a:r>
          </a:p>
          <a:p>
            <a:r>
              <a:rPr lang="en-US" dirty="0" smtClean="0"/>
              <a:t>090418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9" b="4532"/>
          <a:stretch/>
        </p:blipFill>
        <p:spPr bwMode="auto">
          <a:xfrm>
            <a:off x="-3" y="533400"/>
            <a:ext cx="914400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5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1154097"/>
          </a:xfrm>
        </p:spPr>
        <p:txBody>
          <a:bodyPr/>
          <a:lstStyle/>
          <a:p>
            <a:r>
              <a:rPr lang="en-US" dirty="0" smtClean="0"/>
              <a:t>NBL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1"/>
            <a:ext cx="7620000" cy="4099560"/>
          </a:xfrm>
        </p:spPr>
        <p:txBody>
          <a:bodyPr/>
          <a:lstStyle/>
          <a:p>
            <a:r>
              <a:rPr lang="en-US" dirty="0" smtClean="0"/>
              <a:t>Test the new cave configuration Ar-40 beam @ 24.8 MeV/</a:t>
            </a:r>
            <a:r>
              <a:rPr lang="en-US" dirty="0" err="1" smtClean="0"/>
              <a:t>nuc</a:t>
            </a:r>
            <a:endParaRPr lang="en-US" dirty="0"/>
          </a:p>
          <a:p>
            <a:r>
              <a:rPr lang="en-US" dirty="0" smtClean="0"/>
              <a:t>Used a Si detector as a trigger</a:t>
            </a:r>
          </a:p>
          <a:p>
            <a:r>
              <a:rPr lang="en-US" dirty="0" smtClean="0"/>
              <a:t>6 consecutive 100 </a:t>
            </a:r>
            <a:r>
              <a:rPr lang="el-GR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μ</a:t>
            </a:r>
            <a:r>
              <a:rPr lang="en-US" dirty="0" smtClean="0"/>
              <a:t>s gates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9405" y="4370412"/>
            <a:ext cx="228600" cy="707976"/>
          </a:xfrm>
          <a:prstGeom prst="rect">
            <a:avLst/>
          </a:prstGeom>
          <a:solidFill>
            <a:srgbClr val="008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730" y="4370412"/>
            <a:ext cx="228600" cy="707976"/>
          </a:xfrm>
          <a:prstGeom prst="rect">
            <a:avLst/>
          </a:prstGeom>
          <a:solidFill>
            <a:srgbClr val="008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03405" y="3886200"/>
            <a:ext cx="2895600" cy="1676400"/>
          </a:xfrm>
          <a:prstGeom prst="ellipse">
            <a:avLst/>
          </a:prstGeom>
          <a:solidFill>
            <a:srgbClr val="0066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14683" y="558096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Neutron Ball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89205" y="4267200"/>
            <a:ext cx="1524000" cy="914400"/>
          </a:xfrm>
          <a:prstGeom prst="rect">
            <a:avLst/>
          </a:prstGeom>
          <a:solidFill>
            <a:srgbClr val="83176E"/>
          </a:solidFill>
          <a:ln>
            <a:solidFill>
              <a:srgbClr val="380A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-2700000">
            <a:off x="3614599" y="4398213"/>
            <a:ext cx="45720" cy="18466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66445" y="4495800"/>
            <a:ext cx="137160" cy="457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7005" y="4724400"/>
            <a:ext cx="8229600" cy="0"/>
          </a:xfrm>
          <a:prstGeom prst="straightConnector1">
            <a:avLst/>
          </a:prstGeom>
          <a:ln w="38100">
            <a:solidFill>
              <a:srgbClr val="E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18898" y="39624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31153"/>
                </a:solidFill>
              </a:rPr>
              <a:t>Nstars</a:t>
            </a:r>
            <a:r>
              <a:rPr lang="en-US" dirty="0" smtClean="0">
                <a:solidFill>
                  <a:srgbClr val="631153"/>
                </a:solidFill>
              </a:rPr>
              <a:t> Chamber</a:t>
            </a:r>
            <a:endParaRPr lang="en-US" dirty="0">
              <a:solidFill>
                <a:srgbClr val="631153"/>
              </a:solidFill>
            </a:endParaRPr>
          </a:p>
        </p:txBody>
      </p:sp>
      <p:cxnSp>
        <p:nvCxnSpPr>
          <p:cNvPr id="22" name="Straight Arrow Connector 21"/>
          <p:cNvCxnSpPr>
            <a:stCxn id="23" idx="2"/>
            <a:endCxn id="18" idx="3"/>
          </p:cNvCxnSpPr>
          <p:nvPr/>
        </p:nvCxnSpPr>
        <p:spPr>
          <a:xfrm flipH="1">
            <a:off x="3653623" y="3946267"/>
            <a:ext cx="819379" cy="528115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0" y="357693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Si Detector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803405" y="4800600"/>
            <a:ext cx="1447799" cy="381000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53673" y="4996934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C7D3E"/>
                </a:solidFill>
              </a:rPr>
              <a:t>Target</a:t>
            </a:r>
            <a:endParaRPr lang="en-US" dirty="0">
              <a:solidFill>
                <a:srgbClr val="BC7D3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56605" y="4299466"/>
            <a:ext cx="762000" cy="849868"/>
          </a:xfrm>
          <a:prstGeom prst="rect">
            <a:avLst/>
          </a:prstGeom>
          <a:solidFill>
            <a:srgbClr val="FF6600"/>
          </a:solidFill>
          <a:ln>
            <a:solidFill>
              <a:srgbClr val="9E1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7005" y="3761601"/>
            <a:ext cx="88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A800"/>
                </a:solidFill>
              </a:rPr>
              <a:t>Tuning</a:t>
            </a:r>
          </a:p>
          <a:p>
            <a:r>
              <a:rPr lang="en-US" dirty="0" smtClean="0">
                <a:solidFill>
                  <a:srgbClr val="00A800"/>
                </a:solidFill>
              </a:rPr>
              <a:t>quads</a:t>
            </a:r>
            <a:endParaRPr lang="en-US" dirty="0">
              <a:solidFill>
                <a:srgbClr val="00A8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31210" y="5093732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dump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3683168"/>
            <a:ext cx="399951" cy="2082463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62600" y="3683168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</a:t>
            </a:r>
          </a:p>
          <a:p>
            <a:r>
              <a:rPr lang="en-US" dirty="0" smtClean="0"/>
              <a:t>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04800" y="572080"/>
            <a:ext cx="228600" cy="707976"/>
          </a:xfrm>
          <a:prstGeom prst="rect">
            <a:avLst/>
          </a:prstGeom>
          <a:solidFill>
            <a:srgbClr val="008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9125" y="572080"/>
            <a:ext cx="228600" cy="707976"/>
          </a:xfrm>
          <a:prstGeom prst="rect">
            <a:avLst/>
          </a:prstGeom>
          <a:solidFill>
            <a:srgbClr val="008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87868"/>
            <a:ext cx="2895600" cy="1676400"/>
          </a:xfrm>
          <a:prstGeom prst="ellipse">
            <a:avLst/>
          </a:prstGeom>
          <a:solidFill>
            <a:srgbClr val="0066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89103"/>
            <a:ext cx="7315200" cy="1154097"/>
          </a:xfrm>
        </p:spPr>
        <p:txBody>
          <a:bodyPr/>
          <a:lstStyle/>
          <a:p>
            <a:r>
              <a:rPr lang="en-US" dirty="0" smtClean="0"/>
              <a:t>NBL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40995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600 </a:t>
            </a:r>
            <a:r>
              <a:rPr lang="en-US" dirty="0" err="1" smtClean="0"/>
              <a:t>nA</a:t>
            </a:r>
            <a:r>
              <a:rPr lang="en-US" dirty="0" smtClean="0"/>
              <a:t> on beam dump </a:t>
            </a:r>
          </a:p>
          <a:p>
            <a:r>
              <a:rPr lang="en-US" dirty="0" smtClean="0"/>
              <a:t>8,000 counts/sec w/o beam</a:t>
            </a:r>
          </a:p>
          <a:p>
            <a:r>
              <a:rPr lang="en-US" dirty="0" smtClean="0"/>
              <a:t>10,000 counts/sec through a blank target</a:t>
            </a:r>
          </a:p>
          <a:p>
            <a:r>
              <a:rPr lang="en-US" dirty="0" smtClean="0"/>
              <a:t>Results show a multiplicity of 7-9 neutrons with a 55% efficiency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7281884"/>
                  </p:ext>
                </p:extLst>
              </p:nvPr>
            </p:nvGraphicFramePr>
            <p:xfrm>
              <a:off x="419100" y="4495800"/>
              <a:ext cx="8151811" cy="188518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45451"/>
                    <a:gridCol w="1074103"/>
                    <a:gridCol w="991553"/>
                    <a:gridCol w="975677"/>
                    <a:gridCol w="975677"/>
                    <a:gridCol w="975677"/>
                    <a:gridCol w="975677"/>
                    <a:gridCol w="1237996"/>
                  </a:tblGrid>
                  <a:tr h="266700">
                    <a:tc gridSpan="7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Neutron Count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955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effectLst/>
                            </a:rPr>
                            <a:t>Attenuation</a:t>
                          </a:r>
                          <a:endParaRPr lang="en-US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1st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2nd window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3rd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5th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6th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l-GR" sz="1400" dirty="0">
                              <a:effectLst/>
                            </a:rPr>
                            <a:t>Δ</a:t>
                          </a:r>
                          <a:r>
                            <a:rPr lang="en-US" sz="1400" dirty="0">
                              <a:effectLst/>
                            </a:rPr>
                            <a:t>x = </a:t>
                          </a:r>
                          <a:r>
                            <a:rPr lang="el-GR" sz="1400" dirty="0">
                              <a:effectLst/>
                            </a:rPr>
                            <a:t>(</a:t>
                          </a:r>
                          <a:r>
                            <a:rPr lang="en-US" sz="1400" dirty="0">
                              <a:effectLst/>
                            </a:rPr>
                            <a:t>x</a:t>
                          </a:r>
                          <a:r>
                            <a:rPr lang="en-US" sz="1400" baseline="-25000" dirty="0">
                              <a:effectLst/>
                            </a:rPr>
                            <a:t>1</a:t>
                          </a:r>
                          <a:r>
                            <a:rPr lang="en-US" sz="1400" dirty="0">
                              <a:effectLst/>
                            </a:rPr>
                            <a:t>-</a:t>
                          </a:r>
                          <a:r>
                            <a:rPr lang="en-US" sz="1400" baseline="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baseline="0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400" i="1" baseline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baseline="0">
                                          <a:effectLst/>
                                          <a:latin typeface="Cambria Math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a:rPr lang="en-US" sz="1400" baseline="0">
                                          <a:effectLst/>
                                          <a:latin typeface="Cambria Math"/>
                                        </a:rPr>
                                        <m:t>2−6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1400" baseline="0" dirty="0">
                              <a:effectLst/>
                            </a:rPr>
                            <a:t>))</a:t>
                          </a:r>
                          <a:endParaRPr lang="en-US" sz="1400" baseline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9527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 x 10</a:t>
                          </a:r>
                          <a:r>
                            <a:rPr lang="en-US" sz="1400" baseline="30000" dirty="0">
                              <a:effectLst/>
                            </a:rPr>
                            <a:t>-2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10.96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0.15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2.35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0.09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2.13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0.08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2.00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0.08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1.91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0.08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2.16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0.10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8.85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0.17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</a:t>
                          </a:r>
                          <a:r>
                            <a:rPr lang="en-US" sz="1400" baseline="30000">
                              <a:effectLst/>
                            </a:rPr>
                            <a:t>-2</a:t>
                          </a:r>
                          <a:r>
                            <a:rPr lang="en-US" sz="1400">
                              <a:effectLst/>
                            </a:rPr>
                            <a:t> - ps off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11.02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0.11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4.39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0.11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4.36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0.11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4.22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0.11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3.90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0.09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4.18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0.11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6.81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0.14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609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 x 10</a:t>
                          </a:r>
                          <a:r>
                            <a:rPr lang="en-US" sz="1400" baseline="30000">
                              <a:effectLst/>
                            </a:rPr>
                            <a:t>-3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9.63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0.24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1.77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0.12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1.84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0.16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2.29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0.22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2.00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0.18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1.91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0.19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7.67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0.30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 x 10</a:t>
                          </a:r>
                          <a:r>
                            <a:rPr lang="en-US" sz="1400" baseline="30000">
                              <a:effectLst/>
                            </a:rPr>
                            <a:t>-3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9.02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0.17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2.21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0.17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2.15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0.16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2.20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0.16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2.14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0.16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1.84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0.13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6.91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0.23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 x 10</a:t>
                          </a:r>
                          <a:r>
                            <a:rPr lang="en-US" sz="1400" baseline="30000">
                              <a:effectLst/>
                            </a:rPr>
                            <a:t>-4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8.56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0.24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1.76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0.17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2.14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0.22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1.97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0.27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1.84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0.17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1.82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0.20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effectLst/>
                            </a:rPr>
                            <a:t>6.65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</a:t>
                          </a:r>
                          <a:r>
                            <a:rPr lang="en-US" sz="1400" dirty="0" smtClean="0">
                              <a:effectLst/>
                            </a:rPr>
                            <a:t>0.32</a:t>
                          </a:r>
                          <a:endParaRPr lang="en-US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7281884"/>
                  </p:ext>
                </p:extLst>
              </p:nvPr>
            </p:nvGraphicFramePr>
            <p:xfrm>
              <a:off x="419100" y="4495800"/>
              <a:ext cx="8151811" cy="188518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45451"/>
                    <a:gridCol w="1074103"/>
                    <a:gridCol w="991553"/>
                    <a:gridCol w="975677"/>
                    <a:gridCol w="975677"/>
                    <a:gridCol w="975677"/>
                    <a:gridCol w="975677"/>
                    <a:gridCol w="1237996"/>
                  </a:tblGrid>
                  <a:tr h="266700">
                    <a:tc gridSpan="7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Neutron Count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5298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effectLst/>
                            </a:rPr>
                            <a:t>Attenuation</a:t>
                          </a:r>
                          <a:endParaRPr lang="en-US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1st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2nd window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3rd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5th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6th window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59113" t="-119512" b="-578049"/>
                          </a:stretch>
                        </a:blipFill>
                      </a:tcPr>
                    </a:tc>
                  </a:tr>
                  <a:tr h="29527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 x 10</a:t>
                          </a:r>
                          <a:r>
                            <a:rPr lang="en-US" sz="1400" baseline="30000" dirty="0">
                              <a:effectLst/>
                            </a:rPr>
                            <a:t>-2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88636" t="-183673" r="-571591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203681" t="-183673" r="-517178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309375" t="-183673" r="-426875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409375" t="-183673" r="-326875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509375" t="-183673" r="-226875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609375" t="-183673" r="-126875" b="-383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559113" t="-183673" b="-383673"/>
                          </a:stretch>
                        </a:blipFill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</a:t>
                          </a:r>
                          <a:r>
                            <a:rPr lang="en-US" sz="1400" baseline="30000">
                              <a:effectLst/>
                            </a:rPr>
                            <a:t>-2</a:t>
                          </a:r>
                          <a:r>
                            <a:rPr lang="en-US" sz="1400">
                              <a:effectLst/>
                            </a:rPr>
                            <a:t> - ps off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88636" t="-308889" r="-571591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203681" t="-308889" r="-517178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09375" t="-308889" r="-426875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409375" t="-308889" r="-326875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509375" t="-308889" r="-226875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609375" t="-308889" r="-126875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559113" t="-308889" b="-317778"/>
                          </a:stretch>
                        </a:blipFill>
                      </a:tcPr>
                    </a:tc>
                  </a:tr>
                  <a:tr h="2609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 x 10</a:t>
                          </a:r>
                          <a:r>
                            <a:rPr lang="en-US" sz="1400" baseline="30000">
                              <a:effectLst/>
                            </a:rPr>
                            <a:t>-3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88636" t="-427907" r="-571591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203681" t="-427907" r="-517178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09375" t="-427907" r="-426875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409375" t="-427907" r="-326875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509375" t="-427907" r="-226875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609375" t="-427907" r="-126875" b="-2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559113" t="-427907" b="-232558"/>
                          </a:stretch>
                        </a:blipFill>
                      </a:tcPr>
                    </a:tc>
                  </a:tr>
                  <a:tr h="25298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 x 10</a:t>
                          </a:r>
                          <a:r>
                            <a:rPr lang="en-US" sz="1400" baseline="30000">
                              <a:effectLst/>
                            </a:rPr>
                            <a:t>-3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88636" t="-553659" r="-571591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203681" t="-553659" r="-517178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09375" t="-553659" r="-426875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409375" t="-553659" r="-326875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509375" t="-553659" r="-226875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609375" t="-553659" r="-126875" b="-1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559113" t="-553659" b="-143902"/>
                          </a:stretch>
                        </a:blipFill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 x 10</a:t>
                          </a:r>
                          <a:r>
                            <a:rPr lang="en-US" sz="1400" baseline="30000">
                              <a:effectLst/>
                            </a:rPr>
                            <a:t>-4</a:t>
                          </a:r>
                          <a:endParaRPr lang="en-US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8636" t="-582609" r="-571591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3681" t="-582609" r="-517178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9375" t="-582609" r="-426875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09375" t="-582609" r="-326875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9375" t="-582609" r="-226875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09375" t="-582609" r="-126875" b="-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59113" t="-582609" b="-282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3744308" y="172033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Neutron Ball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468868"/>
            <a:ext cx="1524000" cy="914400"/>
          </a:xfrm>
          <a:prstGeom prst="rect">
            <a:avLst/>
          </a:prstGeom>
          <a:solidFill>
            <a:srgbClr val="83176E"/>
          </a:solidFill>
          <a:ln>
            <a:solidFill>
              <a:srgbClr val="380A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-2700000">
            <a:off x="3639994" y="599881"/>
            <a:ext cx="45720" cy="18466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91840" y="697468"/>
            <a:ext cx="137160" cy="457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926068"/>
            <a:ext cx="8229600" cy="0"/>
          </a:xfrm>
          <a:prstGeom prst="straightConnector1">
            <a:avLst/>
          </a:prstGeom>
          <a:ln w="38100">
            <a:solidFill>
              <a:srgbClr val="E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44293" y="16406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31153"/>
                </a:solidFill>
              </a:rPr>
              <a:t>Nstars</a:t>
            </a:r>
            <a:r>
              <a:rPr lang="en-US" dirty="0" smtClean="0">
                <a:solidFill>
                  <a:srgbClr val="631153"/>
                </a:solidFill>
              </a:rPr>
              <a:t> Chamber</a:t>
            </a:r>
            <a:endParaRPr lang="en-US" dirty="0">
              <a:solidFill>
                <a:srgbClr val="631153"/>
              </a:solidFill>
            </a:endParaRPr>
          </a:p>
        </p:txBody>
      </p:sp>
      <p:cxnSp>
        <p:nvCxnSpPr>
          <p:cNvPr id="16" name="Straight Arrow Connector 15"/>
          <p:cNvCxnSpPr>
            <a:stCxn id="22" idx="2"/>
            <a:endCxn id="12" idx="3"/>
          </p:cNvCxnSpPr>
          <p:nvPr/>
        </p:nvCxnSpPr>
        <p:spPr>
          <a:xfrm flipH="1">
            <a:off x="3679018" y="304800"/>
            <a:ext cx="946384" cy="37125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62400" y="-6453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Si Detector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828800" y="1002268"/>
            <a:ext cx="1447799" cy="381000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79068" y="1198602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C7D3E"/>
                </a:solidFill>
              </a:rPr>
              <a:t>Target</a:t>
            </a:r>
            <a:endParaRPr lang="en-US" dirty="0">
              <a:solidFill>
                <a:srgbClr val="BC7D3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2000" y="501134"/>
            <a:ext cx="762000" cy="849868"/>
          </a:xfrm>
          <a:prstGeom prst="rect">
            <a:avLst/>
          </a:prstGeom>
          <a:solidFill>
            <a:srgbClr val="FF6600"/>
          </a:solidFill>
          <a:ln>
            <a:solidFill>
              <a:srgbClr val="9E1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52400" y="-36731"/>
            <a:ext cx="88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Tuning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quads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56605" y="1295400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dump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57799" y="69502"/>
            <a:ext cx="399951" cy="171313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33951" y="5113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</a:t>
            </a:r>
          </a:p>
          <a:p>
            <a:r>
              <a:rPr lang="en-US" dirty="0" smtClean="0"/>
              <a:t>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shielding is better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5329940"/>
                  </p:ext>
                </p:extLst>
              </p:nvPr>
            </p:nvGraphicFramePr>
            <p:xfrm>
              <a:off x="1143000" y="3429000"/>
              <a:ext cx="6702107" cy="226161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944303"/>
                    <a:gridCol w="1255077"/>
                    <a:gridCol w="1502727"/>
                  </a:tblGrid>
                  <a:tr h="283845"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Beam Shielding Effects - Neutron Count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1526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Beam Shielding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1st window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2nd window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25527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No shielding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8.86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0.13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2.89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0.16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29527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 layer of green board bags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8.76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0.07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2.63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0.07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2209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r>
                            <a:rPr lang="en-US" sz="1800" baseline="30000">
                              <a:effectLst/>
                            </a:rPr>
                            <a:t>nd</a:t>
                          </a:r>
                          <a:r>
                            <a:rPr lang="en-US" sz="1800">
                              <a:effectLst/>
                            </a:rPr>
                            <a:t> layer of bags and 1 layer upstream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8.67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0.12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2.35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0.10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2609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r>
                            <a:rPr lang="en-US" sz="1800" baseline="30000">
                              <a:effectLst/>
                            </a:rPr>
                            <a:t>nd</a:t>
                          </a:r>
                          <a:r>
                            <a:rPr lang="en-US" sz="1800">
                              <a:effectLst/>
                            </a:rPr>
                            <a:t> layer of bags upstream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8.48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0.11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2.58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0.12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Lead brick wall upstream of bags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8.80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0.08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2.61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0.09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5329940"/>
                  </p:ext>
                </p:extLst>
              </p:nvPr>
            </p:nvGraphicFramePr>
            <p:xfrm>
              <a:off x="1143000" y="3429000"/>
              <a:ext cx="6702107" cy="226161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944303"/>
                    <a:gridCol w="1255077"/>
                    <a:gridCol w="1502727"/>
                  </a:tblGrid>
                  <a:tr h="323088"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Beam Shielding Effects - Neutron Count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Beam Shielding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1st window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2nd window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No shielding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14563" t="-216981" r="-119417" b="-4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47154" t="-216981" b="-435849"/>
                          </a:stretch>
                        </a:blipFill>
                      </a:tcPr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 layer of green board bags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14563" t="-316981" r="-119417" b="-3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47154" t="-316981" b="-335849"/>
                          </a:stretch>
                        </a:blipFill>
                      </a:tcPr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r>
                            <a:rPr lang="en-US" sz="1800" baseline="30000">
                              <a:effectLst/>
                            </a:rPr>
                            <a:t>nd</a:t>
                          </a:r>
                          <a:r>
                            <a:rPr lang="en-US" sz="1800">
                              <a:effectLst/>
                            </a:rPr>
                            <a:t> layer of bags and 1 layer upstream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14563" t="-416981" r="-119417" b="-2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47154" t="-416981" b="-235849"/>
                          </a:stretch>
                        </a:blipFill>
                      </a:tcPr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r>
                            <a:rPr lang="en-US" sz="1800" baseline="30000">
                              <a:effectLst/>
                            </a:rPr>
                            <a:t>nd</a:t>
                          </a:r>
                          <a:r>
                            <a:rPr lang="en-US" sz="1800">
                              <a:effectLst/>
                            </a:rPr>
                            <a:t> layer of bags upstream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14563" t="-516981" r="-119417" b="-1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47154" t="-516981" b="-135849"/>
                          </a:stretch>
                        </a:blipFill>
                      </a:tcPr>
                    </a:tc>
                  </a:tr>
                  <a:tr h="3230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Lead brick wall upstream of bags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14563" t="-616981" r="-119417" b="-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 rotWithShape="1">
                          <a:blip r:embed="rId2"/>
                          <a:stretch>
                            <a:fillRect l="-347154" t="-616981" b="-358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Shielding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</a:t>
            </a:r>
            <a:r>
              <a:rPr lang="en-US" dirty="0" err="1" smtClean="0"/>
              <a:t>pulser</a:t>
            </a:r>
            <a:r>
              <a:rPr lang="en-US" dirty="0" smtClean="0"/>
              <a:t> vs phase shifter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1878367"/>
          </a:xfrm>
        </p:spPr>
        <p:txBody>
          <a:bodyPr numCol="2"/>
          <a:lstStyle/>
          <a:p>
            <a:r>
              <a:rPr lang="en-US" dirty="0" smtClean="0"/>
              <a:t>Beam </a:t>
            </a:r>
            <a:r>
              <a:rPr lang="en-US" dirty="0" err="1" smtClean="0"/>
              <a:t>pulser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Deflects beam in injection line</a:t>
            </a:r>
          </a:p>
          <a:p>
            <a:pPr lvl="1"/>
            <a:r>
              <a:rPr lang="en-US" dirty="0" smtClean="0"/>
              <a:t>50 </a:t>
            </a:r>
            <a:r>
              <a:rPr lang="el-GR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μ</a:t>
            </a:r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Most within 40 </a:t>
            </a:r>
            <a:r>
              <a:rPr lang="el-GR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μ</a:t>
            </a:r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Phase shifter:</a:t>
            </a:r>
          </a:p>
          <a:p>
            <a:pPr lvl="1"/>
            <a:r>
              <a:rPr lang="en-US" dirty="0" smtClean="0"/>
              <a:t>Changes phase of cyclotron</a:t>
            </a:r>
          </a:p>
          <a:p>
            <a:pPr lvl="1"/>
            <a:r>
              <a:rPr lang="en-US" dirty="0" smtClean="0"/>
              <a:t>100 </a:t>
            </a:r>
            <a:r>
              <a:rPr lang="el-GR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μ</a:t>
            </a:r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Most within 80 </a:t>
            </a:r>
            <a:r>
              <a:rPr lang="el-GR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μ</a:t>
            </a:r>
            <a:r>
              <a:rPr lang="en-US" dirty="0" smtClean="0">
                <a:latin typeface="Calibri" panose="020F0502020204030204" pitchFamily="34" charset="0"/>
                <a:ea typeface="Cambria Math"/>
                <a:cs typeface="Calibri" panose="020F0502020204030204" pitchFamily="34" charset="0"/>
              </a:rPr>
              <a:t>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39482" r="4427" b="24819"/>
          <a:stretch/>
        </p:blipFill>
        <p:spPr bwMode="auto">
          <a:xfrm>
            <a:off x="914400" y="4191000"/>
            <a:ext cx="7211060" cy="2209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0800" y="6154579"/>
            <a:ext cx="442750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(</a:t>
            </a:r>
            <a:r>
              <a:rPr lang="en-US" sz="1000" dirty="0" err="1" smtClean="0">
                <a:solidFill>
                  <a:schemeClr val="accent1"/>
                </a:solidFill>
              </a:rPr>
              <a:t>ms</a:t>
            </a:r>
            <a:r>
              <a:rPr lang="en-US" sz="1000" dirty="0" smtClean="0">
                <a:solidFill>
                  <a:schemeClr val="accent1"/>
                </a:solidFill>
              </a:rPr>
              <a:t>)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6154579"/>
            <a:ext cx="442750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(</a:t>
            </a:r>
            <a:r>
              <a:rPr lang="en-US" sz="1000" dirty="0" err="1" smtClean="0">
                <a:solidFill>
                  <a:schemeClr val="accent1"/>
                </a:solidFill>
              </a:rPr>
              <a:t>ms</a:t>
            </a:r>
            <a:r>
              <a:rPr lang="en-US" sz="1000" dirty="0" smtClean="0">
                <a:solidFill>
                  <a:schemeClr val="accent1"/>
                </a:solidFill>
              </a:rPr>
              <a:t>)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NBL testing K150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Ne-22 beam @ 19 MeV/</a:t>
            </a:r>
            <a:r>
              <a:rPr lang="en-US" dirty="0" err="1" smtClean="0"/>
              <a:t>nuc</a:t>
            </a:r>
            <a:r>
              <a:rPr lang="en-US" dirty="0" smtClean="0"/>
              <a:t> w/ 10% efficiency 0.3 </a:t>
            </a:r>
            <a:r>
              <a:rPr lang="en-US" dirty="0" err="1" smtClean="0"/>
              <a:t>nA</a:t>
            </a:r>
            <a:r>
              <a:rPr lang="en-US" dirty="0" smtClean="0"/>
              <a:t> on FC02</a:t>
            </a:r>
          </a:p>
          <a:p>
            <a:r>
              <a:rPr lang="en-US" dirty="0" smtClean="0"/>
              <a:t>In July</a:t>
            </a:r>
          </a:p>
          <a:p>
            <a:pPr lvl="1"/>
            <a:r>
              <a:rPr lang="en-US" dirty="0" smtClean="0"/>
              <a:t>1,000 counts/sec</a:t>
            </a:r>
          </a:p>
          <a:p>
            <a:pPr lvl="1"/>
            <a:r>
              <a:rPr lang="en-US" dirty="0" smtClean="0"/>
              <a:t>~2,000 counts/sec through blank target</a:t>
            </a:r>
          </a:p>
          <a:p>
            <a:pPr lvl="1"/>
            <a:r>
              <a:rPr lang="en-US" dirty="0" smtClean="0"/>
              <a:t>60,000 counts/sec on 5.0 mg/cm</a:t>
            </a:r>
            <a:r>
              <a:rPr lang="en-US" baseline="30000" dirty="0" smtClean="0"/>
              <a:t>2</a:t>
            </a:r>
            <a:r>
              <a:rPr lang="en-US" dirty="0" smtClean="0"/>
              <a:t> Sn target</a:t>
            </a:r>
          </a:p>
          <a:p>
            <a:r>
              <a:rPr lang="en-US" dirty="0" smtClean="0"/>
              <a:t>In September</a:t>
            </a:r>
          </a:p>
          <a:p>
            <a:pPr lvl="1"/>
            <a:r>
              <a:rPr lang="en-US" dirty="0"/>
              <a:t>1,000 </a:t>
            </a:r>
            <a:r>
              <a:rPr lang="en-US" dirty="0" smtClean="0"/>
              <a:t>counts/sec</a:t>
            </a:r>
            <a:endParaRPr lang="en-US" dirty="0"/>
          </a:p>
          <a:p>
            <a:pPr lvl="1"/>
            <a:r>
              <a:rPr lang="en-US" dirty="0"/>
              <a:t>6,000 counts/sec through blank target</a:t>
            </a:r>
          </a:p>
          <a:p>
            <a:pPr lvl="1"/>
            <a:r>
              <a:rPr lang="en-US" dirty="0"/>
              <a:t>200,000 counts/sec on Sn </a:t>
            </a:r>
            <a:r>
              <a:rPr lang="en-US" dirty="0" smtClean="0"/>
              <a:t>target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25121" y="4343400"/>
            <a:ext cx="842479" cy="11510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91" t="62357" r="21045" b="29667"/>
          <a:stretch/>
        </p:blipFill>
        <p:spPr bwMode="auto">
          <a:xfrm rot="-720000">
            <a:off x="6533635" y="4528955"/>
            <a:ext cx="760366" cy="9569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9" name="Rectangle 8"/>
          <p:cNvSpPr/>
          <p:nvPr/>
        </p:nvSpPr>
        <p:spPr>
          <a:xfrm rot="3000000">
            <a:off x="5000403" y="4365874"/>
            <a:ext cx="692707" cy="11170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6" t="64559" r="21184" b="32064"/>
          <a:stretch/>
        </p:blipFill>
        <p:spPr bwMode="auto">
          <a:xfrm rot="-720000">
            <a:off x="6270211" y="4823241"/>
            <a:ext cx="962491" cy="4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2" name="Rectangle 11"/>
          <p:cNvSpPr/>
          <p:nvPr/>
        </p:nvSpPr>
        <p:spPr>
          <a:xfrm rot="2100000">
            <a:off x="6986903" y="4853037"/>
            <a:ext cx="577295" cy="3765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8" t="64559" r="21184" b="31169"/>
          <a:stretch/>
        </p:blipFill>
        <p:spPr bwMode="auto">
          <a:xfrm rot="-720000">
            <a:off x="6408506" y="4810768"/>
            <a:ext cx="835084" cy="512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4" name="Rectangle 13"/>
          <p:cNvSpPr/>
          <p:nvPr/>
        </p:nvSpPr>
        <p:spPr>
          <a:xfrm rot="2280000">
            <a:off x="6688649" y="4395192"/>
            <a:ext cx="604832" cy="1983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280000">
            <a:off x="6993447" y="4584842"/>
            <a:ext cx="259277" cy="1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2</a:t>
            </a:fld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2634" r="20656" b="29667"/>
          <a:stretch/>
        </p:blipFill>
        <p:spPr bwMode="auto">
          <a:xfrm rot="-720000">
            <a:off x="6701296" y="4636566"/>
            <a:ext cx="623423" cy="923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0952" r="21184" b="29667"/>
          <a:stretch/>
        </p:blipFill>
        <p:spPr bwMode="auto">
          <a:xfrm rot="-720000">
            <a:off x="6694948" y="4457944"/>
            <a:ext cx="437742" cy="11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5" name="Rectangle 24"/>
          <p:cNvSpPr/>
          <p:nvPr/>
        </p:nvSpPr>
        <p:spPr>
          <a:xfrm rot="2220000">
            <a:off x="7162800" y="4721528"/>
            <a:ext cx="381000" cy="639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503637" y="4191899"/>
            <a:ext cx="241356" cy="1179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25121" y="4343400"/>
            <a:ext cx="842479" cy="11510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91" t="62357" r="21045" b="29667"/>
          <a:stretch/>
        </p:blipFill>
        <p:spPr bwMode="auto">
          <a:xfrm rot="-720000">
            <a:off x="6533635" y="4528955"/>
            <a:ext cx="760366" cy="9569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9" name="Rectangle 8"/>
          <p:cNvSpPr/>
          <p:nvPr/>
        </p:nvSpPr>
        <p:spPr>
          <a:xfrm rot="3000000">
            <a:off x="5000403" y="4365874"/>
            <a:ext cx="692707" cy="11170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6" t="64559" r="21184" b="32064"/>
          <a:stretch/>
        </p:blipFill>
        <p:spPr bwMode="auto">
          <a:xfrm rot="-720000">
            <a:off x="6270211" y="4823241"/>
            <a:ext cx="962491" cy="4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2" name="Rectangle 11"/>
          <p:cNvSpPr/>
          <p:nvPr/>
        </p:nvSpPr>
        <p:spPr>
          <a:xfrm rot="2100000">
            <a:off x="6986903" y="4853037"/>
            <a:ext cx="577295" cy="3765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8" t="64559" r="21184" b="31169"/>
          <a:stretch/>
        </p:blipFill>
        <p:spPr bwMode="auto">
          <a:xfrm rot="-720000">
            <a:off x="6408506" y="4810768"/>
            <a:ext cx="835084" cy="512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4" name="Rectangle 13"/>
          <p:cNvSpPr/>
          <p:nvPr/>
        </p:nvSpPr>
        <p:spPr>
          <a:xfrm rot="2280000">
            <a:off x="6688649" y="4395192"/>
            <a:ext cx="604832" cy="1983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280000">
            <a:off x="6993447" y="4584842"/>
            <a:ext cx="259277" cy="1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3</a:t>
            </a:fld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2634" r="20656" b="29667"/>
          <a:stretch/>
        </p:blipFill>
        <p:spPr bwMode="auto">
          <a:xfrm rot="-720000">
            <a:off x="6701296" y="4636566"/>
            <a:ext cx="623423" cy="923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0952" r="21184" b="29667"/>
          <a:stretch/>
        </p:blipFill>
        <p:spPr bwMode="auto">
          <a:xfrm rot="-720000">
            <a:off x="6694948" y="4457944"/>
            <a:ext cx="437742" cy="11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5" name="Rectangle 24"/>
          <p:cNvSpPr/>
          <p:nvPr/>
        </p:nvSpPr>
        <p:spPr>
          <a:xfrm rot="2220000">
            <a:off x="7162800" y="4721528"/>
            <a:ext cx="381000" cy="639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465441" y="4086955"/>
            <a:ext cx="241356" cy="12988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25121" y="4343400"/>
            <a:ext cx="842479" cy="11510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91" t="62357" r="21045" b="29667"/>
          <a:stretch/>
        </p:blipFill>
        <p:spPr bwMode="auto">
          <a:xfrm rot="-720000">
            <a:off x="6533635" y="4528955"/>
            <a:ext cx="760366" cy="9569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9" name="Rectangle 8"/>
          <p:cNvSpPr/>
          <p:nvPr/>
        </p:nvSpPr>
        <p:spPr>
          <a:xfrm rot="3000000">
            <a:off x="5000403" y="4365874"/>
            <a:ext cx="692707" cy="11170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6" t="64559" r="21184" b="32064"/>
          <a:stretch/>
        </p:blipFill>
        <p:spPr bwMode="auto">
          <a:xfrm rot="-720000">
            <a:off x="6270211" y="4823241"/>
            <a:ext cx="962491" cy="4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2" name="Rectangle 11"/>
          <p:cNvSpPr/>
          <p:nvPr/>
        </p:nvSpPr>
        <p:spPr>
          <a:xfrm rot="2100000">
            <a:off x="6986903" y="4853037"/>
            <a:ext cx="577295" cy="3765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8" t="64559" r="21184" b="31169"/>
          <a:stretch/>
        </p:blipFill>
        <p:spPr bwMode="auto">
          <a:xfrm rot="-720000">
            <a:off x="6408506" y="4810768"/>
            <a:ext cx="835084" cy="512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4" name="Rectangle 13"/>
          <p:cNvSpPr/>
          <p:nvPr/>
        </p:nvSpPr>
        <p:spPr>
          <a:xfrm rot="2280000">
            <a:off x="6688649" y="4395192"/>
            <a:ext cx="604832" cy="1983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280000">
            <a:off x="6993447" y="4584842"/>
            <a:ext cx="259277" cy="1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4</a:t>
            </a:fld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2634" r="20656" b="29667"/>
          <a:stretch/>
        </p:blipFill>
        <p:spPr bwMode="auto">
          <a:xfrm rot="-720000">
            <a:off x="6701296" y="4636566"/>
            <a:ext cx="623423" cy="923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0952" r="21184" b="29667"/>
          <a:stretch/>
        </p:blipFill>
        <p:spPr bwMode="auto">
          <a:xfrm rot="-720000">
            <a:off x="6694948" y="4457944"/>
            <a:ext cx="437742" cy="11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5" name="Rectangle 24"/>
          <p:cNvSpPr/>
          <p:nvPr/>
        </p:nvSpPr>
        <p:spPr>
          <a:xfrm rot="2220000">
            <a:off x="7162800" y="4721528"/>
            <a:ext cx="381000" cy="639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477185" y="4119221"/>
            <a:ext cx="241356" cy="126228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933755" y="4696828"/>
            <a:ext cx="970619" cy="1218130"/>
          </a:xfrm>
          <a:prstGeom prst="triangle">
            <a:avLst>
              <a:gd name="adj" fmla="val 4250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73411" y="5257800"/>
            <a:ext cx="240542" cy="5047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25121" y="4343400"/>
            <a:ext cx="842479" cy="11510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91" t="62357" r="21045" b="29667"/>
          <a:stretch/>
        </p:blipFill>
        <p:spPr bwMode="auto">
          <a:xfrm rot="-720000">
            <a:off x="6533635" y="4528955"/>
            <a:ext cx="760366" cy="9569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9" name="Rectangle 8"/>
          <p:cNvSpPr/>
          <p:nvPr/>
        </p:nvSpPr>
        <p:spPr>
          <a:xfrm rot="3000000">
            <a:off x="5000403" y="4365874"/>
            <a:ext cx="692707" cy="11170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6" t="64559" r="21184" b="32064"/>
          <a:stretch/>
        </p:blipFill>
        <p:spPr bwMode="auto">
          <a:xfrm rot="-720000">
            <a:off x="6270211" y="4823241"/>
            <a:ext cx="962491" cy="4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2" name="Rectangle 11"/>
          <p:cNvSpPr/>
          <p:nvPr/>
        </p:nvSpPr>
        <p:spPr>
          <a:xfrm rot="2100000">
            <a:off x="6986903" y="4853037"/>
            <a:ext cx="577295" cy="3765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8" t="64559" r="21184" b="31169"/>
          <a:stretch/>
        </p:blipFill>
        <p:spPr bwMode="auto">
          <a:xfrm rot="-720000">
            <a:off x="6408506" y="4810768"/>
            <a:ext cx="835084" cy="512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14" name="Rectangle 13"/>
          <p:cNvSpPr/>
          <p:nvPr/>
        </p:nvSpPr>
        <p:spPr>
          <a:xfrm rot="2280000">
            <a:off x="6688649" y="4395192"/>
            <a:ext cx="604832" cy="1983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280000">
            <a:off x="6993447" y="4584842"/>
            <a:ext cx="259277" cy="1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5</a:t>
            </a:fld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2634" r="20656" b="29667"/>
          <a:stretch/>
        </p:blipFill>
        <p:spPr bwMode="auto">
          <a:xfrm rot="-720000">
            <a:off x="6701296" y="4636566"/>
            <a:ext cx="623423" cy="923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0" t="60952" r="21184" b="29667"/>
          <a:stretch/>
        </p:blipFill>
        <p:spPr bwMode="auto">
          <a:xfrm rot="-720000">
            <a:off x="6694948" y="4457944"/>
            <a:ext cx="437742" cy="11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5" name="Rectangle 24"/>
          <p:cNvSpPr/>
          <p:nvPr/>
        </p:nvSpPr>
        <p:spPr>
          <a:xfrm rot="2220000">
            <a:off x="7162800" y="4721528"/>
            <a:ext cx="381000" cy="639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458411" y="4067640"/>
            <a:ext cx="241356" cy="13207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933755" y="4696828"/>
            <a:ext cx="970619" cy="1218130"/>
          </a:xfrm>
          <a:prstGeom prst="triangle">
            <a:avLst>
              <a:gd name="adj" fmla="val 4250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73411" y="5257800"/>
            <a:ext cx="240542" cy="5047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3600000">
            <a:off x="4399690" y="4244930"/>
            <a:ext cx="559289" cy="75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25121" y="4343400"/>
            <a:ext cx="842479" cy="11510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00000">
            <a:off x="6986903" y="4853037"/>
            <a:ext cx="577295" cy="3765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280000">
            <a:off x="6688649" y="4395192"/>
            <a:ext cx="604832" cy="1983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280000">
            <a:off x="6993447" y="4584842"/>
            <a:ext cx="259277" cy="1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6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 rot="2220000">
            <a:off x="6406720" y="4778241"/>
            <a:ext cx="381000" cy="639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138023" y="4184252"/>
            <a:ext cx="241356" cy="3238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933755" y="4696828"/>
            <a:ext cx="970619" cy="1218130"/>
          </a:xfrm>
          <a:prstGeom prst="triangle">
            <a:avLst>
              <a:gd name="adj" fmla="val 4250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73411" y="5257800"/>
            <a:ext cx="240542" cy="5047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3600000">
            <a:off x="4399690" y="4244930"/>
            <a:ext cx="559289" cy="75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-2400000">
            <a:off x="5885063" y="4852842"/>
            <a:ext cx="317530" cy="7322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1267" y="4790791"/>
            <a:ext cx="748459" cy="7928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2" t="33819" r="11475" b="19015"/>
          <a:stretch/>
        </p:blipFill>
        <p:spPr bwMode="auto">
          <a:xfrm>
            <a:off x="0" y="1143000"/>
            <a:ext cx="9144000" cy="5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505200" y="4858398"/>
            <a:ext cx="849051" cy="400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0" y="6556773"/>
            <a:ext cx="9144000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Andrea Jedele                                                          Progress in Research                                                          Cyclotron Institute</a:t>
            </a:r>
            <a:endParaRPr lang="en-US" dirty="0"/>
          </a:p>
        </p:txBody>
      </p:sp>
      <p:sp>
        <p:nvSpPr>
          <p:cNvPr id="2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7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1447800"/>
            <a:ext cx="2317134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447800"/>
            <a:ext cx="73152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Cave 4 Configuration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-2400000">
            <a:off x="5138023" y="4184252"/>
            <a:ext cx="241356" cy="3238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933755" y="4696828"/>
            <a:ext cx="970619" cy="1218130"/>
          </a:xfrm>
          <a:prstGeom prst="triangle">
            <a:avLst>
              <a:gd name="adj" fmla="val 4250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73411" y="5257800"/>
            <a:ext cx="240542" cy="5047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3600000">
            <a:off x="4399690" y="4244930"/>
            <a:ext cx="559289" cy="75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-2400000">
            <a:off x="5885063" y="4852842"/>
            <a:ext cx="317530" cy="7322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– Neutron Ball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8" r="15651"/>
          <a:stretch/>
        </p:blipFill>
        <p:spPr>
          <a:xfrm>
            <a:off x="152400" y="2064834"/>
            <a:ext cx="4559300" cy="334536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724400" y="1574800"/>
            <a:ext cx="441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6 segments/tanks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Filled with EJ-335 (</a:t>
            </a:r>
            <a:r>
              <a:rPr lang="en-US" dirty="0" err="1" smtClean="0"/>
              <a:t>pseudocumene</a:t>
            </a:r>
            <a:r>
              <a:rPr lang="en-US" dirty="0" smtClean="0"/>
              <a:t> and mineral oil) doped with 0.25% wt. nat. </a:t>
            </a:r>
            <a:r>
              <a:rPr lang="en-US" dirty="0" err="1" smtClean="0"/>
              <a:t>Gd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20 PMTs</a:t>
            </a:r>
          </a:p>
          <a:p>
            <a:pPr marL="914400" lvl="1" indent="-457200"/>
            <a:r>
              <a:rPr lang="en-US" dirty="0" smtClean="0"/>
              <a:t>4 top</a:t>
            </a:r>
          </a:p>
          <a:p>
            <a:pPr marL="914400" lvl="1" indent="-457200"/>
            <a:r>
              <a:rPr lang="en-US" dirty="0" smtClean="0"/>
              <a:t>12 middle</a:t>
            </a:r>
          </a:p>
          <a:p>
            <a:pPr marL="914400" lvl="1" indent="-457200"/>
            <a:r>
              <a:rPr lang="en-US" dirty="0" smtClean="0"/>
              <a:t>4 </a:t>
            </a:r>
            <a:r>
              <a:rPr lang="en-US" dirty="0"/>
              <a:t>bottom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86401" y="3448734"/>
            <a:ext cx="737999" cy="132666"/>
          </a:xfrm>
          <a:prstGeom prst="straightConnector1">
            <a:avLst/>
          </a:prstGeom>
          <a:ln w="76200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3810000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Beam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direction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/>
              <a:t>How does the Neutron Ball Work?</a:t>
            </a:r>
          </a:p>
        </p:txBody>
      </p:sp>
      <p:pic>
        <p:nvPicPr>
          <p:cNvPr id="1026" name="Picture 2" descr="Image result for image pseudocum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42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FFF0A42C-A423-42D1-A111-B078E72FC4F0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Neutrons enter tank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Neutrons interact with liquid </a:t>
            </a:r>
          </a:p>
          <a:p>
            <a:pPr marL="800100" lvl="1" indent="-342900"/>
            <a:r>
              <a:rPr lang="en-US" dirty="0"/>
              <a:t>Thermalized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Thermalized n are captured by </a:t>
            </a:r>
            <a:r>
              <a:rPr lang="en-US" sz="2400" dirty="0" err="1"/>
              <a:t>Gd</a:t>
            </a:r>
            <a:endParaRPr lang="en-US" sz="2400" dirty="0"/>
          </a:p>
          <a:p>
            <a:pPr marL="800100" lvl="1" indent="-342900"/>
            <a:r>
              <a:rPr lang="en-US" dirty="0"/>
              <a:t>Emits several gamma rays (1-2 MeV range)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Pseudocumene</a:t>
            </a:r>
            <a:r>
              <a:rPr lang="en-US" sz="2400" dirty="0"/>
              <a:t> scintillates</a:t>
            </a:r>
          </a:p>
          <a:p>
            <a:pPr marL="800100" lvl="1" indent="-342900"/>
            <a:r>
              <a:rPr lang="en-US" dirty="0"/>
              <a:t>Photons are collected in PMTs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32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ustom 18">
      <a:dk1>
        <a:srgbClr val="4D160F"/>
      </a:dk1>
      <a:lt1>
        <a:srgbClr val="ECE8E1"/>
      </a:lt1>
      <a:dk2>
        <a:srgbClr val="5F5F5F"/>
      </a:dk2>
      <a:lt2>
        <a:srgbClr val="780000"/>
      </a:lt2>
      <a:accent1>
        <a:srgbClr val="000000"/>
      </a:accent1>
      <a:accent2>
        <a:srgbClr val="A28E6A"/>
      </a:accent2>
      <a:accent3>
        <a:srgbClr val="CC9900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689</TotalTime>
  <Words>624</Words>
  <Application>Microsoft Office PowerPoint</Application>
  <PresentationFormat>On-screen Show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Neutron Ball Testing Part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 – Neutron Ball </vt:lpstr>
      <vt:lpstr>How does the Neutron Ball Work?</vt:lpstr>
      <vt:lpstr>NBL testing</vt:lpstr>
      <vt:lpstr>NBL testing</vt:lpstr>
      <vt:lpstr>Beam Shielding studies</vt:lpstr>
      <vt:lpstr>Beam pulser vs phase shifter</vt:lpstr>
      <vt:lpstr>NBL testing K150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Equilibration Chronometry</dc:title>
  <dc:creator>sjygroup</dc:creator>
  <cp:lastModifiedBy>sjygroup</cp:lastModifiedBy>
  <cp:revision>103</cp:revision>
  <dcterms:created xsi:type="dcterms:W3CDTF">2018-11-05T18:47:21Z</dcterms:created>
  <dcterms:modified xsi:type="dcterms:W3CDTF">2019-01-02T00:16:34Z</dcterms:modified>
</cp:coreProperties>
</file>