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3" r:id="rId3"/>
    <p:sldId id="264" r:id="rId4"/>
    <p:sldId id="258" r:id="rId5"/>
    <p:sldId id="261" r:id="rId6"/>
    <p:sldId id="257" r:id="rId7"/>
    <p:sldId id="262" r:id="rId8"/>
    <p:sldId id="269" r:id="rId9"/>
    <p:sldId id="270" r:id="rId10"/>
    <p:sldId id="267" r:id="rId11"/>
    <p:sldId id="275" r:id="rId12"/>
    <p:sldId id="272" r:id="rId13"/>
    <p:sldId id="273" r:id="rId14"/>
    <p:sldId id="268" r:id="rId15"/>
    <p:sldId id="274" r:id="rId16"/>
    <p:sldId id="271" r:id="rId17"/>
    <p:sldId id="26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7892DA-1A9A-451E-AC11-FA07063E3162}">
          <p14:sldIdLst>
            <p14:sldId id="256"/>
            <p14:sldId id="263"/>
            <p14:sldId id="264"/>
            <p14:sldId id="258"/>
            <p14:sldId id="261"/>
            <p14:sldId id="257"/>
            <p14:sldId id="262"/>
            <p14:sldId id="269"/>
            <p14:sldId id="270"/>
            <p14:sldId id="267"/>
            <p14:sldId id="275"/>
            <p14:sldId id="272"/>
            <p14:sldId id="273"/>
            <p14:sldId id="268"/>
            <p14:sldId id="274"/>
          </p14:sldIdLst>
        </p14:section>
        <p14:section name="Backup Slides" id="{9513A1C1-EF6F-4077-95BA-998ABE33098F}">
          <p14:sldIdLst>
            <p14:sldId id="271"/>
            <p14:sldId id="266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21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7D6DD-5834-4341-9287-AC9993172250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9709F-9534-4CEE-93A9-3CB81929A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5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10EB9-0ACD-45E3-8056-92914AF09ACB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D0E6-6F53-46E4-8975-5D3FB946A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54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0E6-6F53-46E4-8975-5D3FB946A5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0E6-6F53-46E4-8975-5D3FB946A5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4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D0E6-6F53-46E4-8975-5D3FB946A5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4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2AFE8-9332-404E-9ED1-826C33F16F35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017E5-CAD1-4671-ADF2-C8B90109CA71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6EEE2-82BF-4A6C-87AC-AFC1695ECA76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1B5C-8F18-48F6-B1B4-D381A75C5A97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217F-DC92-4B7A-B581-AF4FBAF65B13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970C-CE0B-4AE7-AB82-C7CB47650D94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4763-E940-4117-ABA9-BBB44BBE04D3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4047-C7D5-4E3E-A42A-1287308A2157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23DF-A921-4BF8-BECF-9B2227D1F952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3922-5F62-402C-85A3-4B20EBD03190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0121A-C765-4810-86E8-E586A87503B9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6CC1B06-C082-4A4B-A0C4-F117AC2B2F3A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FF0A42C-A423-42D1-A111-B078E72FC4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Neutron Ball Background Testing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Andrea </a:t>
            </a:r>
            <a:r>
              <a:rPr lang="en-US" dirty="0" err="1" smtClean="0"/>
              <a:t>Jedele</a:t>
            </a:r>
            <a:endParaRPr lang="en-US" dirty="0" smtClean="0"/>
          </a:p>
          <a:p>
            <a:r>
              <a:rPr lang="en-US" dirty="0" smtClean="0"/>
              <a:t>Kris Hagel, Alan McIntosh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 target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7" y="1752600"/>
            <a:ext cx="7493619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10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077200" y="19812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1530866"/>
            <a:ext cx="408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Beam-on Rate: ~60,000 neutrons/sec.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63246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Multiplicity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27133" y="304800"/>
            <a:ext cx="825867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+mj-lt"/>
              </a:rPr>
              <a:t>Sn</a:t>
            </a:r>
            <a:endParaRPr lang="en-US" sz="36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85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</a:t>
            </a:r>
            <a:r>
              <a:rPr lang="en-US" dirty="0" smtClean="0"/>
              <a:t>Blank </a:t>
            </a:r>
            <a:r>
              <a:rPr lang="en-US" dirty="0"/>
              <a:t>target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7" y="1752600"/>
            <a:ext cx="7493619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11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077200" y="1981200"/>
            <a:ext cx="0" cy="434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1530866"/>
            <a:ext cx="430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Blank Target Rate: ~1,000 neutrons/sec.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63246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Multiplicity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1"/>
          <a:stretch/>
        </p:blipFill>
        <p:spPr>
          <a:xfrm>
            <a:off x="3296361" y="1295400"/>
            <a:ext cx="5695239" cy="50292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971800" cy="44805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What effect does tuning on a </a:t>
            </a:r>
            <a:r>
              <a:rPr lang="en-US" sz="2400" dirty="0"/>
              <a:t>p</a:t>
            </a:r>
            <a:r>
              <a:rPr lang="en-US" sz="2400" dirty="0" smtClean="0"/>
              <a:t>hosphor have on the neutron ball?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Is the neutron ball activated?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Can we quantify the activation?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long is the neutron ball activated?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 testing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10400" y="1981200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770 </a:t>
            </a:r>
            <a:r>
              <a:rPr lang="en-US" sz="1400" b="1" dirty="0" err="1" smtClean="0"/>
              <a:t>pA</a:t>
            </a:r>
            <a:r>
              <a:rPr lang="en-US" sz="1400" b="1" dirty="0" smtClean="0"/>
              <a:t> on FC02</a:t>
            </a:r>
          </a:p>
          <a:p>
            <a:r>
              <a:rPr lang="en-US" sz="1400" b="1" dirty="0" smtClean="0"/>
              <a:t>1 min irradiation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56724" y="4218801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88 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on FC02</a:t>
            </a:r>
          </a:p>
          <a:p>
            <a:r>
              <a:rPr lang="en-US" sz="1400" b="1" dirty="0" smtClean="0"/>
              <a:t>1 min irradiation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94524" y="4218801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12 </a:t>
            </a:r>
            <a:r>
              <a:rPr lang="en-US" sz="1400" b="1" dirty="0" err="1" smtClean="0"/>
              <a:t>nA</a:t>
            </a:r>
            <a:r>
              <a:rPr lang="en-US" sz="1400" b="1" dirty="0" smtClean="0"/>
              <a:t> on FC02</a:t>
            </a:r>
          </a:p>
          <a:p>
            <a:r>
              <a:rPr lang="en-US" sz="1400" b="1" dirty="0" smtClean="0"/>
              <a:t>1 min irradiation</a:t>
            </a:r>
            <a:endParaRPr lang="en-US" sz="14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227377" y="6035675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12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1981200"/>
            <a:ext cx="157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100 </a:t>
            </a:r>
            <a:r>
              <a:rPr lang="en-US" sz="1400" b="1" dirty="0" err="1" smtClean="0"/>
              <a:t>pA</a:t>
            </a:r>
            <a:r>
              <a:rPr lang="en-US" sz="1400" b="1" dirty="0" smtClean="0"/>
              <a:t> on FC02</a:t>
            </a:r>
          </a:p>
          <a:p>
            <a:r>
              <a:rPr lang="en-US" sz="1400" b="1" dirty="0" smtClean="0"/>
              <a:t>1 min irradiation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76851" y="2511623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Background</a:t>
            </a:r>
            <a:endParaRPr lang="en-US" sz="1400" b="1" dirty="0"/>
          </a:p>
        </p:txBody>
      </p:sp>
      <p:cxnSp>
        <p:nvCxnSpPr>
          <p:cNvPr id="7" name="Straight Connector 6"/>
          <p:cNvCxnSpPr>
            <a:endCxn id="4" idx="1"/>
          </p:cNvCxnSpPr>
          <p:nvPr/>
        </p:nvCxnSpPr>
        <p:spPr>
          <a:xfrm>
            <a:off x="4572000" y="2665511"/>
            <a:ext cx="20485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5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4"/>
          <a:stretch/>
        </p:blipFill>
        <p:spPr>
          <a:xfrm>
            <a:off x="4940152" y="3808966"/>
            <a:ext cx="4072899" cy="23865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case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" r="7222" b="9269"/>
          <a:stretch/>
        </p:blipFill>
        <p:spPr>
          <a:xfrm>
            <a:off x="0" y="1447800"/>
            <a:ext cx="5029200" cy="4870193"/>
          </a:xfrm>
        </p:spPr>
      </p:pic>
      <p:sp>
        <p:nvSpPr>
          <p:cNvPr id="8" name="TextBox 7"/>
          <p:cNvSpPr txBox="1"/>
          <p:nvPr/>
        </p:nvSpPr>
        <p:spPr>
          <a:xfrm>
            <a:off x="1692266" y="601086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Event Number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897017" y="36243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Neutron Multiplicity</a:t>
            </a:r>
            <a:endParaRPr lang="en-US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486400" y="1600200"/>
            <a:ext cx="3505200" cy="44805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95 </a:t>
            </a:r>
            <a:r>
              <a:rPr lang="en-US" sz="2400" dirty="0" err="1" smtClean="0"/>
              <a:t>nA</a:t>
            </a:r>
            <a:r>
              <a:rPr lang="en-US" sz="2400" dirty="0" smtClean="0"/>
              <a:t> on FC02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Irradiated </a:t>
            </a:r>
            <a:r>
              <a:rPr lang="en-US" sz="2400" dirty="0"/>
              <a:t>p</a:t>
            </a:r>
            <a:r>
              <a:rPr lang="en-US" sz="2400" dirty="0" smtClean="0"/>
              <a:t>hosphor for 10 min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Monitored rate after beam turned off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3242" y="3048000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Background</a:t>
            </a:r>
            <a:endParaRPr lang="en-US" sz="1400" b="1" dirty="0"/>
          </a:p>
        </p:txBody>
      </p:sp>
      <p:cxnSp>
        <p:nvCxnSpPr>
          <p:cNvPr id="13" name="Straight Connector 12"/>
          <p:cNvCxnSpPr>
            <a:endCxn id="11" idx="1"/>
          </p:cNvCxnSpPr>
          <p:nvPr/>
        </p:nvCxnSpPr>
        <p:spPr>
          <a:xfrm>
            <a:off x="2008391" y="3201888"/>
            <a:ext cx="20485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Repeat the same measurement with new beam dump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Test with a higher energy beam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083175"/>
          </a:xfrm>
        </p:spPr>
        <p:txBody>
          <a:bodyPr/>
          <a:lstStyle/>
          <a:p>
            <a:r>
              <a:rPr lang="en-US" sz="4000" dirty="0" smtClean="0"/>
              <a:t>Thank you!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2133599"/>
          </a:xfrm>
        </p:spPr>
        <p:txBody>
          <a:bodyPr/>
          <a:lstStyle/>
          <a:p>
            <a:r>
              <a:rPr lang="en-US" dirty="0" smtClean="0"/>
              <a:t>Alan and Kris</a:t>
            </a:r>
          </a:p>
          <a:p>
            <a:r>
              <a:rPr lang="en-US" dirty="0" smtClean="0"/>
              <a:t>SJY group</a:t>
            </a:r>
          </a:p>
          <a:p>
            <a:r>
              <a:rPr lang="en-US" dirty="0" smtClean="0"/>
              <a:t>Fred, leigh and </a:t>
            </a:r>
            <a:r>
              <a:rPr lang="en-US" dirty="0" err="1" smtClean="0"/>
              <a:t>george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91" y="2971800"/>
            <a:ext cx="448081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Pulser</a:t>
            </a:r>
            <a:r>
              <a:rPr lang="en-US" dirty="0" smtClean="0"/>
              <a:t> trigger measurement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486400"/>
            <a:ext cx="7924800" cy="61436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Tested configuration using </a:t>
            </a:r>
            <a:r>
              <a:rPr lang="en-US" dirty="0" err="1" smtClean="0"/>
              <a:t>pulser</a:t>
            </a:r>
            <a:r>
              <a:rPr lang="en-US" dirty="0" smtClean="0"/>
              <a:t> as trigger vs. Si detector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105660"/>
            <a:ext cx="6827520" cy="32308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16602" y="2725579"/>
            <a:ext cx="48923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3 sec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5530564" y="2725579"/>
            <a:ext cx="48923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3 sec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4770625" y="2923401"/>
            <a:ext cx="10967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Pulser</a:t>
            </a:r>
            <a:r>
              <a:rPr lang="en-US" sz="1200" dirty="0" smtClean="0"/>
              <a:t> trigger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44583" y="2923401"/>
            <a:ext cx="79861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 trigger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58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neutrons?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74800"/>
            <a:ext cx="423672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 as trigger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4636" y="2401669"/>
            <a:ext cx="10567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 signal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3309640"/>
            <a:ext cx="109517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Pre-Amp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01812" y="4243566"/>
            <a:ext cx="108234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Amplifier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7392" y="5221069"/>
            <a:ext cx="153118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Discriminator</a:t>
            </a:r>
          </a:p>
          <a:p>
            <a:pPr algn="ctr"/>
            <a:r>
              <a:rPr lang="en-US" dirty="0" smtClean="0"/>
              <a:t>Logic Fan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842986" y="2771001"/>
            <a:ext cx="0" cy="5386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>
            <a:off x="1842986" y="3678972"/>
            <a:ext cx="0" cy="5645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1842986" y="4612898"/>
            <a:ext cx="0" cy="6081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29000" y="2586335"/>
            <a:ext cx="4191000" cy="2747665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47984" y="2971800"/>
            <a:ext cx="381000" cy="1945183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-1800000">
            <a:off x="6480772" y="3020124"/>
            <a:ext cx="233185" cy="63865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1" idx="1"/>
            <a:endCxn id="11" idx="3"/>
          </p:cNvCxnSpPr>
          <p:nvPr/>
        </p:nvCxnSpPr>
        <p:spPr>
          <a:xfrm>
            <a:off x="3429000" y="3960168"/>
            <a:ext cx="4191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429000" y="3494306"/>
            <a:ext cx="152400" cy="933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9000" y="2771002"/>
            <a:ext cx="457200" cy="4389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5070444" y="3775501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Target Wheel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3002498" y="375972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3600000">
            <a:off x="6389666" y="314682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28057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86600" cy="1371600"/>
          </a:xfrm>
        </p:spPr>
        <p:txBody>
          <a:bodyPr/>
          <a:lstStyle/>
          <a:p>
            <a:r>
              <a:rPr lang="en-US" dirty="0" smtClean="0"/>
              <a:t>How do we measure neutrons?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1925" y="1688068"/>
            <a:ext cx="119776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NBL-PMT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1129" y="2399526"/>
            <a:ext cx="115935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Fast Amp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1229" y="3161526"/>
            <a:ext cx="65915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CFD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5212" y="3886200"/>
            <a:ext cx="1531188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Linear Fan</a:t>
            </a:r>
          </a:p>
          <a:p>
            <a:pPr algn="ctr"/>
            <a:r>
              <a:rPr lang="en-US" dirty="0" smtClean="0"/>
              <a:t>Discriminator</a:t>
            </a:r>
          </a:p>
          <a:p>
            <a:pPr algn="ctr"/>
            <a:r>
              <a:rPr lang="en-US" dirty="0" smtClean="0"/>
              <a:t>Logic Fan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200" y="5588168"/>
            <a:ext cx="26981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Gate Generator (100</a:t>
            </a:r>
            <a:r>
              <a:rPr lang="el-GR" dirty="0" smtClean="0">
                <a:ea typeface="Cambria Math"/>
              </a:rPr>
              <a:t>μ</a:t>
            </a:r>
            <a:r>
              <a:rPr lang="en-US" dirty="0" smtClean="0"/>
              <a:t>s)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3685" y="5449669"/>
            <a:ext cx="145424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Coincidence</a:t>
            </a:r>
          </a:p>
          <a:p>
            <a:pPr algn="ctr"/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12482" y="4020317"/>
            <a:ext cx="145424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Coincidence</a:t>
            </a:r>
          </a:p>
          <a:p>
            <a:pPr algn="ctr"/>
            <a:r>
              <a:rPr lang="en-US" dirty="0" smtClean="0"/>
              <a:t>Module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05000" y="1893094"/>
            <a:ext cx="393382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Scalers</a:t>
            </a:r>
          </a:p>
          <a:p>
            <a:pPr marL="800100" lvl="1" indent="-342900"/>
            <a:r>
              <a:rPr lang="en-US" dirty="0"/>
              <a:t>Neutron rate in 1</a:t>
            </a:r>
            <a:r>
              <a:rPr lang="en-US" baseline="30000" dirty="0"/>
              <a:t>st</a:t>
            </a:r>
            <a:r>
              <a:rPr lang="en-US" dirty="0"/>
              <a:t> 100 </a:t>
            </a:r>
            <a:r>
              <a:rPr lang="el-GR" dirty="0">
                <a:ea typeface="Cambria Math"/>
                <a:cs typeface="Arial"/>
              </a:rPr>
              <a:t>μ</a:t>
            </a:r>
            <a:r>
              <a:rPr lang="en-US" dirty="0"/>
              <a:t>s</a:t>
            </a:r>
          </a:p>
          <a:p>
            <a:pPr marL="800100" lvl="1" indent="-342900"/>
            <a:r>
              <a:rPr lang="en-US" dirty="0"/>
              <a:t>Background rate in 2</a:t>
            </a:r>
            <a:r>
              <a:rPr lang="en-US" baseline="30000" dirty="0"/>
              <a:t>nd</a:t>
            </a:r>
            <a:r>
              <a:rPr lang="en-US" dirty="0"/>
              <a:t> 100 </a:t>
            </a:r>
            <a:r>
              <a:rPr lang="el-GR" dirty="0">
                <a:ea typeface="Cambria Math"/>
                <a:cs typeface="Arial"/>
              </a:rPr>
              <a:t>μ</a:t>
            </a:r>
            <a:r>
              <a:rPr lang="en-US" dirty="0"/>
              <a:t>s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91225" y="4944933"/>
            <a:ext cx="26981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Gate Generator (100</a:t>
            </a:r>
            <a:r>
              <a:rPr lang="el-GR" dirty="0" smtClean="0">
                <a:ea typeface="Cambria Math"/>
              </a:rPr>
              <a:t>μ</a:t>
            </a:r>
            <a:r>
              <a:rPr lang="en-US" dirty="0" smtClean="0"/>
              <a:t>s)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10" idx="2"/>
            <a:endCxn id="11" idx="0"/>
          </p:cNvCxnSpPr>
          <p:nvPr/>
        </p:nvCxnSpPr>
        <p:spPr>
          <a:xfrm>
            <a:off x="910807" y="2057400"/>
            <a:ext cx="0" cy="3421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2" idx="0"/>
          </p:cNvCxnSpPr>
          <p:nvPr/>
        </p:nvCxnSpPr>
        <p:spPr>
          <a:xfrm>
            <a:off x="910807" y="2768858"/>
            <a:ext cx="0" cy="392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2"/>
            <a:endCxn id="13" idx="0"/>
          </p:cNvCxnSpPr>
          <p:nvPr/>
        </p:nvCxnSpPr>
        <p:spPr>
          <a:xfrm flipH="1">
            <a:off x="910806" y="3530858"/>
            <a:ext cx="1" cy="3553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  <a:endCxn id="20" idx="0"/>
          </p:cNvCxnSpPr>
          <p:nvPr/>
        </p:nvCxnSpPr>
        <p:spPr>
          <a:xfrm>
            <a:off x="910806" y="4809530"/>
            <a:ext cx="1" cy="6401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2"/>
          </p:cNvCxnSpPr>
          <p:nvPr/>
        </p:nvCxnSpPr>
        <p:spPr>
          <a:xfrm flipH="1">
            <a:off x="910806" y="6096000"/>
            <a:ext cx="1" cy="3164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132642" y="6412468"/>
            <a:ext cx="1919289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 Discriminator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4" idx="0"/>
            <a:endCxn id="19" idx="2"/>
          </p:cNvCxnSpPr>
          <p:nvPr/>
        </p:nvCxnSpPr>
        <p:spPr>
          <a:xfrm flipV="1">
            <a:off x="4092287" y="5957500"/>
            <a:ext cx="1" cy="4549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604373" y="5588168"/>
            <a:ext cx="147187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</a:t>
            </a:r>
            <a:r>
              <a:rPr lang="el-GR" dirty="0" smtClean="0">
                <a:ea typeface="Cambria Math"/>
              </a:rPr>
              <a:t>μ</a:t>
            </a:r>
            <a:r>
              <a:rPr lang="en-US" dirty="0" smtClean="0"/>
              <a:t>s Delay</a:t>
            </a:r>
            <a:endParaRPr lang="en-US" dirty="0"/>
          </a:p>
        </p:txBody>
      </p:sp>
      <p:cxnSp>
        <p:nvCxnSpPr>
          <p:cNvPr id="3" name="Straight Arrow Connector 2"/>
          <p:cNvCxnSpPr>
            <a:stCxn id="19" idx="1"/>
            <a:endCxn id="20" idx="3"/>
          </p:cNvCxnSpPr>
          <p:nvPr/>
        </p:nvCxnSpPr>
        <p:spPr>
          <a:xfrm flipH="1">
            <a:off x="1637929" y="5772834"/>
            <a:ext cx="1105271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9" idx="3"/>
            <a:endCxn id="38" idx="1"/>
          </p:cNvCxnSpPr>
          <p:nvPr/>
        </p:nvCxnSpPr>
        <p:spPr>
          <a:xfrm>
            <a:off x="5441375" y="5772834"/>
            <a:ext cx="116299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8" idx="0"/>
            <a:endCxn id="23" idx="2"/>
          </p:cNvCxnSpPr>
          <p:nvPr/>
        </p:nvCxnSpPr>
        <p:spPr>
          <a:xfrm flipV="1">
            <a:off x="7340312" y="5314265"/>
            <a:ext cx="1" cy="2739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0"/>
            <a:endCxn id="21" idx="2"/>
          </p:cNvCxnSpPr>
          <p:nvPr/>
        </p:nvCxnSpPr>
        <p:spPr>
          <a:xfrm flipH="1" flipV="1">
            <a:off x="7339604" y="4666648"/>
            <a:ext cx="709" cy="27828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3"/>
            <a:endCxn id="21" idx="1"/>
          </p:cNvCxnSpPr>
          <p:nvPr/>
        </p:nvCxnSpPr>
        <p:spPr>
          <a:xfrm flipV="1">
            <a:off x="1676400" y="4343483"/>
            <a:ext cx="4936082" cy="43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1460" y="6412468"/>
            <a:ext cx="8386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Scaler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920967" y="3276600"/>
            <a:ext cx="838691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Scaler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21" idx="0"/>
            <a:endCxn id="46" idx="2"/>
          </p:cNvCxnSpPr>
          <p:nvPr/>
        </p:nvCxnSpPr>
        <p:spPr>
          <a:xfrm flipV="1">
            <a:off x="7339604" y="3645932"/>
            <a:ext cx="709" cy="3743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791200" y="2768858"/>
            <a:ext cx="3124200" cy="364361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593955" y="237386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Repeated 5x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248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– Neutron Ball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r="15651"/>
          <a:stretch/>
        </p:blipFill>
        <p:spPr>
          <a:xfrm>
            <a:off x="152400" y="2064834"/>
            <a:ext cx="4559300" cy="3345366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1574800"/>
            <a:ext cx="441960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6 segments/tanks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Filled with EJ-335 (</a:t>
            </a:r>
            <a:r>
              <a:rPr lang="en-US" dirty="0" err="1" smtClean="0"/>
              <a:t>pseudocumene</a:t>
            </a:r>
            <a:r>
              <a:rPr lang="en-US" dirty="0" smtClean="0"/>
              <a:t> and mineral oil) doped with 0.25% wt. nat. </a:t>
            </a:r>
            <a:r>
              <a:rPr lang="en-US" dirty="0" err="1" smtClean="0"/>
              <a:t>Gd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20 PMTs</a:t>
            </a:r>
          </a:p>
          <a:p>
            <a:pPr marL="914400" lvl="1" indent="-457200"/>
            <a:r>
              <a:rPr lang="en-US" dirty="0" smtClean="0"/>
              <a:t>4 top</a:t>
            </a:r>
          </a:p>
          <a:p>
            <a:pPr marL="914400" lvl="1" indent="-457200"/>
            <a:r>
              <a:rPr lang="en-US" dirty="0" smtClean="0"/>
              <a:t>12 middle</a:t>
            </a:r>
          </a:p>
          <a:p>
            <a:pPr marL="914400" lvl="1" indent="-457200"/>
            <a:r>
              <a:rPr lang="en-US" dirty="0" smtClean="0"/>
              <a:t>4 </a:t>
            </a:r>
            <a:r>
              <a:rPr lang="en-US" dirty="0"/>
              <a:t>bottom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86401" y="3448734"/>
            <a:ext cx="737999" cy="132666"/>
          </a:xfrm>
          <a:prstGeom prst="straightConnector1">
            <a:avLst/>
          </a:prstGeom>
          <a:ln w="7620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33800" y="3810000"/>
            <a:ext cx="1056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Beam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direction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How does the Neutron Ball Work?</a:t>
            </a:r>
          </a:p>
        </p:txBody>
      </p:sp>
      <p:pic>
        <p:nvPicPr>
          <p:cNvPr id="1026" name="Picture 2" descr="Image result for image pseudocum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Neutrons enter tank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Neutrons interact with liquid </a:t>
            </a:r>
          </a:p>
          <a:p>
            <a:pPr marL="800100" lvl="1" indent="-342900"/>
            <a:r>
              <a:rPr lang="en-US" dirty="0"/>
              <a:t>T</a:t>
            </a:r>
            <a:r>
              <a:rPr lang="en-US" dirty="0" smtClean="0"/>
              <a:t>hermalized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Thermalized n are captured by </a:t>
            </a:r>
            <a:r>
              <a:rPr lang="en-US" sz="2400" dirty="0" err="1" smtClean="0"/>
              <a:t>Gd</a:t>
            </a:r>
            <a:endParaRPr lang="en-US" sz="2400" dirty="0" smtClean="0"/>
          </a:p>
          <a:p>
            <a:pPr marL="800100" lvl="1" indent="-342900"/>
            <a:r>
              <a:rPr lang="en-US" dirty="0" smtClean="0"/>
              <a:t>Emits several gamma rays (1-2 MeV range)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Pseudocumene</a:t>
            </a:r>
            <a:r>
              <a:rPr lang="en-US" sz="2400" dirty="0" smtClean="0"/>
              <a:t> scintillates</a:t>
            </a:r>
          </a:p>
          <a:p>
            <a:pPr marL="800100" lvl="1" indent="-342900"/>
            <a:r>
              <a:rPr lang="en-US" dirty="0" smtClean="0"/>
              <a:t>Photons are collected in PMTs</a:t>
            </a:r>
          </a:p>
        </p:txBody>
      </p:sp>
    </p:spTree>
    <p:extLst>
      <p:ext uri="{BB962C8B-B14F-4D97-AF65-F5344CB8AC3E}">
        <p14:creationId xmlns:p14="http://schemas.microsoft.com/office/powerpoint/2010/main" val="362017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Reconfiguration of Cave 4</a:t>
            </a:r>
          </a:p>
          <a:p>
            <a:pPr marL="800100" lvl="1" indent="-342900"/>
            <a:r>
              <a:rPr lang="en-US" sz="1600" dirty="0" smtClean="0"/>
              <a:t>AGGIE added where Hyperion was</a:t>
            </a:r>
          </a:p>
          <a:p>
            <a:pPr marL="800100" lvl="1" indent="-342900"/>
            <a:r>
              <a:rPr lang="en-US" sz="1600" dirty="0" smtClean="0"/>
              <a:t>Hyperion added behind neutron ball</a:t>
            </a:r>
          </a:p>
          <a:p>
            <a:pPr marL="800100" lvl="1" indent="-342900"/>
            <a:r>
              <a:rPr lang="en-US" sz="1600" dirty="0" smtClean="0"/>
              <a:t>New beam dump</a:t>
            </a:r>
          </a:p>
          <a:p>
            <a:pPr marL="800100" lvl="1" indent="-342900"/>
            <a:r>
              <a:rPr lang="en-US" sz="1600" dirty="0" smtClean="0"/>
              <a:t>Half-wall behind neutron ball removed</a:t>
            </a:r>
          </a:p>
          <a:p>
            <a:pPr marL="800100" lvl="1" indent="-342900"/>
            <a:r>
              <a:rPr lang="en-US" sz="1600" dirty="0" smtClean="0"/>
              <a:t>NIMROD remains the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LLNL modifications</a:t>
            </a:r>
          </a:p>
          <a:p>
            <a:pPr marL="800100" lvl="1" indent="-342900"/>
            <a:r>
              <a:rPr lang="en-US" sz="1900" dirty="0" smtClean="0"/>
              <a:t>New liquid scintillator – changed mixture</a:t>
            </a:r>
          </a:p>
          <a:p>
            <a:pPr marL="800100" lvl="1" indent="-342900"/>
            <a:r>
              <a:rPr lang="en-US" sz="1900" dirty="0" smtClean="0"/>
              <a:t>New PMTs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Change the neutron ball background rate</a:t>
            </a:r>
          </a:p>
          <a:p>
            <a:pPr marL="800100" lvl="1" indent="-342900"/>
            <a:r>
              <a:rPr lang="en-US" dirty="0" smtClean="0"/>
              <a:t>How different is the rate?</a:t>
            </a:r>
          </a:p>
          <a:p>
            <a:pPr marL="800100" lvl="1" indent="-342900"/>
            <a:r>
              <a:rPr lang="en-US" dirty="0" smtClean="0"/>
              <a:t>How does this impact our measured neutron multiplicities?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 4 Configuration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2" t="33819" r="5003" b="19015"/>
          <a:stretch/>
        </p:blipFill>
        <p:spPr bwMode="auto">
          <a:xfrm>
            <a:off x="1" y="1715684"/>
            <a:ext cx="8991600" cy="445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1" t="62357" r="21045" b="29667"/>
          <a:stretch/>
        </p:blipFill>
        <p:spPr bwMode="auto">
          <a:xfrm rot="-720000">
            <a:off x="5174599" y="4306469"/>
            <a:ext cx="598789" cy="7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 rot="3000000">
            <a:off x="3904930" y="4288031"/>
            <a:ext cx="507037" cy="970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000000">
            <a:off x="3944973" y="4461517"/>
            <a:ext cx="948025" cy="2060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0" t="60952" r="21184" b="29667"/>
          <a:stretch/>
        </p:blipFill>
        <p:spPr bwMode="auto">
          <a:xfrm rot="-720000">
            <a:off x="5377956" y="4149135"/>
            <a:ext cx="344722" cy="8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6" t="64559" r="21184" b="32064"/>
          <a:stretch/>
        </p:blipFill>
        <p:spPr bwMode="auto">
          <a:xfrm rot="-720000">
            <a:off x="4979027" y="4538917"/>
            <a:ext cx="757962" cy="3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70" t="62634" r="20656" b="29667"/>
          <a:stretch/>
        </p:blipFill>
        <p:spPr bwMode="auto">
          <a:xfrm rot="-720000">
            <a:off x="5392069" y="4297312"/>
            <a:ext cx="490945" cy="7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100000">
            <a:off x="5728344" y="4533616"/>
            <a:ext cx="457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8" t="64559" r="21184" b="31169"/>
          <a:stretch/>
        </p:blipFill>
        <p:spPr bwMode="auto">
          <a:xfrm rot="-720000">
            <a:off x="5086256" y="4526309"/>
            <a:ext cx="657629" cy="40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2280000">
            <a:off x="5476917" y="4121536"/>
            <a:ext cx="205339" cy="80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2280000">
            <a:off x="5697756" y="4267297"/>
            <a:ext cx="205339" cy="102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5400000">
            <a:off x="3095625" y="4600575"/>
            <a:ext cx="723900" cy="819149"/>
          </a:xfrm>
          <a:prstGeom prst="triangle">
            <a:avLst>
              <a:gd name="adj" fmla="val 4250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71898" y="5114090"/>
            <a:ext cx="190502" cy="238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3600000">
            <a:off x="3465426" y="4222448"/>
            <a:ext cx="360943" cy="49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89589" y="4247485"/>
            <a:ext cx="577811" cy="820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55017" y="4476086"/>
            <a:ext cx="4953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4686016"/>
            <a:ext cx="672423" cy="324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3000000">
            <a:off x="3807926" y="4377539"/>
            <a:ext cx="1026962" cy="460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67000" y="64008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Drawing courtesy of S. </a:t>
            </a:r>
            <a:r>
              <a:rPr lang="en-US" dirty="0" err="1" smtClean="0"/>
              <a:t>Molitor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7" grpId="0" animBg="1"/>
      <p:bldP spid="13" grpId="0" animBg="1"/>
      <p:bldP spid="20" grpId="0" animBg="1"/>
      <p:bldP spid="3" grpId="0" animBg="1"/>
      <p:bldP spid="4" grpId="0" animBg="1"/>
      <p:bldP spid="5" grpId="0" animBg="1"/>
      <p:bldP spid="19" grpId="0" animBg="1"/>
      <p:bldP spid="19" grpId="1" animBg="1"/>
      <p:bldP spid="21" grpId="0" animBg="1"/>
      <p:bldP spid="21" grpId="1" animBg="1"/>
      <p:bldP spid="6" grpId="0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 txBox="1">
            <a:spLocks/>
          </p:cNvSpPr>
          <p:nvPr/>
        </p:nvSpPr>
        <p:spPr>
          <a:xfrm>
            <a:off x="609600" y="57912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10 MeV neutrons – Simulations courtesy of R. Wada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Geant</a:t>
            </a:r>
            <a:r>
              <a:rPr lang="en-US" dirty="0" smtClean="0"/>
              <a:t> simulations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8200" y="1572768"/>
            <a:ext cx="3547872" cy="639762"/>
          </a:xfrm>
        </p:spPr>
        <p:txBody>
          <a:bodyPr/>
          <a:lstStyle/>
          <a:p>
            <a:r>
              <a:rPr lang="en-US" sz="1600" dirty="0" smtClean="0"/>
              <a:t>Effect of half-wall </a:t>
            </a:r>
            <a:endParaRPr lang="en-US" sz="1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953000" y="1572768"/>
            <a:ext cx="4038600" cy="639762"/>
          </a:xfrm>
        </p:spPr>
        <p:txBody>
          <a:bodyPr/>
          <a:lstStyle/>
          <a:p>
            <a:r>
              <a:rPr lang="en-US" sz="1600" dirty="0" smtClean="0"/>
              <a:t>Effect of Half Wall and Beam Dump Shielding</a:t>
            </a:r>
            <a:endParaRPr lang="en-US" sz="1600" dirty="0"/>
          </a:p>
        </p:txBody>
      </p:sp>
      <p:pic>
        <p:nvPicPr>
          <p:cNvPr id="17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1" t="15107" r="10187" b="6723"/>
          <a:stretch/>
        </p:blipFill>
        <p:spPr bwMode="auto">
          <a:xfrm>
            <a:off x="863059" y="2259013"/>
            <a:ext cx="2870741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31" t="10553" r="10130" b="12794"/>
          <a:stretch/>
        </p:blipFill>
        <p:spPr bwMode="auto">
          <a:xfrm>
            <a:off x="4963481" y="2259013"/>
            <a:ext cx="2956424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3657600"/>
            <a:ext cx="7010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-1200000">
            <a:off x="2312018" y="2412791"/>
            <a:ext cx="381000" cy="4830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13" name="Rectangle 12"/>
          <p:cNvSpPr/>
          <p:nvPr/>
        </p:nvSpPr>
        <p:spPr>
          <a:xfrm rot="-1200000">
            <a:off x="2291085" y="3733579"/>
            <a:ext cx="381000" cy="4830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14" name="Rectangle 13"/>
          <p:cNvSpPr/>
          <p:nvPr/>
        </p:nvSpPr>
        <p:spPr>
          <a:xfrm rot="-1200000">
            <a:off x="6395715" y="3733579"/>
            <a:ext cx="381000" cy="4830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noFill/>
            </a:endParaRPr>
          </a:p>
        </p:txBody>
      </p:sp>
      <p:sp>
        <p:nvSpPr>
          <p:cNvPr id="15" name="Rectangle 14"/>
          <p:cNvSpPr/>
          <p:nvPr/>
        </p:nvSpPr>
        <p:spPr>
          <a:xfrm rot="-1200000">
            <a:off x="6395714" y="2412790"/>
            <a:ext cx="381000" cy="4830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F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098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4854575"/>
          </a:xfrm>
        </p:spPr>
        <p:txBody>
          <a:bodyPr/>
          <a:lstStyle/>
          <a:p>
            <a:r>
              <a:rPr lang="en-US" sz="3600" dirty="0" smtClean="0"/>
              <a:t>Background measurement with Previous configuration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4876800"/>
            <a:ext cx="7772400" cy="1523999"/>
          </a:xfrm>
        </p:spPr>
        <p:txBody>
          <a:bodyPr>
            <a:normAutofit/>
          </a:bodyPr>
          <a:lstStyle/>
          <a:p>
            <a:r>
              <a:rPr lang="en-US" dirty="0" smtClean="0"/>
              <a:t>Test ramping up time for K150</a:t>
            </a:r>
            <a:endParaRPr lang="en-US" dirty="0"/>
          </a:p>
          <a:p>
            <a:r>
              <a:rPr lang="en-US" dirty="0" smtClean="0"/>
              <a:t>Background rate with Sn, Zn and blank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59300" y="5969913"/>
            <a:ext cx="1156086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+mj-lt"/>
              </a:rPr>
              <a:t>Sn, Zn</a:t>
            </a:r>
            <a:endParaRPr lang="en-US" sz="2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0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11" idx="1"/>
            <a:endCxn id="11" idx="3"/>
          </p:cNvCxnSpPr>
          <p:nvPr/>
        </p:nvCxnSpPr>
        <p:spPr>
          <a:xfrm>
            <a:off x="4953000" y="3960168"/>
            <a:ext cx="39624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43384" y="2971800"/>
            <a:ext cx="381000" cy="1945183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measure neutrons?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74800"/>
            <a:ext cx="4343400" cy="47498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Ne-22 at 19 MeV/</a:t>
            </a:r>
            <a:r>
              <a:rPr lang="en-US" dirty="0" err="1" smtClean="0"/>
              <a:t>nuc</a:t>
            </a:r>
            <a:r>
              <a:rPr lang="en-US" dirty="0" smtClean="0"/>
              <a:t> (K150)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Sn, Zn and blank targets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Phosphor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 detector as trigger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Scalers</a:t>
            </a:r>
          </a:p>
          <a:p>
            <a:pPr marL="800100" lvl="1" indent="-342900"/>
            <a:r>
              <a:rPr lang="en-US" sz="2300" dirty="0" smtClean="0"/>
              <a:t>Counted neutrons in 6 100 </a:t>
            </a:r>
            <a:r>
              <a:rPr lang="el-GR" sz="2300" dirty="0" smtClean="0">
                <a:ea typeface="Cambria Math"/>
                <a:cs typeface="Arial"/>
              </a:rPr>
              <a:t>μ</a:t>
            </a:r>
            <a:r>
              <a:rPr lang="en-US" sz="2300" dirty="0" smtClean="0"/>
              <a:t>s gates </a:t>
            </a:r>
            <a:endParaRPr lang="en-US" sz="2300" dirty="0"/>
          </a:p>
          <a:p>
            <a:pPr marL="800100" lvl="1" indent="-342900"/>
            <a:r>
              <a:rPr lang="en-US" sz="2300" dirty="0"/>
              <a:t>Neutron rate in </a:t>
            </a:r>
            <a:r>
              <a:rPr lang="en-US" sz="2300" dirty="0" smtClean="0"/>
              <a:t>1</a:t>
            </a:r>
            <a:r>
              <a:rPr lang="en-US" sz="2300" baseline="30000" dirty="0" smtClean="0"/>
              <a:t>st</a:t>
            </a:r>
            <a:r>
              <a:rPr lang="en-US" sz="2300" dirty="0" smtClean="0"/>
              <a:t> and 2</a:t>
            </a:r>
            <a:r>
              <a:rPr lang="en-US" sz="2300" baseline="30000" dirty="0" smtClean="0"/>
              <a:t>nd</a:t>
            </a:r>
            <a:r>
              <a:rPr lang="en-US" sz="2300" dirty="0" smtClean="0"/>
              <a:t> 100 </a:t>
            </a:r>
            <a:r>
              <a:rPr lang="el-GR" sz="2300" dirty="0" smtClean="0">
                <a:ea typeface="Cambria Math"/>
                <a:cs typeface="Arial"/>
              </a:rPr>
              <a:t>μ</a:t>
            </a:r>
            <a:r>
              <a:rPr lang="en-US" sz="2300" dirty="0" smtClean="0"/>
              <a:t>s</a:t>
            </a:r>
          </a:p>
          <a:p>
            <a:pPr marL="800100" lvl="1" indent="-342900"/>
            <a:r>
              <a:rPr lang="en-US" sz="2300" dirty="0" smtClean="0"/>
              <a:t>Background rate in subsequent 100 </a:t>
            </a:r>
            <a:r>
              <a:rPr lang="el-GR" sz="2300" dirty="0" smtClean="0">
                <a:ea typeface="Cambria Math"/>
                <a:cs typeface="Arial"/>
              </a:rPr>
              <a:t>μ</a:t>
            </a:r>
            <a:r>
              <a:rPr lang="en-US" sz="2300" dirty="0" smtClean="0"/>
              <a:t>s gates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2586335"/>
            <a:ext cx="3962400" cy="2747665"/>
          </a:xfrm>
          <a:prstGeom prst="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-1800000">
            <a:off x="7776172" y="3020124"/>
            <a:ext cx="233185" cy="63865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3000" y="3494306"/>
            <a:ext cx="228600" cy="9339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3000" y="2771002"/>
            <a:ext cx="457200" cy="4389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 rot="5400000">
            <a:off x="6365844" y="3775501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Target Wheel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4570432" y="375972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3600000">
            <a:off x="7685066" y="314682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280579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7377" y="5885497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895599" cy="448056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Measured 4 different times between pulses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 </a:t>
            </a:r>
            <a:r>
              <a:rPr lang="en-US" sz="2400" dirty="0"/>
              <a:t>seconds between beam shut off and ramping up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Andrea Jedele - Brown Bag Lunch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3810000"/>
            <a:ext cx="76199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7"/>
          <a:stretch/>
        </p:blipFill>
        <p:spPr>
          <a:xfrm>
            <a:off x="3124201" y="1344707"/>
            <a:ext cx="5867400" cy="51998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534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Results from “Pulsing beam” – Clamping RF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324600"/>
            <a:ext cx="1315721" cy="365125"/>
          </a:xfrm>
        </p:spPr>
        <p:txBody>
          <a:bodyPr/>
          <a:lstStyle/>
          <a:p>
            <a:fld id="{FFF0A42C-A423-42D1-A111-B078E72FC4F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2">
      <a:dk1>
        <a:srgbClr val="000000"/>
      </a:dk1>
      <a:lt1>
        <a:sysClr val="window" lastClr="FFFFFF"/>
      </a:lt1>
      <a:dk2>
        <a:srgbClr val="9B2D1F"/>
      </a:dk2>
      <a:lt2>
        <a:srgbClr val="696464"/>
      </a:lt2>
      <a:accent1>
        <a:srgbClr val="000000"/>
      </a:accent1>
      <a:accent2>
        <a:srgbClr val="A28E6A"/>
      </a:accent2>
      <a:accent3>
        <a:srgbClr val="CC9900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1436</TotalTime>
  <Words>637</Words>
  <Application>Microsoft Office PowerPoint</Application>
  <PresentationFormat>On-screen Show (4:3)</PresentationFormat>
  <Paragraphs>170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Essential</vt:lpstr>
      <vt:lpstr>Neutron Ball Background Testing</vt:lpstr>
      <vt:lpstr>Introduction – Neutron Ball </vt:lpstr>
      <vt:lpstr>How does the Neutron Ball Work?</vt:lpstr>
      <vt:lpstr>Motivation</vt:lpstr>
      <vt:lpstr>Cave 4 Configuration</vt:lpstr>
      <vt:lpstr>Geant simulations</vt:lpstr>
      <vt:lpstr>Background measurement with Previous configuration</vt:lpstr>
      <vt:lpstr>How do we measure neutrons?</vt:lpstr>
      <vt:lpstr>Results from “Pulsing beam” – Clamping RF</vt:lpstr>
      <vt:lpstr>Results for  target</vt:lpstr>
      <vt:lpstr>Results for Blank target</vt:lpstr>
      <vt:lpstr>Phosphor testing</vt:lpstr>
      <vt:lpstr>Extreme case</vt:lpstr>
      <vt:lpstr>Next steps</vt:lpstr>
      <vt:lpstr>Thank you!</vt:lpstr>
      <vt:lpstr>Pulser trigger measurement</vt:lpstr>
      <vt:lpstr>How do we measure neutrons?</vt:lpstr>
      <vt:lpstr>How do we measure neutrons?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Ball Background Testing</dc:title>
  <dc:creator>sjygroup</dc:creator>
  <cp:lastModifiedBy>sjygroup</cp:lastModifiedBy>
  <cp:revision>109</cp:revision>
  <dcterms:created xsi:type="dcterms:W3CDTF">2018-07-13T21:14:39Z</dcterms:created>
  <dcterms:modified xsi:type="dcterms:W3CDTF">2018-07-25T17:49:49Z</dcterms:modified>
</cp:coreProperties>
</file>