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32" r:id="rId4"/>
    <p:sldId id="327" r:id="rId5"/>
    <p:sldId id="328" r:id="rId6"/>
    <p:sldId id="329" r:id="rId7"/>
    <p:sldId id="257" r:id="rId8"/>
    <p:sldId id="318" r:id="rId9"/>
    <p:sldId id="308" r:id="rId10"/>
    <p:sldId id="334" r:id="rId11"/>
    <p:sldId id="336" r:id="rId12"/>
    <p:sldId id="313" r:id="rId13"/>
    <p:sldId id="320" r:id="rId14"/>
    <p:sldId id="337" r:id="rId15"/>
    <p:sldId id="335" r:id="rId16"/>
    <p:sldId id="338" r:id="rId17"/>
    <p:sldId id="33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3" autoAdjust="0"/>
    <p:restoredTop sz="95552" autoAdjust="0"/>
  </p:normalViewPr>
  <p:slideViewPr>
    <p:cSldViewPr>
      <p:cViewPr>
        <p:scale>
          <a:sx n="80" d="100"/>
          <a:sy n="80" d="100"/>
        </p:scale>
        <p:origin x="-1243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K500 </a:t>
            </a:r>
            <a:r>
              <a:rPr lang="en-US" sz="3200" dirty="0" smtClean="0"/>
              <a:t>Operating </a:t>
            </a:r>
            <a:r>
              <a:rPr lang="en-US" sz="3200" dirty="0"/>
              <a:t>Hours (~8,700h/</a:t>
            </a:r>
            <a:r>
              <a:rPr lang="en-US" sz="3200" dirty="0" err="1"/>
              <a:t>yr</a:t>
            </a:r>
            <a:r>
              <a:rPr lang="en-US" sz="3200" dirty="0" smtClean="0"/>
              <a:t>)</a:t>
            </a:r>
          </a:p>
          <a:p>
            <a:pPr>
              <a:defRPr sz="3200"/>
            </a:pPr>
            <a:endParaRPr lang="en-US" sz="32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K500 Cyclotron Operating Hours (~8,700h/yr)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explosion val="7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cat>
            <c:strRef>
              <c:f>Sheet1!$A$2:$A$6</c:f>
              <c:strCache>
                <c:ptCount val="5"/>
                <c:pt idx="0">
                  <c:v>Science (2,900h)</c:v>
                </c:pt>
                <c:pt idx="1">
                  <c:v>SEE (3,500h)</c:v>
                </c:pt>
                <c:pt idx="2">
                  <c:v>Devel (800h)</c:v>
                </c:pt>
                <c:pt idx="3">
                  <c:v>Maint (1,200h)</c:v>
                </c:pt>
                <c:pt idx="4">
                  <c:v>Down (300h)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3.5632183908045976</c:v>
                </c:pt>
                <c:pt idx="1">
                  <c:v>3.5632183908045976</c:v>
                </c:pt>
                <c:pt idx="2">
                  <c:v>1.1494252873563218</c:v>
                </c:pt>
                <c:pt idx="3">
                  <c:v>1.3793103448275863</c:v>
                </c:pt>
                <c:pt idx="4">
                  <c:v>0.34482758620689657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65210936091572"/>
          <c:y val="0.1723847604986877"/>
          <c:w val="0.41334790430156471"/>
          <c:h val="0.79543970525986429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K150 Operating </a:t>
            </a:r>
            <a:r>
              <a:rPr lang="en-US" sz="3200" dirty="0"/>
              <a:t>Hours (~8,700h/</a:t>
            </a:r>
            <a:r>
              <a:rPr lang="en-US" sz="3200" dirty="0" err="1"/>
              <a:t>yr</a:t>
            </a:r>
            <a:r>
              <a:rPr lang="en-US" sz="3200" dirty="0" smtClean="0"/>
              <a:t>)</a:t>
            </a:r>
          </a:p>
          <a:p>
            <a:pPr>
              <a:defRPr sz="3200"/>
            </a:pPr>
            <a:endParaRPr lang="en-US" sz="3200" dirty="0"/>
          </a:p>
        </c:rich>
      </c:tx>
      <c:layout>
        <c:manualLayout>
          <c:xMode val="edge"/>
          <c:yMode val="edge"/>
          <c:x val="0.1460903893546294"/>
          <c:y val="2.818250055338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K150 Cyclotron Operating Hours (~8,700h/yr)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cat>
            <c:strRef>
              <c:f>Sheet1!$A$2:$A$6</c:f>
              <c:strCache>
                <c:ptCount val="5"/>
                <c:pt idx="0">
                  <c:v>Science (3,000h)</c:v>
                </c:pt>
                <c:pt idx="1">
                  <c:v>Idle &amp; SEE (1,500h)</c:v>
                </c:pt>
                <c:pt idx="2">
                  <c:v>Devel (2,000h)</c:v>
                </c:pt>
                <c:pt idx="3">
                  <c:v>Maint (1,500h)</c:v>
                </c:pt>
                <c:pt idx="4">
                  <c:v>Down (700h)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3.4482758620689653</c:v>
                </c:pt>
                <c:pt idx="1">
                  <c:v>1.7241379310344827</c:v>
                </c:pt>
                <c:pt idx="2">
                  <c:v>2.2988505747126435</c:v>
                </c:pt>
                <c:pt idx="3">
                  <c:v>1.7241379310344827</c:v>
                </c:pt>
                <c:pt idx="4">
                  <c:v>0.8045977011494253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552811580370637"/>
          <c:y val="0.16457221127777127"/>
          <c:w val="0.35947586097192397"/>
          <c:h val="0.79543970525986429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DF400-6D47-404C-B7CD-DA3E51AF721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FF082-F79E-46BD-8632-4F43B808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7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F97EF79-83F3-41DD-90DA-9929DE236F85}" type="slidenum">
              <a:rPr lang="en-US" altLang="en-US" sz="1200">
                <a:latin typeface="Arial" pitchFamily="34" charset="0"/>
              </a:rPr>
              <a:pPr algn="r" eaLnBrk="1" hangingPunct="1"/>
              <a:t>12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E6284-098E-4C02-8A2D-17E4A968F68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F97EF79-83F3-41DD-90DA-9929DE236F85}" type="slidenum">
              <a:rPr lang="en-US" altLang="en-US" sz="1200">
                <a:latin typeface="Arial" pitchFamily="34" charset="0"/>
              </a:rPr>
              <a:pPr algn="r" eaLnBrk="1" hangingPunct="1"/>
              <a:t>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4ED1B-7FD5-4985-A3B3-B07413E2F38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64B8-4985-4167-852E-4F7696F219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ECB9-91A5-4209-B073-41F4A8E981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5F85-AD0D-4B76-B6B3-1F9832BF6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8E97-A642-4501-AD41-A4B5DEED19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5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7E75-3909-4101-8B9E-E5C724007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195B-FDD4-4B85-A86E-6F11AA67F8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1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A230-3E42-4371-BE1B-DC7B1C5B5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F5E4-67C8-499D-A94F-6695B40C02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2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7497-879E-4FE3-B816-579989E068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066B-0AA8-4308-AD20-79D209B16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9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A17C-C8D3-4111-9012-6D683AF11C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DBE2-D0C0-4AFA-A4A6-37B26C1565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4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8E10-1192-40B3-9216-D0221CC407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02E9-0906-448C-B5A4-60EDD34279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B6AE-1C45-4551-BE15-4024DB0C72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08B8-73B6-41C6-AA2C-10BAF3E15F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6E67-590A-478B-8F64-D5B217CE10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BDE5-04A3-4A87-B4A6-39A81872B8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82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E98B-DBBB-4212-9E47-BA2D62E95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9057-70BB-42E1-B248-42FC473FD9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7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7C10-554C-4D35-8BD9-D179BFA62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AE34-D94B-4FEE-AF43-EA4ABB6AB2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29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96DF-A74F-4406-96DB-62E475945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C1C872-5848-4E85-83A4-94AFD5DE36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36644-B6F5-4B40-8A2E-E7C10CE522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3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yclotron.tamu.edu/ref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yclotron.tamu.edu/ref/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hyperlink" Target="mailto:clark@comp.tam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</a:rPr>
              <a:t>Status of the Radiation Effects Facility</a:t>
            </a:r>
            <a:br>
              <a:rPr lang="en-US" altLang="en-US" sz="3600" b="1" dirty="0" smtClean="0">
                <a:solidFill>
                  <a:schemeClr val="accent2"/>
                </a:solidFill>
              </a:rPr>
            </a:br>
            <a:r>
              <a:rPr lang="en-US" altLang="en-US" sz="3600" dirty="0" smtClean="0"/>
              <a:t>at the Texas A&amp;M University </a:t>
            </a:r>
            <a:br>
              <a:rPr lang="en-US" altLang="en-US" sz="3600" dirty="0" smtClean="0"/>
            </a:br>
            <a:r>
              <a:rPr lang="en-US" altLang="en-US" sz="3600" dirty="0" smtClean="0">
                <a:solidFill>
                  <a:srgbClr val="800000"/>
                </a:solidFill>
              </a:rPr>
              <a:t>Cyclotron Institute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143000" y="4800600"/>
            <a:ext cx="6934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cs typeface="Arial" pitchFamily="34" charset="0"/>
              </a:rPr>
              <a:t>Henry L Clark, PhD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cs typeface="Arial" pitchFamily="34" charset="0"/>
              </a:rPr>
              <a:t>Accelerator Physicist / Project </a:t>
            </a:r>
            <a:r>
              <a:rPr lang="en-US" altLang="en-US" sz="2800" dirty="0" smtClean="0">
                <a:solidFill>
                  <a:prstClr val="black"/>
                </a:solidFill>
                <a:cs typeface="Arial" pitchFamily="34" charset="0"/>
              </a:rPr>
              <a:t>Manager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itchFamily="34" charset="0"/>
                <a:hlinkClick r:id="rId3"/>
              </a:rPr>
              <a:t>http://cyclotron.tamu.edu/ref</a:t>
            </a:r>
            <a:r>
              <a:rPr lang="en-US" altLang="en-US" sz="2400" dirty="0" smtClean="0">
                <a:solidFill>
                  <a:prstClr val="black"/>
                </a:solidFill>
                <a:cs typeface="Arial" pitchFamily="34" charset="0"/>
                <a:hlinkClick r:id="rId3"/>
              </a:rPr>
              <a:t>/</a:t>
            </a:r>
            <a:endParaRPr lang="en-US" alt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endParaRPr lang="en-US" altLang="en-US" sz="2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 b="21841"/>
          <a:stretch>
            <a:fillRect/>
          </a:stretch>
        </p:blipFill>
        <p:spPr bwMode="auto">
          <a:xfrm>
            <a:off x="0" y="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rime_wht_maroon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8776448" cy="67818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53200" y="2306375"/>
            <a:ext cx="2209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15 </a:t>
            </a:r>
            <a:r>
              <a:rPr lang="en-US" altLang="en-US" sz="2400" b="1" dirty="0" smtClean="0"/>
              <a:t>MeV/u </a:t>
            </a:r>
            <a:r>
              <a:rPr lang="en-US" altLang="en-US" sz="2400" b="1" dirty="0" smtClean="0"/>
              <a:t>Au, </a:t>
            </a:r>
            <a:r>
              <a:rPr lang="en-US" altLang="en-US" sz="2400" b="1" dirty="0" err="1" smtClean="0"/>
              <a:t>Xe</a:t>
            </a:r>
            <a:r>
              <a:rPr lang="en-US" altLang="en-US" sz="2400" b="1" dirty="0" smtClean="0"/>
              <a:t>, </a:t>
            </a:r>
            <a:r>
              <a:rPr lang="en-US" altLang="en-US" sz="2400" b="1" dirty="0" smtClean="0"/>
              <a:t>Ag </a:t>
            </a:r>
            <a:r>
              <a:rPr lang="en-US" altLang="en-US" sz="2400" b="1" dirty="0" smtClean="0"/>
              <a:t>are most requested </a:t>
            </a:r>
            <a:endParaRPr lang="en-US" altLang="en-US" sz="2400" b="1" dirty="0"/>
          </a:p>
        </p:txBody>
      </p:sp>
      <p:sp>
        <p:nvSpPr>
          <p:cNvPr id="7" name="Oval 6"/>
          <p:cNvSpPr/>
          <p:nvPr/>
        </p:nvSpPr>
        <p:spPr>
          <a:xfrm rot="21414577">
            <a:off x="5427063" y="1524196"/>
            <a:ext cx="686165" cy="4566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414577">
            <a:off x="5557692" y="3524868"/>
            <a:ext cx="686165" cy="4566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1414577">
            <a:off x="5427062" y="3142364"/>
            <a:ext cx="686165" cy="4566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97989364"/>
              </p:ext>
            </p:extLst>
          </p:nvPr>
        </p:nvGraphicFramePr>
        <p:xfrm>
          <a:off x="914400" y="5334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876800"/>
            <a:ext cx="1992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Real Beam Development Time</a:t>
            </a:r>
            <a:endParaRPr lang="en-US" alt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0"/>
            <a:ext cx="990600" cy="83648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4645967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Proton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beams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143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" y="619769"/>
            <a:ext cx="9031660" cy="595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6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94752" y="136540"/>
            <a:ext cx="7868248" cy="8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</a:rPr>
              <a:t>K150 SEE Hours at Texas A&amp;M</a:t>
            </a:r>
            <a:r>
              <a:rPr lang="en-US" altLang="en-US" sz="3600" dirty="0" smtClean="0">
                <a:solidFill>
                  <a:schemeClr val="accent2"/>
                </a:solidFill>
              </a:rPr>
              <a:t> </a:t>
            </a:r>
            <a:endParaRPr lang="en-US" alt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00200" y="2511891"/>
            <a:ext cx="205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K150 used for 1</a:t>
            </a:r>
            <a:r>
              <a:rPr lang="en-US" altLang="en-US" sz="2400" b="1" baseline="30000" dirty="0" smtClean="0">
                <a:solidFill>
                  <a:schemeClr val="bg1"/>
                </a:solidFill>
              </a:rPr>
              <a:t>st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Science Experiments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905000" y="3733800"/>
            <a:ext cx="457200" cy="12954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093029" y="1371600"/>
            <a:ext cx="2106613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956 hours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over 4 years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458718" y="3403626"/>
            <a:ext cx="1600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K150 REF</a:t>
            </a: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5225481" y="3962400"/>
            <a:ext cx="33337" cy="609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036" y="176284"/>
            <a:ext cx="6227764" cy="68580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K150 Cyclotron REF </a:t>
            </a:r>
            <a:r>
              <a:rPr lang="en-US" altLang="en-US" sz="3200" b="1" dirty="0" smtClean="0">
                <a:solidFill>
                  <a:schemeClr val="accent2"/>
                </a:solidFill>
              </a:rPr>
              <a:t>Details</a:t>
            </a:r>
            <a:r>
              <a:rPr lang="en-US" altLang="en-US" sz="3200" b="1" dirty="0" smtClean="0">
                <a:solidFill>
                  <a:schemeClr val="accent2"/>
                </a:solidFill>
              </a:rPr>
              <a:t>: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27" y="869152"/>
            <a:ext cx="81327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6 - </a:t>
            </a:r>
            <a:r>
              <a:rPr lang="en-US" sz="2800" dirty="0" smtClean="0"/>
              <a:t>45 </a:t>
            </a:r>
            <a:r>
              <a:rPr lang="en-US" sz="2800" dirty="0" smtClean="0"/>
              <a:t>MeV protons (tunable/mono-energetic)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Energy (RF system) changes ~30 minutes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Energy degrader wheel for fast energy changes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Flux adjustable between </a:t>
            </a:r>
            <a:r>
              <a:rPr lang="en-US" sz="2800" dirty="0" smtClean="0"/>
              <a:t>1E2 </a:t>
            </a:r>
            <a:r>
              <a:rPr lang="en-US" sz="2800" dirty="0" smtClean="0"/>
              <a:t>– 1E10 p/s-cm</a:t>
            </a:r>
            <a:r>
              <a:rPr lang="en-US" sz="2800" baseline="30000" dirty="0" smtClean="0"/>
              <a:t>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Uniform beam spots – </a:t>
            </a:r>
            <a:r>
              <a:rPr lang="en-US" sz="2800" dirty="0" smtClean="0"/>
              <a:t>1”, 1.5”, 1.75</a:t>
            </a:r>
            <a:r>
              <a:rPr lang="en-US" sz="2800" dirty="0" smtClean="0"/>
              <a:t>” dia. (can be reduced to ¼” dia. with collimators)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In-air testing station – 10” x 10” frame remotely controlled (x, y, z, </a:t>
            </a:r>
            <a:r>
              <a:rPr lang="en-US" sz="2800" dirty="0" smtClean="0">
                <a:sym typeface="Symbol"/>
              </a:rPr>
              <a:t>, roll angle)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New sliding shield door for fast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New Data Room, Setup Area and Equipment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Can be scheduled with K500 Beam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15 MeV/u Heavy Ions…..coming soon!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7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3887" b="6517"/>
          <a:stretch/>
        </p:blipFill>
        <p:spPr>
          <a:xfrm>
            <a:off x="403860" y="378710"/>
            <a:ext cx="8183880" cy="633984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147877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K150 Cyclotron</a:t>
            </a:r>
            <a:endParaRPr lang="en-US" alt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766203">
            <a:off x="1594363" y="1567975"/>
            <a:ext cx="4597686" cy="1419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53200" y="5827810"/>
            <a:ext cx="203454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Ne, N, He not shown</a:t>
            </a:r>
            <a:endParaRPr lang="en-US" altLang="en-US" sz="1400" b="1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62675" y="3548630"/>
            <a:ext cx="109347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Start at 12, 10 MeV/u</a:t>
            </a:r>
            <a:r>
              <a:rPr lang="en-US" altLang="en-US" sz="1400" b="1" dirty="0">
                <a:solidFill>
                  <a:schemeClr val="accent2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accent2"/>
                </a:solidFill>
              </a:rPr>
              <a:t>Xe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, Ag?</a:t>
            </a:r>
            <a:endParaRPr lang="en-US" altLang="en-US" sz="1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036" y="176284"/>
            <a:ext cx="7523164" cy="68580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Biggest Challenges  Moving Forward: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26" y="829774"/>
            <a:ext cx="81327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How to offer most beam time possible: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K500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ECR will reduce time lost to change over from Science beams to SEE beams</a:t>
            </a:r>
            <a:endParaRPr lang="en-US" sz="28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Utilize both K500 &amp; </a:t>
            </a:r>
            <a:r>
              <a:rPr lang="en-US" sz="2800" dirty="0" smtClean="0"/>
              <a:t>current K150 </a:t>
            </a:r>
            <a:r>
              <a:rPr lang="en-US" sz="2800" dirty="0" smtClean="0"/>
              <a:t>beams offered</a:t>
            </a:r>
          </a:p>
          <a:p>
            <a:pPr lvl="1"/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K150 Cyclotron Vacuum Development: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H</a:t>
            </a:r>
            <a:r>
              <a:rPr lang="en-US" sz="2800" dirty="0" smtClean="0"/>
              <a:t>igher vacuum </a:t>
            </a:r>
            <a:r>
              <a:rPr lang="en-US" sz="2800" dirty="0" smtClean="0"/>
              <a:t>is most important feature to heavy ion development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Add more external pumps? (Easiest)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Continue with </a:t>
            </a:r>
            <a:r>
              <a:rPr lang="en-US" sz="2800" dirty="0" err="1" smtClean="0"/>
              <a:t>LHe</a:t>
            </a:r>
            <a:r>
              <a:rPr lang="en-US" sz="2800" dirty="0" smtClean="0"/>
              <a:t> </a:t>
            </a:r>
            <a:r>
              <a:rPr lang="en-US" sz="2800" dirty="0" err="1" smtClean="0"/>
              <a:t>cryopanel</a:t>
            </a:r>
            <a:r>
              <a:rPr lang="en-US" sz="2800" dirty="0" smtClean="0"/>
              <a:t> system? (Expensive)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Break Cyclotron apart &amp; replace O-rings? (Scary!)</a:t>
            </a:r>
            <a:endParaRPr lang="en-US" sz="2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/>
            <a:r>
              <a:rPr lang="en-US" sz="2800" b="1" u="sng" dirty="0" smtClean="0">
                <a:solidFill>
                  <a:schemeClr val="accent2"/>
                </a:solidFill>
              </a:rPr>
              <a:t>Add more trained staff for additional shiftwork </a:t>
            </a:r>
            <a:endParaRPr lang="en-US" sz="2800" b="1" u="sng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8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036" y="176284"/>
            <a:ext cx="7523164" cy="68580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Masters in Radiation Effects at Texas A&amp;M: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708" y="801199"/>
            <a:ext cx="83294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Two year MS program Physics/Cyclotron Institute: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C</a:t>
            </a:r>
            <a:r>
              <a:rPr lang="en-US" sz="2800" dirty="0" smtClean="0"/>
              <a:t>oursework </a:t>
            </a:r>
            <a:r>
              <a:rPr lang="en-US" sz="2800" dirty="0"/>
              <a:t>o</a:t>
            </a:r>
            <a:r>
              <a:rPr lang="en-US" sz="2800" dirty="0" smtClean="0"/>
              <a:t>n relevant Physics/EE/ME topics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Lab work training – conduct SEE testin</a:t>
            </a:r>
            <a:r>
              <a:rPr lang="en-US" sz="2800" dirty="0" smtClean="0"/>
              <a:t>g on well known parts (setup, take data, analyze)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Masters project – new part type, new technology, new testing procedure….TBD</a:t>
            </a:r>
          </a:p>
          <a:p>
            <a:pPr lvl="1"/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Masters Project(s) – open to collaborative effort with any agency or company.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Masters Students would graduate with: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General knowledge in Radiation Effects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Hands on testing/laboratory experience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3810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</a:rPr>
              <a:t>Visit our website at</a:t>
            </a:r>
            <a:br>
              <a:rPr lang="en-US" altLang="en-US" sz="3600" b="1" dirty="0" smtClean="0">
                <a:solidFill>
                  <a:schemeClr val="accent2"/>
                </a:solidFill>
              </a:rPr>
            </a:br>
            <a:r>
              <a:rPr lang="en-US" altLang="en-US" sz="3600" dirty="0">
                <a:solidFill>
                  <a:prstClr val="black"/>
                </a:solidFill>
                <a:cs typeface="Arial" pitchFamily="34" charset="0"/>
                <a:hlinkClick r:id="rId3"/>
              </a:rPr>
              <a:t>http://cyclotron.tamu.edu/ref/</a:t>
            </a:r>
            <a:r>
              <a:rPr lang="en-US" altLang="en-US" sz="3600" dirty="0">
                <a:solidFill>
                  <a:srgbClr val="800000"/>
                </a:solidFill>
              </a:rPr>
              <a:t/>
            </a:r>
            <a:br>
              <a:rPr lang="en-US" altLang="en-US" sz="3600" dirty="0">
                <a:solidFill>
                  <a:srgbClr val="800000"/>
                </a:solidFill>
              </a:rPr>
            </a:br>
            <a:r>
              <a:rPr lang="en-US" altLang="en-US" sz="2800" dirty="0" smtClean="0">
                <a:solidFill>
                  <a:srgbClr val="800000"/>
                </a:solidFill>
              </a:rPr>
              <a:t/>
            </a:r>
            <a:br>
              <a:rPr lang="en-US" altLang="en-US" sz="2800" dirty="0" smtClean="0">
                <a:solidFill>
                  <a:srgbClr val="800000"/>
                </a:solidFill>
              </a:rPr>
            </a:br>
            <a:r>
              <a:rPr lang="en-US" altLang="en-US" sz="3600" dirty="0" smtClean="0"/>
              <a:t>Questions, contracting, scheduling</a:t>
            </a:r>
            <a:br>
              <a:rPr lang="en-US" altLang="en-US" sz="3600" dirty="0" smtClean="0"/>
            </a:br>
            <a:r>
              <a:rPr lang="en-US" altLang="en-US" sz="3600" dirty="0" smtClean="0"/>
              <a:t>contact </a:t>
            </a:r>
            <a:r>
              <a:rPr lang="en-US" altLang="en-US" sz="3600" dirty="0" smtClean="0">
                <a:solidFill>
                  <a:srgbClr val="800000"/>
                </a:solidFill>
              </a:rPr>
              <a:t>Henry Clark </a:t>
            </a:r>
            <a:r>
              <a:rPr lang="en-US" altLang="en-US" sz="3600" dirty="0" smtClean="0"/>
              <a:t>at</a:t>
            </a:r>
            <a:br>
              <a:rPr lang="en-US" altLang="en-US" sz="3600" dirty="0" smtClean="0"/>
            </a:br>
            <a:r>
              <a:rPr lang="en-US" altLang="en-US" sz="3600" dirty="0" smtClean="0">
                <a:hlinkClick r:id="rId4"/>
              </a:rPr>
              <a:t>clark@comp.tamu.edu</a:t>
            </a: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 b="21841"/>
          <a:stretch>
            <a:fillRect/>
          </a:stretch>
        </p:blipFill>
        <p:spPr bwMode="auto">
          <a:xfrm>
            <a:off x="0" y="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038"/>
            <a:ext cx="990600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4445"/>
          <a:stretch/>
        </p:blipFill>
        <p:spPr>
          <a:xfrm>
            <a:off x="152400" y="182880"/>
            <a:ext cx="6197070" cy="652272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49470" y="914400"/>
            <a:ext cx="264213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u="sng" dirty="0"/>
              <a:t>Typical Beam Schedule:</a:t>
            </a:r>
            <a:r>
              <a:rPr lang="en-US" altLang="en-US" dirty="0"/>
              <a:t>                 </a:t>
            </a:r>
            <a:endParaRPr lang="en-US" altLang="en-US" dirty="0" smtClean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1</a:t>
            </a:r>
            <a:r>
              <a:rPr lang="en-US" altLang="en-US" dirty="0" smtClean="0"/>
              <a:t> - 3 </a:t>
            </a:r>
            <a:r>
              <a:rPr lang="en-US" altLang="en-US" dirty="0"/>
              <a:t>weeks </a:t>
            </a:r>
            <a:r>
              <a:rPr lang="en-US" altLang="en-US" dirty="0" smtClean="0"/>
              <a:t>SEE Testing </a:t>
            </a:r>
            <a:r>
              <a:rPr lang="en-US" altLang="en-US" dirty="0"/>
              <a:t>(yellow) </a:t>
            </a:r>
            <a:endParaRPr lang="en-US" altLang="en-US" dirty="0" smtClean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dirty="0" smtClean="0"/>
              <a:t>3 </a:t>
            </a:r>
            <a:r>
              <a:rPr lang="en-US" altLang="en-US" dirty="0"/>
              <a:t>weeks of </a:t>
            </a:r>
            <a:r>
              <a:rPr lang="en-US" altLang="en-US" dirty="0" smtClean="0"/>
              <a:t>Science Experiments </a:t>
            </a:r>
            <a:r>
              <a:rPr lang="en-US" altLang="en-US" dirty="0"/>
              <a:t>(all other colors</a:t>
            </a:r>
            <a:r>
              <a:rPr lang="en-US" altLang="en-US" dirty="0" smtClean="0"/>
              <a:t>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Schedule 6 – 8 weeks in advance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Two Cyclotrons to schedule….</a:t>
            </a:r>
            <a:endParaRPr lang="en-US" altLang="en-US" dirty="0"/>
          </a:p>
        </p:txBody>
      </p:sp>
      <p:pic>
        <p:nvPicPr>
          <p:cNvPr id="7" name="Picture 8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1720" y="4572000"/>
            <a:ext cx="1828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 modes of Science/SEE operation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1" y="0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7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" y="457200"/>
            <a:ext cx="9144000" cy="6400800"/>
          </a:xfrm>
          <a:prstGeom prst="rect">
            <a:avLst/>
          </a:prstGeom>
        </p:spPr>
      </p:pic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0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380999"/>
            <a:ext cx="4572000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33399" y="380999"/>
            <a:ext cx="2895601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u="sng" dirty="0" smtClean="0">
                <a:solidFill>
                  <a:schemeClr val="accent2"/>
                </a:solidFill>
              </a:rPr>
              <a:t>Mode 1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K500 – Science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</a:rPr>
              <a:t>K150 – Science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1" y="0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" y="457200"/>
            <a:ext cx="9144000" cy="6400800"/>
          </a:xfrm>
          <a:prstGeom prst="rect">
            <a:avLst/>
          </a:prstGeom>
        </p:spPr>
      </p:pic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0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380999"/>
            <a:ext cx="4572000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33399" y="380999"/>
            <a:ext cx="2895601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u="sng" dirty="0" smtClean="0">
                <a:solidFill>
                  <a:schemeClr val="accent2"/>
                </a:solidFill>
              </a:rPr>
              <a:t>Mode 2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K500 – SEE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</a:rPr>
              <a:t>K150 – Science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2092145"/>
            <a:ext cx="1439238" cy="8137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0211391">
            <a:off x="2325147" y="2216891"/>
            <a:ext cx="1089187" cy="172302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1" y="0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" y="457200"/>
            <a:ext cx="9144000" cy="6400800"/>
          </a:xfrm>
          <a:prstGeom prst="rect">
            <a:avLst/>
          </a:prstGeom>
        </p:spPr>
      </p:pic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0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380999"/>
            <a:ext cx="4572000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33399" y="380999"/>
            <a:ext cx="2895601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u="sng" dirty="0" smtClean="0">
                <a:solidFill>
                  <a:schemeClr val="accent2"/>
                </a:solidFill>
              </a:rPr>
              <a:t>Mode 3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K500 – Science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</a:rPr>
              <a:t>K150 – SEE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04274" y="3810000"/>
            <a:ext cx="904847" cy="54075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0211391">
            <a:off x="7074937" y="3073103"/>
            <a:ext cx="1089187" cy="11640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1" y="0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" y="457200"/>
            <a:ext cx="9144000" cy="6400800"/>
          </a:xfrm>
          <a:prstGeom prst="rect">
            <a:avLst/>
          </a:prstGeom>
        </p:spPr>
      </p:pic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0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380999"/>
            <a:ext cx="4572000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33859"/>
            <a:ext cx="1752600" cy="2336801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57711" y="2285998"/>
            <a:ext cx="2273947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Heavy ions – K500 Cyclotron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793176" y="5181600"/>
            <a:ext cx="2215945" cy="9906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Protons &amp;</a:t>
            </a:r>
          </a:p>
          <a:p>
            <a:pPr algn="l"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Heavy ions –    K150 Cyclotron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05200" y="2092145"/>
            <a:ext cx="1439238" cy="8137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104274" y="3810000"/>
            <a:ext cx="904847" cy="54075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Oval 2052"/>
          <p:cNvSpPr/>
          <p:nvPr/>
        </p:nvSpPr>
        <p:spPr>
          <a:xfrm rot="20211391">
            <a:off x="2325147" y="2216891"/>
            <a:ext cx="1089187" cy="172302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0211391">
            <a:off x="7074937" y="3073103"/>
            <a:ext cx="1089187" cy="11640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1" y="0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33399" y="380999"/>
            <a:ext cx="2895601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u="sng" dirty="0" smtClean="0">
                <a:solidFill>
                  <a:schemeClr val="accent2"/>
                </a:solidFill>
              </a:rPr>
              <a:t>Mode 4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K500 – SEE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</a:rPr>
              <a:t>K150 – SEE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8" y="169714"/>
            <a:ext cx="2697027" cy="20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053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80188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53119512"/>
              </p:ext>
            </p:extLst>
          </p:nvPr>
        </p:nvGraphicFramePr>
        <p:xfrm>
          <a:off x="837786" y="609600"/>
          <a:ext cx="772122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655" y="2895600"/>
            <a:ext cx="17199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ECR Ion Source Change Over</a:t>
            </a:r>
            <a:endParaRPr lang="en-US" alt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038"/>
            <a:ext cx="990600" cy="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4055"/>
            <a:ext cx="9067799" cy="597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6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94752" y="136540"/>
            <a:ext cx="7868248" cy="8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</a:rPr>
              <a:t>K500 + K150 SEE Hours at Texas A&amp;M</a:t>
            </a:r>
            <a:r>
              <a:rPr lang="en-US" altLang="en-US" sz="3600" dirty="0" smtClean="0">
                <a:solidFill>
                  <a:schemeClr val="accent2"/>
                </a:solidFill>
              </a:rPr>
              <a:t> </a:t>
            </a:r>
            <a:endParaRPr lang="en-US" alt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52600" y="1411037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High Energy Beams &amp; In –Air Testing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705100" y="2614158"/>
            <a:ext cx="266700" cy="1016364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6800" y="3733800"/>
            <a:ext cx="2163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Low Energy Beams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082143" y="1180205"/>
            <a:ext cx="2106613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50,092 hours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over 24 years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334804" y="1249793"/>
            <a:ext cx="1600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</a:rPr>
              <a:t>K150 REF</a:t>
            </a: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7197270" y="1821017"/>
            <a:ext cx="133350" cy="38036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b="17953"/>
          <a:stretch/>
        </p:blipFill>
        <p:spPr>
          <a:xfrm>
            <a:off x="2895600" y="457200"/>
            <a:ext cx="6034238" cy="599802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83660"/>
            <a:ext cx="2819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K500 Cyclotron Heavy-ions beams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 smtClean="0"/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95% - 15 MeV/u </a:t>
            </a:r>
            <a:r>
              <a:rPr lang="en-US" altLang="en-US" sz="2400" b="1" dirty="0" smtClean="0"/>
              <a:t>ions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 smtClean="0"/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4</a:t>
            </a:r>
            <a:r>
              <a:rPr lang="en-US" altLang="en-US" sz="2400" b="1" dirty="0" smtClean="0"/>
              <a:t>% - 25 MeV/u </a:t>
            </a:r>
            <a:r>
              <a:rPr lang="en-US" altLang="en-US" sz="2400" b="1" dirty="0" smtClean="0"/>
              <a:t>ions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 smtClean="0"/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1</a:t>
            </a:r>
            <a:r>
              <a:rPr lang="en-US" altLang="en-US" sz="2400" b="1" dirty="0" smtClean="0"/>
              <a:t>% - 40 MeV/u </a:t>
            </a:r>
            <a:r>
              <a:rPr lang="en-US" altLang="en-US" sz="2400" b="1" dirty="0" smtClean="0"/>
              <a:t>ions </a:t>
            </a:r>
            <a:endParaRPr lang="en-US" alt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98089" y="4817332"/>
            <a:ext cx="1173711" cy="97386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67543" y="3581400"/>
            <a:ext cx="1295400" cy="70004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87929" y="2682923"/>
            <a:ext cx="1491343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" y="6113081"/>
            <a:ext cx="879229" cy="7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526</Words>
  <Application>Microsoft Office PowerPoint</Application>
  <PresentationFormat>On-screen Show (4:3)</PresentationFormat>
  <Paragraphs>99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Status of the Radiation Effects Facility at the Texas A&amp;M University  Cyclotron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K150 Cyclotron REF Details:</vt:lpstr>
      <vt:lpstr>PowerPoint Presentation</vt:lpstr>
      <vt:lpstr>Biggest Challenges  Moving Forward:</vt:lpstr>
      <vt:lpstr>Masters in Radiation Effects at Texas A&amp;M:</vt:lpstr>
      <vt:lpstr>Visit our website at http://cyclotron.tamu.edu/ref/  Questions, contracting, scheduling contact Henry Clark at clark@comp.tamu.edu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Beams for SEE Testing at the Texas A&amp;M University  Cyclotron Institute</dc:title>
  <dc:creator>Henry</dc:creator>
  <cp:lastModifiedBy>Henry L Clark</cp:lastModifiedBy>
  <cp:revision>222</cp:revision>
  <dcterms:created xsi:type="dcterms:W3CDTF">2006-08-16T00:00:00Z</dcterms:created>
  <dcterms:modified xsi:type="dcterms:W3CDTF">2019-05-20T14:14:48Z</dcterms:modified>
</cp:coreProperties>
</file>